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pt-BR" sz="2000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&lt;cabeçalho&gt;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D00095C-8188-44C9-97E1-7E220AB7B87E}" type="slidenum">
              <a:rPr lang="pt-BR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0DCD12-59AF-4FB4-A44C-7DA70AF8FC69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7141F86-341C-4329-9EDF-D5B79B23ADA0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920" cy="1438920"/>
          </a:xfrm>
          <a:prstGeom prst="rect">
            <a:avLst/>
          </a:prstGeom>
          <a:solidFill>
            <a:srgbClr val="00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Imagem 8" descr=""/>
          <p:cNvPicPr/>
          <p:nvPr/>
        </p:nvPicPr>
        <p:blipFill>
          <a:blip r:embed="rId2"/>
          <a:stretch/>
        </p:blipFill>
        <p:spPr>
          <a:xfrm>
            <a:off x="0" y="270360"/>
            <a:ext cx="178920" cy="898200"/>
          </a:xfrm>
          <a:prstGeom prst="rect">
            <a:avLst/>
          </a:prstGeom>
          <a:ln>
            <a:noFill/>
          </a:ln>
        </p:spPr>
      </p:pic>
      <p:pic>
        <p:nvPicPr>
          <p:cNvPr id="2" name="Imagem 12" descr=""/>
          <p:cNvPicPr/>
          <p:nvPr/>
        </p:nvPicPr>
        <p:blipFill>
          <a:blip r:embed="rId3"/>
          <a:stretch/>
        </p:blipFill>
        <p:spPr>
          <a:xfrm>
            <a:off x="6297120" y="486000"/>
            <a:ext cx="2594160" cy="4669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2920" cy="1438920"/>
          </a:xfrm>
          <a:prstGeom prst="rect">
            <a:avLst/>
          </a:prstGeom>
          <a:solidFill>
            <a:srgbClr val="00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Imagem 8" descr=""/>
          <p:cNvPicPr/>
          <p:nvPr/>
        </p:nvPicPr>
        <p:blipFill>
          <a:blip r:embed="rId2"/>
          <a:stretch/>
        </p:blipFill>
        <p:spPr>
          <a:xfrm>
            <a:off x="0" y="270360"/>
            <a:ext cx="178920" cy="898200"/>
          </a:xfrm>
          <a:prstGeom prst="rect">
            <a:avLst/>
          </a:prstGeom>
          <a:ln>
            <a:noFill/>
          </a:ln>
        </p:spPr>
      </p:pic>
      <p:pic>
        <p:nvPicPr>
          <p:cNvPr id="41" name="Imagem 12" descr=""/>
          <p:cNvPicPr/>
          <p:nvPr/>
        </p:nvPicPr>
        <p:blipFill>
          <a:blip r:embed="rId3"/>
          <a:stretch/>
        </p:blipFill>
        <p:spPr>
          <a:xfrm>
            <a:off x="6297120" y="486000"/>
            <a:ext cx="2594160" cy="46692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00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Imagem 5" descr=""/>
          <p:cNvPicPr/>
          <p:nvPr/>
        </p:nvPicPr>
        <p:blipFill>
          <a:blip r:embed="rId1"/>
          <a:stretch/>
        </p:blipFill>
        <p:spPr>
          <a:xfrm>
            <a:off x="-26280" y="1535040"/>
            <a:ext cx="756360" cy="3786480"/>
          </a:xfrm>
          <a:prstGeom prst="rect">
            <a:avLst/>
          </a:prstGeom>
          <a:ln>
            <a:noFill/>
          </a:ln>
        </p:spPr>
      </p:pic>
      <p:pic>
        <p:nvPicPr>
          <p:cNvPr id="87" name="Imagem 8" descr=""/>
          <p:cNvPicPr/>
          <p:nvPr/>
        </p:nvPicPr>
        <p:blipFill>
          <a:blip r:embed="rId2"/>
          <a:stretch/>
        </p:blipFill>
        <p:spPr>
          <a:xfrm>
            <a:off x="971640" y="2710440"/>
            <a:ext cx="7967880" cy="143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42960" y="500040"/>
            <a:ext cx="5471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800" strike="noStrike">
                <a:solidFill>
                  <a:srgbClr val="ffffff"/>
                </a:solidFill>
                <a:latin typeface="Arial"/>
                <a:ea typeface="DejaVu Sans"/>
              </a:rPr>
              <a:t>METODOLOGIA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785880" y="1928880"/>
            <a:ext cx="7428600" cy="34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Pesquisa será realizada de maneira descritiva, na qual os fatos serão interpretados e analisados para elaboração de um comparativo.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42960" y="500040"/>
            <a:ext cx="5471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800" strike="noStrike">
                <a:solidFill>
                  <a:srgbClr val="ffffff"/>
                </a:solidFill>
                <a:latin typeface="Arial"/>
                <a:ea typeface="DejaVu Sans"/>
              </a:rPr>
              <a:t>METODOLOGIA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785880" y="1928880"/>
            <a:ext cx="7428600" cy="34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Procedimento utilizados serão de pesquisa bibliográfica e de maneira experimental, pois exigirá a realização de testes nos algorítimos apresentados, com a sua respectiva resposta.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42960" y="500040"/>
            <a:ext cx="5471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800" strike="noStrike">
                <a:solidFill>
                  <a:srgbClr val="ffffff"/>
                </a:solidFill>
                <a:latin typeface="Arial"/>
                <a:ea typeface="DejaVu Sans"/>
              </a:rPr>
              <a:t>METODOLOGIA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785880" y="1928880"/>
            <a:ext cx="7428600" cy="34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Planeja-se estudar as técnicas de aprendizado de máquinas supervisionadas propostas, de maneira que fique bem definido o objetivo de cada técnica e a taxa de sucesso ao utilizar as técnicas com classificação de conteúdo textual.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71320" y="571320"/>
            <a:ext cx="5471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400" strike="noStrike">
                <a:solidFill>
                  <a:srgbClr val="ffffff"/>
                </a:solidFill>
                <a:latin typeface="Arial"/>
                <a:ea typeface="DejaVu Sans"/>
              </a:rPr>
              <a:t>REFERENCIAS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936000" y="1872000"/>
            <a:ext cx="7142760" cy="36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ts val="123"/>
              </a:lnSpc>
            </a:pPr>
            <a:r>
              <a:rPr lang="pt-BR" sz="2600" strike="noStrike">
                <a:solidFill>
                  <a:srgbClr val="000000"/>
                </a:solidFill>
                <a:latin typeface="Calibri"/>
                <a:ea typeface="DejaVu Sans"/>
              </a:rPr>
              <a:t>ARTERO, Almir. </a:t>
            </a:r>
            <a:r>
              <a:rPr b="1" lang="pt-BR" sz="2600" strike="noStrike">
                <a:solidFill>
                  <a:srgbClr val="000000"/>
                </a:solidFill>
                <a:latin typeface="Calibri"/>
                <a:ea typeface="DejaVu Sans"/>
              </a:rPr>
              <a:t>Inteligência Artificial</a:t>
            </a:r>
            <a:r>
              <a:rPr lang="pt-BR" sz="2600" strike="noStrike">
                <a:solidFill>
                  <a:srgbClr val="000000"/>
                </a:solidFill>
                <a:latin typeface="Calibri"/>
                <a:ea typeface="DejaVu Sans"/>
              </a:rPr>
              <a:t>: teórica e prática. 1. ed. São Paulo: Livraria da Física Editora, 2009.</a:t>
            </a:r>
            <a:endParaRPr/>
          </a:p>
          <a:p>
            <a:pPr algn="just">
              <a:lnSpc>
                <a:spcPts val="123"/>
              </a:lnSpc>
            </a:pPr>
            <a:endParaRPr/>
          </a:p>
          <a:p>
            <a:pPr algn="just">
              <a:lnSpc>
                <a:spcPts val="123"/>
              </a:lnSpc>
            </a:pPr>
            <a:endParaRPr/>
          </a:p>
          <a:p>
            <a:pPr algn="just">
              <a:lnSpc>
                <a:spcPts val="123"/>
              </a:lnSpc>
            </a:pPr>
            <a:r>
              <a:rPr lang="pt-BR" sz="2600" strike="noStrike">
                <a:solidFill>
                  <a:srgbClr val="000000"/>
                </a:solidFill>
                <a:latin typeface="Calibri"/>
                <a:ea typeface="DejaVu Sans"/>
              </a:rPr>
              <a:t>AZEVEDO, Fernando. </a:t>
            </a:r>
            <a:r>
              <a:rPr b="1" lang="pt-BR" sz="2600" strike="noStrike">
                <a:solidFill>
                  <a:srgbClr val="000000"/>
                </a:solidFill>
                <a:latin typeface="Calibri"/>
                <a:ea typeface="DejaVu Sans"/>
              </a:rPr>
              <a:t>Redes Naurais</a:t>
            </a:r>
            <a:r>
              <a:rPr lang="pt-BR" sz="2600" strike="noStrike">
                <a:solidFill>
                  <a:srgbClr val="000000"/>
                </a:solidFill>
                <a:latin typeface="Calibri"/>
                <a:ea typeface="DejaVu Sans"/>
              </a:rPr>
              <a:t>: com aplicações em controle em sistemas especialistas. 1. ed. Florianópolis: Bookstar, 2000.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1071360" y="4214880"/>
            <a:ext cx="707112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71320" y="571320"/>
            <a:ext cx="5471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400" strike="noStrike">
                <a:solidFill>
                  <a:srgbClr val="ffffff"/>
                </a:solidFill>
                <a:latin typeface="Arial"/>
                <a:ea typeface="DejaVu Sans"/>
              </a:rPr>
              <a:t>REFERENCIAS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936000" y="1872000"/>
            <a:ext cx="7142760" cy="36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ts val="123"/>
              </a:lnSpc>
            </a:pPr>
            <a:r>
              <a:rPr lang="pt-BR" sz="2600" strike="noStrike">
                <a:solidFill>
                  <a:srgbClr val="000000"/>
                </a:solidFill>
                <a:latin typeface="Calibri"/>
                <a:ea typeface="DejaVu Sans"/>
              </a:rPr>
              <a:t>MONARD, Maria Carolina. </a:t>
            </a:r>
            <a:r>
              <a:rPr b="1" lang="pt-BR" sz="2600" strike="noStrike">
                <a:solidFill>
                  <a:srgbClr val="000000"/>
                </a:solidFill>
                <a:latin typeface="Calibri"/>
                <a:ea typeface="DejaVu Sans"/>
              </a:rPr>
              <a:t>Sistemas Inteligentes</a:t>
            </a:r>
            <a:r>
              <a:rPr lang="pt-BR" sz="2600" strike="noStrike">
                <a:solidFill>
                  <a:srgbClr val="000000"/>
                </a:solidFill>
                <a:latin typeface="Calibri"/>
                <a:ea typeface="DejaVu Sans"/>
              </a:rPr>
              <a:t>. 2003. Disponível em http://dcm.ffclrp.usp.br/~augusto/publications/2003-sistemas-inteligentes-cap4.pdf acesso em 30 de abril de 2015.</a:t>
            </a:r>
            <a:endParaRPr/>
          </a:p>
          <a:p>
            <a:pPr algn="just">
              <a:lnSpc>
                <a:spcPts val="123"/>
              </a:lnSpc>
            </a:pPr>
            <a:endParaRPr/>
          </a:p>
          <a:p>
            <a:pPr algn="just">
              <a:lnSpc>
                <a:spcPts val="123"/>
              </a:lnSpc>
            </a:pPr>
            <a:endParaRPr/>
          </a:p>
          <a:p>
            <a:pPr algn="just">
              <a:lnSpc>
                <a:spcPts val="123"/>
              </a:lnSpc>
            </a:pPr>
            <a:r>
              <a:rPr lang="pt-BR" sz="2600" strike="noStrike">
                <a:solidFill>
                  <a:srgbClr val="000000"/>
                </a:solidFill>
                <a:latin typeface="Calibri"/>
                <a:ea typeface="DejaVu Sans"/>
              </a:rPr>
              <a:t>RICH, Elaine. </a:t>
            </a:r>
            <a:r>
              <a:rPr b="1" lang="pt-BR" sz="2600" strike="noStrike">
                <a:solidFill>
                  <a:srgbClr val="000000"/>
                </a:solidFill>
                <a:latin typeface="Calibri"/>
                <a:ea typeface="DejaVu Sans"/>
              </a:rPr>
              <a:t>Inteligência Artificial</a:t>
            </a:r>
            <a:r>
              <a:rPr lang="pt-BR" sz="2600" strike="noStrike">
                <a:solidFill>
                  <a:srgbClr val="000000"/>
                </a:solidFill>
                <a:latin typeface="Calibri"/>
                <a:ea typeface="DejaVu Sans"/>
              </a:rPr>
              <a:t>. 2. ed. São Paulo: Makron Books, 1993.</a:t>
            </a:r>
            <a:endParaRPr/>
          </a:p>
          <a:p>
            <a:pPr algn="just">
              <a:lnSpc>
                <a:spcPts val="123"/>
              </a:lnSpc>
            </a:pPr>
            <a:endParaRPr/>
          </a:p>
          <a:p>
            <a:pPr>
              <a:lnSpc>
                <a:spcPts val="123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1071360" y="4214880"/>
            <a:ext cx="707112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0040" y="428760"/>
            <a:ext cx="54716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 strike="noStrike">
                <a:solidFill>
                  <a:srgbClr val="ffffff"/>
                </a:solidFill>
                <a:latin typeface="Arial"/>
                <a:ea typeface="DejaVu Sans"/>
              </a:rPr>
              <a:t>DICAS PARA ORGANIZAR O PPT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1000080" y="1857240"/>
            <a:ext cx="7142760" cy="13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ts val="123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  <a:p>
            <a:pPr algn="just">
              <a:lnSpc>
                <a:spcPts val="123"/>
              </a:lnSpc>
            </a:pPr>
            <a:endParaRPr/>
          </a:p>
          <a:p>
            <a:pPr>
              <a:lnSpc>
                <a:spcPts val="123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857160" y="1714320"/>
            <a:ext cx="7356960" cy="37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Pense em desenvolver 1 slide por minuto.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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Treine sua apresentação para ver se enquadra no tempo predefinido (20’).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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Só coloque o que é realmente essencial.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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Dê mais espaço para a metodologia e os resultados (número maior de slides).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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Utilize tamanho  mínimo de fonte de letra 26.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"/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Coloque composição nos textos, fazendo com que cada tópico entre individualmente para não poluir nem prejudicar sua apresentação.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000080" y="1857240"/>
            <a:ext cx="7142760" cy="13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ts val="123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  <a:p>
            <a:pPr algn="just">
              <a:lnSpc>
                <a:spcPts val="123"/>
              </a:lnSpc>
            </a:pPr>
            <a:endParaRPr/>
          </a:p>
          <a:p>
            <a:pPr>
              <a:lnSpc>
                <a:spcPts val="123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857160" y="1714320"/>
            <a:ext cx="7356960" cy="14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Arial"/>
                <a:ea typeface="DejaVu Sans"/>
              </a:rPr>
              <a:t>Obrigado.  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67640" y="1917000"/>
            <a:ext cx="7991640" cy="17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Análise de técnicas de aprendizado de máquina para classificação de conteúdo textual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Análise e desenvolvimento de sistemas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Felipe Mendonça Ruhland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Lidiane Visintin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71320" y="500040"/>
            <a:ext cx="35708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3200" strike="noStrike">
                <a:solidFill>
                  <a:srgbClr val="ffffff"/>
                </a:solidFill>
                <a:latin typeface="Arial"/>
                <a:ea typeface="DejaVu Sans"/>
              </a:rPr>
              <a:t>PROBLEMA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1214280" y="2551680"/>
            <a:ext cx="692856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Informação eletrônica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Notícias;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Artigos;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Blogs;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Redes sociais.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71320" y="500040"/>
            <a:ext cx="35708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3200" strike="noStrike">
                <a:solidFill>
                  <a:srgbClr val="ffffff"/>
                </a:solidFill>
                <a:latin typeface="Arial"/>
                <a:ea typeface="DejaVu Sans"/>
              </a:rPr>
              <a:t>PROBLEMA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1214280" y="2551680"/>
            <a:ext cx="692856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Facilidade de produzir conteúdo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Acompanhamento de canais (assinatura)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Tempo gasto consumindo as informações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Relevância das informações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71320" y="500040"/>
            <a:ext cx="35708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3200" strike="noStrike">
                <a:solidFill>
                  <a:srgbClr val="ffffff"/>
                </a:solidFill>
                <a:latin typeface="Arial"/>
                <a:ea typeface="DejaVu Sans"/>
              </a:rPr>
              <a:t>PROBLEMA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1214280" y="2551680"/>
            <a:ext cx="692856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Como obter apenas os conteúdos relevantes (interessantes) para cada indivíduo?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28760" y="357120"/>
            <a:ext cx="54716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3200" strike="noStrike">
                <a:solidFill>
                  <a:srgbClr val="ffffff"/>
                </a:solidFill>
                <a:latin typeface="Arial"/>
                <a:ea typeface="DejaVu Sans"/>
              </a:rPr>
              <a:t>JUSTIFICATIVA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1714320" y="2828880"/>
            <a:ext cx="614268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Apresentar algumas técnicas de aprendizado de máquina para melhorar a vida das pessoas, apresentando-as apenas o conteúdo relevante e, assim, obter mais tempo para suas tarefas cotidianas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285920" y="214200"/>
            <a:ext cx="54716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200" strike="noStrike">
                <a:solidFill>
                  <a:srgbClr val="ffffff"/>
                </a:solidFill>
                <a:latin typeface="Arial"/>
                <a:ea typeface="DejaVu Sans"/>
              </a:rPr>
              <a:t>OBETIVO GERAL E ESPECÍFICOS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1000080" y="1928880"/>
            <a:ext cx="6714000" cy="47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ts val="123"/>
              </a:lnSpc>
            </a:pPr>
            <a:endParaRPr/>
          </a:p>
          <a:p>
            <a:pPr algn="just">
              <a:lnSpc>
                <a:spcPts val="123"/>
              </a:lnSpc>
            </a:pPr>
            <a:endParaRPr/>
          </a:p>
          <a:p>
            <a:pPr algn="just">
              <a:lnSpc>
                <a:spcPts val="123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DejaVu Sans"/>
              </a:rPr>
              <a:t>GERAL: Analisar as técnicas de aprendizado de máquina de modo que seja possível classificar o conteúdo textual eletrônico conforme a relevância para o usuário final.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285920" y="214200"/>
            <a:ext cx="54716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200" strike="noStrike">
                <a:solidFill>
                  <a:srgbClr val="ffffff"/>
                </a:solidFill>
                <a:latin typeface="Arial"/>
                <a:ea typeface="DejaVu Sans"/>
              </a:rPr>
              <a:t>OBETIVO GERAL E ESPECÍFICOS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1000080" y="1928880"/>
            <a:ext cx="6714000" cy="47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ts val="123"/>
              </a:lnSpc>
            </a:pPr>
            <a:endParaRPr/>
          </a:p>
          <a:p>
            <a:pPr algn="just">
              <a:lnSpc>
                <a:spcPts val="123"/>
              </a:lnSpc>
            </a:pPr>
            <a:endParaRPr/>
          </a:p>
          <a:p>
            <a:pPr algn="just">
              <a:lnSpc>
                <a:spcPts val="123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DejaVu Sans"/>
              </a:rPr>
              <a:t>ESPECÍFICOS: Apresentar o conceito de aprendizado de máquina; Analisar rede neural artificial, máquina de vetor de suporte e arvore de decisão para classificação de conteúdo textual; Traçar um comparativo entre as técnicas utilizadas, bem como quanto aos resultado obtidos.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42960" y="500040"/>
            <a:ext cx="5471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800" strike="noStrike">
                <a:solidFill>
                  <a:srgbClr val="ffffff"/>
                </a:solidFill>
                <a:latin typeface="Arial"/>
                <a:ea typeface="DejaVu Sans"/>
              </a:rPr>
              <a:t>METODOLOGIA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785880" y="1928880"/>
            <a:ext cx="7428600" cy="34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DejaVu Sans"/>
              </a:rPr>
              <a:t>Pesquisa experimental, com a analise e aplicações das técnicas propostas e a elaboração de um comparativo com o resultado obtido.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