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pt-BR" sz="2000">
                <a:latin typeface="Arial"/>
              </a:rPr>
              <a:t>Clique para editar o formato de notas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pt-BR" sz="1400">
                <a:latin typeface="Times New Roman"/>
              </a:rPr>
              <a:t>&lt;cabeçalho&gt;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t-BR" sz="1400">
                <a:latin typeface="Times New Roman"/>
              </a:rPr>
              <a:t>&lt;data/hora&gt;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pt-BR" sz="1400">
                <a:latin typeface="Times New Roman"/>
              </a:rPr>
              <a:t>&lt;rodapé&gt;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070EE34-7476-408E-BEE2-71E16C7AF5CE}" type="slidenum">
              <a:rPr lang="pt-BR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3A9E83F-50BF-49B5-9C67-EDC7A81C98CF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80D5690-8CCF-42B1-9245-51A906CA0234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1439280"/>
          </a:xfrm>
          <a:prstGeom prst="rect">
            <a:avLst/>
          </a:prstGeom>
          <a:solidFill>
            <a:srgbClr val="00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Imagem 8" descr=""/>
          <p:cNvPicPr/>
          <p:nvPr/>
        </p:nvPicPr>
        <p:blipFill>
          <a:blip r:embed="rId2"/>
          <a:stretch/>
        </p:blipFill>
        <p:spPr>
          <a:xfrm>
            <a:off x="0" y="270360"/>
            <a:ext cx="179280" cy="898560"/>
          </a:xfrm>
          <a:prstGeom prst="rect">
            <a:avLst/>
          </a:prstGeom>
          <a:ln>
            <a:noFill/>
          </a:ln>
        </p:spPr>
      </p:pic>
      <p:pic>
        <p:nvPicPr>
          <p:cNvPr id="2" name="Imagem 12" descr=""/>
          <p:cNvPicPr/>
          <p:nvPr/>
        </p:nvPicPr>
        <p:blipFill>
          <a:blip r:embed="rId3"/>
          <a:stretch/>
        </p:blipFill>
        <p:spPr>
          <a:xfrm>
            <a:off x="6297120" y="486000"/>
            <a:ext cx="2594520" cy="46728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3280" cy="1439280"/>
          </a:xfrm>
          <a:prstGeom prst="rect">
            <a:avLst/>
          </a:prstGeom>
          <a:solidFill>
            <a:srgbClr val="00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Imagem 8" descr=""/>
          <p:cNvPicPr/>
          <p:nvPr/>
        </p:nvPicPr>
        <p:blipFill>
          <a:blip r:embed="rId2"/>
          <a:stretch/>
        </p:blipFill>
        <p:spPr>
          <a:xfrm>
            <a:off x="0" y="270360"/>
            <a:ext cx="179280" cy="898560"/>
          </a:xfrm>
          <a:prstGeom prst="rect">
            <a:avLst/>
          </a:prstGeom>
          <a:ln>
            <a:noFill/>
          </a:ln>
        </p:spPr>
      </p:pic>
      <p:pic>
        <p:nvPicPr>
          <p:cNvPr id="41" name="Imagem 12" descr=""/>
          <p:cNvPicPr/>
          <p:nvPr/>
        </p:nvPicPr>
        <p:blipFill>
          <a:blip r:embed="rId3"/>
          <a:stretch/>
        </p:blipFill>
        <p:spPr>
          <a:xfrm>
            <a:off x="6297120" y="486000"/>
            <a:ext cx="2594520" cy="4672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00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Imagem 5" descr=""/>
          <p:cNvPicPr/>
          <p:nvPr/>
        </p:nvPicPr>
        <p:blipFill>
          <a:blip r:embed="rId1"/>
          <a:stretch/>
        </p:blipFill>
        <p:spPr>
          <a:xfrm>
            <a:off x="-26280" y="1535040"/>
            <a:ext cx="756720" cy="3786840"/>
          </a:xfrm>
          <a:prstGeom prst="rect">
            <a:avLst/>
          </a:prstGeom>
          <a:ln>
            <a:noFill/>
          </a:ln>
        </p:spPr>
      </p:pic>
      <p:pic>
        <p:nvPicPr>
          <p:cNvPr id="87" name="Imagem 8" descr=""/>
          <p:cNvPicPr/>
          <p:nvPr/>
        </p:nvPicPr>
        <p:blipFill>
          <a:blip r:embed="rId2"/>
          <a:stretch/>
        </p:blipFill>
        <p:spPr>
          <a:xfrm>
            <a:off x="971640" y="2710440"/>
            <a:ext cx="7968240" cy="143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0040" y="428760"/>
            <a:ext cx="5472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000" strike="noStrike">
                <a:solidFill>
                  <a:srgbClr val="ffffff"/>
                </a:solidFill>
                <a:latin typeface="Arial"/>
                <a:ea typeface="DejaVu Sans"/>
              </a:rPr>
              <a:t>DICAS PARA ORGANIZAR O PPT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1000080" y="1857240"/>
            <a:ext cx="7143120" cy="13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ts val="349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/>
          </a:p>
          <a:p>
            <a:pPr algn="just">
              <a:lnSpc>
                <a:spcPts val="349"/>
              </a:lnSpc>
            </a:pPr>
            <a:endParaRPr/>
          </a:p>
          <a:p>
            <a:pPr>
              <a:lnSpc>
                <a:spcPts val="349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         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857160" y="1714320"/>
            <a:ext cx="7357320" cy="37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Pense em desenvolver 1 slide por minuto.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"/>
            </a:pP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Treine sua apresentação para ver se enquadra no tempo predefinido (20’).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"/>
            </a:pP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Só coloque o que é realmente essencial.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"/>
            </a:pP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Dê mais espaço para a metodologia e os resultados (número maior de slides).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"/>
            </a:pP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Utilize tamanho  mínimo de fonte de letra 26.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"/>
            </a:pP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Coloque composição nos textos, fazendo com que cada tópico entre individualmente para não poluir nem prejudicar sua apresentação.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000080" y="1857240"/>
            <a:ext cx="7143120" cy="13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ts val="349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/>
          </a:p>
          <a:p>
            <a:pPr algn="just">
              <a:lnSpc>
                <a:spcPts val="349"/>
              </a:lnSpc>
            </a:pPr>
            <a:endParaRPr/>
          </a:p>
          <a:p>
            <a:pPr>
              <a:lnSpc>
                <a:spcPts val="349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         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857160" y="1714320"/>
            <a:ext cx="7357320" cy="14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Arial"/>
                <a:ea typeface="DejaVu Sans"/>
              </a:rPr>
              <a:t>Agradecimentos: Obrigado.  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67640" y="1917000"/>
            <a:ext cx="7992000" cy="17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Análise de técnicas de aprendizado de máquina para classifição de conteúdo textual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Análise e desenvolvimento de sistemas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Felipe Mendonça Ruhland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Lidiane Visintin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71320" y="500040"/>
            <a:ext cx="35712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3200" strike="noStrike">
                <a:solidFill>
                  <a:srgbClr val="ffffff"/>
                </a:solidFill>
                <a:latin typeface="Arial"/>
                <a:ea typeface="DejaVu Sans"/>
              </a:rPr>
              <a:t>PROBLEMA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1214280" y="2551680"/>
            <a:ext cx="6928920" cy="30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Informação eletrônica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StarSymbol"/>
              <a:buChar char=""/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Notícias;</a:t>
            </a:r>
            <a:endParaRPr/>
          </a:p>
          <a:p>
            <a:pPr algn="just">
              <a:lnSpc>
                <a:spcPct val="100000"/>
              </a:lnSpc>
              <a:buFont typeface="StarSymbol"/>
              <a:buChar char=""/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Artigos;</a:t>
            </a:r>
            <a:endParaRPr/>
          </a:p>
          <a:p>
            <a:pPr algn="just">
              <a:lnSpc>
                <a:spcPct val="100000"/>
              </a:lnSpc>
              <a:buFont typeface="StarSymbol"/>
              <a:buChar char=""/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Blogs;</a:t>
            </a:r>
            <a:endParaRPr/>
          </a:p>
          <a:p>
            <a:pPr algn="just">
              <a:lnSpc>
                <a:spcPct val="100000"/>
              </a:lnSpc>
              <a:buFont typeface="StarSymbol"/>
              <a:buChar char=""/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Redes sociais.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71320" y="500040"/>
            <a:ext cx="35712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3200" strike="noStrike">
                <a:solidFill>
                  <a:srgbClr val="ffffff"/>
                </a:solidFill>
                <a:latin typeface="Arial"/>
                <a:ea typeface="DejaVu Sans"/>
              </a:rPr>
              <a:t>PROBLEMA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1214280" y="2551680"/>
            <a:ext cx="6928920" cy="30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Facilidade de produzir conteúdo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Acompanhamento de canais (assinatura)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Tempo gasto consumindo as informações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Relevância das informações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71320" y="500040"/>
            <a:ext cx="35712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3200" strike="noStrike">
                <a:solidFill>
                  <a:srgbClr val="ffffff"/>
                </a:solidFill>
                <a:latin typeface="Arial"/>
                <a:ea typeface="DejaVu Sans"/>
              </a:rPr>
              <a:t>PROBLEMA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1214280" y="2551680"/>
            <a:ext cx="6928920" cy="30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Como obter apenas os conteúdos relevantes (interessantes) para cada indivíduo?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28760" y="357120"/>
            <a:ext cx="54720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3200" strike="noStrike">
                <a:solidFill>
                  <a:srgbClr val="ffffff"/>
                </a:solidFill>
                <a:latin typeface="Arial"/>
                <a:ea typeface="DejaVu Sans"/>
              </a:rPr>
              <a:t>JUSTIFICATIVA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1714320" y="2828880"/>
            <a:ext cx="6143040" cy="22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O tema deverá indicar a abrangência do estudo. Após justifique sua escolha, saliente a importância do tema os porquês da realização desta pesquisa.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285920" y="214200"/>
            <a:ext cx="54720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200" strike="noStrike">
                <a:solidFill>
                  <a:srgbClr val="ffffff"/>
                </a:solidFill>
                <a:latin typeface="Arial"/>
                <a:ea typeface="DejaVu Sans"/>
              </a:rPr>
              <a:t>OBETIVO GERAL E ESPECÍFICOS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1000080" y="1928880"/>
            <a:ext cx="6714360" cy="47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ts val="349"/>
              </a:lnSpc>
              <a:buSzPct val="120000"/>
              <a:buFont typeface="Wingdings" charset="2"/>
              <a:buChar char=""/>
            </a:pPr>
            <a:r>
              <a:rPr lang="pt-BR" sz="2400" strike="noStrike">
                <a:solidFill>
                  <a:srgbClr val="000000"/>
                </a:solidFill>
                <a:latin typeface="Arial"/>
                <a:ea typeface="DejaVu Sans"/>
              </a:rPr>
              <a:t>GERAL: descreve-se objetivo geral da pesquisa, fazendo referência à motivação descrita na justificativa apresentada. O que se pretende alcançar/atingir com a pesquisa realizada. (1). </a:t>
            </a:r>
            <a:endParaRPr/>
          </a:p>
          <a:p>
            <a:pPr>
              <a:lnSpc>
                <a:spcPts val="349"/>
              </a:lnSpc>
            </a:pPr>
            <a:endParaRPr/>
          </a:p>
          <a:p>
            <a:pPr algn="just">
              <a:lnSpc>
                <a:spcPts val="349"/>
              </a:lnSpc>
              <a:buSzPct val="120000"/>
              <a:buFont typeface="Wingdings" charset="2"/>
              <a:buChar char=""/>
            </a:pPr>
            <a:r>
              <a:rPr lang="pt-BR" sz="2400" strike="noStrike">
                <a:solidFill>
                  <a:srgbClr val="000000"/>
                </a:solidFill>
                <a:latin typeface="Arial"/>
                <a:ea typeface="DejaVu Sans"/>
              </a:rPr>
              <a:t>ESPECÍFICOS: (3 a 5) descreve os objetivos específicos concretos. Aonde se quer chegar, metas, produtos, a partir do objetivo geral elencando. Ou seja, o que será feito ao longo do estudo para responder às perguntas da pesquisa.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42960" y="500040"/>
            <a:ext cx="54720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800" strike="noStrike">
                <a:solidFill>
                  <a:srgbClr val="ffffff"/>
                </a:solidFill>
                <a:latin typeface="Arial"/>
                <a:ea typeface="DejaVu Sans"/>
              </a:rPr>
              <a:t>METODOLOGIA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785880" y="1928880"/>
            <a:ext cx="7428960" cy="34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Pode ser entendida como a descrição detalhada dos caminhos utilizados para alcançar os objetivos. Oferece o método utilizado para a execução  da pesquisa.</a:t>
            </a:r>
            <a:endParaRPr/>
          </a:p>
          <a:p>
            <a:pPr algn="just">
              <a:lnSpc>
                <a:spcPct val="100000"/>
              </a:lnSpc>
              <a:buSzPct val="120000"/>
              <a:buFont typeface="Wingdings" charset="2"/>
              <a:buChar char=""/>
            </a:pP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Justifique com base na literatura.</a:t>
            </a:r>
            <a:endParaRPr/>
          </a:p>
          <a:p>
            <a:pPr algn="just">
              <a:lnSpc>
                <a:spcPct val="100000"/>
              </a:lnSpc>
              <a:buSzPct val="120000"/>
              <a:buFont typeface="Wingdings" charset="2"/>
              <a:buChar char=""/>
            </a:pP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Apresente população e amostra pesquisada.</a:t>
            </a:r>
            <a:endParaRPr/>
          </a:p>
          <a:p>
            <a:pPr algn="just">
              <a:lnSpc>
                <a:spcPct val="100000"/>
              </a:lnSpc>
              <a:buSzPct val="120000"/>
              <a:buFont typeface="Wingdings" charset="2"/>
              <a:buChar char=""/>
            </a:pP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Sinalize os instrumentos de coleta de dados utilizados. </a:t>
            </a:r>
            <a:endParaRPr/>
          </a:p>
          <a:p>
            <a:pPr algn="just">
              <a:lnSpc>
                <a:spcPct val="100000"/>
              </a:lnSpc>
              <a:buSzPct val="120000"/>
              <a:buFont typeface="Wingdings" charset="2"/>
              <a:buChar char=""/>
            </a:pP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Demonstre as etapas.  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Tipos de Pesquisa:bibliográfica, quantitativa, qualitativa,  básica ou  aplicada (desenv. Software), estudo de caso.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71320" y="571320"/>
            <a:ext cx="5472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400" strike="noStrike">
                <a:solidFill>
                  <a:srgbClr val="ffffff"/>
                </a:solidFill>
                <a:latin typeface="Arial"/>
                <a:ea typeface="DejaVu Sans"/>
              </a:rPr>
              <a:t>REFERENCIAS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1000080" y="1857240"/>
            <a:ext cx="7143120" cy="36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ts val="349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De acordo com as normas da ABNT (NBR 6023, 2002, p. 2), referências são: “o conjunto de elementos que permitem a identificação, no todo ou em parte, de documentos impressos ou registrados em diversos tipo de material”, utilizados como fonte de consulta e citados no trabalho elaborado.  </a:t>
            </a:r>
            <a:endParaRPr/>
          </a:p>
          <a:p>
            <a:pPr algn="just">
              <a:lnSpc>
                <a:spcPts val="349"/>
              </a:lnSpc>
            </a:pPr>
            <a:endParaRPr/>
          </a:p>
          <a:p>
            <a:pPr algn="just">
              <a:lnSpc>
                <a:spcPts val="349"/>
              </a:lnSpc>
            </a:pPr>
            <a:endParaRPr/>
          </a:p>
          <a:p>
            <a:pPr>
              <a:lnSpc>
                <a:spcPts val="349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         </a:t>
            </a: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1071360" y="4214880"/>
            <a:ext cx="707148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CAVALETT, Lauci Aparecida; JUSTINO, Elisa Kaspareit. </a:t>
            </a:r>
            <a:r>
              <a:rPr b="1"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Metodologia científica e de pesquisa. </a:t>
            </a: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2. ed. Florianópolis: SENAI/SC Florianópolis, 2007.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