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4" r:id="rId6"/>
    <p:sldId id="275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64" r:id="rId17"/>
    <p:sldId id="265" r:id="rId18"/>
    <p:sldId id="266" r:id="rId19"/>
    <p:sldId id="260" r:id="rId20"/>
  </p:sldIdLst>
  <p:sldSz cx="9144000" cy="5143500" type="screen16x9"/>
  <p:notesSz cx="6858000" cy="9144000"/>
  <p:embeddedFontLst>
    <p:embeddedFont>
      <p:font typeface="Rubik" panose="020B0604020202020204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3F6"/>
    <a:srgbClr val="1D1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0" autoAdjust="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Deberían ser las 11.25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4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19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56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6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Antes de irte, tendrían que ser las 11.48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15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todo el recorrido con los scripts 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Al terminar el 2 tendrían que ser las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los </a:t>
            </a:r>
            <a:r>
              <a:rPr lang="es-UY" dirty="0" err="1"/>
              <a:t>scrips</a:t>
            </a:r>
            <a:r>
              <a:rPr lang="es-UY" dirty="0"/>
              <a:t> del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3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91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Ejecutar del 4.1 al 4.3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639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Ejecutar 4.4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48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0b2cc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0b2cc9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20b2cc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20b2cc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20b2cc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20b2cc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5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/>
              <a:t>Tendrían que ser las 11.37</a:t>
            </a: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Hacer los scripts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43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Tendrían que ser las 11.42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3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://www.freestockphotos.biz/stockphoto/1658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mmons.wikimedia.org/wiki/File:Database.sv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chemas.microsoft.com/SQL/ServiceBroker/DialogTimer" TargetMode="External"/><Relationship Id="rId5" Type="http://schemas.openxmlformats.org/officeDocument/2006/relationships/hyperlink" Target="http://schemas.microsoft.com/SQL/ServiceBroker/EndDialog" TargetMode="External"/><Relationship Id="rId4" Type="http://schemas.openxmlformats.org/officeDocument/2006/relationships/hyperlink" Target="http://schemas.microsoft.com/SQL/ServiceBroker/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26400"/>
            <a:ext cx="4359000" cy="1817100"/>
          </a:xfrm>
          <a:prstGeom prst="rtTriangle">
            <a:avLst/>
          </a:prstGeom>
          <a:solidFill>
            <a:srgbClr val="140B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100" y="4448425"/>
            <a:ext cx="20655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uy.vopen.tech</a:t>
            </a:r>
            <a:endParaRPr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50" y="1539075"/>
            <a:ext cx="4695702" cy="196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Contratos (CONTRACT)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Define una operación del negocio y los tipos de mensajes que usará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Define 2 roles, el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iniciator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que comienza una conversación y un target y los mensajes que cada rol usará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Más de un contrato puede usar el mismo tipo de mensajes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Son inmutables y se deben crear nuevos en caso de querer cambiar la lógica del mismo</a:t>
            </a:r>
          </a:p>
          <a:p>
            <a:pPr marL="342900" lvl="1" indent="-342900">
              <a:buFontTx/>
              <a:buChar char="-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8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Queues</a:t>
            </a:r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 (Colas)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Almacenan los mensajes que serán procesados por SSB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Almacenandos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en la base como tablas internas, cuentan con vistas para consultar su contenido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Los servicios son asociados a una sola cola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2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Queue</a:t>
            </a:r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UY" sz="2000" b="1" dirty="0" err="1">
                <a:latin typeface="Rubik" panose="020B0604020202020204" charset="-79"/>
                <a:cs typeface="Rubik" panose="020B0604020202020204" charset="-79"/>
              </a:rPr>
              <a:t>internals</a:t>
            </a:r>
            <a:endParaRPr lang="es-UY" sz="2000" b="1" dirty="0">
              <a:latin typeface="Rubik" panose="020B0604020202020204" charset="-79"/>
              <a:cs typeface="Rubik" panose="020B0604020202020204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Cada mensajes es una fila de la tabla, contiene varias columnas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El contenido del mensaje y su tipo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Datos sobre su estado de validez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Conversación a la que el mensaje pertenece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Servicioy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contrato vinculados con el mensaje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Información interna de la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la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queue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82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Procesando mensajes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reciben con el comando RECIVE los mensajes de la cola para procesar transaccionalmente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Todos los mensajes de una conversación pueden ser procesados a la vez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La cola entrega los mensajes en el mismo orden que fueron recibidos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puede usar un store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procedure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para la activación </a:t>
            </a:r>
            <a:r>
              <a:rPr lang="es-UY" sz="2000" dirty="0" err="1">
                <a:latin typeface="Rubik" panose="020B0604020202020204" charset="-79"/>
                <a:cs typeface="Rubik" panose="020B0604020202020204" charset="-79"/>
              </a:rPr>
              <a:t>intera</a:t>
            </a:r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 (procesado automático)</a:t>
            </a:r>
          </a:p>
        </p:txBody>
      </p:sp>
    </p:spTree>
    <p:extLst>
      <p:ext uri="{BB962C8B-B14F-4D97-AF65-F5344CB8AC3E}">
        <p14:creationId xmlns:p14="http://schemas.microsoft.com/office/powerpoint/2010/main" val="35623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Rubik" panose="020B0604020202020204" charset="-79"/>
                <a:cs typeface="Rubik" panose="020B0604020202020204" charset="-79"/>
              </a:rPr>
              <a:t>Servicios (SERVICE)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Es el nombre de una operación que queremos que SSB resuelva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Entregan mensajes a la cola correcta dentro de la base de datos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Rutea mensajes entre el INICIATOR y el TARGET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Determina los requisitos de seguridad para las conversaciones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Cumple los contratos definidos para cada conversación </a:t>
            </a:r>
          </a:p>
          <a:p>
            <a:r>
              <a:rPr lang="es-UY" sz="2000" dirty="0">
                <a:latin typeface="Rubik" panose="020B0604020202020204" charset="-79"/>
                <a:cs typeface="Rubik" panose="020B0604020202020204" charset="-79"/>
              </a:rPr>
              <a:t>Se vincula con colas especificas para almacenar los mensajes</a:t>
            </a:r>
          </a:p>
        </p:txBody>
      </p:sp>
    </p:spTree>
    <p:extLst>
      <p:ext uri="{BB962C8B-B14F-4D97-AF65-F5344CB8AC3E}">
        <p14:creationId xmlns:p14="http://schemas.microsoft.com/office/powerpoint/2010/main" val="279974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C4CC480C-2534-4FC5-80F0-7093791A6BBF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Probando todas las partes</a:t>
            </a:r>
          </a:p>
        </p:txBody>
      </p:sp>
    </p:spTree>
    <p:extLst>
      <p:ext uri="{BB962C8B-B14F-4D97-AF65-F5344CB8AC3E}">
        <p14:creationId xmlns:p14="http://schemas.microsoft.com/office/powerpoint/2010/main" val="423879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B86F81-E85F-48CF-8E84-98CC4F723D40}"/>
              </a:ext>
            </a:extLst>
          </p:cNvPr>
          <p:cNvSpPr/>
          <p:nvPr/>
        </p:nvSpPr>
        <p:spPr>
          <a:xfrm>
            <a:off x="948134" y="3388524"/>
            <a:ext cx="2279809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Están las colas habilitadas?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55EAA-BB18-4FA6-93C8-9DDC2683EF65}"/>
              </a:ext>
            </a:extLst>
          </p:cNvPr>
          <p:cNvSpPr/>
          <p:nvPr/>
        </p:nvSpPr>
        <p:spPr>
          <a:xfrm>
            <a:off x="948133" y="1517468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Hay algún error en el log?</a:t>
            </a: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A94ED0-4B81-4ED2-B7A8-2F092A76E97E}"/>
              </a:ext>
            </a:extLst>
          </p:cNvPr>
          <p:cNvSpPr/>
          <p:nvPr/>
        </p:nvSpPr>
        <p:spPr>
          <a:xfrm>
            <a:off x="4776150" y="3388523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Está habilitada la activación interna?</a:t>
            </a: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5413CF-3098-4655-BF70-36696F3430D0}"/>
              </a:ext>
            </a:extLst>
          </p:cNvPr>
          <p:cNvSpPr/>
          <p:nvPr/>
        </p:nvSpPr>
        <p:spPr>
          <a:xfrm>
            <a:off x="4776150" y="1517467"/>
            <a:ext cx="2279810" cy="1085573"/>
          </a:xfrm>
          <a:prstGeom prst="roundRect">
            <a:avLst/>
          </a:prstGeom>
          <a:solidFill>
            <a:srgbClr val="4883F6"/>
          </a:solidFill>
          <a:ln>
            <a:solidFill>
              <a:srgbClr val="1D11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/>
              <a:t>Llego el mensaje a ser enviado?</a:t>
            </a:r>
            <a:endParaRPr lang="en-US" sz="1800" dirty="0"/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2E7D160A-BFB4-4C01-8898-41BD5C78323B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Troubleshooting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6701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89486D-DAC8-4560-95F3-D3352C933776}"/>
              </a:ext>
            </a:extLst>
          </p:cNvPr>
          <p:cNvSpPr/>
          <p:nvPr/>
        </p:nvSpPr>
        <p:spPr>
          <a:xfrm>
            <a:off x="511386" y="1367738"/>
            <a:ext cx="7586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Remover/deshabilitar la activación de la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Enviar un mensaje valido manualmente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la cola de destino para verificar la entrega del mensaje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</a:t>
            </a:r>
            <a:r>
              <a:rPr lang="es-UY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sys.transmission_queue</a:t>
            </a: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si el mensaje no fue entregado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manual de la cola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del destino de forma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Consultar la cola de origen para verificar la entrega de mensajes de respuestas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Y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Ejecutar la activación manual de la cola de origen</a:t>
            </a:r>
            <a:endParaRPr lang="es-UY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8106FAA9-D584-4BE4-AC4D-09AB82886489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Troubleshooting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8463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Posion</a:t>
            </a:r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messages</a:t>
            </a:r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AD9AC-25D9-4275-A5E2-E187F7736A97}"/>
              </a:ext>
            </a:extLst>
          </p:cNvPr>
          <p:cNvSpPr/>
          <p:nvPr/>
        </p:nvSpPr>
        <p:spPr>
          <a:xfrm>
            <a:off x="511386" y="1367738"/>
            <a:ext cx="75864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Todas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las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declaraciones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RECEIVE son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transaccionales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si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falla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hace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ROLLBACK o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falla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mensaje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devuelve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a la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Un </a:t>
            </a:r>
            <a:r>
              <a:rPr lang="en-US" sz="2000" b="1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poison message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es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causado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por un loop de RECIVE y ROLLBACK para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mismo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mensaje</a:t>
            </a:r>
            <a:endParaRPr lang="en-US" sz="2000" dirty="0">
              <a:solidFill>
                <a:srgbClr val="58595B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Service Broker will deactivate the queue after five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QUEUE_DEACTIVATION Event Notification can monitor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Desde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SQL Server 2008 R2 se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puede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deshabilitar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el </a:t>
            </a:r>
            <a:r>
              <a:rPr lang="en-US" sz="20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manejo</a:t>
            </a:r>
            <a:r>
              <a:rPr lang="en-US" sz="20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de poison message</a:t>
            </a:r>
          </a:p>
        </p:txBody>
      </p:sp>
    </p:spTree>
    <p:extLst>
      <p:ext uri="{BB962C8B-B14F-4D97-AF65-F5344CB8AC3E}">
        <p14:creationId xmlns:p14="http://schemas.microsoft.com/office/powerpoint/2010/main" val="358267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7D4B96D-9A77-40CE-82A8-03C51DAF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4172" y="4176411"/>
            <a:ext cx="645679" cy="645679"/>
          </a:xfrm>
          <a:prstGeom prst="rect">
            <a:avLst/>
          </a:prstGeom>
        </p:spPr>
      </p:pic>
      <p:sp>
        <p:nvSpPr>
          <p:cNvPr id="85" name="Google Shape;85;p17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98050" y="12921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¡Gracias!</a:t>
            </a:r>
            <a:endParaRPr sz="7200"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16300" y="4256401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UY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/felipeschneider88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98" y="3942858"/>
            <a:ext cx="315625" cy="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E395EF95-589A-4BFE-A046-C279C6B71BA3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88;p17">
            <a:extLst>
              <a:ext uri="{FF2B5EF4-FFF2-40B4-BE49-F238E27FC236}">
                <a16:creationId xmlns:a16="http://schemas.microsoft.com/office/drawing/2014/main" id="{1261F72F-0416-4288-B9C1-715D3A5DCD44}"/>
              </a:ext>
            </a:extLst>
          </p:cNvPr>
          <p:cNvSpPr txBox="1"/>
          <p:nvPr/>
        </p:nvSpPr>
        <p:spPr>
          <a:xfrm>
            <a:off x="1316300" y="3828058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-US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felipes88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Cómo construir una aplicación ASYNC con SQL Server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98050" y="30749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 Schneider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657" y="877249"/>
            <a:ext cx="7418687" cy="33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40600" y="272750"/>
            <a:ext cx="1639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SPONSORS</a:t>
            </a:r>
            <a:endParaRPr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C285D9-71BC-49C3-A958-54BC6EED198E}"/>
              </a:ext>
            </a:extLst>
          </p:cNvPr>
          <p:cNvSpPr/>
          <p:nvPr/>
        </p:nvSpPr>
        <p:spPr>
          <a:xfrm>
            <a:off x="898050" y="1631899"/>
            <a:ext cx="81223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Introducción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Porque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“Hola Mundo”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Arquitectura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Aplicación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completa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TroubleShooting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000C170-6DA2-4372-9246-A04183759DF7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Resumen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C285D9-71BC-49C3-A958-54BC6EED198E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Asegurar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continudad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negocio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Auditoria (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async de triggers)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Mejorar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UX (El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caso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modulo de emails 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Distribuir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entre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instancias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/databases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Procesos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Batch</a:t>
            </a: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000C170-6DA2-4372-9246-A04183759DF7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4250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C285D9-71BC-49C3-A958-54BC6EED198E}"/>
              </a:ext>
            </a:extLst>
          </p:cNvPr>
          <p:cNvSpPr/>
          <p:nvPr/>
        </p:nvSpPr>
        <p:spPr>
          <a:xfrm>
            <a:off x="898050" y="1631899"/>
            <a:ext cx="81223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Sin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costo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licencia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(Express)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Unificar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datos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con la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mensajeria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Integración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con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otras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caracteristsicas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(ML,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GraphSQL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Contenedores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/Linux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5000C170-6DA2-4372-9246-A04183759DF7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Porque SQL Server</a:t>
            </a:r>
          </a:p>
        </p:txBody>
      </p:sp>
    </p:spTree>
    <p:extLst>
      <p:ext uri="{BB962C8B-B14F-4D97-AF65-F5344CB8AC3E}">
        <p14:creationId xmlns:p14="http://schemas.microsoft.com/office/powerpoint/2010/main" val="118984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6B0F7C-E516-482C-B067-15EDEFEEB944}"/>
              </a:ext>
            </a:extLst>
          </p:cNvPr>
          <p:cNvSpPr/>
          <p:nvPr/>
        </p:nvSpPr>
        <p:spPr>
          <a:xfrm>
            <a:off x="898050" y="1631899"/>
            <a:ext cx="8122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definer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usar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Contratos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definer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que se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envian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reciben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un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servicio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Queue para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almacenar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información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recibida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por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cada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para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enviar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recivir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definidos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por 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contrato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12AB19ED-7965-4A33-BDBF-5E10F0A40A31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 simple “hola mundo”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1308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picture containing cup, sitting, mug, computer&#10;&#10;Description automatically generated">
            <a:extLst>
              <a:ext uri="{FF2B5EF4-FFF2-40B4-BE49-F238E27FC236}">
                <a16:creationId xmlns:a16="http://schemas.microsoft.com/office/drawing/2014/main" id="{AF9EA810-AF77-4C7B-A7DD-D892B2CB1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33995" y="2230492"/>
            <a:ext cx="1341009" cy="18961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008830-D40A-45FB-80AC-80BFF06FBDEE}"/>
              </a:ext>
            </a:extLst>
          </p:cNvPr>
          <p:cNvGrpSpPr/>
          <p:nvPr/>
        </p:nvGrpSpPr>
        <p:grpSpPr>
          <a:xfrm>
            <a:off x="573473" y="1335325"/>
            <a:ext cx="960523" cy="1236425"/>
            <a:chOff x="573473" y="1335325"/>
            <a:chExt cx="960523" cy="1236425"/>
          </a:xfrm>
        </p:grpSpPr>
        <p:pic>
          <p:nvPicPr>
            <p:cNvPr id="8" name="Picture 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55E1A21-3BFC-4A9D-B707-87B5895B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37615" y="1335325"/>
              <a:ext cx="724930" cy="7249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E10F9-8690-42D2-B7CF-04E78D141135}"/>
                </a:ext>
              </a:extLst>
            </p:cNvPr>
            <p:cNvSpPr/>
            <p:nvPr/>
          </p:nvSpPr>
          <p:spPr>
            <a:xfrm>
              <a:off x="573473" y="1971586"/>
              <a:ext cx="96052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Mensaje</a:t>
              </a:r>
              <a:r>
                <a:rPr lang="en-US" sz="1100" dirty="0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 Hola Mundo</a:t>
              </a:r>
              <a:br>
                <a:rPr lang="en-US" sz="1100" dirty="0">
                  <a:latin typeface="Rubik" panose="020B0604020202020204" charset="-79"/>
                  <a:cs typeface="Rubik" panose="020B0604020202020204" charset="-79"/>
                </a:rPr>
              </a:br>
              <a:endParaRPr lang="en-US" sz="11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</p:grpSp>
      <p:pic>
        <p:nvPicPr>
          <p:cNvPr id="13" name="Picture 12" descr="A picture containing cup, sitting, mug, computer&#10;&#10;Description automatically generated">
            <a:extLst>
              <a:ext uri="{FF2B5EF4-FFF2-40B4-BE49-F238E27FC236}">
                <a16:creationId xmlns:a16="http://schemas.microsoft.com/office/drawing/2014/main" id="{4D1F11D5-ACA4-44A1-9FA1-24D04AA7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7047" y="2230492"/>
            <a:ext cx="1341009" cy="1896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4B3CBC-E4E0-467F-A8F4-39003D034CB2}"/>
              </a:ext>
            </a:extLst>
          </p:cNvPr>
          <p:cNvSpPr/>
          <p:nvPr/>
        </p:nvSpPr>
        <p:spPr>
          <a:xfrm>
            <a:off x="1568702" y="3919835"/>
            <a:ext cx="105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cola de Origen 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B51258-D772-44C3-AF68-B70B257F4CBA}"/>
              </a:ext>
            </a:extLst>
          </p:cNvPr>
          <p:cNvSpPr/>
          <p:nvPr/>
        </p:nvSpPr>
        <p:spPr>
          <a:xfrm>
            <a:off x="5962086" y="3919835"/>
            <a:ext cx="10509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Servicio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cola de </a:t>
            </a:r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Destino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F4A84-AED4-4995-870A-3AE451614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869" y="2464196"/>
            <a:ext cx="1738312" cy="1428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DD5E60-3378-43DA-B31A-D85874D02424}"/>
              </a:ext>
            </a:extLst>
          </p:cNvPr>
          <p:cNvSpPr/>
          <p:nvPr/>
        </p:nvSpPr>
        <p:spPr>
          <a:xfrm>
            <a:off x="3893080" y="3955752"/>
            <a:ext cx="1050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Transporte</a:t>
            </a:r>
            <a:r>
              <a:rPr lang="en-US" sz="1100" dirty="0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1100" dirty="0" err="1">
                <a:solidFill>
                  <a:srgbClr val="58595B"/>
                </a:solidFill>
                <a:latin typeface="Rubik" panose="020B0604020202020204" charset="-79"/>
                <a:cs typeface="Rubik" panose="020B0604020202020204" charset="-79"/>
              </a:rPr>
              <a:t>contrato</a:t>
            </a:r>
            <a:br>
              <a:rPr lang="en-US" sz="1100" dirty="0">
                <a:latin typeface="Rubik" panose="020B0604020202020204" charset="-79"/>
                <a:cs typeface="Rubik" panose="020B0604020202020204" charset="-79"/>
              </a:rPr>
            </a:br>
            <a:endParaRPr lang="en-US" sz="1100" dirty="0">
              <a:latin typeface="Rubik" panose="020B0604020202020204" charset="-79"/>
              <a:cs typeface="Rubik" panose="020B0604020202020204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9A7BF5-98D1-46B6-B324-D114735F672D}"/>
              </a:ext>
            </a:extLst>
          </p:cNvPr>
          <p:cNvGrpSpPr/>
          <p:nvPr/>
        </p:nvGrpSpPr>
        <p:grpSpPr>
          <a:xfrm>
            <a:off x="7387929" y="1392512"/>
            <a:ext cx="960523" cy="1339877"/>
            <a:chOff x="7387929" y="1392512"/>
            <a:chExt cx="960523" cy="13398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03340-B8FD-41B7-ACD5-18AD38C2740A}"/>
                </a:ext>
              </a:extLst>
            </p:cNvPr>
            <p:cNvSpPr/>
            <p:nvPr/>
          </p:nvSpPr>
          <p:spPr>
            <a:xfrm>
              <a:off x="7387929" y="2132225"/>
              <a:ext cx="96052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RespuestaHola</a:t>
              </a:r>
              <a:r>
                <a:rPr lang="en-US" sz="1100" dirty="0">
                  <a:solidFill>
                    <a:srgbClr val="58595B"/>
                  </a:solidFill>
                  <a:latin typeface="Rubik" panose="020B0604020202020204" charset="-79"/>
                  <a:cs typeface="Rubik" panose="020B0604020202020204" charset="-79"/>
                </a:rPr>
                <a:t> Mundo</a:t>
              </a:r>
              <a:br>
                <a:rPr lang="en-US" sz="1100" dirty="0">
                  <a:latin typeface="Rubik" panose="020B0604020202020204" charset="-79"/>
                  <a:cs typeface="Rubik" panose="020B0604020202020204" charset="-79"/>
                </a:rPr>
              </a:br>
              <a:endParaRPr lang="en-US" sz="11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pic>
          <p:nvPicPr>
            <p:cNvPr id="20" name="Picture 1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3E6756C7-3AED-4C58-A119-1CD6A112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444007" y="1392512"/>
              <a:ext cx="724930" cy="72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5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9BD71C27-8A6F-4A61-93B7-6C48B6CD1C83}"/>
              </a:ext>
            </a:extLst>
          </p:cNvPr>
          <p:cNvSpPr txBox="1"/>
          <p:nvPr/>
        </p:nvSpPr>
        <p:spPr>
          <a:xfrm>
            <a:off x="898050" y="305377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  <a:p>
            <a:pPr lvl="0"/>
            <a:endParaRPr lang="es-ES" sz="36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9EC8B-A2B9-450A-8D6F-D4A4096CDD00}"/>
              </a:ext>
            </a:extLst>
          </p:cNvPr>
          <p:cNvSpPr/>
          <p:nvPr/>
        </p:nvSpPr>
        <p:spPr>
          <a:xfrm>
            <a:off x="898050" y="1631899"/>
            <a:ext cx="8122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Define el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nombre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los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su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tipo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datos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(XML,XML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basados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un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esquema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vacios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o sin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definir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Mensajes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del Sistema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4"/>
              </a:rPr>
              <a:t>http://schemas.microsoft.com/SQL/ServiceBroker/Error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5"/>
              </a:rPr>
              <a:t>http://schemas.microsoft.com/SQL/ServiceBroker/EndDialog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ubik" panose="020B0604020202020204" charset="-79"/>
                <a:cs typeface="Rubik" panose="020B0604020202020204" charset="-79"/>
                <a:hlinkClick r:id="rId6"/>
              </a:rPr>
              <a:t>http://schemas.microsoft.com/SQL/ServiceBroker/DialogTimer</a:t>
            </a: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1" indent="-342900">
              <a:buFontTx/>
              <a:buChar char="-"/>
            </a:pPr>
            <a:endParaRPr lang="en-US"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309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759</Words>
  <Application>Microsoft Office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felipe.schneider</dc:creator>
  <cp:lastModifiedBy>Felipe Schneider Russi</cp:lastModifiedBy>
  <cp:revision>27</cp:revision>
  <dcterms:modified xsi:type="dcterms:W3CDTF">2019-10-21T15:15:04Z</dcterms:modified>
</cp:coreProperties>
</file>