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79" r:id="rId15"/>
    <p:sldId id="28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933D8-40CE-4E6A-922B-1629491BFFE8}">
  <a:tblStyle styleId="{EEA933D8-40CE-4E6A-922B-1629491BFF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562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18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70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79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61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32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85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54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58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966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571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8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215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74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30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1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5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2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69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38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05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>
  <p:cSld name="Título y conteni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692705" y="365125"/>
            <a:ext cx="0" cy="1759097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"/>
          <p:cNvCxnSpPr/>
          <p:nvPr/>
        </p:nvCxnSpPr>
        <p:spPr>
          <a:xfrm>
            <a:off x="11501658" y="365125"/>
            <a:ext cx="0" cy="1759097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/>
          <p:nvPr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066803" y="1690688"/>
            <a:ext cx="1005120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4400"/>
              <a:buFont typeface="Century Gothic"/>
              <a:buNone/>
              <a:defRPr strike="noStrike">
                <a:solidFill>
                  <a:srgbClr val="E2E2E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136" name="Google Shape;136;p11"/>
          <p:cNvCxnSpPr/>
          <p:nvPr/>
        </p:nvCxnSpPr>
        <p:spPr>
          <a:xfrm>
            <a:off x="838200" y="360217"/>
            <a:ext cx="0" cy="1368000"/>
          </a:xfrm>
          <a:prstGeom prst="straightConnector1">
            <a:avLst/>
          </a:prstGeom>
          <a:noFill/>
          <a:ln w="50800" cap="flat" cmpd="sng">
            <a:solidFill>
              <a:srgbClr val="E2E2E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1"/>
          <p:cNvCxnSpPr/>
          <p:nvPr/>
        </p:nvCxnSpPr>
        <p:spPr>
          <a:xfrm rot="10800000" flipH="1">
            <a:off x="819149" y="1690255"/>
            <a:ext cx="9612000" cy="27926"/>
          </a:xfrm>
          <a:prstGeom prst="straightConnector1">
            <a:avLst/>
          </a:prstGeom>
          <a:noFill/>
          <a:ln w="50800" cap="flat" cmpd="sng">
            <a:solidFill>
              <a:srgbClr val="E2E2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 rot="5400000">
            <a:off x="8139547" y="2805546"/>
            <a:ext cx="6858000" cy="124690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6767"/>
              </a:buClr>
              <a:buSzPts val="4100"/>
              <a:buNone/>
              <a:defRPr sz="4100">
                <a:solidFill>
                  <a:srgbClr val="67676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2"/>
          </p:nvPr>
        </p:nvSpPr>
        <p:spPr>
          <a:xfrm rot="5400000">
            <a:off x="3559968" y="-713581"/>
            <a:ext cx="4129087" cy="9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es">
  <p:cSld name="Título y texto vertical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body" idx="1"/>
          </p:nvPr>
        </p:nvSpPr>
        <p:spPr>
          <a:xfrm rot="-5400000">
            <a:off x="4602163" y="-869950"/>
            <a:ext cx="4829175" cy="940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 rot="-5400000">
            <a:off x="-1774351" y="3197622"/>
            <a:ext cx="4829176" cy="1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C96"/>
              </a:buClr>
              <a:buSzPts val="4400"/>
              <a:buFont typeface="Century Gothic"/>
              <a:buNone/>
              <a:defRPr sz="4400">
                <a:solidFill>
                  <a:srgbClr val="024C9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2"/>
          </p:nvPr>
        </p:nvSpPr>
        <p:spPr>
          <a:xfrm rot="-5400000">
            <a:off x="-757381" y="3455811"/>
            <a:ext cx="482918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669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3302770" y="277090"/>
            <a:ext cx="5597236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  <a:defRPr sz="8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310078" y="4742512"/>
            <a:ext cx="5597236" cy="969818"/>
          </a:xfrm>
          <a:prstGeom prst="rect">
            <a:avLst/>
          </a:prstGeom>
          <a:solidFill>
            <a:srgbClr val="17161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3286986" y="5917767"/>
            <a:ext cx="5645727" cy="27709"/>
          </a:xfrm>
          <a:prstGeom prst="straightConnector1">
            <a:avLst/>
          </a:prstGeom>
          <a:noFill/>
          <a:ln w="53975" cap="flat" cmpd="sng">
            <a:solidFill>
              <a:schemeClr val="dk1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45000" endPos="2000" dist="50800" dir="5400000" sy="-100000" algn="bl" rotWithShape="0"/>
          </a:effectLst>
        </p:spPr>
      </p:cxnSp>
      <p:cxnSp>
        <p:nvCxnSpPr>
          <p:cNvPr id="27" name="Google Shape;27;p3"/>
          <p:cNvCxnSpPr/>
          <p:nvPr/>
        </p:nvCxnSpPr>
        <p:spPr>
          <a:xfrm rot="10800000" flipH="1">
            <a:off x="3313737" y="4536345"/>
            <a:ext cx="5572991" cy="48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 rot="10800000" flipH="1">
            <a:off x="3306421" y="4656932"/>
            <a:ext cx="5572991" cy="48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" name="Google Shape;29;p3"/>
          <p:cNvGrpSpPr/>
          <p:nvPr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30" name="Google Shape;30;p3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34" name="Google Shape;34;p3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DF7"/>
              </a:buClr>
              <a:buSzPts val="6000"/>
              <a:buFont typeface="Century Gothic"/>
              <a:buNone/>
              <a:defRPr sz="6000">
                <a:solidFill>
                  <a:srgbClr val="008D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576775" y="3692525"/>
            <a:ext cx="5031740" cy="7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325371" y="2292449"/>
            <a:ext cx="4567" cy="2171650"/>
          </a:xfrm>
          <a:prstGeom prst="straightConnector1">
            <a:avLst/>
          </a:prstGeom>
          <a:noFill/>
          <a:ln w="53975" cap="flat" cmpd="sng">
            <a:solidFill>
              <a:srgbClr val="008DF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 de contenido">
  <p:cSld name="Dos objetos de conteni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71"/>
            <a:ext cx="12192000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3369" y="1913207"/>
            <a:ext cx="12193201" cy="66118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762216" y="1912938"/>
            <a:ext cx="4899025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0349" y="1912938"/>
            <a:ext cx="489960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762216" y="2710353"/>
            <a:ext cx="4899600" cy="35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4"/>
          </p:nvPr>
        </p:nvSpPr>
        <p:spPr>
          <a:xfrm>
            <a:off x="6571845" y="2727697"/>
            <a:ext cx="4899600" cy="35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5"/>
          <p:cNvGrpSpPr/>
          <p:nvPr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61" name="Google Shape;61;p5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65" name="Google Shape;65;p5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" name="Google Shape;68;p5"/>
          <p:cNvCxnSpPr/>
          <p:nvPr/>
        </p:nvCxnSpPr>
        <p:spPr>
          <a:xfrm>
            <a:off x="6096000" y="2605145"/>
            <a:ext cx="0" cy="36720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" y="0"/>
            <a:ext cx="12193200" cy="256134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3369" y="1913207"/>
            <a:ext cx="12193201" cy="66118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769467" y="1921601"/>
            <a:ext cx="4899025" cy="63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6561608" y="1913509"/>
            <a:ext cx="4899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3"/>
          </p:nvPr>
        </p:nvSpPr>
        <p:spPr>
          <a:xfrm>
            <a:off x="763588" y="3342411"/>
            <a:ext cx="4899600" cy="293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4"/>
          </p:nvPr>
        </p:nvSpPr>
        <p:spPr>
          <a:xfrm>
            <a:off x="6571133" y="3333752"/>
            <a:ext cx="4899600" cy="29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766520" y="2647451"/>
            <a:ext cx="4899026" cy="579600"/>
          </a:xfrm>
          <a:prstGeom prst="roundRect">
            <a:avLst>
              <a:gd name="adj" fmla="val 16667"/>
            </a:avLst>
          </a:prstGeom>
          <a:solidFill>
            <a:srgbClr val="00477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6553589" y="2645894"/>
            <a:ext cx="4899600" cy="578253"/>
          </a:xfrm>
          <a:prstGeom prst="roundRect">
            <a:avLst>
              <a:gd name="adj" fmla="val 16667"/>
            </a:avLst>
          </a:prstGeom>
          <a:solidFill>
            <a:srgbClr val="00477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5"/>
          </p:nvPr>
        </p:nvSpPr>
        <p:spPr>
          <a:xfrm>
            <a:off x="765962" y="2648536"/>
            <a:ext cx="4899025" cy="57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6"/>
          </p:nvPr>
        </p:nvSpPr>
        <p:spPr>
          <a:xfrm>
            <a:off x="6564555" y="2647450"/>
            <a:ext cx="489902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88" name="Google Shape;88;p6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6"/>
          <p:cNvGrpSpPr/>
          <p:nvPr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92" name="Google Shape;92;p6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6"/>
          <p:cNvCxnSpPr/>
          <p:nvPr/>
        </p:nvCxnSpPr>
        <p:spPr>
          <a:xfrm>
            <a:off x="6096000" y="2605145"/>
            <a:ext cx="0" cy="36720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038905"/>
            <a:ext cx="12192000" cy="481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689"/>
            <a:ext cx="12192000" cy="20224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77C"/>
              </a:buClr>
              <a:buSzPts val="6000"/>
              <a:buFont typeface="Century Gothic"/>
              <a:buNone/>
              <a:defRPr sz="6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>
  <p:cSld name="Contenido con ley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72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5386099" y="297512"/>
            <a:ext cx="6514956" cy="60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43320" y="2461251"/>
            <a:ext cx="4142509" cy="7534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2"/>
          </p:nvPr>
        </p:nvSpPr>
        <p:spPr>
          <a:xfrm>
            <a:off x="245989" y="2461250"/>
            <a:ext cx="4143600" cy="75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3"/>
          </p:nvPr>
        </p:nvSpPr>
        <p:spPr>
          <a:xfrm>
            <a:off x="261938" y="3400425"/>
            <a:ext cx="4100400" cy="29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>
  <p:cSld name="Imagen con ley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72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/>
          <p:nvPr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43320" y="2461251"/>
            <a:ext cx="4142509" cy="7534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245989" y="2461250"/>
            <a:ext cx="4143600" cy="75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2"/>
          </p:nvPr>
        </p:nvSpPr>
        <p:spPr>
          <a:xfrm>
            <a:off x="261938" y="3400425"/>
            <a:ext cx="4100400" cy="29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>
            <a:spLocks noGrp="1"/>
          </p:cNvSpPr>
          <p:nvPr>
            <p:ph type="pic" idx="3"/>
          </p:nvPr>
        </p:nvSpPr>
        <p:spPr>
          <a:xfrm>
            <a:off x="5426075" y="297511"/>
            <a:ext cx="6461126" cy="60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47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3"/>
          <p:cNvGraphicFramePr/>
          <p:nvPr>
            <p:extLst>
              <p:ext uri="{D42A27DB-BD31-4B8C-83A1-F6EECF244321}">
                <p14:modId xmlns:p14="http://schemas.microsoft.com/office/powerpoint/2010/main" val="3939663126"/>
              </p:ext>
            </p:extLst>
          </p:nvPr>
        </p:nvGraphicFramePr>
        <p:xfrm>
          <a:off x="2032000" y="565266"/>
          <a:ext cx="8128000" cy="426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RF 01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Ingreso</a:t>
                      </a:r>
                      <a:r>
                        <a:rPr lang="es-CO" sz="1800" baseline="0" dirty="0" smtClean="0"/>
                        <a:t> de graduado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Características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El</a:t>
                      </a:r>
                      <a:r>
                        <a:rPr lang="en-US" sz="1800" baseline="0" dirty="0" smtClean="0"/>
                        <a:t> encargado debera ingresar el id del graduado para verificar su estado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podrá identificar </a:t>
                      </a:r>
                      <a:r>
                        <a:rPr lang="es-CO" sz="1800" dirty="0" smtClean="0"/>
                        <a:t>al igual que con el</a:t>
                      </a:r>
                      <a:r>
                        <a:rPr lang="es-CO" sz="1800" baseline="0" dirty="0" smtClean="0"/>
                        <a:t> documento personal los datos personales del graduado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" name="Google Shape;155;p13"/>
          <p:cNvSpPr txBox="1"/>
          <p:nvPr/>
        </p:nvSpPr>
        <p:spPr>
          <a:xfrm>
            <a:off x="4329625" y="4759275"/>
            <a:ext cx="49080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2"/>
          <p:cNvGraphicFramePr/>
          <p:nvPr>
            <p:extLst>
              <p:ext uri="{D42A27DB-BD31-4B8C-83A1-F6EECF244321}">
                <p14:modId xmlns:p14="http://schemas.microsoft.com/office/powerpoint/2010/main" val="3890826664"/>
              </p:ext>
            </p:extLst>
          </p:nvPr>
        </p:nvGraphicFramePr>
        <p:xfrm>
          <a:off x="2032000" y="719666"/>
          <a:ext cx="8128000" cy="4394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Cuenta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smtClean="0"/>
                        <a:t>Registrarse</a:t>
                      </a:r>
                      <a:r>
                        <a:rPr lang="es-CO" sz="1800" baseline="0" dirty="0" smtClean="0"/>
                        <a:t> en el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800" dirty="0" smtClean="0"/>
                        <a:t>El</a:t>
                      </a:r>
                      <a:r>
                        <a:rPr lang="es-419" sz="1800" baseline="0" dirty="0" smtClean="0"/>
                        <a:t> personal autorizado deberá tener una cuenta. Esta la puede obtener registrándose en el sistema con el Nombre completo, correo, usuario y contraseña</a:t>
                      </a:r>
                      <a:endParaRPr lang="es-419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Requerimientos no funcionales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RNF 08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04829"/>
              </p:ext>
            </p:extLst>
          </p:nvPr>
        </p:nvGraphicFramePr>
        <p:xfrm>
          <a:off x="2037806" y="587830"/>
          <a:ext cx="8294914" cy="41139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8796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516118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CO" baseline="0" dirty="0" smtClean="0">
                          <a:solidFill>
                            <a:schemeClr val="tx1"/>
                          </a:solidFill>
                        </a:rPr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tutorial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483415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Ayuda</a:t>
                      </a:r>
                      <a:r>
                        <a:rPr lang="es-CO" baseline="0" dirty="0" smtClean="0"/>
                        <a:t> al usuario a mejorar la facilidad al usar el sistema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 momento</a:t>
                      </a:r>
                      <a:r>
                        <a:rPr lang="es-CO" baseline="0" dirty="0" smtClean="0"/>
                        <a:t> de iniciar sesión se mostrara un tutorial para entender el uso del sistema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 01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4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58197"/>
              </p:ext>
            </p:extLst>
          </p:nvPr>
        </p:nvGraphicFramePr>
        <p:xfrm>
          <a:off x="2031999" y="719666"/>
          <a:ext cx="8292407" cy="47417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7956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514451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1035682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Sistema</a:t>
                      </a:r>
                      <a:r>
                        <a:rPr lang="es-CO" baseline="0" dirty="0" smtClean="0"/>
                        <a:t> actualizable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Nueva interfaz,  mejor manejo, diseño</a:t>
                      </a:r>
                      <a:r>
                        <a:rPr lang="es-CO" baseline="0" dirty="0" smtClean="0"/>
                        <a:t> diferente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sistema se actualizara cada año por los programadores.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68109"/>
              </p:ext>
            </p:extLst>
          </p:nvPr>
        </p:nvGraphicFramePr>
        <p:xfrm>
          <a:off x="2032000" y="719666"/>
          <a:ext cx="8128000" cy="40630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405120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840393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13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Búsqueda de información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Instantáneamente</a:t>
                      </a:r>
                      <a:r>
                        <a:rPr lang="es-CO" baseline="0" dirty="0" smtClean="0"/>
                        <a:t> pondrá en pantalla el resultado de la búsqueda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840393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</a:t>
                      </a:r>
                      <a:r>
                        <a:rPr lang="es-ES" baseline="0" dirty="0" smtClean="0"/>
                        <a:t> sistema </a:t>
                      </a:r>
                      <a:r>
                        <a:rPr lang="es-ES" dirty="0" smtClean="0"/>
                        <a:t>debe permitir buscar la información en la base de datos dado el nombre de un graduado y mostrarla en pantalla.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577934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0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94589"/>
              </p:ext>
            </p:extLst>
          </p:nvPr>
        </p:nvGraphicFramePr>
        <p:xfrm>
          <a:off x="2031999" y="719666"/>
          <a:ext cx="8217593" cy="48712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2894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464699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934183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14</a:t>
                      </a:r>
                      <a:endParaRPr lang="es-CO" dirty="0" smtClean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Generar Comentarios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934183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Otros usuarios podrá</a:t>
                      </a:r>
                      <a:r>
                        <a:rPr lang="es-CO" baseline="0" dirty="0" smtClean="0"/>
                        <a:t>n  ver los comentarios para actualizarse en lo que esta pasando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934183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En</a:t>
                      </a:r>
                      <a:r>
                        <a:rPr lang="es-CO" baseline="0" dirty="0" smtClean="0"/>
                        <a:t> la caja de comentarios el  usuario podrá comentar alguna anomalía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RNF07</a:t>
                      </a:r>
                    </a:p>
                    <a:p>
                      <a:r>
                        <a:rPr lang="es-CO" dirty="0" smtClean="0"/>
                        <a:t>RNF15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8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23848"/>
              </p:ext>
            </p:extLst>
          </p:nvPr>
        </p:nvGraphicFramePr>
        <p:xfrm>
          <a:off x="2028070" y="584456"/>
          <a:ext cx="8128000" cy="52747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405120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1024805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15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733439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Generar reporte de Inventario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733439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Mostrara</a:t>
                      </a:r>
                      <a:r>
                        <a:rPr lang="es-CO" baseline="0" dirty="0" smtClean="0"/>
                        <a:t> reporte de los Graduados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1024805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</a:t>
                      </a:r>
                      <a:r>
                        <a:rPr lang="es-ES" baseline="0" dirty="0" smtClean="0"/>
                        <a:t> sistema </a:t>
                      </a:r>
                      <a:r>
                        <a:rPr lang="es-ES" dirty="0" smtClean="0"/>
                        <a:t>debe permitir recoger información acerca de las existencias de Graduados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 que se encuentren en </a:t>
                      </a:r>
                      <a:r>
                        <a:rPr lang="es-ES" baseline="0" dirty="0" smtClean="0"/>
                        <a:t> la </a:t>
                      </a:r>
                      <a:r>
                        <a:rPr lang="es-ES" baseline="0" smtClean="0"/>
                        <a:t>universidad Uniminuto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733439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RNF07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1024805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5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06;p23"/>
          <p:cNvGraphicFramePr/>
          <p:nvPr>
            <p:extLst>
              <p:ext uri="{D42A27DB-BD31-4B8C-83A1-F6EECF244321}">
                <p14:modId xmlns:p14="http://schemas.microsoft.com/office/powerpoint/2010/main" val="2709850069"/>
              </p:ext>
            </p:extLst>
          </p:nvPr>
        </p:nvGraphicFramePr>
        <p:xfrm>
          <a:off x="2032000" y="719666"/>
          <a:ext cx="8128000" cy="44508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Ingresar al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Los universitarios podrán ingresar al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deberá ser accesible por cualquier universitario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11;p24"/>
          <p:cNvGraphicFramePr/>
          <p:nvPr>
            <p:extLst>
              <p:ext uri="{D42A27DB-BD31-4B8C-83A1-F6EECF244321}">
                <p14:modId xmlns:p14="http://schemas.microsoft.com/office/powerpoint/2010/main" val="583222785"/>
              </p:ext>
            </p:extLst>
          </p:nvPr>
        </p:nvGraphicFramePr>
        <p:xfrm>
          <a:off x="2032000" y="719665"/>
          <a:ext cx="8128000" cy="4525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rnf 02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Habilitar al graduado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La base de datos genera la información del graduado (año,fecha de nacimiento etc…)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debe producir información de los graduados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16;p25"/>
          <p:cNvGraphicFramePr/>
          <p:nvPr>
            <p:extLst>
              <p:ext uri="{D42A27DB-BD31-4B8C-83A1-F6EECF244321}">
                <p14:modId xmlns:p14="http://schemas.microsoft.com/office/powerpoint/2010/main" val="3787006884"/>
              </p:ext>
            </p:extLst>
          </p:nvPr>
        </p:nvGraphicFramePr>
        <p:xfrm>
          <a:off x="2032000" y="719666"/>
          <a:ext cx="8128000" cy="4542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Numero de universitarios que pueden registrarse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 hay un numero de los universitarios que se puedan registrar al sistema.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podrá registrar a todos los universitarios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21;p26"/>
          <p:cNvGraphicFramePr/>
          <p:nvPr>
            <p:extLst>
              <p:ext uri="{D42A27DB-BD31-4B8C-83A1-F6EECF244321}">
                <p14:modId xmlns:p14="http://schemas.microsoft.com/office/powerpoint/2010/main" val="801153021"/>
              </p:ext>
            </p:extLst>
          </p:nvPr>
        </p:nvGraphicFramePr>
        <p:xfrm>
          <a:off x="2032000" y="719665"/>
          <a:ext cx="8128000" cy="45506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Disponibilidad del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contará  con un límite de tiempo al estar inactivo. Lo que generará un cierre de sesión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2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usuarios autorizados  podrán ingresar al sistema en cualquier momento y a cualquier hora dentro de los horarios laborales.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14"/>
          <p:cNvGraphicFramePr/>
          <p:nvPr>
            <p:extLst>
              <p:ext uri="{D42A27DB-BD31-4B8C-83A1-F6EECF244321}">
                <p14:modId xmlns:p14="http://schemas.microsoft.com/office/powerpoint/2010/main" val="1515477470"/>
              </p:ext>
            </p:extLst>
          </p:nvPr>
        </p:nvGraphicFramePr>
        <p:xfrm>
          <a:off x="2032000" y="719666"/>
          <a:ext cx="8128000" cy="4389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RF 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Documento de identidad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 registrara  el id del graduado a través del número de documento (</a:t>
                      </a:r>
                      <a:r>
                        <a:rPr lang="es-CO" sz="1800" dirty="0" err="1"/>
                        <a:t>cèdula</a:t>
                      </a:r>
                      <a:r>
                        <a:rPr lang="es-CO" sz="1800" dirty="0"/>
                        <a:t> o tarjeta de identidad)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 reconoce todos los datos del estudiante como lo son:  Su año de graduación, Número de folios en su carpeta etc.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14"/>
          <p:cNvSpPr txBox="1"/>
          <p:nvPr/>
        </p:nvSpPr>
        <p:spPr>
          <a:xfrm>
            <a:off x="173400" y="1734425"/>
            <a:ext cx="1469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26;p27"/>
          <p:cNvGraphicFramePr/>
          <p:nvPr>
            <p:extLst>
              <p:ext uri="{D42A27DB-BD31-4B8C-83A1-F6EECF244321}">
                <p14:modId xmlns:p14="http://schemas.microsoft.com/office/powerpoint/2010/main" val="385498347"/>
              </p:ext>
            </p:extLst>
          </p:nvPr>
        </p:nvGraphicFramePr>
        <p:xfrm>
          <a:off x="2032000" y="719666"/>
          <a:ext cx="8128000" cy="44009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Ingreso al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Conectarse</a:t>
                      </a:r>
                      <a:r>
                        <a:rPr lang="es-CO" sz="1800" baseline="0" dirty="0" smtClean="0"/>
                        <a:t> a una red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dirty="0" smtClean="0"/>
                        <a:t>Los encargados, para poder ingresar al sistema deberán</a:t>
                      </a:r>
                      <a:r>
                        <a:rPr lang="es-419" sz="1800" baseline="0" dirty="0" smtClean="0"/>
                        <a:t> estar conectados a una red</a:t>
                      </a:r>
                      <a:endParaRPr lang="es-419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31;p28"/>
          <p:cNvGraphicFramePr/>
          <p:nvPr>
            <p:extLst>
              <p:ext uri="{D42A27DB-BD31-4B8C-83A1-F6EECF244321}">
                <p14:modId xmlns:p14="http://schemas.microsoft.com/office/powerpoint/2010/main" val="4099810837"/>
              </p:ext>
            </p:extLst>
          </p:nvPr>
        </p:nvGraphicFramePr>
        <p:xfrm>
          <a:off x="2032000" y="719664"/>
          <a:ext cx="8128000" cy="460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06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sistema  </a:t>
                      </a:r>
                      <a:r>
                        <a:rPr lang="es-CO" sz="1800" dirty="0" smtClean="0"/>
                        <a:t>amigable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usuarios autorizados podrán utilizar el sistema de manera clara y rápida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contará con una </a:t>
                      </a:r>
                      <a:r>
                        <a:rPr lang="es-CO" sz="1800" dirty="0" err="1"/>
                        <a:t>guia</a:t>
                      </a:r>
                      <a:r>
                        <a:rPr lang="es-CO" sz="1800" dirty="0"/>
                        <a:t> de ayuda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36;p29"/>
          <p:cNvGraphicFramePr/>
          <p:nvPr>
            <p:extLst>
              <p:ext uri="{D42A27DB-BD31-4B8C-83A1-F6EECF244321}">
                <p14:modId xmlns:p14="http://schemas.microsoft.com/office/powerpoint/2010/main" val="3562618092"/>
              </p:ext>
            </p:extLst>
          </p:nvPr>
        </p:nvGraphicFramePr>
        <p:xfrm>
          <a:off x="2032000" y="719666"/>
          <a:ext cx="8128000" cy="475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Backup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debe tener un backup para en tal caso un mantenimiento de emergencia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/>
                        <a:t>El desarrollador deberá tener permisos especiales para facilitar los mantenimientos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41;p30"/>
          <p:cNvGraphicFramePr/>
          <p:nvPr>
            <p:extLst>
              <p:ext uri="{D42A27DB-BD31-4B8C-83A1-F6EECF244321}">
                <p14:modId xmlns:p14="http://schemas.microsoft.com/office/powerpoint/2010/main" val="4023562011"/>
              </p:ext>
            </p:extLst>
          </p:nvPr>
        </p:nvGraphicFramePr>
        <p:xfrm>
          <a:off x="2032000" y="719666"/>
          <a:ext cx="8128000" cy="4808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08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err="1" smtClean="0"/>
                        <a:t>Autorizacion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Se</a:t>
                      </a:r>
                      <a:r>
                        <a:rPr lang="en-US" sz="1800" baseline="0" dirty="0" smtClean="0"/>
                        <a:t> Deben registrar y previamente aceptar a los  sub administradores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Los</a:t>
                      </a:r>
                      <a:r>
                        <a:rPr lang="en-US" sz="1800" baseline="0" dirty="0" smtClean="0"/>
                        <a:t>  Sub administradores seran aceptados por el administrador del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46;p31"/>
          <p:cNvGraphicFramePr/>
          <p:nvPr>
            <p:extLst>
              <p:ext uri="{D42A27DB-BD31-4B8C-83A1-F6EECF244321}">
                <p14:modId xmlns:p14="http://schemas.microsoft.com/office/powerpoint/2010/main" val="1575405867"/>
              </p:ext>
            </p:extLst>
          </p:nvPr>
        </p:nvGraphicFramePr>
        <p:xfrm>
          <a:off x="2032000" y="719666"/>
          <a:ext cx="8128000" cy="48747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smtClean="0"/>
                        <a:t>09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Permisos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Cambio de user o contraseña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2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35560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permisos de acceso al sistema podrán ser cambiados solamente por el administrador de acceso a datos.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BAJA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51;p32"/>
          <p:cNvGraphicFramePr/>
          <p:nvPr>
            <p:extLst>
              <p:ext uri="{D42A27DB-BD31-4B8C-83A1-F6EECF244321}">
                <p14:modId xmlns:p14="http://schemas.microsoft.com/office/powerpoint/2010/main" val="2535650534"/>
              </p:ext>
            </p:extLst>
          </p:nvPr>
        </p:nvGraphicFramePr>
        <p:xfrm>
          <a:off x="2032000" y="719665"/>
          <a:ext cx="8128000" cy="47750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smtClean="0"/>
                        <a:t>10 FUNCIONAL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Seguridad del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Datos personales del graduado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6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 dirty="0"/>
                        <a:t>La información ingresada sobre el graduado será guardada de manera  segura ya que no será visible por terceros.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1;p32"/>
          <p:cNvGraphicFramePr/>
          <p:nvPr>
            <p:extLst>
              <p:ext uri="{D42A27DB-BD31-4B8C-83A1-F6EECF244321}">
                <p14:modId xmlns:p14="http://schemas.microsoft.com/office/powerpoint/2010/main" val="4245434001"/>
              </p:ext>
            </p:extLst>
          </p:nvPr>
        </p:nvGraphicFramePr>
        <p:xfrm>
          <a:off x="2032000" y="719666"/>
          <a:ext cx="8128000" cy="44508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3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Identificación del requerimiento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b="1" dirty="0" err="1">
                          <a:solidFill>
                            <a:schemeClr val="tx1"/>
                          </a:solidFill>
                        </a:rPr>
                        <a:t>rnf</a:t>
                      </a:r>
                      <a:r>
                        <a:rPr lang="es-CO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CO" sz="1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3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Mantenimiento</a:t>
                      </a:r>
                      <a:r>
                        <a:rPr lang="es-CO" sz="1800" baseline="0" dirty="0" smtClean="0"/>
                        <a:t> del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Características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Actualizar versiones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2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 dirty="0" smtClean="0"/>
                        <a:t>El sistema tendrá actualizaciones anuales en las que se pretenda innovar su estética y problemas</a:t>
                      </a:r>
                      <a:r>
                        <a:rPr lang="es-CO" sz="1800" baseline="0" dirty="0" smtClean="0"/>
                        <a:t> surgidos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72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1458501672"/>
              </p:ext>
            </p:extLst>
          </p:nvPr>
        </p:nvGraphicFramePr>
        <p:xfrm>
          <a:off x="2161150" y="1197541"/>
          <a:ext cx="8128000" cy="39397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Diseño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El</a:t>
                      </a:r>
                      <a:r>
                        <a:rPr lang="en-US" sz="1800" baseline="0" dirty="0" smtClean="0"/>
                        <a:t> Sistema </a:t>
                      </a:r>
                      <a:r>
                        <a:rPr lang="en-US" sz="1800" baseline="0" dirty="0" err="1" smtClean="0"/>
                        <a:t>debe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tener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colores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llamativos</a:t>
                      </a:r>
                      <a:r>
                        <a:rPr lang="en-US" sz="1800" baseline="0" dirty="0" smtClean="0"/>
                        <a:t> de la Universidad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76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La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estetica</a:t>
                      </a:r>
                      <a:r>
                        <a:rPr lang="en-US" sz="1800" baseline="0" dirty="0" smtClean="0"/>
                        <a:t> del Sistema se </a:t>
                      </a:r>
                      <a:r>
                        <a:rPr lang="en-US" sz="1800" baseline="0" dirty="0" err="1" smtClean="0"/>
                        <a:t>vera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reflejada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tanto</a:t>
                      </a:r>
                      <a:r>
                        <a:rPr lang="en-US" sz="1800" baseline="0" dirty="0" smtClean="0"/>
                        <a:t> en el logo de la </a:t>
                      </a:r>
                      <a:r>
                        <a:rPr lang="en-US" sz="1800" baseline="0" dirty="0" err="1" smtClean="0"/>
                        <a:t>institucion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educativa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como</a:t>
                      </a:r>
                      <a:r>
                        <a:rPr lang="en-US" sz="1800" baseline="0" dirty="0" smtClean="0"/>
                        <a:t>  en </a:t>
                      </a:r>
                      <a:r>
                        <a:rPr lang="en-US" sz="1800" baseline="0" dirty="0" err="1" smtClean="0"/>
                        <a:t>sus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colores</a:t>
                      </a:r>
                      <a:r>
                        <a:rPr lang="en-US" sz="1800" baseline="0" dirty="0" smtClean="0"/>
                        <a:t> principals ( Azul y </a:t>
                      </a:r>
                      <a:r>
                        <a:rPr lang="en-US" sz="1800" baseline="0" dirty="0" err="1" smtClean="0"/>
                        <a:t>blanco</a:t>
                      </a:r>
                      <a:r>
                        <a:rPr lang="en-US" sz="1800" baseline="0" dirty="0" smtClean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31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1951213058"/>
              </p:ext>
            </p:extLst>
          </p:nvPr>
        </p:nvGraphicFramePr>
        <p:xfrm>
          <a:off x="2161150" y="1197541"/>
          <a:ext cx="8128000" cy="45548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Perfil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60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Logo</a:t>
                      </a:r>
                      <a:r>
                        <a:rPr lang="en-US" sz="1800" baseline="0" dirty="0" smtClean="0"/>
                        <a:t> o </a:t>
                      </a:r>
                      <a:r>
                        <a:rPr lang="en-US" sz="1800" baseline="0" dirty="0" err="1" smtClean="0"/>
                        <a:t>imagen</a:t>
                      </a:r>
                      <a:r>
                        <a:rPr lang="en-US" sz="1800" baseline="0" dirty="0" smtClean="0"/>
                        <a:t> de la persona </a:t>
                      </a:r>
                      <a:r>
                        <a:rPr lang="en-US" sz="1800" baseline="0" dirty="0" err="1" smtClean="0"/>
                        <a:t>registrada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Cada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usuario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registrado</a:t>
                      </a:r>
                      <a:r>
                        <a:rPr lang="en-US" sz="1800" baseline="0" dirty="0" smtClean="0"/>
                        <a:t> y </a:t>
                      </a:r>
                      <a:r>
                        <a:rPr lang="en-US" sz="1800" baseline="0" dirty="0" err="1" smtClean="0"/>
                        <a:t>verificado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podra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seleccionar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una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imagen</a:t>
                      </a:r>
                      <a:r>
                        <a:rPr lang="en-US" sz="1800" baseline="0" dirty="0" smtClean="0"/>
                        <a:t> para su </a:t>
                      </a:r>
                      <a:r>
                        <a:rPr lang="en-US" sz="1800" baseline="0" dirty="0" err="1" smtClean="0"/>
                        <a:t>perfil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usuario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BAJA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9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5"/>
          <p:cNvGraphicFramePr/>
          <p:nvPr>
            <p:extLst>
              <p:ext uri="{D42A27DB-BD31-4B8C-83A1-F6EECF244321}">
                <p14:modId xmlns:p14="http://schemas.microsoft.com/office/powerpoint/2010/main" val="2899676448"/>
              </p:ext>
            </p:extLst>
          </p:nvPr>
        </p:nvGraphicFramePr>
        <p:xfrm>
          <a:off x="2032000" y="719666"/>
          <a:ext cx="8128000" cy="38456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 03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permisos de software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 los datos, cambio de contraseña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El Software debe permitir cambios en los datos personales del  graduado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2551979192"/>
              </p:ext>
            </p:extLst>
          </p:nvPr>
        </p:nvGraphicFramePr>
        <p:xfrm>
          <a:off x="2161150" y="1197538"/>
          <a:ext cx="8128000" cy="42639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QNA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Buzon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quejas</a:t>
                      </a:r>
                      <a:r>
                        <a:rPr lang="en-US" sz="1800" baseline="0" dirty="0" smtClean="0"/>
                        <a:t> y </a:t>
                      </a:r>
                      <a:r>
                        <a:rPr lang="en-US" sz="1800" baseline="0" dirty="0" err="1" smtClean="0"/>
                        <a:t>reclamos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Cada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usuario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dentro</a:t>
                      </a:r>
                      <a:r>
                        <a:rPr lang="en-US" sz="1800" dirty="0" smtClean="0"/>
                        <a:t> del Sistema </a:t>
                      </a:r>
                      <a:r>
                        <a:rPr lang="en-US" sz="1800" dirty="0" err="1" smtClean="0"/>
                        <a:t>podra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hacer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sugerencia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queja</a:t>
                      </a:r>
                      <a:r>
                        <a:rPr lang="en-US" sz="1800" dirty="0" smtClean="0"/>
                        <a:t> o </a:t>
                      </a:r>
                      <a:r>
                        <a:rPr lang="en-US" sz="1800" dirty="0" err="1" smtClean="0"/>
                        <a:t>reclamo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BAJA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7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6"/>
          <p:cNvGraphicFramePr/>
          <p:nvPr>
            <p:extLst>
              <p:ext uri="{D42A27DB-BD31-4B8C-83A1-F6EECF244321}">
                <p14:modId xmlns:p14="http://schemas.microsoft.com/office/powerpoint/2010/main" val="2034796621"/>
              </p:ext>
            </p:extLst>
          </p:nvPr>
        </p:nvGraphicFramePr>
        <p:xfrm>
          <a:off x="2032000" y="719666"/>
          <a:ext cx="8128000" cy="4114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 04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Retención de datos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tendrá almacenado en </a:t>
                      </a:r>
                      <a:r>
                        <a:rPr lang="es-CO" sz="1800" dirty="0" smtClean="0"/>
                        <a:t>una base de</a:t>
                      </a:r>
                      <a:r>
                        <a:rPr lang="es-CO" sz="1800" baseline="0" dirty="0" smtClean="0"/>
                        <a:t> datos</a:t>
                      </a:r>
                      <a:r>
                        <a:rPr lang="es-CO" sz="1800" dirty="0" smtClean="0"/>
                        <a:t> la información del </a:t>
                      </a:r>
                      <a:r>
                        <a:rPr lang="es-CO" sz="1800" dirty="0"/>
                        <a:t>graduado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</a:t>
                      </a:r>
                      <a:r>
                        <a:rPr lang="es-CO" sz="1800" dirty="0" smtClean="0"/>
                        <a:t>tiene</a:t>
                      </a:r>
                      <a:r>
                        <a:rPr lang="es-CO" sz="1800" baseline="0" dirty="0" smtClean="0"/>
                        <a:t> base de datos con la información de los graduados, la cual será mostrada en el momento de ser solicitada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17"/>
          <p:cNvGraphicFramePr/>
          <p:nvPr>
            <p:extLst>
              <p:ext uri="{D42A27DB-BD31-4B8C-83A1-F6EECF244321}">
                <p14:modId xmlns:p14="http://schemas.microsoft.com/office/powerpoint/2010/main" val="1606244618"/>
              </p:ext>
            </p:extLst>
          </p:nvPr>
        </p:nvGraphicFramePr>
        <p:xfrm>
          <a:off x="2032000" y="719666"/>
          <a:ext cx="8128000" cy="3571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05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Caracteres user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El campo usuario acepta únicamente caracteres alfabéticos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El usuario debe tener una mezcla de letras de la  A-Z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8"/>
          <p:cNvGraphicFramePr/>
          <p:nvPr>
            <p:extLst>
              <p:ext uri="{D42A27DB-BD31-4B8C-83A1-F6EECF244321}">
                <p14:modId xmlns:p14="http://schemas.microsoft.com/office/powerpoint/2010/main" val="1382672568"/>
              </p:ext>
            </p:extLst>
          </p:nvPr>
        </p:nvGraphicFramePr>
        <p:xfrm>
          <a:off x="2032000" y="719666"/>
          <a:ext cx="8128000" cy="4114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 06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Autorización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Solo personal autorizado por el administrador podrá</a:t>
                      </a:r>
                      <a:r>
                        <a:rPr lang="es-CO" sz="1800" baseline="0" dirty="0" smtClean="0"/>
                        <a:t> ingresar al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administradores de la universidad podrán ingresar al sistema  para ver en que año se graduó el estudiante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RNF10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9"/>
          <p:cNvGraphicFramePr/>
          <p:nvPr>
            <p:extLst>
              <p:ext uri="{D42A27DB-BD31-4B8C-83A1-F6EECF244321}">
                <p14:modId xmlns:p14="http://schemas.microsoft.com/office/powerpoint/2010/main" val="3979325327"/>
              </p:ext>
            </p:extLst>
          </p:nvPr>
        </p:nvGraphicFramePr>
        <p:xfrm>
          <a:off x="2032000" y="719666"/>
          <a:ext cx="8128000" cy="48730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07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Características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smtClean="0"/>
                        <a:t>Acceso de personal autorizado.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35560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controlará el acceso y lo permitirá solamente a usuarios autorizados. Los usuarios deben ingresar al sistema con un nombre de usuario y contraseña.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RNF08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0"/>
          <p:cNvGraphicFramePr/>
          <p:nvPr>
            <p:extLst>
              <p:ext uri="{D42A27DB-BD31-4B8C-83A1-F6EECF244321}">
                <p14:modId xmlns:p14="http://schemas.microsoft.com/office/powerpoint/2010/main" val="1275052893"/>
              </p:ext>
            </p:extLst>
          </p:nvPr>
        </p:nvGraphicFramePr>
        <p:xfrm>
          <a:off x="665018" y="719666"/>
          <a:ext cx="10016837" cy="41865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5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 08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Encriptado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contará con encriptación https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35560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Cualquier intercambio de datos vía internet que realice el software se hará por medio del protocolo encriptado https.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9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Requerimientos no funcionales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10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1"/>
          <p:cNvGraphicFramePr/>
          <p:nvPr>
            <p:extLst>
              <p:ext uri="{D42A27DB-BD31-4B8C-83A1-F6EECF244321}">
                <p14:modId xmlns:p14="http://schemas.microsoft.com/office/powerpoint/2010/main" val="1305278301"/>
              </p:ext>
            </p:extLst>
          </p:nvPr>
        </p:nvGraphicFramePr>
        <p:xfrm>
          <a:off x="2032000" y="719666"/>
          <a:ext cx="8128000" cy="4114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09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Sistema operativo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software </a:t>
                      </a:r>
                      <a:r>
                        <a:rPr lang="es-CO" sz="1800" dirty="0" smtClean="0"/>
                        <a:t>será</a:t>
                      </a:r>
                      <a:r>
                        <a:rPr lang="es-CO" sz="1800" baseline="0" dirty="0" smtClean="0"/>
                        <a:t> compatible con los sistemas actuales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/>
                        <a:t>El software será compatible con los siguientes sistemas operativos: Linux, Windows y OSX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RNF10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usines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1325</Words>
  <Application>Microsoft Office PowerPoint</Application>
  <PresentationFormat>Panorámica</PresentationFormat>
  <Paragraphs>323</Paragraphs>
  <Slides>30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Calibri</vt:lpstr>
      <vt:lpstr>Business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23</cp:revision>
  <dcterms:modified xsi:type="dcterms:W3CDTF">2019-07-05T18:27:06Z</dcterms:modified>
</cp:coreProperties>
</file>