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323" r:id="rId2"/>
    <p:sldId id="338" r:id="rId3"/>
    <p:sldId id="337" r:id="rId4"/>
    <p:sldId id="336" r:id="rId5"/>
    <p:sldId id="339" r:id="rId6"/>
    <p:sldId id="340" r:id="rId7"/>
    <p:sldId id="341" r:id="rId8"/>
    <p:sldId id="365" r:id="rId9"/>
    <p:sldId id="366" r:id="rId10"/>
    <p:sldId id="342" r:id="rId11"/>
    <p:sldId id="343" r:id="rId12"/>
    <p:sldId id="344" r:id="rId13"/>
    <p:sldId id="345" r:id="rId14"/>
    <p:sldId id="346" r:id="rId15"/>
    <p:sldId id="347" r:id="rId16"/>
    <p:sldId id="348" r:id="rId17"/>
    <p:sldId id="350" r:id="rId18"/>
    <p:sldId id="364" r:id="rId19"/>
    <p:sldId id="352" r:id="rId20"/>
    <p:sldId id="353" r:id="rId21"/>
    <p:sldId id="354" r:id="rId22"/>
    <p:sldId id="355" r:id="rId23"/>
    <p:sldId id="356" r:id="rId24"/>
    <p:sldId id="368" r:id="rId25"/>
    <p:sldId id="357" r:id="rId26"/>
    <p:sldId id="358" r:id="rId27"/>
    <p:sldId id="360" r:id="rId28"/>
    <p:sldId id="361" r:id="rId29"/>
    <p:sldId id="367" r:id="rId30"/>
    <p:sldId id="363" r:id="rId31"/>
    <p:sldId id="335" r:id="rId3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89550" autoAdjust="0"/>
  </p:normalViewPr>
  <p:slideViewPr>
    <p:cSldViewPr snapToGrid="0" snapToObjects="1">
      <p:cViewPr varScale="1">
        <p:scale>
          <a:sx n="115" d="100"/>
          <a:sy n="115" d="100"/>
        </p:scale>
        <p:origin x="1752" y="13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5/07/2019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E15B5-955E-4B5B-9E1F-B3C4B4C6AE0C}" type="datetimeFigureOut">
              <a:rPr lang="es-CO" smtClean="0"/>
              <a:t>5/07/2019</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DF1DBB-D2B5-4901-B422-57DA65914203}" type="slidenum">
              <a:rPr lang="es-CO" smtClean="0"/>
              <a:t>‹Nº›</a:t>
            </a:fld>
            <a:endParaRPr lang="es-CO"/>
          </a:p>
        </p:txBody>
      </p:sp>
    </p:spTree>
    <p:extLst>
      <p:ext uri="{BB962C8B-B14F-4D97-AF65-F5344CB8AC3E}">
        <p14:creationId xmlns:p14="http://schemas.microsoft.com/office/powerpoint/2010/main" val="12536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05/07/2019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05/07/2019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05/07/2019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05/07/2019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05/07/2019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05/07/2019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05/07/2019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05/07/2019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05/07/2019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05/07/2019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05/07/2019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05/07/2019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05/07/2019</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www.uniminuto.edu/web/llanos/macroprocesos-estrategicos" TargetMode="External"/><Relationship Id="rId2" Type="http://schemas.openxmlformats.org/officeDocument/2006/relationships/hyperlink" Target="http://www.uniminuto.edu/web/seccionalbello/iftdh"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0" y="806735"/>
            <a:ext cx="594099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accent5">
                    <a:lumMod val="75000"/>
                  </a:schemeClr>
                </a:solidFill>
              </a:rPr>
              <a:t>Tecnólogo Análisis y Desarrollo </a:t>
            </a:r>
            <a:r>
              <a:rPr lang="es-CO" sz="4800" b="1" dirty="0" smtClean="0">
                <a:solidFill>
                  <a:schemeClr val="accent5">
                    <a:lumMod val="75000"/>
                  </a:schemeClr>
                </a:solidFill>
              </a:rPr>
              <a:t>de </a:t>
            </a:r>
            <a:r>
              <a:rPr lang="es-CO" sz="4800" b="1" dirty="0">
                <a:solidFill>
                  <a:schemeClr val="accent5">
                    <a:lumMod val="75000"/>
                  </a:schemeClr>
                </a:solidFill>
              </a:rPr>
              <a:t>Sistemas de Información</a:t>
            </a:r>
          </a:p>
        </p:txBody>
      </p:sp>
      <p:sp>
        <p:nvSpPr>
          <p:cNvPr id="3" name="CuadroTexto 2"/>
          <p:cNvSpPr txBox="1"/>
          <p:nvPr/>
        </p:nvSpPr>
        <p:spPr>
          <a:xfrm rot="20360604">
            <a:off x="-108915" y="2031414"/>
            <a:ext cx="9592517" cy="517358"/>
          </a:xfrm>
          <a:prstGeom prst="rect">
            <a:avLst/>
          </a:prstGeom>
        </p:spPr>
        <p:txBody>
          <a:bodyPr vert="horz" wrap="square" lIns="91440" tIns="45720" rIns="91440" bIns="45720" rtlCol="0" anchor="ctr">
            <a:noAutofit/>
          </a:bodyPr>
          <a:lstStyle/>
          <a:p>
            <a:pPr algn="l"/>
            <a:r>
              <a:rPr lang="es-ES" sz="2400" b="1" dirty="0">
                <a:solidFill>
                  <a:schemeClr val="bg1"/>
                </a:solidFill>
                <a:latin typeface="Arial Narrow" panose="020B0606020202030204" pitchFamily="34" charset="0"/>
              </a:rPr>
              <a:t>CENTRO DE ELECTRICIDAD, ELECTRÓNICA Y TELECOMUNICACIONES</a:t>
            </a:r>
          </a:p>
        </p:txBody>
      </p:sp>
    </p:spTree>
    <p:extLst>
      <p:ext uri="{BB962C8B-B14F-4D97-AF65-F5344CB8AC3E}">
        <p14:creationId xmlns:p14="http://schemas.microsoft.com/office/powerpoint/2010/main" val="37560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58537" y="458825"/>
            <a:ext cx="6701246" cy="954107"/>
          </a:xfrm>
          <a:prstGeom prst="rect">
            <a:avLst/>
          </a:prstGeom>
        </p:spPr>
        <p:txBody>
          <a:bodyPr wrap="square">
            <a:spAutoFit/>
          </a:bodyPr>
          <a:lstStyle/>
          <a:p>
            <a:pPr lvl="0">
              <a:buClr>
                <a:schemeClr val="dk1"/>
              </a:buClr>
              <a:buSzPts val="1350"/>
            </a:pPr>
            <a:r>
              <a:rPr lang="es-ES" sz="2800" dirty="0">
                <a:solidFill>
                  <a:schemeClr val="dk1"/>
                </a:solidFill>
              </a:rPr>
              <a:t>¿ Sabe usted si hay registros de folios de los graduados en años anteriores?</a:t>
            </a:r>
            <a:endParaRPr lang="es-ES" sz="2800" b="1" dirty="0">
              <a:solidFill>
                <a:srgbClr val="000000"/>
              </a:solidFill>
              <a:latin typeface="Arial"/>
              <a:ea typeface="Arial"/>
              <a:cs typeface="Arial"/>
              <a:sym typeface="Arial"/>
            </a:endParaRPr>
          </a:p>
        </p:txBody>
      </p:sp>
      <p:pic>
        <p:nvPicPr>
          <p:cNvPr id="3" name="Google Shape;228;p27" title="Points scored"/>
          <p:cNvPicPr preferRelativeResize="0"/>
          <p:nvPr/>
        </p:nvPicPr>
        <p:blipFill rotWithShape="1">
          <a:blip r:embed="rId2">
            <a:alphaModFix/>
          </a:blip>
          <a:srcRect/>
          <a:stretch/>
        </p:blipFill>
        <p:spPr>
          <a:xfrm>
            <a:off x="1188720" y="2043883"/>
            <a:ext cx="6305799" cy="4047274"/>
          </a:xfrm>
          <a:prstGeom prst="rect">
            <a:avLst/>
          </a:prstGeom>
          <a:noFill/>
          <a:ln>
            <a:noFill/>
          </a:ln>
        </p:spPr>
      </p:pic>
    </p:spTree>
    <p:extLst>
      <p:ext uri="{BB962C8B-B14F-4D97-AF65-F5344CB8AC3E}">
        <p14:creationId xmlns:p14="http://schemas.microsoft.com/office/powerpoint/2010/main" val="2421282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6;p28"/>
          <p:cNvSpPr txBox="1"/>
          <p:nvPr/>
        </p:nvSpPr>
        <p:spPr>
          <a:xfrm>
            <a:off x="1777050" y="521375"/>
            <a:ext cx="5589900" cy="6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350"/>
              <a:buFont typeface="Century Gothic"/>
              <a:buNone/>
            </a:pPr>
            <a:r>
              <a:rPr lang="es" sz="2400">
                <a:solidFill>
                  <a:schemeClr val="dk1"/>
                </a:solidFill>
              </a:rPr>
              <a:t>¿ Desde qué año tienen el convenio con la universidad del tolima?</a:t>
            </a:r>
            <a:endParaRPr sz="2400" b="1" i="0" u="none" strike="noStrike" cap="none">
              <a:solidFill>
                <a:srgbClr val="000000"/>
              </a:solidFill>
              <a:latin typeface="Arial"/>
              <a:ea typeface="Arial"/>
              <a:cs typeface="Arial"/>
              <a:sym typeface="Arial"/>
            </a:endParaRPr>
          </a:p>
        </p:txBody>
      </p:sp>
      <p:pic>
        <p:nvPicPr>
          <p:cNvPr id="5" name="Google Shape;235;p28" title="Points scored"/>
          <p:cNvPicPr preferRelativeResize="0"/>
          <p:nvPr/>
        </p:nvPicPr>
        <p:blipFill rotWithShape="1">
          <a:blip r:embed="rId2">
            <a:alphaModFix/>
          </a:blip>
          <a:srcRect/>
          <a:stretch/>
        </p:blipFill>
        <p:spPr>
          <a:xfrm>
            <a:off x="1286950" y="2452600"/>
            <a:ext cx="6570099" cy="4062500"/>
          </a:xfrm>
          <a:prstGeom prst="rect">
            <a:avLst/>
          </a:prstGeom>
          <a:noFill/>
          <a:ln>
            <a:noFill/>
          </a:ln>
        </p:spPr>
      </p:pic>
    </p:spTree>
    <p:extLst>
      <p:ext uri="{BB962C8B-B14F-4D97-AF65-F5344CB8AC3E}">
        <p14:creationId xmlns:p14="http://schemas.microsoft.com/office/powerpoint/2010/main" val="1022901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54480" y="480202"/>
            <a:ext cx="5839097" cy="830997"/>
          </a:xfrm>
          <a:prstGeom prst="rect">
            <a:avLst/>
          </a:prstGeom>
        </p:spPr>
        <p:txBody>
          <a:bodyPr wrap="square">
            <a:spAutoFit/>
          </a:bodyPr>
          <a:lstStyle/>
          <a:p>
            <a:r>
              <a:rPr lang="es" sz="2400" dirty="0">
                <a:solidFill>
                  <a:schemeClr val="dk1"/>
                </a:solidFill>
                <a:latin typeface="Arial"/>
                <a:ea typeface="Arial"/>
                <a:cs typeface="Arial"/>
                <a:sym typeface="Arial"/>
              </a:rPr>
              <a:t>¿Normalmente cuantos folios debe tener un graduado?</a:t>
            </a:r>
            <a:endParaRPr lang="es-ES" sz="2400" dirty="0"/>
          </a:p>
        </p:txBody>
      </p:sp>
      <p:pic>
        <p:nvPicPr>
          <p:cNvPr id="3" name="Google Shape;242;p29" title="Points scored"/>
          <p:cNvPicPr preferRelativeResize="0"/>
          <p:nvPr/>
        </p:nvPicPr>
        <p:blipFill rotWithShape="1">
          <a:blip r:embed="rId2">
            <a:alphaModFix/>
          </a:blip>
          <a:srcRect/>
          <a:stretch/>
        </p:blipFill>
        <p:spPr>
          <a:xfrm>
            <a:off x="1131861" y="2489515"/>
            <a:ext cx="6697398" cy="4141224"/>
          </a:xfrm>
          <a:prstGeom prst="rect">
            <a:avLst/>
          </a:prstGeom>
          <a:noFill/>
          <a:ln>
            <a:noFill/>
          </a:ln>
        </p:spPr>
      </p:pic>
    </p:spTree>
    <p:extLst>
      <p:ext uri="{BB962C8B-B14F-4D97-AF65-F5344CB8AC3E}">
        <p14:creationId xmlns:p14="http://schemas.microsoft.com/office/powerpoint/2010/main" val="162631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64937" y="369260"/>
            <a:ext cx="6508513" cy="707886"/>
          </a:xfrm>
          <a:prstGeom prst="rect">
            <a:avLst/>
          </a:prstGeom>
        </p:spPr>
        <p:txBody>
          <a:bodyPr wrap="none">
            <a:spAutoFit/>
          </a:bodyPr>
          <a:lstStyle/>
          <a:p>
            <a:pPr lvl="0" algn="ctr">
              <a:buClr>
                <a:schemeClr val="dk1"/>
              </a:buClr>
              <a:buSzPts val="1350"/>
            </a:pPr>
            <a:r>
              <a:rPr lang="es-ES" sz="4000" dirty="0">
                <a:solidFill>
                  <a:schemeClr val="dk1"/>
                </a:solidFill>
              </a:rPr>
              <a:t>¿ Conoce  las siglas Uni/ Unit ?</a:t>
            </a:r>
            <a:endParaRPr lang="es-ES" sz="4000" b="1" dirty="0">
              <a:solidFill>
                <a:srgbClr val="000000"/>
              </a:solidFill>
              <a:latin typeface="Arial"/>
              <a:ea typeface="Arial"/>
              <a:cs typeface="Arial"/>
              <a:sym typeface="Arial"/>
            </a:endParaRPr>
          </a:p>
        </p:txBody>
      </p:sp>
      <p:pic>
        <p:nvPicPr>
          <p:cNvPr id="3" name="Google Shape;247;p30" title="Pregunta 5"/>
          <p:cNvPicPr preferRelativeResize="0"/>
          <p:nvPr/>
        </p:nvPicPr>
        <p:blipFill rotWithShape="1">
          <a:blip r:embed="rId2">
            <a:alphaModFix/>
          </a:blip>
          <a:srcRect/>
          <a:stretch/>
        </p:blipFill>
        <p:spPr>
          <a:xfrm>
            <a:off x="1091508" y="2168150"/>
            <a:ext cx="6803001" cy="4206524"/>
          </a:xfrm>
          <a:prstGeom prst="rect">
            <a:avLst/>
          </a:prstGeom>
          <a:noFill/>
          <a:ln>
            <a:noFill/>
          </a:ln>
        </p:spPr>
      </p:pic>
    </p:spTree>
    <p:extLst>
      <p:ext uri="{BB962C8B-B14F-4D97-AF65-F5344CB8AC3E}">
        <p14:creationId xmlns:p14="http://schemas.microsoft.com/office/powerpoint/2010/main" val="483078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53;p31" title="Points scored"/>
          <p:cNvPicPr preferRelativeResize="0"/>
          <p:nvPr/>
        </p:nvPicPr>
        <p:blipFill>
          <a:blip r:embed="rId2">
            <a:alphaModFix/>
          </a:blip>
          <a:stretch>
            <a:fillRect/>
          </a:stretch>
        </p:blipFill>
        <p:spPr>
          <a:xfrm>
            <a:off x="785336" y="1749001"/>
            <a:ext cx="7692457" cy="4821617"/>
          </a:xfrm>
          <a:prstGeom prst="rect">
            <a:avLst/>
          </a:prstGeom>
          <a:noFill/>
          <a:ln>
            <a:noFill/>
          </a:ln>
        </p:spPr>
      </p:pic>
    </p:spTree>
    <p:extLst>
      <p:ext uri="{BB962C8B-B14F-4D97-AF65-F5344CB8AC3E}">
        <p14:creationId xmlns:p14="http://schemas.microsoft.com/office/powerpoint/2010/main" val="1135221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36468" y="493263"/>
            <a:ext cx="7707086" cy="707886"/>
          </a:xfrm>
          <a:prstGeom prst="rect">
            <a:avLst/>
          </a:prstGeom>
        </p:spPr>
        <p:txBody>
          <a:bodyPr wrap="square">
            <a:spAutoFit/>
          </a:bodyPr>
          <a:lstStyle/>
          <a:p>
            <a:r>
              <a:rPr lang="es" sz="2000" dirty="0">
                <a:solidFill>
                  <a:schemeClr val="dk1"/>
                </a:solidFill>
                <a:latin typeface="Arial"/>
                <a:ea typeface="Arial"/>
                <a:cs typeface="Arial"/>
                <a:sym typeface="Arial"/>
              </a:rPr>
              <a:t>¿ Se adaptaría usted a un nuevo sistema (software) de inventariado?</a:t>
            </a:r>
            <a:endParaRPr lang="es-ES" sz="2000" dirty="0"/>
          </a:p>
        </p:txBody>
      </p:sp>
      <p:pic>
        <p:nvPicPr>
          <p:cNvPr id="3" name="Google Shape;259;p32" title="Points scored"/>
          <p:cNvPicPr preferRelativeResize="0"/>
          <p:nvPr/>
        </p:nvPicPr>
        <p:blipFill>
          <a:blip r:embed="rId2">
            <a:alphaModFix/>
          </a:blip>
          <a:stretch>
            <a:fillRect/>
          </a:stretch>
        </p:blipFill>
        <p:spPr>
          <a:xfrm>
            <a:off x="939782" y="2218473"/>
            <a:ext cx="6179475" cy="3820975"/>
          </a:xfrm>
          <a:prstGeom prst="rect">
            <a:avLst/>
          </a:prstGeom>
          <a:noFill/>
          <a:ln>
            <a:noFill/>
          </a:ln>
        </p:spPr>
      </p:pic>
    </p:spTree>
    <p:extLst>
      <p:ext uri="{BB962C8B-B14F-4D97-AF65-F5344CB8AC3E}">
        <p14:creationId xmlns:p14="http://schemas.microsoft.com/office/powerpoint/2010/main" val="3436539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15292" y="480200"/>
            <a:ext cx="6230982" cy="646331"/>
          </a:xfrm>
          <a:prstGeom prst="rect">
            <a:avLst/>
          </a:prstGeom>
        </p:spPr>
        <p:txBody>
          <a:bodyPr wrap="square">
            <a:spAutoFit/>
          </a:bodyPr>
          <a:lstStyle/>
          <a:p>
            <a:r>
              <a:rPr lang="es" dirty="0">
                <a:solidFill>
                  <a:schemeClr val="dk1"/>
                </a:solidFill>
                <a:latin typeface="Arial"/>
                <a:ea typeface="Arial"/>
                <a:cs typeface="Arial"/>
                <a:sym typeface="Arial"/>
              </a:rPr>
              <a:t>¿ Cree que es necesario un sistema para los inventarios de folios?</a:t>
            </a:r>
            <a:endParaRPr lang="es-ES" dirty="0"/>
          </a:p>
        </p:txBody>
      </p:sp>
      <p:pic>
        <p:nvPicPr>
          <p:cNvPr id="3" name="Google Shape;265;p33" title="Points scored"/>
          <p:cNvPicPr preferRelativeResize="0"/>
          <p:nvPr/>
        </p:nvPicPr>
        <p:blipFill>
          <a:blip r:embed="rId2">
            <a:alphaModFix/>
          </a:blip>
          <a:stretch>
            <a:fillRect/>
          </a:stretch>
        </p:blipFill>
        <p:spPr>
          <a:xfrm>
            <a:off x="1411349" y="2454639"/>
            <a:ext cx="6164550" cy="3811750"/>
          </a:xfrm>
          <a:prstGeom prst="rect">
            <a:avLst/>
          </a:prstGeom>
          <a:noFill/>
          <a:ln>
            <a:noFill/>
          </a:ln>
        </p:spPr>
      </p:pic>
    </p:spTree>
    <p:extLst>
      <p:ext uri="{BB962C8B-B14F-4D97-AF65-F5344CB8AC3E}">
        <p14:creationId xmlns:p14="http://schemas.microsoft.com/office/powerpoint/2010/main" val="2276553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89166" y="574767"/>
            <a:ext cx="6335486" cy="646331"/>
          </a:xfrm>
          <a:prstGeom prst="rect">
            <a:avLst/>
          </a:prstGeom>
        </p:spPr>
        <p:txBody>
          <a:bodyPr wrap="square">
            <a:spAutoFit/>
          </a:bodyPr>
          <a:lstStyle/>
          <a:p>
            <a:r>
              <a:rPr lang="es" dirty="0">
                <a:solidFill>
                  <a:schemeClr val="dk1"/>
                </a:solidFill>
                <a:latin typeface="Arial"/>
                <a:ea typeface="Arial"/>
                <a:cs typeface="Arial"/>
                <a:sym typeface="Arial"/>
              </a:rPr>
              <a:t>¿ Cree que es necesario un sistema para los inventarios de folios?</a:t>
            </a:r>
            <a:endParaRPr lang="es-ES" dirty="0"/>
          </a:p>
        </p:txBody>
      </p:sp>
      <p:pic>
        <p:nvPicPr>
          <p:cNvPr id="3" name="Google Shape;265;p33" title="Points scored"/>
          <p:cNvPicPr preferRelativeResize="0"/>
          <p:nvPr/>
        </p:nvPicPr>
        <p:blipFill>
          <a:blip r:embed="rId2">
            <a:alphaModFix/>
          </a:blip>
          <a:stretch>
            <a:fillRect/>
          </a:stretch>
        </p:blipFill>
        <p:spPr>
          <a:xfrm>
            <a:off x="1489166" y="2663645"/>
            <a:ext cx="6164550" cy="3811750"/>
          </a:xfrm>
          <a:prstGeom prst="rect">
            <a:avLst/>
          </a:prstGeom>
          <a:noFill/>
          <a:ln>
            <a:noFill/>
          </a:ln>
        </p:spPr>
      </p:pic>
    </p:spTree>
    <p:extLst>
      <p:ext uri="{BB962C8B-B14F-4D97-AF65-F5344CB8AC3E}">
        <p14:creationId xmlns:p14="http://schemas.microsoft.com/office/powerpoint/2010/main" val="3163178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55716" y="1778923"/>
            <a:ext cx="7365077" cy="4405746"/>
          </a:xfrm>
          <a:prstGeom prst="rect">
            <a:avLst/>
          </a:prstGeom>
        </p:spPr>
        <p:txBody>
          <a:bodyPr vert="horz" wrap="square" lIns="91440" tIns="45720" rIns="91440" bIns="45720" rtlCol="0" anchor="ctr">
            <a:noAutofit/>
          </a:bodyPr>
          <a:lstStyle/>
          <a:p>
            <a:pPr algn="ctr"/>
            <a:r>
              <a:rPr lang="es-419" dirty="0"/>
              <a:t>Resultados</a:t>
            </a:r>
          </a:p>
          <a:p>
            <a:endParaRPr lang="es-419" dirty="0"/>
          </a:p>
          <a:p>
            <a:r>
              <a:rPr lang="es-419" dirty="0"/>
              <a:t>Se hizo una encuesta a las personas que conforman el </a:t>
            </a:r>
            <a:r>
              <a:rPr lang="es-419" dirty="0" err="1"/>
              <a:t>area</a:t>
            </a:r>
            <a:r>
              <a:rPr lang="es-419" dirty="0"/>
              <a:t> de </a:t>
            </a:r>
            <a:r>
              <a:rPr lang="es-419" dirty="0" err="1"/>
              <a:t>administracion</a:t>
            </a:r>
            <a:r>
              <a:rPr lang="es-419" dirty="0"/>
              <a:t> de</a:t>
            </a:r>
          </a:p>
          <a:p>
            <a:r>
              <a:rPr lang="es-419" dirty="0"/>
              <a:t>gestión. En la cual se realizaron 5 preguntas y sus resultados fueron:</a:t>
            </a:r>
          </a:p>
          <a:p>
            <a:endParaRPr lang="es-419" dirty="0"/>
          </a:p>
          <a:p>
            <a:r>
              <a:rPr lang="es-419" dirty="0"/>
              <a:t>2 ). Un 67.2% dijo que Si, un 33.3% dijo que No, dando como resultado un buen</a:t>
            </a:r>
          </a:p>
          <a:p>
            <a:r>
              <a:rPr lang="es-419" dirty="0"/>
              <a:t>conocimiento sobre folios de los graduados</a:t>
            </a:r>
          </a:p>
          <a:p>
            <a:endParaRPr lang="es-419" dirty="0"/>
          </a:p>
          <a:p>
            <a:r>
              <a:rPr lang="es-419" dirty="0"/>
              <a:t>3 ). Un 50% dijo que Si, un 50 % dijo que No, dando como resultado un no acorde</a:t>
            </a:r>
          </a:p>
          <a:p>
            <a:r>
              <a:rPr lang="es-419" dirty="0"/>
              <a:t>sistema de comunicación entre los empleados de esta área</a:t>
            </a:r>
          </a:p>
          <a:p>
            <a:endParaRPr lang="es-419" dirty="0"/>
          </a:p>
          <a:p>
            <a:r>
              <a:rPr lang="es-419" dirty="0"/>
              <a:t>4 ). Un 25% dijo entre 4 y 10, un 50 % dijo que entre 10 o más y un 25% dijo No</a:t>
            </a:r>
          </a:p>
          <a:p>
            <a:r>
              <a:rPr lang="es-419" dirty="0"/>
              <a:t>tengo conocimiento de eso, dando como resultado una dificultad de comunicación</a:t>
            </a:r>
          </a:p>
          <a:p>
            <a:endParaRPr lang="es-419" dirty="0"/>
          </a:p>
          <a:p>
            <a:r>
              <a:rPr lang="es-419" dirty="0"/>
              <a:t>5 ). Un 100% dijo que Sí y un 0% dijo que No, dando como resultado un buen</a:t>
            </a:r>
          </a:p>
          <a:p>
            <a:r>
              <a:rPr lang="es-419" dirty="0"/>
              <a:t>conocimiento de las siglas</a:t>
            </a:r>
            <a:endParaRPr lang="en-US" dirty="0"/>
          </a:p>
        </p:txBody>
      </p:sp>
    </p:spTree>
    <p:extLst>
      <p:ext uri="{BB962C8B-B14F-4D97-AF65-F5344CB8AC3E}">
        <p14:creationId xmlns:p14="http://schemas.microsoft.com/office/powerpoint/2010/main" val="4025367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6;p35"/>
          <p:cNvSpPr txBox="1">
            <a:spLocks/>
          </p:cNvSpPr>
          <p:nvPr/>
        </p:nvSpPr>
        <p:spPr>
          <a:xfrm>
            <a:off x="1080265" y="625473"/>
            <a:ext cx="6666010" cy="785315"/>
          </a:xfrm>
          <a:prstGeom prst="rect">
            <a:avLst/>
          </a:prstGeom>
          <a:noFill/>
          <a:ln>
            <a:noFill/>
          </a:ln>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168DBA"/>
              </a:buClr>
              <a:buSzPts val="2800"/>
              <a:buFont typeface="Century Gothic"/>
              <a:buNone/>
            </a:pPr>
            <a:r>
              <a:rPr lang="es-ES" sz="3200" dirty="0" smtClean="0">
                <a:solidFill>
                  <a:srgbClr val="000000"/>
                </a:solidFill>
              </a:rPr>
              <a:t>Proceso de ENTRADA</a:t>
            </a:r>
            <a:endParaRPr lang="es-ES" sz="3200" dirty="0">
              <a:solidFill>
                <a:srgbClr val="000000"/>
              </a:solidFill>
            </a:endParaRPr>
          </a:p>
        </p:txBody>
      </p:sp>
      <p:pic>
        <p:nvPicPr>
          <p:cNvPr id="3" name="Google Shape;277;p35"/>
          <p:cNvPicPr preferRelativeResize="0"/>
          <p:nvPr/>
        </p:nvPicPr>
        <p:blipFill>
          <a:blip r:embed="rId2">
            <a:alphaModFix/>
          </a:blip>
          <a:stretch>
            <a:fillRect/>
          </a:stretch>
        </p:blipFill>
        <p:spPr>
          <a:xfrm>
            <a:off x="0" y="2227932"/>
            <a:ext cx="8839198" cy="2612416"/>
          </a:xfrm>
          <a:prstGeom prst="rect">
            <a:avLst/>
          </a:prstGeom>
          <a:noFill/>
          <a:ln>
            <a:noFill/>
          </a:ln>
        </p:spPr>
      </p:pic>
      <p:pic>
        <p:nvPicPr>
          <p:cNvPr id="4" name="Google Shape;278;p35"/>
          <p:cNvPicPr preferRelativeResize="0"/>
          <p:nvPr/>
        </p:nvPicPr>
        <p:blipFill>
          <a:blip r:embed="rId3">
            <a:alphaModFix/>
          </a:blip>
          <a:stretch>
            <a:fillRect/>
          </a:stretch>
        </p:blipFill>
        <p:spPr>
          <a:xfrm>
            <a:off x="1499925" y="5041998"/>
            <a:ext cx="5593603" cy="1735712"/>
          </a:xfrm>
          <a:prstGeom prst="rect">
            <a:avLst/>
          </a:prstGeom>
          <a:noFill/>
          <a:ln>
            <a:noFill/>
          </a:ln>
        </p:spPr>
      </p:pic>
    </p:spTree>
    <p:extLst>
      <p:ext uri="{BB962C8B-B14F-4D97-AF65-F5344CB8AC3E}">
        <p14:creationId xmlns:p14="http://schemas.microsoft.com/office/powerpoint/2010/main" val="275532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862148" y="279063"/>
            <a:ext cx="8046719" cy="1338828"/>
          </a:xfrm>
          <a:prstGeom prst="rect">
            <a:avLst/>
          </a:prstGeom>
        </p:spPr>
        <p:txBody>
          <a:bodyPr wrap="square">
            <a:spAutoFit/>
          </a:bodyPr>
          <a:lstStyle/>
          <a:p>
            <a:pPr algn="ctr"/>
            <a:r>
              <a:rPr lang="es" sz="4050" dirty="0">
                <a:solidFill>
                  <a:schemeClr val="tx2">
                    <a:lumMod val="75000"/>
                  </a:schemeClr>
                </a:solidFill>
              </a:rPr>
              <a:t>UNIDAD DE SISTEMAS PARA INVENTARIO</a:t>
            </a:r>
            <a:endParaRPr lang="es-ES" sz="4050" dirty="0">
              <a:solidFill>
                <a:schemeClr val="tx2">
                  <a:lumMod val="75000"/>
                </a:schemeClr>
              </a:solidFill>
            </a:endParaRPr>
          </a:p>
        </p:txBody>
      </p:sp>
      <p:pic>
        <p:nvPicPr>
          <p:cNvPr id="4" name="Google Shape;169;p19"/>
          <p:cNvPicPr preferRelativeResize="0"/>
          <p:nvPr/>
        </p:nvPicPr>
        <p:blipFill rotWithShape="1">
          <a:blip r:embed="rId2">
            <a:alphaModFix/>
          </a:blip>
          <a:srcRect/>
          <a:stretch/>
        </p:blipFill>
        <p:spPr>
          <a:xfrm>
            <a:off x="2326068" y="2197475"/>
            <a:ext cx="3983292" cy="3983292"/>
          </a:xfrm>
          <a:prstGeom prst="rect">
            <a:avLst/>
          </a:prstGeom>
          <a:noFill/>
          <a:ln>
            <a:noFill/>
          </a:ln>
        </p:spPr>
      </p:pic>
    </p:spTree>
    <p:extLst>
      <p:ext uri="{BB962C8B-B14F-4D97-AF65-F5344CB8AC3E}">
        <p14:creationId xmlns:p14="http://schemas.microsoft.com/office/powerpoint/2010/main" val="3422537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3;p36"/>
          <p:cNvSpPr txBox="1">
            <a:spLocks/>
          </p:cNvSpPr>
          <p:nvPr/>
        </p:nvSpPr>
        <p:spPr>
          <a:xfrm>
            <a:off x="212250" y="509206"/>
            <a:ext cx="8520600" cy="572700"/>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ES" dirty="0" smtClean="0">
                <a:solidFill>
                  <a:srgbClr val="000000"/>
                </a:solidFill>
              </a:rPr>
              <a:t>Proceso Aprendiz</a:t>
            </a:r>
            <a:endParaRPr lang="es-ES" dirty="0">
              <a:solidFill>
                <a:srgbClr val="000000"/>
              </a:solidFill>
            </a:endParaRPr>
          </a:p>
        </p:txBody>
      </p:sp>
      <p:pic>
        <p:nvPicPr>
          <p:cNvPr id="3" name="Google Shape;284;p36"/>
          <p:cNvPicPr preferRelativeResize="0"/>
          <p:nvPr/>
        </p:nvPicPr>
        <p:blipFill>
          <a:blip r:embed="rId2">
            <a:alphaModFix/>
          </a:blip>
          <a:stretch>
            <a:fillRect/>
          </a:stretch>
        </p:blipFill>
        <p:spPr>
          <a:xfrm>
            <a:off x="212250" y="2955204"/>
            <a:ext cx="8832298" cy="3654602"/>
          </a:xfrm>
          <a:prstGeom prst="rect">
            <a:avLst/>
          </a:prstGeom>
          <a:noFill/>
          <a:ln>
            <a:noFill/>
          </a:ln>
        </p:spPr>
      </p:pic>
    </p:spTree>
    <p:extLst>
      <p:ext uri="{BB962C8B-B14F-4D97-AF65-F5344CB8AC3E}">
        <p14:creationId xmlns:p14="http://schemas.microsoft.com/office/powerpoint/2010/main" val="2747384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9;p37"/>
          <p:cNvSpPr txBox="1"/>
          <p:nvPr/>
        </p:nvSpPr>
        <p:spPr>
          <a:xfrm>
            <a:off x="1748515" y="616839"/>
            <a:ext cx="5517000" cy="64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3200" b="1" dirty="0"/>
              <a:t>Software</a:t>
            </a:r>
            <a:endParaRPr sz="3200" b="1" dirty="0"/>
          </a:p>
          <a:p>
            <a:pPr marL="0" marR="0" lvl="0" indent="0" algn="ctr" rtl="0">
              <a:lnSpc>
                <a:spcPct val="100000"/>
              </a:lnSpc>
              <a:spcBef>
                <a:spcPts val="0"/>
              </a:spcBef>
              <a:spcAft>
                <a:spcPts val="0"/>
              </a:spcAft>
              <a:buClr>
                <a:srgbClr val="000000"/>
              </a:buClr>
              <a:buSzPts val="1400"/>
              <a:buFont typeface="Arial"/>
              <a:buNone/>
            </a:pPr>
            <a:endParaRPr sz="3200" b="1" dirty="0"/>
          </a:p>
        </p:txBody>
      </p:sp>
      <p:pic>
        <p:nvPicPr>
          <p:cNvPr id="3" name="Google Shape;290;p37"/>
          <p:cNvPicPr preferRelativeResize="0"/>
          <p:nvPr/>
        </p:nvPicPr>
        <p:blipFill>
          <a:blip r:embed="rId2">
            <a:alphaModFix/>
          </a:blip>
          <a:stretch>
            <a:fillRect/>
          </a:stretch>
        </p:blipFill>
        <p:spPr>
          <a:xfrm>
            <a:off x="188113" y="2275774"/>
            <a:ext cx="8839198" cy="1825544"/>
          </a:xfrm>
          <a:prstGeom prst="rect">
            <a:avLst/>
          </a:prstGeom>
          <a:noFill/>
          <a:ln>
            <a:noFill/>
          </a:ln>
        </p:spPr>
      </p:pic>
      <p:pic>
        <p:nvPicPr>
          <p:cNvPr id="4" name="Google Shape;291;p37"/>
          <p:cNvPicPr preferRelativeResize="0"/>
          <p:nvPr/>
        </p:nvPicPr>
        <p:blipFill>
          <a:blip r:embed="rId3">
            <a:alphaModFix/>
          </a:blip>
          <a:stretch>
            <a:fillRect/>
          </a:stretch>
        </p:blipFill>
        <p:spPr>
          <a:xfrm>
            <a:off x="242727" y="4101318"/>
            <a:ext cx="8528575" cy="2566175"/>
          </a:xfrm>
          <a:prstGeom prst="rect">
            <a:avLst/>
          </a:prstGeom>
          <a:noFill/>
          <a:ln>
            <a:noFill/>
          </a:ln>
        </p:spPr>
      </p:pic>
    </p:spTree>
    <p:extLst>
      <p:ext uri="{BB962C8B-B14F-4D97-AF65-F5344CB8AC3E}">
        <p14:creationId xmlns:p14="http://schemas.microsoft.com/office/powerpoint/2010/main" val="4066282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96;p38"/>
          <p:cNvPicPr preferRelativeResize="0"/>
          <p:nvPr/>
        </p:nvPicPr>
        <p:blipFill>
          <a:blip r:embed="rId2">
            <a:alphaModFix/>
          </a:blip>
          <a:stretch>
            <a:fillRect/>
          </a:stretch>
        </p:blipFill>
        <p:spPr>
          <a:xfrm>
            <a:off x="209006" y="2950762"/>
            <a:ext cx="8829675" cy="2428875"/>
          </a:xfrm>
          <a:prstGeom prst="rect">
            <a:avLst/>
          </a:prstGeom>
          <a:noFill/>
          <a:ln>
            <a:noFill/>
          </a:ln>
        </p:spPr>
      </p:pic>
    </p:spTree>
    <p:extLst>
      <p:ext uri="{BB962C8B-B14F-4D97-AF65-F5344CB8AC3E}">
        <p14:creationId xmlns:p14="http://schemas.microsoft.com/office/powerpoint/2010/main" val="3196558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oogle Shape;171;p16"/>
          <p:cNvGraphicFramePr/>
          <p:nvPr>
            <p:extLst>
              <p:ext uri="{D42A27DB-BD31-4B8C-83A1-F6EECF244321}">
                <p14:modId xmlns:p14="http://schemas.microsoft.com/office/powerpoint/2010/main" val="824873321"/>
              </p:ext>
            </p:extLst>
          </p:nvPr>
        </p:nvGraphicFramePr>
        <p:xfrm>
          <a:off x="668713" y="2299084"/>
          <a:ext cx="8128000" cy="3571300"/>
        </p:xfrm>
        <a:graphic>
          <a:graphicData uri="http://schemas.openxmlformats.org/drawingml/2006/table">
            <a:tbl>
              <a:tblPr firstRow="1" bandRow="1">
                <a:tableStyleId>{69CF1AB2-1976-4502-BF36-3FF5EA218861}</a:tableStyleId>
              </a:tblPr>
              <a:tblGrid>
                <a:gridCol w="2722875">
                  <a:extLst>
                    <a:ext uri="{9D8B030D-6E8A-4147-A177-3AD203B41FA5}">
                      <a16:colId xmlns:a16="http://schemas.microsoft.com/office/drawing/2014/main" val="20000"/>
                    </a:ext>
                  </a:extLst>
                </a:gridCol>
                <a:gridCol w="540512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s-CO" sz="1800"/>
                        <a:t>Identificación del requerimiento</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s-CO" sz="1800" dirty="0"/>
                        <a:t>RF 04</a:t>
                      </a:r>
                      <a:endParaRPr sz="1800" dirty="0"/>
                    </a:p>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s-CO" sz="1800"/>
                        <a:t>Nombre del requerimiento</a:t>
                      </a:r>
                      <a:endParaRPr/>
                    </a:p>
                  </a:txBody>
                  <a:tcPr marL="91450" marR="91450" marT="45725" marB="45725"/>
                </a:tc>
                <a:tc>
                  <a:txBody>
                    <a:bodyPr/>
                    <a:lstStyle/>
                    <a:p>
                      <a:pPr marL="0" marR="0" lvl="0" indent="0" algn="l" rtl="0">
                        <a:spcBef>
                          <a:spcPts val="0"/>
                        </a:spcBef>
                        <a:spcAft>
                          <a:spcPts val="0"/>
                        </a:spcAft>
                        <a:buNone/>
                      </a:pPr>
                      <a:r>
                        <a:rPr lang="es-CO" sz="1800"/>
                        <a:t>Retención de datos</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s-CO" sz="1800"/>
                        <a:t>Características</a:t>
                      </a:r>
                      <a:endParaRPr sz="1800"/>
                    </a:p>
                  </a:txBody>
                  <a:tcPr marL="91450" marR="91450" marT="45725" marB="45725"/>
                </a:tc>
                <a:tc>
                  <a:txBody>
                    <a:bodyPr/>
                    <a:lstStyle/>
                    <a:p>
                      <a:pPr marL="0" marR="0" lvl="0" indent="0" algn="l" rtl="0">
                        <a:spcBef>
                          <a:spcPts val="0"/>
                        </a:spcBef>
                        <a:spcAft>
                          <a:spcPts val="0"/>
                        </a:spcAft>
                        <a:buNone/>
                      </a:pPr>
                      <a:r>
                        <a:rPr lang="es-CO" sz="1800" dirty="0"/>
                        <a:t>el sistema tendrá almacenado en un backup  de los datos del graduado </a:t>
                      </a:r>
                      <a:endParaRPr sz="1800"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s-CO" sz="1800"/>
                        <a:t>Descripción del requerimiento</a:t>
                      </a:r>
                      <a:endParaRPr sz="1800"/>
                    </a:p>
                  </a:txBody>
                  <a:tcPr marL="91450" marR="91450" marT="45725" marB="45725"/>
                </a:tc>
                <a:tc>
                  <a:txBody>
                    <a:bodyPr/>
                    <a:lstStyle/>
                    <a:p>
                      <a:pPr marL="0" marR="0" lvl="0" indent="0" algn="l" rtl="0">
                        <a:spcBef>
                          <a:spcPts val="0"/>
                        </a:spcBef>
                        <a:spcAft>
                          <a:spcPts val="0"/>
                        </a:spcAft>
                        <a:buNone/>
                      </a:pPr>
                      <a:r>
                        <a:rPr lang="es-CO" sz="1800" dirty="0"/>
                        <a:t>El sistema debe registrar los datos de graduado para mostrar su backup</a:t>
                      </a:r>
                      <a:endParaRPr sz="1800"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s-CO" sz="1800"/>
                        <a:t>Requerimientos no funcionales</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s-CO" sz="1800"/>
                        <a:t>Prioridad del requerimiento</a:t>
                      </a:r>
                      <a:endParaRPr sz="1800"/>
                    </a:p>
                  </a:txBody>
                  <a:tcPr marL="91450" marR="91450" marT="45725" marB="45725"/>
                </a:tc>
                <a:tc>
                  <a:txBody>
                    <a:bodyPr/>
                    <a:lstStyle/>
                    <a:p>
                      <a:pPr marL="0" marR="0" lvl="0" indent="0" algn="l" rtl="0">
                        <a:spcBef>
                          <a:spcPts val="0"/>
                        </a:spcBef>
                        <a:spcAft>
                          <a:spcPts val="0"/>
                        </a:spcAft>
                        <a:buNone/>
                      </a:pPr>
                      <a:r>
                        <a:rPr lang="es-CO" sz="1800" dirty="0"/>
                        <a:t>ALTA</a:t>
                      </a:r>
                      <a:endParaRPr sz="1800" dirty="0"/>
                    </a:p>
                  </a:txBody>
                  <a:tcPr marL="91450" marR="91450" marT="45725" marB="457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31336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04548" y="2236124"/>
            <a:ext cx="8558794" cy="4292484"/>
          </a:xfrm>
          <a:prstGeom prst="rect">
            <a:avLst/>
          </a:prstGeom>
        </p:spPr>
      </p:pic>
    </p:spTree>
    <p:extLst>
      <p:ext uri="{BB962C8B-B14F-4D97-AF65-F5344CB8AC3E}">
        <p14:creationId xmlns:p14="http://schemas.microsoft.com/office/powerpoint/2010/main" val="34850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oogle Shape;201;p22"/>
          <p:cNvGraphicFramePr/>
          <p:nvPr>
            <p:extLst>
              <p:ext uri="{D42A27DB-BD31-4B8C-83A1-F6EECF244321}">
                <p14:modId xmlns:p14="http://schemas.microsoft.com/office/powerpoint/2010/main" val="145808813"/>
              </p:ext>
            </p:extLst>
          </p:nvPr>
        </p:nvGraphicFramePr>
        <p:xfrm>
          <a:off x="585585" y="2016452"/>
          <a:ext cx="8128000" cy="3850700"/>
        </p:xfrm>
        <a:graphic>
          <a:graphicData uri="http://schemas.openxmlformats.org/drawingml/2006/table">
            <a:tbl>
              <a:tblPr firstRow="1" bandRow="1">
                <a:tableStyleId>{69CF1AB2-1976-4502-BF36-3FF5EA218861}</a:tableStyleId>
              </a:tblPr>
              <a:tblGrid>
                <a:gridCol w="2722875">
                  <a:extLst>
                    <a:ext uri="{9D8B030D-6E8A-4147-A177-3AD203B41FA5}">
                      <a16:colId xmlns:a16="http://schemas.microsoft.com/office/drawing/2014/main" val="20000"/>
                    </a:ext>
                  </a:extLst>
                </a:gridCol>
                <a:gridCol w="540512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s-CO" sz="1800" dirty="0"/>
                        <a:t>Identificación del requerimiento</a:t>
                      </a:r>
                      <a:endParaRPr sz="1800"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s-CO" sz="1800" dirty="0"/>
                        <a:t>RF10</a:t>
                      </a:r>
                      <a:endParaRPr sz="1800"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s-CO" sz="1800" dirty="0"/>
                        <a:t>Nombre del requerimiento</a:t>
                      </a:r>
                      <a:endParaRPr dirty="0"/>
                    </a:p>
                  </a:txBody>
                  <a:tcPr marL="91450" marR="91450" marT="45725" marB="45725"/>
                </a:tc>
                <a:tc>
                  <a:txBody>
                    <a:bodyPr/>
                    <a:lstStyle/>
                    <a:p>
                      <a:pPr marL="0" marR="0" lvl="0" indent="0" algn="l" rtl="0">
                        <a:spcBef>
                          <a:spcPts val="0"/>
                        </a:spcBef>
                        <a:spcAft>
                          <a:spcPts val="0"/>
                        </a:spcAft>
                        <a:buNone/>
                      </a:pPr>
                      <a:r>
                        <a:rPr lang="es-CO" sz="1800" dirty="0" smtClean="0"/>
                        <a:t>Registrase</a:t>
                      </a:r>
                      <a:endParaRPr sz="18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s-CO" sz="1800"/>
                        <a:t>Características</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s-CO" sz="1800" dirty="0" smtClean="0"/>
                        <a:t>Se</a:t>
                      </a:r>
                      <a:r>
                        <a:rPr lang="es-CO" sz="1800" baseline="0" dirty="0" smtClean="0"/>
                        <a:t> debe </a:t>
                      </a:r>
                      <a:r>
                        <a:rPr lang="es-CO" sz="1800" baseline="0" smtClean="0"/>
                        <a:t>registrar </a:t>
                      </a:r>
                      <a:endParaRPr sz="1800"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s-CO" sz="1800"/>
                        <a:t>Descripción del requerimiento</a:t>
                      </a:r>
                      <a:endParaRPr sz="180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419" sz="1800" dirty="0" smtClean="0"/>
                        <a:t>El</a:t>
                      </a:r>
                      <a:r>
                        <a:rPr lang="es-419" sz="1800" baseline="0" dirty="0" smtClean="0"/>
                        <a:t> personal autorizado deberá ingresar su Nombre Completo, Correo, Usuario, Contraseña y Repetir contraseña</a:t>
                      </a:r>
                      <a:endParaRPr lang="es-419" sz="1800" dirty="0" smtClean="0"/>
                    </a:p>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s-CO" sz="1800" dirty="0"/>
                        <a:t>Requerimientos no funcionales</a:t>
                      </a:r>
                      <a:endParaRPr sz="1800" dirty="0"/>
                    </a:p>
                  </a:txBody>
                  <a:tcPr marL="91450" marR="91450" marT="45725" marB="45725"/>
                </a:tc>
                <a:tc>
                  <a:txBody>
                    <a:bodyPr/>
                    <a:lstStyle/>
                    <a:p>
                      <a:pPr marL="0" marR="0" lvl="0" indent="0" algn="l" rtl="0">
                        <a:spcBef>
                          <a:spcPts val="0"/>
                        </a:spcBef>
                        <a:spcAft>
                          <a:spcPts val="0"/>
                        </a:spcAft>
                        <a:buNone/>
                      </a:pPr>
                      <a:r>
                        <a:rPr lang="es-CO" sz="1800" dirty="0" smtClean="0"/>
                        <a:t>RNF 08</a:t>
                      </a:r>
                    </a:p>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s-CO" sz="1800"/>
                        <a:t>Prioridad del requerimiento</a:t>
                      </a:r>
                      <a:endParaRPr sz="1800"/>
                    </a:p>
                  </a:txBody>
                  <a:tcPr marL="91450" marR="91450" marT="45725" marB="45725"/>
                </a:tc>
                <a:tc>
                  <a:txBody>
                    <a:bodyPr/>
                    <a:lstStyle/>
                    <a:p>
                      <a:pPr marL="0" marR="0" lvl="0" indent="0" algn="l" rtl="0">
                        <a:spcBef>
                          <a:spcPts val="0"/>
                        </a:spcBef>
                        <a:spcAft>
                          <a:spcPts val="0"/>
                        </a:spcAft>
                        <a:buNone/>
                      </a:pPr>
                      <a:r>
                        <a:rPr lang="es-CO" sz="1800" dirty="0"/>
                        <a:t>ALTA</a:t>
                      </a:r>
                      <a:endParaRPr sz="1800" dirty="0"/>
                    </a:p>
                  </a:txBody>
                  <a:tcPr marL="91450" marR="91450" marT="45725" marB="457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86488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6;p42"/>
          <p:cNvSpPr txBox="1">
            <a:spLocks/>
          </p:cNvSpPr>
          <p:nvPr/>
        </p:nvSpPr>
        <p:spPr>
          <a:xfrm rot="-753304">
            <a:off x="382460" y="3618593"/>
            <a:ext cx="8520650" cy="572599"/>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ES" smtClean="0"/>
              <a:t>Requerimientos No Funcionales</a:t>
            </a:r>
            <a:endParaRPr lang="es-ES"/>
          </a:p>
        </p:txBody>
      </p:sp>
    </p:spTree>
    <p:extLst>
      <p:ext uri="{BB962C8B-B14F-4D97-AF65-F5344CB8AC3E}">
        <p14:creationId xmlns:p14="http://schemas.microsoft.com/office/powerpoint/2010/main" val="4124988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34414" y="1629294"/>
            <a:ext cx="8214658" cy="4548187"/>
          </a:xfrm>
          <a:prstGeom prst="rect">
            <a:avLst/>
          </a:prstGeom>
        </p:spPr>
      </p:pic>
    </p:spTree>
    <p:extLst>
      <p:ext uri="{BB962C8B-B14F-4D97-AF65-F5344CB8AC3E}">
        <p14:creationId xmlns:p14="http://schemas.microsoft.com/office/powerpoint/2010/main" val="136547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oogle Shape;231;p28"/>
          <p:cNvGraphicFramePr/>
          <p:nvPr>
            <p:extLst>
              <p:ext uri="{D42A27DB-BD31-4B8C-83A1-F6EECF244321}">
                <p14:modId xmlns:p14="http://schemas.microsoft.com/office/powerpoint/2010/main" val="4089911569"/>
              </p:ext>
            </p:extLst>
          </p:nvPr>
        </p:nvGraphicFramePr>
        <p:xfrm>
          <a:off x="1188719" y="1562791"/>
          <a:ext cx="6976225" cy="4222865"/>
        </p:xfrm>
        <a:graphic>
          <a:graphicData uri="http://schemas.openxmlformats.org/drawingml/2006/table">
            <a:tbl>
              <a:tblPr firstRow="1" bandRow="1">
                <a:tableStyleId>{69CF1AB2-1976-4502-BF36-3FF5EA218861}</a:tableStyleId>
              </a:tblPr>
              <a:tblGrid>
                <a:gridCol w="2337031">
                  <a:extLst>
                    <a:ext uri="{9D8B030D-6E8A-4147-A177-3AD203B41FA5}">
                      <a16:colId xmlns:a16="http://schemas.microsoft.com/office/drawing/2014/main" val="20000"/>
                    </a:ext>
                  </a:extLst>
                </a:gridCol>
                <a:gridCol w="4639194">
                  <a:extLst>
                    <a:ext uri="{9D8B030D-6E8A-4147-A177-3AD203B41FA5}">
                      <a16:colId xmlns:a16="http://schemas.microsoft.com/office/drawing/2014/main" val="20001"/>
                    </a:ext>
                  </a:extLst>
                </a:gridCol>
              </a:tblGrid>
              <a:tr h="844573">
                <a:tc>
                  <a:txBody>
                    <a:bodyPr/>
                    <a:lstStyle/>
                    <a:p>
                      <a:pPr marL="0" marR="0" lvl="0" indent="0" algn="l" rtl="0">
                        <a:spcBef>
                          <a:spcPts val="0"/>
                        </a:spcBef>
                        <a:spcAft>
                          <a:spcPts val="0"/>
                        </a:spcAft>
                        <a:buNone/>
                      </a:pPr>
                      <a:r>
                        <a:rPr lang="es-CO" sz="1800" dirty="0"/>
                        <a:t>Identificación del requerimiento</a:t>
                      </a:r>
                      <a:endParaRPr sz="1800"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s-CO" sz="1800" dirty="0" err="1"/>
                        <a:t>rnf</a:t>
                      </a:r>
                      <a:r>
                        <a:rPr lang="es-CO" sz="1800" dirty="0"/>
                        <a:t> 06</a:t>
                      </a:r>
                      <a:endParaRPr dirty="0"/>
                    </a:p>
                  </a:txBody>
                  <a:tcPr marL="91450" marR="91450" marT="45725" marB="45725"/>
                </a:tc>
                <a:extLst>
                  <a:ext uri="{0D108BD9-81ED-4DB2-BD59-A6C34878D82A}">
                    <a16:rowId xmlns:a16="http://schemas.microsoft.com/office/drawing/2014/main" val="10000"/>
                  </a:ext>
                </a:extLst>
              </a:tr>
              <a:tr h="844573">
                <a:tc>
                  <a:txBody>
                    <a:bodyPr/>
                    <a:lstStyle/>
                    <a:p>
                      <a:pPr marL="0" marR="0" lvl="0" indent="0" algn="l" rtl="0">
                        <a:spcBef>
                          <a:spcPts val="0"/>
                        </a:spcBef>
                        <a:spcAft>
                          <a:spcPts val="0"/>
                        </a:spcAft>
                        <a:buNone/>
                      </a:pPr>
                      <a:r>
                        <a:rPr lang="es-CO" sz="1800"/>
                        <a:t>Nombre del requerimiento</a:t>
                      </a:r>
                      <a:endParaRPr/>
                    </a:p>
                  </a:txBody>
                  <a:tcPr marL="91450" marR="91450" marT="45725" marB="45725"/>
                </a:tc>
                <a:tc>
                  <a:txBody>
                    <a:bodyPr/>
                    <a:lstStyle/>
                    <a:p>
                      <a:pPr marL="0" marR="0" lvl="0" indent="0" algn="l" rtl="0">
                        <a:spcBef>
                          <a:spcPts val="0"/>
                        </a:spcBef>
                        <a:spcAft>
                          <a:spcPts val="0"/>
                        </a:spcAft>
                        <a:buNone/>
                      </a:pPr>
                      <a:r>
                        <a:rPr lang="es-CO" sz="1800"/>
                        <a:t>sistema  ágil y entendible </a:t>
                      </a:r>
                      <a:endParaRPr sz="1800"/>
                    </a:p>
                  </a:txBody>
                  <a:tcPr marL="91450" marR="91450" marT="45725" marB="45725"/>
                </a:tc>
                <a:extLst>
                  <a:ext uri="{0D108BD9-81ED-4DB2-BD59-A6C34878D82A}">
                    <a16:rowId xmlns:a16="http://schemas.microsoft.com/office/drawing/2014/main" val="10001"/>
                  </a:ext>
                </a:extLst>
              </a:tr>
              <a:tr h="844573">
                <a:tc>
                  <a:txBody>
                    <a:bodyPr/>
                    <a:lstStyle/>
                    <a:p>
                      <a:pPr marL="0" marR="0" lvl="0" indent="0" algn="l" rtl="0">
                        <a:spcBef>
                          <a:spcPts val="0"/>
                        </a:spcBef>
                        <a:spcAft>
                          <a:spcPts val="0"/>
                        </a:spcAft>
                        <a:buNone/>
                      </a:pPr>
                      <a:r>
                        <a:rPr lang="es-CO" sz="1800"/>
                        <a:t>Características</a:t>
                      </a:r>
                      <a:endParaRPr sz="1800"/>
                    </a:p>
                  </a:txBody>
                  <a:tcPr marL="91450" marR="91450" marT="45725" marB="45725"/>
                </a:tc>
                <a:tc>
                  <a:txBody>
                    <a:bodyPr/>
                    <a:lstStyle/>
                    <a:p>
                      <a:pPr marL="0" marR="0" lvl="0" indent="0" algn="l" rtl="0">
                        <a:spcBef>
                          <a:spcPts val="0"/>
                        </a:spcBef>
                        <a:spcAft>
                          <a:spcPts val="0"/>
                        </a:spcAft>
                        <a:buNone/>
                      </a:pPr>
                      <a:r>
                        <a:rPr lang="es-CO" sz="1800"/>
                        <a:t>Los usuarios autorizados podrán utilizar el sistema de manera clara y rápida</a:t>
                      </a:r>
                      <a:endParaRPr sz="1800"/>
                    </a:p>
                  </a:txBody>
                  <a:tcPr marL="91450" marR="91450" marT="45725" marB="45725"/>
                </a:tc>
                <a:extLst>
                  <a:ext uri="{0D108BD9-81ED-4DB2-BD59-A6C34878D82A}">
                    <a16:rowId xmlns:a16="http://schemas.microsoft.com/office/drawing/2014/main" val="10002"/>
                  </a:ext>
                </a:extLst>
              </a:tr>
              <a:tr h="844573">
                <a:tc>
                  <a:txBody>
                    <a:bodyPr/>
                    <a:lstStyle/>
                    <a:p>
                      <a:pPr marL="0" marR="0" lvl="0" indent="0" algn="l" rtl="0">
                        <a:spcBef>
                          <a:spcPts val="0"/>
                        </a:spcBef>
                        <a:spcAft>
                          <a:spcPts val="0"/>
                        </a:spcAft>
                        <a:buNone/>
                      </a:pPr>
                      <a:r>
                        <a:rPr lang="es-CO" sz="1800"/>
                        <a:t>Descripción del requerimiento</a:t>
                      </a:r>
                      <a:endParaRPr sz="1800"/>
                    </a:p>
                  </a:txBody>
                  <a:tcPr marL="91450" marR="91450" marT="45725" marB="45725"/>
                </a:tc>
                <a:tc>
                  <a:txBody>
                    <a:bodyPr/>
                    <a:lstStyle/>
                    <a:p>
                      <a:pPr marL="0" marR="0" lvl="0" indent="0" algn="l" rtl="0">
                        <a:spcBef>
                          <a:spcPts val="0"/>
                        </a:spcBef>
                        <a:spcAft>
                          <a:spcPts val="0"/>
                        </a:spcAft>
                        <a:buNone/>
                      </a:pPr>
                      <a:r>
                        <a:rPr lang="es-CO" sz="1800" dirty="0"/>
                        <a:t>El sistema contará con una </a:t>
                      </a:r>
                      <a:r>
                        <a:rPr lang="es-CO" sz="1800" dirty="0" err="1"/>
                        <a:t>guia</a:t>
                      </a:r>
                      <a:r>
                        <a:rPr lang="es-CO" sz="1800" dirty="0"/>
                        <a:t> de ayuda</a:t>
                      </a:r>
                      <a:endParaRPr sz="1800" dirty="0"/>
                    </a:p>
                  </a:txBody>
                  <a:tcPr marL="91450" marR="91450" marT="45725" marB="45725"/>
                </a:tc>
                <a:extLst>
                  <a:ext uri="{0D108BD9-81ED-4DB2-BD59-A6C34878D82A}">
                    <a16:rowId xmlns:a16="http://schemas.microsoft.com/office/drawing/2014/main" val="10003"/>
                  </a:ext>
                </a:extLst>
              </a:tr>
              <a:tr h="844573">
                <a:tc>
                  <a:txBody>
                    <a:bodyPr/>
                    <a:lstStyle/>
                    <a:p>
                      <a:pPr marL="0" marR="0" lvl="0" indent="0" algn="l" rtl="0">
                        <a:spcBef>
                          <a:spcPts val="0"/>
                        </a:spcBef>
                        <a:spcAft>
                          <a:spcPts val="0"/>
                        </a:spcAft>
                        <a:buNone/>
                      </a:pPr>
                      <a:r>
                        <a:rPr lang="es-CO" sz="1800" dirty="0"/>
                        <a:t>Prioridad del requerimiento</a:t>
                      </a:r>
                      <a:endParaRPr sz="1800" dirty="0"/>
                    </a:p>
                  </a:txBody>
                  <a:tcPr marL="91450" marR="91450" marT="45725" marB="45725"/>
                </a:tc>
                <a:tc>
                  <a:txBody>
                    <a:bodyPr/>
                    <a:lstStyle/>
                    <a:p>
                      <a:pPr marL="0" marR="0" lvl="0" indent="0" algn="l" rtl="0">
                        <a:spcBef>
                          <a:spcPts val="0"/>
                        </a:spcBef>
                        <a:spcAft>
                          <a:spcPts val="0"/>
                        </a:spcAft>
                        <a:buNone/>
                      </a:pPr>
                      <a:r>
                        <a:rPr lang="es-CO" sz="1800" dirty="0"/>
                        <a:t>MEDIA</a:t>
                      </a:r>
                      <a:endParaRPr sz="1800" dirty="0"/>
                    </a:p>
                  </a:txBody>
                  <a:tcPr marL="91450" marR="91450" marT="45725" marB="457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84525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251;p32"/>
          <p:cNvGraphicFramePr/>
          <p:nvPr>
            <p:extLst>
              <p:ext uri="{D42A27DB-BD31-4B8C-83A1-F6EECF244321}">
                <p14:modId xmlns:p14="http://schemas.microsoft.com/office/powerpoint/2010/main" val="3562927232"/>
              </p:ext>
            </p:extLst>
          </p:nvPr>
        </p:nvGraphicFramePr>
        <p:xfrm>
          <a:off x="593898" y="1617440"/>
          <a:ext cx="8128000" cy="4775047"/>
        </p:xfrm>
        <a:graphic>
          <a:graphicData uri="http://schemas.openxmlformats.org/drawingml/2006/table">
            <a:tbl>
              <a:tblPr firstRow="1" bandRow="1">
                <a:tableStyleId>{69CF1AB2-1976-4502-BF36-3FF5EA218861}</a:tableStyleId>
              </a:tblPr>
              <a:tblGrid>
                <a:gridCol w="2722875">
                  <a:extLst>
                    <a:ext uri="{9D8B030D-6E8A-4147-A177-3AD203B41FA5}">
                      <a16:colId xmlns:a16="http://schemas.microsoft.com/office/drawing/2014/main" val="20000"/>
                    </a:ext>
                  </a:extLst>
                </a:gridCol>
                <a:gridCol w="5405125">
                  <a:extLst>
                    <a:ext uri="{9D8B030D-6E8A-4147-A177-3AD203B41FA5}">
                      <a16:colId xmlns:a16="http://schemas.microsoft.com/office/drawing/2014/main" val="20001"/>
                    </a:ext>
                  </a:extLst>
                </a:gridCol>
              </a:tblGrid>
              <a:tr h="911171">
                <a:tc>
                  <a:txBody>
                    <a:bodyPr/>
                    <a:lstStyle/>
                    <a:p>
                      <a:pPr marL="0" marR="0" lvl="0" indent="0" algn="l" rtl="0">
                        <a:spcBef>
                          <a:spcPts val="0"/>
                        </a:spcBef>
                        <a:spcAft>
                          <a:spcPts val="0"/>
                        </a:spcAft>
                        <a:buNone/>
                      </a:pPr>
                      <a:r>
                        <a:rPr lang="es-CO" sz="1800"/>
                        <a:t>Identificación del requerimiento</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s-CO" sz="1800" dirty="0" err="1"/>
                        <a:t>rnf</a:t>
                      </a:r>
                      <a:r>
                        <a:rPr lang="es-CO" sz="1800" dirty="0"/>
                        <a:t> 10</a:t>
                      </a:r>
                      <a:endParaRPr sz="1800" dirty="0"/>
                    </a:p>
                  </a:txBody>
                  <a:tcPr marL="91450" marR="91450" marT="45725" marB="45725"/>
                </a:tc>
                <a:extLst>
                  <a:ext uri="{0D108BD9-81ED-4DB2-BD59-A6C34878D82A}">
                    <a16:rowId xmlns:a16="http://schemas.microsoft.com/office/drawing/2014/main" val="10000"/>
                  </a:ext>
                </a:extLst>
              </a:tr>
              <a:tr h="911171">
                <a:tc>
                  <a:txBody>
                    <a:bodyPr/>
                    <a:lstStyle/>
                    <a:p>
                      <a:pPr marL="0" marR="0" lvl="0" indent="0" algn="l" rtl="0">
                        <a:spcBef>
                          <a:spcPts val="0"/>
                        </a:spcBef>
                        <a:spcAft>
                          <a:spcPts val="0"/>
                        </a:spcAft>
                        <a:buNone/>
                      </a:pPr>
                      <a:r>
                        <a:rPr lang="es-CO" sz="1800"/>
                        <a:t>Nombre del requerimiento</a:t>
                      </a:r>
                      <a:endParaRPr/>
                    </a:p>
                  </a:txBody>
                  <a:tcPr marL="91450" marR="91450" marT="45725" marB="45725"/>
                </a:tc>
                <a:tc>
                  <a:txBody>
                    <a:bodyPr/>
                    <a:lstStyle/>
                    <a:p>
                      <a:pPr marL="0" marR="0" lvl="0" indent="0" algn="l" rtl="0">
                        <a:spcBef>
                          <a:spcPts val="0"/>
                        </a:spcBef>
                        <a:spcAft>
                          <a:spcPts val="0"/>
                        </a:spcAft>
                        <a:buNone/>
                      </a:pPr>
                      <a:r>
                        <a:rPr lang="es-CO" sz="1800" dirty="0"/>
                        <a:t>Seguridad del sistema</a:t>
                      </a:r>
                      <a:endParaRPr sz="1800" dirty="0"/>
                    </a:p>
                  </a:txBody>
                  <a:tcPr marL="91450" marR="91450" marT="45725" marB="45725"/>
                </a:tc>
                <a:extLst>
                  <a:ext uri="{0D108BD9-81ED-4DB2-BD59-A6C34878D82A}">
                    <a16:rowId xmlns:a16="http://schemas.microsoft.com/office/drawing/2014/main" val="10001"/>
                  </a:ext>
                </a:extLst>
              </a:tr>
              <a:tr h="739867">
                <a:tc>
                  <a:txBody>
                    <a:bodyPr/>
                    <a:lstStyle/>
                    <a:p>
                      <a:pPr marL="0" marR="0" lvl="0" indent="0" algn="l" rtl="0">
                        <a:spcBef>
                          <a:spcPts val="0"/>
                        </a:spcBef>
                        <a:spcAft>
                          <a:spcPts val="0"/>
                        </a:spcAft>
                        <a:buNone/>
                      </a:pPr>
                      <a:r>
                        <a:rPr lang="es-CO" sz="1800"/>
                        <a:t>Características</a:t>
                      </a:r>
                      <a:endParaRPr sz="1800"/>
                    </a:p>
                  </a:txBody>
                  <a:tcPr marL="91450" marR="91450" marT="45725" marB="45725"/>
                </a:tc>
                <a:tc>
                  <a:txBody>
                    <a:bodyPr/>
                    <a:lstStyle/>
                    <a:p>
                      <a:pPr marL="0" marR="0" lvl="0" indent="0" algn="l" rtl="0">
                        <a:spcBef>
                          <a:spcPts val="0"/>
                        </a:spcBef>
                        <a:spcAft>
                          <a:spcPts val="0"/>
                        </a:spcAft>
                        <a:buNone/>
                      </a:pPr>
                      <a:r>
                        <a:rPr lang="es-CO" sz="1800"/>
                        <a:t>Datos personales del graduado</a:t>
                      </a:r>
                      <a:endParaRPr sz="1800"/>
                    </a:p>
                  </a:txBody>
                  <a:tcPr marL="91450" marR="91450" marT="45725" marB="45725"/>
                </a:tc>
                <a:extLst>
                  <a:ext uri="{0D108BD9-81ED-4DB2-BD59-A6C34878D82A}">
                    <a16:rowId xmlns:a16="http://schemas.microsoft.com/office/drawing/2014/main" val="10002"/>
                  </a:ext>
                </a:extLst>
              </a:tr>
              <a:tr h="1301667">
                <a:tc>
                  <a:txBody>
                    <a:bodyPr/>
                    <a:lstStyle/>
                    <a:p>
                      <a:pPr marL="0" marR="0" lvl="0" indent="0" algn="l" rtl="0">
                        <a:spcBef>
                          <a:spcPts val="0"/>
                        </a:spcBef>
                        <a:spcAft>
                          <a:spcPts val="0"/>
                        </a:spcAft>
                        <a:buNone/>
                      </a:pPr>
                      <a:r>
                        <a:rPr lang="es-CO" sz="1800" dirty="0"/>
                        <a:t>Descripción del requerimiento</a:t>
                      </a:r>
                      <a:endParaRPr sz="1800" dirty="0"/>
                    </a:p>
                  </a:txBody>
                  <a:tcPr marL="91450" marR="91450" marT="45725" marB="45725"/>
                </a:tc>
                <a:tc>
                  <a:txBody>
                    <a:bodyPr/>
                    <a:lstStyle/>
                    <a:p>
                      <a:pPr marL="0" lvl="0" indent="0" algn="l" rtl="0">
                        <a:spcBef>
                          <a:spcPts val="0"/>
                        </a:spcBef>
                        <a:spcAft>
                          <a:spcPts val="0"/>
                        </a:spcAft>
                        <a:buClr>
                          <a:schemeClr val="dk1"/>
                        </a:buClr>
                        <a:buFont typeface="Arial"/>
                        <a:buNone/>
                      </a:pPr>
                      <a:r>
                        <a:rPr lang="es-CO" sz="1800" dirty="0"/>
                        <a:t>La información ingresada sobre el graduado será guardada de manera  segura ya que no será visible por terceros.</a:t>
                      </a:r>
                      <a:endParaRPr sz="1800" dirty="0"/>
                    </a:p>
                  </a:txBody>
                  <a:tcPr marL="91450" marR="91450" marT="45725" marB="45725"/>
                </a:tc>
                <a:extLst>
                  <a:ext uri="{0D108BD9-81ED-4DB2-BD59-A6C34878D82A}">
                    <a16:rowId xmlns:a16="http://schemas.microsoft.com/office/drawing/2014/main" val="10003"/>
                  </a:ext>
                </a:extLst>
              </a:tr>
              <a:tr h="911171">
                <a:tc>
                  <a:txBody>
                    <a:bodyPr/>
                    <a:lstStyle/>
                    <a:p>
                      <a:pPr marL="0" marR="0" lvl="0" indent="0" algn="l" rtl="0">
                        <a:spcBef>
                          <a:spcPts val="0"/>
                        </a:spcBef>
                        <a:spcAft>
                          <a:spcPts val="0"/>
                        </a:spcAft>
                        <a:buNone/>
                      </a:pPr>
                      <a:r>
                        <a:rPr lang="es-CO" sz="1800"/>
                        <a:t>Prioridad del requerimiento</a:t>
                      </a:r>
                      <a:endParaRPr sz="1800"/>
                    </a:p>
                  </a:txBody>
                  <a:tcPr marL="91450" marR="91450" marT="45725" marB="45725"/>
                </a:tc>
                <a:tc>
                  <a:txBody>
                    <a:bodyPr/>
                    <a:lstStyle/>
                    <a:p>
                      <a:pPr marL="0" marR="0" lvl="0" indent="0" algn="l" rtl="0">
                        <a:spcBef>
                          <a:spcPts val="0"/>
                        </a:spcBef>
                        <a:spcAft>
                          <a:spcPts val="0"/>
                        </a:spcAft>
                        <a:buNone/>
                      </a:pPr>
                      <a:r>
                        <a:rPr lang="es-CO" sz="1800" dirty="0"/>
                        <a:t>ALTA</a:t>
                      </a:r>
                      <a:endParaRPr sz="1800" dirty="0"/>
                    </a:p>
                  </a:txBody>
                  <a:tcPr marL="91450" marR="91450" marT="45725" marB="457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8737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306286" y="482246"/>
            <a:ext cx="7027817" cy="707886"/>
          </a:xfrm>
          <a:prstGeom prst="rect">
            <a:avLst/>
          </a:prstGeom>
        </p:spPr>
        <p:txBody>
          <a:bodyPr wrap="square">
            <a:spAutoFit/>
          </a:bodyPr>
          <a:lstStyle/>
          <a:p>
            <a:r>
              <a:rPr lang="es" sz="4000" dirty="0"/>
              <a:t>Planteamiento del Problema</a:t>
            </a:r>
            <a:endParaRPr lang="es-ES" sz="4000" dirty="0"/>
          </a:p>
        </p:txBody>
      </p:sp>
      <p:sp>
        <p:nvSpPr>
          <p:cNvPr id="5" name="Rectángulo 4"/>
          <p:cNvSpPr/>
          <p:nvPr/>
        </p:nvSpPr>
        <p:spPr>
          <a:xfrm>
            <a:off x="248194" y="2586843"/>
            <a:ext cx="8804366" cy="3272691"/>
          </a:xfrm>
          <a:prstGeom prst="rect">
            <a:avLst/>
          </a:prstGeom>
        </p:spPr>
        <p:txBody>
          <a:bodyPr wrap="square">
            <a:spAutoFit/>
          </a:bodyPr>
          <a:lstStyle/>
          <a:p>
            <a:pPr lvl="0">
              <a:buClr>
                <a:schemeClr val="dk1"/>
              </a:buClr>
              <a:buSzPts val="1800"/>
            </a:pPr>
            <a:r>
              <a:rPr lang="es-ES" dirty="0">
                <a:solidFill>
                  <a:srgbClr val="000000"/>
                </a:solidFill>
              </a:rPr>
              <a:t>En años anteriores se ha presentado un crecimiento de graduados lo cual ha dejado un sin número de folios en la Universidad Uniminuto. Esto debido a la demanda de programas de formación educativos. </a:t>
            </a:r>
          </a:p>
          <a:p>
            <a:pPr lvl="0">
              <a:spcBef>
                <a:spcPts val="1600"/>
              </a:spcBef>
              <a:buClr>
                <a:schemeClr val="dk1"/>
              </a:buClr>
              <a:buSzPts val="1800"/>
            </a:pPr>
            <a:r>
              <a:rPr lang="es-ES" dirty="0">
                <a:solidFill>
                  <a:srgbClr val="000000"/>
                </a:solidFill>
              </a:rPr>
              <a:t>Lo anterior generó inconvenientes en el convenio unitolima, lo que actualmente ha dejado una cantidad incierta de páginas y dudas sobre si cada estudiante tiene su portafolio completo o no.</a:t>
            </a:r>
          </a:p>
          <a:p>
            <a:pPr lvl="0">
              <a:spcBef>
                <a:spcPts val="1600"/>
              </a:spcBef>
              <a:buClr>
                <a:schemeClr val="dk1"/>
              </a:buClr>
              <a:buSzPts val="1800"/>
            </a:pPr>
            <a:r>
              <a:rPr lang="es-ES" dirty="0">
                <a:solidFill>
                  <a:srgbClr val="000000"/>
                </a:solidFill>
              </a:rPr>
              <a:t>Esta dificultad se evidencia debido a que las personas encargadas no hicieron los inventarios de una forma ordenada, si no que acumularon las carpetas de graduados en un stand. esto causa un problema al momento en que los graduados quieran verificar que entregaron el número adecuado de folios.</a:t>
            </a:r>
          </a:p>
        </p:txBody>
      </p:sp>
    </p:spTree>
    <p:extLst>
      <p:ext uri="{BB962C8B-B14F-4D97-AF65-F5344CB8AC3E}">
        <p14:creationId xmlns:p14="http://schemas.microsoft.com/office/powerpoint/2010/main" val="2070518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25194" y="697076"/>
            <a:ext cx="3964371" cy="584775"/>
          </a:xfrm>
          <a:prstGeom prst="rect">
            <a:avLst/>
          </a:prstGeom>
        </p:spPr>
        <p:txBody>
          <a:bodyPr wrap="square">
            <a:spAutoFit/>
          </a:bodyPr>
          <a:lstStyle/>
          <a:p>
            <a:r>
              <a:rPr lang="es" sz="3200" dirty="0"/>
              <a:t>Fuentes</a:t>
            </a:r>
            <a:endParaRPr lang="es-ES" sz="3200" dirty="0"/>
          </a:p>
        </p:txBody>
      </p:sp>
      <p:sp>
        <p:nvSpPr>
          <p:cNvPr id="3" name="Rectángulo 2"/>
          <p:cNvSpPr/>
          <p:nvPr/>
        </p:nvSpPr>
        <p:spPr>
          <a:xfrm>
            <a:off x="248194" y="3134472"/>
            <a:ext cx="7720148" cy="923330"/>
          </a:xfrm>
          <a:prstGeom prst="rect">
            <a:avLst/>
          </a:prstGeom>
        </p:spPr>
        <p:txBody>
          <a:bodyPr wrap="square">
            <a:spAutoFit/>
          </a:bodyPr>
          <a:lstStyle/>
          <a:p>
            <a:pPr marL="457200" lvl="0" indent="-342900">
              <a:buSzPts val="1800"/>
              <a:buChar char="●"/>
            </a:pPr>
            <a:r>
              <a:rPr lang="es-ES" u="sng" dirty="0">
                <a:solidFill>
                  <a:schemeClr val="hlink"/>
                </a:solidFill>
                <a:hlinkClick r:id="rId2"/>
              </a:rPr>
              <a:t>http://www.uniminuto.edu/web/seccionalbello/iftdh</a:t>
            </a:r>
            <a:endParaRPr lang="es-ES" dirty="0"/>
          </a:p>
          <a:p>
            <a:pPr marL="457200" lvl="0" indent="-228600">
              <a:buSzPts val="1800"/>
            </a:pPr>
            <a:endParaRPr lang="es-ES" dirty="0"/>
          </a:p>
          <a:p>
            <a:pPr marL="457200" lvl="0" indent="-342900">
              <a:buSzPts val="1800"/>
              <a:buChar char="●"/>
            </a:pPr>
            <a:r>
              <a:rPr lang="es-ES" u="sng" dirty="0">
                <a:solidFill>
                  <a:schemeClr val="hlink"/>
                </a:solidFill>
                <a:hlinkClick r:id="rId3"/>
              </a:rPr>
              <a:t>http://www.uniminuto.edu/web/llanos/macroprocesos-estrategicos</a:t>
            </a:r>
            <a:endParaRPr lang="es-ES" dirty="0"/>
          </a:p>
        </p:txBody>
      </p:sp>
    </p:spTree>
    <p:extLst>
      <p:ext uri="{BB962C8B-B14F-4D97-AF65-F5344CB8AC3E}">
        <p14:creationId xmlns:p14="http://schemas.microsoft.com/office/powerpoint/2010/main" val="2142762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5490" y="166656"/>
            <a:ext cx="8092007"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600" b="1" dirty="0">
                <a:solidFill>
                  <a:schemeClr val="accent5">
                    <a:lumMod val="75000"/>
                  </a:schemeClr>
                </a:solidFill>
              </a:rPr>
              <a:t>PRIMER TRIMESTRE</a:t>
            </a:r>
          </a:p>
        </p:txBody>
      </p:sp>
      <p:sp>
        <p:nvSpPr>
          <p:cNvPr id="12" name="Título 1"/>
          <p:cNvSpPr txBox="1">
            <a:spLocks/>
          </p:cNvSpPr>
          <p:nvPr/>
        </p:nvSpPr>
        <p:spPr>
          <a:xfrm>
            <a:off x="185490" y="915682"/>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bg1">
                    <a:lumMod val="75000"/>
                  </a:schemeClr>
                </a:solidFill>
              </a:rPr>
              <a:t>Diurno</a:t>
            </a:r>
          </a:p>
        </p:txBody>
      </p:sp>
    </p:spTree>
    <p:extLst>
      <p:ext uri="{BB962C8B-B14F-4D97-AF65-F5344CB8AC3E}">
        <p14:creationId xmlns:p14="http://schemas.microsoft.com/office/powerpoint/2010/main" val="214904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1492" y="527260"/>
            <a:ext cx="5418599" cy="707886"/>
          </a:xfrm>
          <a:prstGeom prst="rect">
            <a:avLst/>
          </a:prstGeom>
        </p:spPr>
        <p:txBody>
          <a:bodyPr wrap="square">
            <a:spAutoFit/>
          </a:bodyPr>
          <a:lstStyle/>
          <a:p>
            <a:r>
              <a:rPr lang="es" sz="4000" dirty="0"/>
              <a:t>Objetivo General</a:t>
            </a:r>
            <a:endParaRPr lang="es-ES" sz="4000" dirty="0"/>
          </a:p>
        </p:txBody>
      </p:sp>
      <p:sp>
        <p:nvSpPr>
          <p:cNvPr id="3" name="Rectángulo 2"/>
          <p:cNvSpPr/>
          <p:nvPr/>
        </p:nvSpPr>
        <p:spPr>
          <a:xfrm>
            <a:off x="211492" y="2556145"/>
            <a:ext cx="8801879" cy="3683060"/>
          </a:xfrm>
          <a:prstGeom prst="rect">
            <a:avLst/>
          </a:prstGeom>
        </p:spPr>
        <p:txBody>
          <a:bodyPr wrap="square">
            <a:spAutoFit/>
          </a:bodyPr>
          <a:lstStyle/>
          <a:p>
            <a:pPr lvl="0">
              <a:buSzPts val="1800"/>
            </a:pPr>
            <a:r>
              <a:rPr lang="es-ES" dirty="0"/>
              <a:t>Diseñar un Sistema para el inventariado</a:t>
            </a:r>
            <a:r>
              <a:rPr lang="es-ES" dirty="0">
                <a:solidFill>
                  <a:srgbClr val="FF0000"/>
                </a:solidFill>
              </a:rPr>
              <a:t> </a:t>
            </a:r>
            <a:r>
              <a:rPr lang="es-ES" dirty="0"/>
              <a:t>de los folios de graduados en el convenio universidad del </a:t>
            </a:r>
            <a:r>
              <a:rPr lang="es-ES" dirty="0" smtClean="0"/>
              <a:t>Tolima. </a:t>
            </a:r>
            <a:r>
              <a:rPr lang="es-ES" dirty="0"/>
              <a:t>con el fin de optimizar el tiempo en los procesos de la institución educativa ( uniminuto ).</a:t>
            </a:r>
            <a:endParaRPr lang="es-ES" dirty="0">
              <a:highlight>
                <a:schemeClr val="lt1"/>
              </a:highlight>
            </a:endParaRPr>
          </a:p>
          <a:p>
            <a:pPr lvl="0">
              <a:spcBef>
                <a:spcPts val="1600"/>
              </a:spcBef>
              <a:buSzPts val="1800"/>
            </a:pPr>
            <a:r>
              <a:rPr lang="es-ES" b="1" dirty="0"/>
              <a:t>Específicos:</a:t>
            </a:r>
          </a:p>
          <a:p>
            <a:pPr marL="457200" lvl="0" indent="-342900">
              <a:spcBef>
                <a:spcPts val="1600"/>
              </a:spcBef>
              <a:buClr>
                <a:srgbClr val="000000"/>
              </a:buClr>
              <a:buSzPts val="1800"/>
              <a:buChar char="●"/>
            </a:pPr>
            <a:r>
              <a:rPr lang="es-ES" dirty="0">
                <a:solidFill>
                  <a:srgbClr val="000000"/>
                </a:solidFill>
              </a:rPr>
              <a:t>Identificar el método de inventario que más se adecue a las necesidades de la universidad.</a:t>
            </a:r>
          </a:p>
          <a:p>
            <a:pPr marL="457200" lvl="0" indent="-342900">
              <a:spcBef>
                <a:spcPts val="1600"/>
              </a:spcBef>
              <a:buClr>
                <a:srgbClr val="000000"/>
              </a:buClr>
              <a:buSzPts val="1800"/>
              <a:buChar char="●"/>
            </a:pPr>
            <a:r>
              <a:rPr lang="es-ES" dirty="0">
                <a:solidFill>
                  <a:srgbClr val="000000"/>
                </a:solidFill>
              </a:rPr>
              <a:t>Adecuar un sistema que establezca un proceso en el movimiento de inventarios de la universidad uniminuto en Bogotá D.C.</a:t>
            </a:r>
          </a:p>
          <a:p>
            <a:pPr marL="457200" lvl="0" indent="-342900">
              <a:spcBef>
                <a:spcPts val="1600"/>
              </a:spcBef>
              <a:buClr>
                <a:srgbClr val="000000"/>
              </a:buClr>
              <a:buSzPts val="1800"/>
              <a:buChar char="●"/>
            </a:pPr>
            <a:r>
              <a:rPr lang="es-ES" dirty="0">
                <a:solidFill>
                  <a:srgbClr val="000000"/>
                </a:solidFill>
              </a:rPr>
              <a:t>Analizar el lenguaje de programación, que mejor se acople al sistema de información y a los recursos con lo que cuenta la universidad.</a:t>
            </a:r>
          </a:p>
        </p:txBody>
      </p:sp>
    </p:spTree>
    <p:extLst>
      <p:ext uri="{BB962C8B-B14F-4D97-AF65-F5344CB8AC3E}">
        <p14:creationId xmlns:p14="http://schemas.microsoft.com/office/powerpoint/2010/main" val="164741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69773" y="429993"/>
            <a:ext cx="5747656" cy="707886"/>
          </a:xfrm>
          <a:prstGeom prst="rect">
            <a:avLst/>
          </a:prstGeom>
        </p:spPr>
        <p:txBody>
          <a:bodyPr wrap="square">
            <a:spAutoFit/>
          </a:bodyPr>
          <a:lstStyle/>
          <a:p>
            <a:r>
              <a:rPr lang="es" sz="4000" dirty="0"/>
              <a:t>Justificación</a:t>
            </a:r>
            <a:endParaRPr lang="es-ES" sz="4000" dirty="0"/>
          </a:p>
        </p:txBody>
      </p:sp>
      <p:sp>
        <p:nvSpPr>
          <p:cNvPr id="3" name="Rectángulo 2"/>
          <p:cNvSpPr/>
          <p:nvPr/>
        </p:nvSpPr>
        <p:spPr>
          <a:xfrm>
            <a:off x="117566" y="2485846"/>
            <a:ext cx="8934994" cy="3164456"/>
          </a:xfrm>
          <a:prstGeom prst="rect">
            <a:avLst/>
          </a:prstGeom>
        </p:spPr>
        <p:txBody>
          <a:bodyPr wrap="square">
            <a:spAutoFit/>
          </a:bodyPr>
          <a:lstStyle/>
          <a:p>
            <a:pPr lvl="0">
              <a:lnSpc>
                <a:spcPct val="115000"/>
              </a:lnSpc>
              <a:spcBef>
                <a:spcPts val="1600"/>
              </a:spcBef>
              <a:buSzPts val="1800"/>
            </a:pPr>
            <a:r>
              <a:rPr lang="es-ES" dirty="0">
                <a:solidFill>
                  <a:srgbClr val="000000"/>
                </a:solidFill>
              </a:rPr>
              <a:t>Esta investigación se realiza con el fin de implementar un sistema que nos permitirá primeramente resolver problema identificados, la cual debe dar una idea aproximada de lo que se debe hacer que no siendo muy larga para expresar lo que se pretende informar, ya que un proyecto le surge la necesidad de dar una solución a un análisis de un sistema para un inventario</a:t>
            </a:r>
          </a:p>
          <a:p>
            <a:pPr lvl="0">
              <a:lnSpc>
                <a:spcPct val="115000"/>
              </a:lnSpc>
              <a:spcBef>
                <a:spcPts val="1600"/>
              </a:spcBef>
              <a:spcAft>
                <a:spcPts val="1600"/>
              </a:spcAft>
              <a:buSzPts val="1800"/>
            </a:pPr>
            <a:r>
              <a:rPr lang="es-ES" dirty="0">
                <a:solidFill>
                  <a:srgbClr val="000000"/>
                </a:solidFill>
              </a:rPr>
              <a:t>En general se pueden identificar diferentes proyectos para llevar a cabo una correcta organización de folios, los cuales responden las necesidades de mantener y gestionar la estructuración del sistema, ya que lo anterior hace parte de la propiedad de esta institución siguiendo las normas de identidad. </a:t>
            </a:r>
          </a:p>
        </p:txBody>
      </p:sp>
    </p:spTree>
    <p:extLst>
      <p:ext uri="{BB962C8B-B14F-4D97-AF65-F5344CB8AC3E}">
        <p14:creationId xmlns:p14="http://schemas.microsoft.com/office/powerpoint/2010/main" val="234913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79223" y="514196"/>
            <a:ext cx="3814354" cy="707886"/>
          </a:xfrm>
          <a:prstGeom prst="rect">
            <a:avLst/>
          </a:prstGeom>
        </p:spPr>
        <p:txBody>
          <a:bodyPr wrap="square">
            <a:spAutoFit/>
          </a:bodyPr>
          <a:lstStyle/>
          <a:p>
            <a:r>
              <a:rPr lang="es" sz="4000" dirty="0"/>
              <a:t>Alcance</a:t>
            </a:r>
            <a:endParaRPr lang="es-ES" sz="4000" dirty="0"/>
          </a:p>
        </p:txBody>
      </p:sp>
      <p:sp>
        <p:nvSpPr>
          <p:cNvPr id="3" name="Rectángulo 2"/>
          <p:cNvSpPr/>
          <p:nvPr/>
        </p:nvSpPr>
        <p:spPr>
          <a:xfrm>
            <a:off x="300446" y="2439749"/>
            <a:ext cx="8686800" cy="1754326"/>
          </a:xfrm>
          <a:prstGeom prst="rect">
            <a:avLst/>
          </a:prstGeom>
        </p:spPr>
        <p:txBody>
          <a:bodyPr wrap="square">
            <a:spAutoFit/>
          </a:bodyPr>
          <a:lstStyle/>
          <a:p>
            <a:pPr lvl="0">
              <a:lnSpc>
                <a:spcPct val="150000"/>
              </a:lnSpc>
              <a:buSzPts val="1800"/>
            </a:pPr>
            <a:r>
              <a:rPr lang="es-ES" dirty="0" smtClean="0">
                <a:solidFill>
                  <a:srgbClr val="000000"/>
                </a:solidFill>
              </a:rPr>
              <a:t>En este proyecto se pretende diseñar y desarrollar un sistema de inventario el cual pretenda interactuar con un procedimiento claro y conciso de inventarios el manejo comienza desde que se ingresa un graduado hasta que las respectivas modificaciones se hallan realizado en la documentación personal de este.</a:t>
            </a:r>
            <a:endParaRPr lang="es-ES" dirty="0">
              <a:solidFill>
                <a:srgbClr val="000000"/>
              </a:solidFill>
            </a:endParaRPr>
          </a:p>
        </p:txBody>
      </p:sp>
    </p:spTree>
    <p:extLst>
      <p:ext uri="{BB962C8B-B14F-4D97-AF65-F5344CB8AC3E}">
        <p14:creationId xmlns:p14="http://schemas.microsoft.com/office/powerpoint/2010/main" val="3120481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28750" y="501135"/>
            <a:ext cx="4603568" cy="707886"/>
          </a:xfrm>
          <a:prstGeom prst="rect">
            <a:avLst/>
          </a:prstGeom>
        </p:spPr>
        <p:txBody>
          <a:bodyPr wrap="none">
            <a:spAutoFit/>
          </a:bodyPr>
          <a:lstStyle/>
          <a:p>
            <a:r>
              <a:rPr lang="es" sz="4000" dirty="0" smtClean="0"/>
              <a:t>Recoleccion de Datos</a:t>
            </a:r>
            <a:endParaRPr lang="es-ES" sz="4000" dirty="0"/>
          </a:p>
        </p:txBody>
      </p:sp>
      <p:sp>
        <p:nvSpPr>
          <p:cNvPr id="3" name="Rectángulo 2"/>
          <p:cNvSpPr/>
          <p:nvPr/>
        </p:nvSpPr>
        <p:spPr>
          <a:xfrm>
            <a:off x="235130" y="2514434"/>
            <a:ext cx="8817430" cy="2308324"/>
          </a:xfrm>
          <a:prstGeom prst="rect">
            <a:avLst/>
          </a:prstGeom>
        </p:spPr>
        <p:txBody>
          <a:bodyPr wrap="square">
            <a:spAutoFit/>
          </a:bodyPr>
          <a:lstStyle/>
          <a:p>
            <a:pPr lvl="0"/>
            <a:r>
              <a:rPr lang="es-ES" dirty="0"/>
              <a:t>Se hizo una encuesta a las personas que conforman el área de administrativa en la sede 80 de la universidad uniminuto con el fin de analizar la dificultad que tienen y saber por que </a:t>
            </a:r>
            <a:r>
              <a:rPr lang="es-ES" dirty="0" smtClean="0"/>
              <a:t>sucedió </a:t>
            </a:r>
            <a:r>
              <a:rPr lang="es-ES" dirty="0"/>
              <a:t>esta. Se les  realizaron 10 preguntas .</a:t>
            </a:r>
          </a:p>
          <a:p>
            <a:pPr lvl="0"/>
            <a:endParaRPr lang="es-ES" dirty="0"/>
          </a:p>
          <a:p>
            <a:pPr lvl="0">
              <a:buClr>
                <a:schemeClr val="dk1"/>
              </a:buClr>
              <a:buSzPts val="1800"/>
            </a:pPr>
            <a:endParaRPr lang="es-ES" dirty="0"/>
          </a:p>
          <a:p>
            <a:pPr lvl="0"/>
            <a:r>
              <a:rPr lang="es-ES" dirty="0"/>
              <a:t>El propósito de esta herramienta de recolección de datos es proveer una guía para preparar documentos importantes sobre la gestión del alcance relacionada con este proyecto y así conocer</a:t>
            </a:r>
          </a:p>
        </p:txBody>
      </p:sp>
    </p:spTree>
    <p:extLst>
      <p:ext uri="{BB962C8B-B14F-4D97-AF65-F5344CB8AC3E}">
        <p14:creationId xmlns:p14="http://schemas.microsoft.com/office/powerpoint/2010/main" val="2034759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9628" y="163638"/>
            <a:ext cx="8821816" cy="6195598"/>
          </a:xfrm>
          <a:prstGeom prst="rect">
            <a:avLst/>
          </a:prstGeom>
        </p:spPr>
      </p:pic>
    </p:spTree>
    <p:extLst>
      <p:ext uri="{BB962C8B-B14F-4D97-AF65-F5344CB8AC3E}">
        <p14:creationId xmlns:p14="http://schemas.microsoft.com/office/powerpoint/2010/main" val="359128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56952" y="729937"/>
            <a:ext cx="8116079" cy="5736845"/>
          </a:xfrm>
          <a:prstGeom prst="rect">
            <a:avLst/>
          </a:prstGeom>
        </p:spPr>
      </p:pic>
    </p:spTree>
    <p:extLst>
      <p:ext uri="{BB962C8B-B14F-4D97-AF65-F5344CB8AC3E}">
        <p14:creationId xmlns:p14="http://schemas.microsoft.com/office/powerpoint/2010/main" val="39266999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8852</TotalTime>
  <Words>904</Words>
  <Application>Microsoft Office PowerPoint</Application>
  <PresentationFormat>Presentación en pantalla (4:3)</PresentationFormat>
  <Paragraphs>99</Paragraphs>
  <Slides>31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Arial</vt:lpstr>
      <vt:lpstr>Arial Narrow</vt:lpstr>
      <vt:lpstr>Calibri</vt:lpstr>
      <vt:lpstr>Century Gothic</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APRENDIZ</cp:lastModifiedBy>
  <cp:revision>277</cp:revision>
  <dcterms:created xsi:type="dcterms:W3CDTF">2014-06-25T16:18:26Z</dcterms:created>
  <dcterms:modified xsi:type="dcterms:W3CDTF">2019-07-05T18:28:30Z</dcterms:modified>
</cp:coreProperties>
</file>