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23" r:id="rId2"/>
    <p:sldId id="338" r:id="rId3"/>
    <p:sldId id="337" r:id="rId4"/>
    <p:sldId id="336" r:id="rId5"/>
    <p:sldId id="339" r:id="rId6"/>
    <p:sldId id="340" r:id="rId7"/>
    <p:sldId id="341" r:id="rId8"/>
    <p:sldId id="342" r:id="rId9"/>
    <p:sldId id="343" r:id="rId10"/>
    <p:sldId id="344" r:id="rId11"/>
    <p:sldId id="345" r:id="rId12"/>
    <p:sldId id="361" r:id="rId13"/>
    <p:sldId id="362" r:id="rId14"/>
    <p:sldId id="346" r:id="rId15"/>
    <p:sldId id="348" r:id="rId16"/>
    <p:sldId id="351" r:id="rId17"/>
    <p:sldId id="363" r:id="rId18"/>
    <p:sldId id="364" r:id="rId19"/>
    <p:sldId id="365" r:id="rId20"/>
    <p:sldId id="366" r:id="rId21"/>
    <p:sldId id="356" r:id="rId22"/>
    <p:sldId id="358" r:id="rId23"/>
    <p:sldId id="359" r:id="rId24"/>
    <p:sldId id="335" r:id="rId2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89550" autoAdjust="0"/>
  </p:normalViewPr>
  <p:slideViewPr>
    <p:cSldViewPr snapToGrid="0" snapToObjects="1">
      <p:cViewPr>
        <p:scale>
          <a:sx n="66" d="100"/>
          <a:sy n="66" d="100"/>
        </p:scale>
        <p:origin x="-1584" y="-3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07/07/2019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07/07/2019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07/07/2019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07/07/2019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07/07/2019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imganes/BPMN%20registro.PNG" TargetMode="External"/><Relationship Id="rId7" Type="http://schemas.openxmlformats.org/officeDocument/2006/relationships/hyperlink" Target="imganes/BPMN%20registro%202.PNG" TargetMode="External"/><Relationship Id="rId2" Type="http://schemas.openxmlformats.org/officeDocument/2006/relationships/hyperlink" Target="imganes/BPMN%20general.png" TargetMode="External"/><Relationship Id="rId1" Type="http://schemas.openxmlformats.org/officeDocument/2006/relationships/slideLayout" Target="../slideLayouts/slideLayout3.xml"/><Relationship Id="rId6" Type="http://schemas.openxmlformats.org/officeDocument/2006/relationships/hyperlink" Target="imganes/BPMN%20reporte.PNG" TargetMode="External"/><Relationship Id="rId5" Type="http://schemas.openxmlformats.org/officeDocument/2006/relationships/image" Target="../media/image29.png"/><Relationship Id="rId4" Type="http://schemas.openxmlformats.org/officeDocument/2006/relationships/hyperlink" Target="imganes/BPMN%20salida.PN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imganes/caso%20de%20uso%203.PNG" TargetMode="External"/><Relationship Id="rId3" Type="http://schemas.openxmlformats.org/officeDocument/2006/relationships/hyperlink" Target="imganes/caso%20de%20uso%201.PNG" TargetMode="External"/><Relationship Id="rId7" Type="http://schemas.openxmlformats.org/officeDocument/2006/relationships/hyperlink" Target="imganes/caso%20de%20uso%202.PNG" TargetMode="External"/><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hyperlink" Target="imganes/caso%20de%20uso%206.PNG" TargetMode="External"/><Relationship Id="rId5" Type="http://schemas.openxmlformats.org/officeDocument/2006/relationships/hyperlink" Target="imganes/caso%20de%20uso%205.png" TargetMode="External"/><Relationship Id="rId4" Type="http://schemas.openxmlformats.org/officeDocument/2006/relationships/hyperlink" Target="imganes/caso%20de%20uso%204.PN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de 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9"/>
          <p:cNvSpPr txBox="1">
            <a:spLocks/>
          </p:cNvSpPr>
          <p:nvPr/>
        </p:nvSpPr>
        <p:spPr>
          <a:xfrm>
            <a:off x="542038" y="2068279"/>
            <a:ext cx="8013861" cy="720080"/>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900"/>
              <a:buFont typeface="Gill Sans"/>
              <a:buNone/>
            </a:pPr>
            <a:r>
              <a:rPr lang="en-US" sz="3600" dirty="0">
                <a:latin typeface="Times New Roman" pitchFamily="18" charset="0"/>
                <a:cs typeface="Times New Roman" pitchFamily="18" charset="0"/>
              </a:rPr>
              <a:t>RECOLECCIÓN DE INFORMACIÓN</a:t>
            </a:r>
          </a:p>
        </p:txBody>
      </p:sp>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
        <p:nvSpPr>
          <p:cNvPr id="6" name="Rectángulo 2"/>
          <p:cNvSpPr/>
          <p:nvPr/>
        </p:nvSpPr>
        <p:spPr>
          <a:xfrm>
            <a:off x="683176" y="2932386"/>
            <a:ext cx="8262484" cy="3046988"/>
          </a:xfrm>
          <a:prstGeom prst="rect">
            <a:avLst/>
          </a:prstGeom>
        </p:spPr>
        <p:txBody>
          <a:bodyPr wrap="square">
            <a:spAutoFit/>
          </a:bodyPr>
          <a:lstStyle/>
          <a:p>
            <a:pPr lvl="0"/>
            <a:r>
              <a:rPr lang="es-ES" sz="2400" dirty="0">
                <a:latin typeface="Times New Roman" pitchFamily="18" charset="0"/>
                <a:cs typeface="Times New Roman" pitchFamily="18" charset="0"/>
              </a:rPr>
              <a:t>Se hizo una encuesta a las personas que conforman el área de administrativa en la sede 80 de la universidad uniminuto con el fin de analizar la dificultad que tienen y saber por que sucedió esta. Se les  realizaron 10 preguntas .</a:t>
            </a:r>
          </a:p>
          <a:p>
            <a:pPr lvl="0">
              <a:buClr>
                <a:schemeClr val="dk1"/>
              </a:buClr>
              <a:buSzPts val="1800"/>
            </a:pPr>
            <a:endParaRPr lang="es-ES" sz="2400" dirty="0">
              <a:latin typeface="Times New Roman" pitchFamily="18" charset="0"/>
              <a:cs typeface="Times New Roman" pitchFamily="18" charset="0"/>
            </a:endParaRPr>
          </a:p>
          <a:p>
            <a:pPr lvl="0"/>
            <a:r>
              <a:rPr lang="es-ES" sz="2400" dirty="0">
                <a:latin typeface="Times New Roman" pitchFamily="18" charset="0"/>
                <a:cs typeface="Times New Roman" pitchFamily="18" charset="0"/>
              </a:rPr>
              <a:t>El propósito de esta herramienta de recolección de datos es proveer una guía para preparar documentos importantes sobre la gestión del alcance relacionada con este proyecto y así conocer</a:t>
            </a:r>
          </a:p>
        </p:txBody>
      </p:sp>
    </p:spTree>
    <p:extLst>
      <p:ext uri="{BB962C8B-B14F-4D97-AF65-F5344CB8AC3E}">
        <p14:creationId xmlns:p14="http://schemas.microsoft.com/office/powerpoint/2010/main" val="12840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pic>
        <p:nvPicPr>
          <p:cNvPr id="6" name="Imagen 3"/>
          <p:cNvPicPr>
            <a:picLocks noChangeAspect="1"/>
          </p:cNvPicPr>
          <p:nvPr/>
        </p:nvPicPr>
        <p:blipFill rotWithShape="1">
          <a:blip r:embed="rId3"/>
          <a:srcRect l="1602" t="29931" r="1909" b="1998"/>
          <a:stretch/>
        </p:blipFill>
        <p:spPr>
          <a:xfrm>
            <a:off x="667657" y="2188085"/>
            <a:ext cx="8385500" cy="4154657"/>
          </a:xfrm>
          <a:prstGeom prst="rect">
            <a:avLst/>
          </a:prstGeom>
        </p:spPr>
      </p:pic>
    </p:spTree>
    <p:extLst>
      <p:ext uri="{BB962C8B-B14F-4D97-AF65-F5344CB8AC3E}">
        <p14:creationId xmlns:p14="http://schemas.microsoft.com/office/powerpoint/2010/main" val="3896230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pic>
        <p:nvPicPr>
          <p:cNvPr id="6" name="Imagen 1"/>
          <p:cNvPicPr>
            <a:picLocks noChangeAspect="1"/>
          </p:cNvPicPr>
          <p:nvPr/>
        </p:nvPicPr>
        <p:blipFill rotWithShape="1">
          <a:blip r:embed="rId3"/>
          <a:srcRect l="1772" t="2903" r="2221" b="7601"/>
          <a:stretch/>
        </p:blipFill>
        <p:spPr>
          <a:xfrm>
            <a:off x="1436914" y="2002971"/>
            <a:ext cx="6676571" cy="4399292"/>
          </a:xfrm>
          <a:prstGeom prst="rect">
            <a:avLst/>
          </a:prstGeom>
        </p:spPr>
      </p:pic>
    </p:spTree>
    <p:extLst>
      <p:ext uri="{BB962C8B-B14F-4D97-AF65-F5344CB8AC3E}">
        <p14:creationId xmlns:p14="http://schemas.microsoft.com/office/powerpoint/2010/main" val="268117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
        <p:nvSpPr>
          <p:cNvPr id="7" name="CuadroTexto 1"/>
          <p:cNvSpPr txBox="1"/>
          <p:nvPr/>
        </p:nvSpPr>
        <p:spPr>
          <a:xfrm>
            <a:off x="1142802" y="1924066"/>
            <a:ext cx="7365077" cy="4405746"/>
          </a:xfrm>
          <a:prstGeom prst="rect">
            <a:avLst/>
          </a:prstGeom>
        </p:spPr>
        <p:txBody>
          <a:bodyPr vert="horz" wrap="square" lIns="91440" tIns="45720" rIns="91440" bIns="45720" rtlCol="0" anchor="ctr">
            <a:noAutofit/>
          </a:bodyPr>
          <a:lstStyle/>
          <a:p>
            <a:pPr algn="ctr"/>
            <a:r>
              <a:rPr lang="x-none" dirty="0"/>
              <a:t>Resultados</a:t>
            </a:r>
          </a:p>
          <a:p>
            <a:endParaRPr lang="x-none" dirty="0">
              <a:latin typeface="Times New Roman" pitchFamily="18" charset="0"/>
              <a:cs typeface="Times New Roman" pitchFamily="18" charset="0"/>
            </a:endParaRPr>
          </a:p>
          <a:p>
            <a:r>
              <a:rPr lang="x-none" sz="1600" dirty="0">
                <a:latin typeface="Times New Roman" pitchFamily="18" charset="0"/>
                <a:cs typeface="Times New Roman" pitchFamily="18" charset="0"/>
              </a:rPr>
              <a:t>Se hizo una encuesta a las personas que conforman </a:t>
            </a:r>
            <a:r>
              <a:rPr lang="x-none" sz="1600">
                <a:latin typeface="Times New Roman" pitchFamily="18" charset="0"/>
                <a:cs typeface="Times New Roman" pitchFamily="18" charset="0"/>
              </a:rPr>
              <a:t>el </a:t>
            </a:r>
            <a:r>
              <a:rPr lang="x-none" sz="1600" smtClean="0">
                <a:latin typeface="Times New Roman" pitchFamily="18" charset="0"/>
                <a:cs typeface="Times New Roman" pitchFamily="18" charset="0"/>
              </a:rPr>
              <a:t>are</a:t>
            </a:r>
            <a:r>
              <a:rPr lang="es-CO" sz="1600" dirty="0" smtClean="0">
                <a:latin typeface="Times New Roman" pitchFamily="18" charset="0"/>
                <a:cs typeface="Times New Roman" pitchFamily="18" charset="0"/>
              </a:rPr>
              <a:t>a</a:t>
            </a:r>
            <a:r>
              <a:rPr lang="x-none" sz="1600" smtClean="0">
                <a:latin typeface="Times New Roman" pitchFamily="18" charset="0"/>
                <a:cs typeface="Times New Roman" pitchFamily="18" charset="0"/>
              </a:rPr>
              <a:t> </a:t>
            </a:r>
            <a:r>
              <a:rPr lang="x-none" sz="1600">
                <a:latin typeface="Times New Roman" pitchFamily="18" charset="0"/>
                <a:cs typeface="Times New Roman" pitchFamily="18" charset="0"/>
              </a:rPr>
              <a:t>de </a:t>
            </a:r>
            <a:r>
              <a:rPr lang="x-none" sz="1600" smtClean="0">
                <a:latin typeface="Times New Roman" pitchFamily="18" charset="0"/>
                <a:cs typeface="Times New Roman" pitchFamily="18" charset="0"/>
              </a:rPr>
              <a:t>administracio</a:t>
            </a:r>
            <a:r>
              <a:rPr lang="es-CO" sz="1600" dirty="0" smtClean="0">
                <a:latin typeface="Times New Roman" pitchFamily="18" charset="0"/>
                <a:cs typeface="Times New Roman" pitchFamily="18" charset="0"/>
              </a:rPr>
              <a:t>n </a:t>
            </a:r>
            <a:r>
              <a:rPr lang="x-none" sz="1600" smtClean="0">
                <a:latin typeface="Times New Roman" pitchFamily="18" charset="0"/>
                <a:cs typeface="Times New Roman" pitchFamily="18" charset="0"/>
              </a:rPr>
              <a:t>de</a:t>
            </a:r>
            <a:endParaRPr lang="x-none" sz="1600" dirty="0">
              <a:latin typeface="Times New Roman" pitchFamily="18" charset="0"/>
              <a:cs typeface="Times New Roman" pitchFamily="18" charset="0"/>
            </a:endParaRPr>
          </a:p>
          <a:p>
            <a:r>
              <a:rPr lang="x-none" sz="1600" dirty="0">
                <a:latin typeface="Times New Roman" pitchFamily="18" charset="0"/>
                <a:cs typeface="Times New Roman" pitchFamily="18" charset="0"/>
              </a:rPr>
              <a:t>gestión. En la cual se realizaron 5 preguntas y sus resultados fueron:</a:t>
            </a:r>
          </a:p>
          <a:p>
            <a:endParaRPr lang="x-none" sz="1600" dirty="0">
              <a:latin typeface="Times New Roman" pitchFamily="18" charset="0"/>
              <a:cs typeface="Times New Roman" pitchFamily="18" charset="0"/>
            </a:endParaRPr>
          </a:p>
          <a:p>
            <a:r>
              <a:rPr lang="x-none" sz="1600" smtClean="0">
                <a:latin typeface="Times New Roman" pitchFamily="18" charset="0"/>
                <a:cs typeface="Times New Roman" pitchFamily="18" charset="0"/>
              </a:rPr>
              <a:t>Un </a:t>
            </a:r>
            <a:r>
              <a:rPr lang="x-none" sz="1600" dirty="0">
                <a:latin typeface="Times New Roman" pitchFamily="18" charset="0"/>
                <a:cs typeface="Times New Roman" pitchFamily="18" charset="0"/>
              </a:rPr>
              <a:t>67.2% dijo que Si, un 33.3% dijo que No, dando como resultado un buen</a:t>
            </a:r>
          </a:p>
          <a:p>
            <a:r>
              <a:rPr lang="x-none" sz="1600" dirty="0">
                <a:latin typeface="Times New Roman" pitchFamily="18" charset="0"/>
                <a:cs typeface="Times New Roman" pitchFamily="18" charset="0"/>
              </a:rPr>
              <a:t>conocimiento sobre folios de los graduados</a:t>
            </a:r>
          </a:p>
          <a:p>
            <a:endParaRPr lang="x-none" sz="1600" dirty="0">
              <a:latin typeface="Times New Roman" pitchFamily="18" charset="0"/>
              <a:cs typeface="Times New Roman" pitchFamily="18" charset="0"/>
            </a:endParaRPr>
          </a:p>
          <a:p>
            <a:r>
              <a:rPr lang="x-none" sz="1600" smtClean="0">
                <a:latin typeface="Times New Roman" pitchFamily="18" charset="0"/>
                <a:cs typeface="Times New Roman" pitchFamily="18" charset="0"/>
              </a:rPr>
              <a:t>Un </a:t>
            </a:r>
            <a:r>
              <a:rPr lang="x-none" sz="1600" dirty="0">
                <a:latin typeface="Times New Roman" pitchFamily="18" charset="0"/>
                <a:cs typeface="Times New Roman" pitchFamily="18" charset="0"/>
              </a:rPr>
              <a:t>50% dijo que Si, un 50 % dijo que No, dando como resultado un no acorde</a:t>
            </a:r>
          </a:p>
          <a:p>
            <a:r>
              <a:rPr lang="x-none" sz="1600" dirty="0">
                <a:latin typeface="Times New Roman" pitchFamily="18" charset="0"/>
                <a:cs typeface="Times New Roman" pitchFamily="18" charset="0"/>
              </a:rPr>
              <a:t>sistema de comunicación entre los empleados de esta área</a:t>
            </a:r>
          </a:p>
          <a:p>
            <a:endParaRPr lang="x-none" sz="1600" dirty="0">
              <a:latin typeface="Times New Roman" pitchFamily="18" charset="0"/>
              <a:cs typeface="Times New Roman" pitchFamily="18" charset="0"/>
            </a:endParaRPr>
          </a:p>
          <a:p>
            <a:r>
              <a:rPr lang="x-none" sz="1600" smtClean="0">
                <a:latin typeface="Times New Roman" pitchFamily="18" charset="0"/>
                <a:cs typeface="Times New Roman" pitchFamily="18" charset="0"/>
              </a:rPr>
              <a:t>Un </a:t>
            </a:r>
            <a:r>
              <a:rPr lang="x-none" sz="1600" dirty="0">
                <a:latin typeface="Times New Roman" pitchFamily="18" charset="0"/>
                <a:cs typeface="Times New Roman" pitchFamily="18" charset="0"/>
              </a:rPr>
              <a:t>25% dijo entre 4 y 10, un 50 % dijo que entre 10 o más y un 25% dijo No</a:t>
            </a:r>
          </a:p>
          <a:p>
            <a:r>
              <a:rPr lang="x-none" sz="1600" dirty="0">
                <a:latin typeface="Times New Roman" pitchFamily="18" charset="0"/>
                <a:cs typeface="Times New Roman" pitchFamily="18" charset="0"/>
              </a:rPr>
              <a:t>tengo conocimiento de eso, dando como resultado una dificultad de comunicación</a:t>
            </a:r>
          </a:p>
          <a:p>
            <a:endParaRPr lang="x-none" sz="1600" dirty="0">
              <a:latin typeface="Times New Roman" pitchFamily="18" charset="0"/>
              <a:cs typeface="Times New Roman" pitchFamily="18" charset="0"/>
            </a:endParaRPr>
          </a:p>
          <a:p>
            <a:r>
              <a:rPr lang="x-none" sz="1600" smtClean="0">
                <a:latin typeface="Times New Roman" pitchFamily="18" charset="0"/>
                <a:cs typeface="Times New Roman" pitchFamily="18" charset="0"/>
              </a:rPr>
              <a:t>Un </a:t>
            </a:r>
            <a:r>
              <a:rPr lang="x-none" sz="1600" dirty="0">
                <a:latin typeface="Times New Roman" pitchFamily="18" charset="0"/>
                <a:cs typeface="Times New Roman" pitchFamily="18" charset="0"/>
              </a:rPr>
              <a:t>100% dijo que Sí y un 0% dijo que No, dando como resultado un buen</a:t>
            </a:r>
          </a:p>
          <a:p>
            <a:r>
              <a:rPr lang="x-none" sz="1600" dirty="0">
                <a:latin typeface="Times New Roman" pitchFamily="18" charset="0"/>
                <a:cs typeface="Times New Roman" pitchFamily="18" charset="0"/>
              </a:rPr>
              <a:t>conocimiento de las siglas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75584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3;p14"/>
          <p:cNvSpPr txBox="1">
            <a:spLocks/>
          </p:cNvSpPr>
          <p:nvPr/>
        </p:nvSpPr>
        <p:spPr>
          <a:xfrm>
            <a:off x="2362220" y="1673002"/>
            <a:ext cx="4655799" cy="691890"/>
          </a:xfrm>
          <a:prstGeom prst="rect">
            <a:avLst/>
          </a:prstGeom>
          <a:noFill/>
          <a:ln>
            <a:noFill/>
          </a:ln>
        </p:spPr>
        <p:txBody>
          <a:bodyPr spcFirstLastPara="1" wrap="square" lIns="91425" tIns="45700" rIns="91425" bIns="45700" anchor="t"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600"/>
              <a:buFont typeface="Gill Sans"/>
              <a:buNone/>
            </a:pPr>
            <a:r>
              <a:rPr lang="en-US" sz="3600" dirty="0">
                <a:latin typeface="Times New Roman" pitchFamily="18" charset="0"/>
                <a:cs typeface="Times New Roman" pitchFamily="18" charset="0"/>
              </a:rPr>
              <a:t>MAPAS DE PROCESO </a:t>
            </a:r>
          </a:p>
        </p:txBody>
      </p:sp>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755" y="2364891"/>
            <a:ext cx="65627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671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lobo: flecha hacia abajo 5">
            <a:extLst>
              <a:ext uri="{FF2B5EF4-FFF2-40B4-BE49-F238E27FC236}">
                <a16:creationId xmlns:a16="http://schemas.microsoft.com/office/drawing/2014/main" xmlns="" id="{9AFBFD88-80F3-4503-A954-A16DEBAE166A}"/>
              </a:ext>
            </a:extLst>
          </p:cNvPr>
          <p:cNvSpPr/>
          <p:nvPr/>
        </p:nvSpPr>
        <p:spPr>
          <a:xfrm>
            <a:off x="1673733" y="2396307"/>
            <a:ext cx="5930931" cy="1210826"/>
          </a:xfrm>
          <a:prstGeom prst="downArrowCallou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b="1" dirty="0">
                <a:ln w="12700">
                  <a:solidFill>
                    <a:schemeClr val="tx1"/>
                  </a:solidFill>
                  <a:prstDash val="solid"/>
                </a:ln>
                <a:solidFill>
                  <a:schemeClr val="tx1"/>
                </a:solidFill>
                <a:effectLst>
                  <a:outerShdw blurRad="41275" dist="20320" dir="1800000" algn="tl" rotWithShape="0">
                    <a:srgbClr val="000000">
                      <a:alpha val="40000"/>
                    </a:srgbClr>
                  </a:outerShdw>
                </a:effectLst>
                <a:hlinkClick r:id="rId2" action="ppaction://hlinkfile"/>
              </a:rPr>
              <a:t>BPMN</a:t>
            </a:r>
            <a:endPar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sp>
        <p:nvSpPr>
          <p:cNvPr id="3" name="Globo: flecha derecha 2">
            <a:extLst>
              <a:ext uri="{FF2B5EF4-FFF2-40B4-BE49-F238E27FC236}">
                <a16:creationId xmlns:a16="http://schemas.microsoft.com/office/drawing/2014/main" xmlns="" id="{A7E8DFE2-F16D-4DFB-8966-FD0CA5EB8CDA}"/>
              </a:ext>
            </a:extLst>
          </p:cNvPr>
          <p:cNvSpPr/>
          <p:nvPr/>
        </p:nvSpPr>
        <p:spPr>
          <a:xfrm>
            <a:off x="1673733" y="4024364"/>
            <a:ext cx="1636765" cy="1497204"/>
          </a:xfrm>
          <a:prstGeom prst="rightArrowCallou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b="1" dirty="0">
                <a:ln w="12700">
                  <a:solidFill>
                    <a:schemeClr val="tx1"/>
                  </a:solidFill>
                  <a:prstDash val="solid"/>
                </a:ln>
                <a:solidFill>
                  <a:schemeClr val="tx1"/>
                </a:solidFill>
                <a:effectLst>
                  <a:outerShdw blurRad="41275" dist="20320" dir="1800000" algn="tl" rotWithShape="0">
                    <a:srgbClr val="000000">
                      <a:alpha val="40000"/>
                    </a:srgbClr>
                  </a:outerShdw>
                </a:effectLst>
                <a:hlinkClick r:id="rId3" action="ppaction://hlinkfile"/>
              </a:rPr>
              <a:t>Entrada</a:t>
            </a:r>
            <a:endPar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sp>
        <p:nvSpPr>
          <p:cNvPr id="5" name="Globo: flecha izquierda 4">
            <a:extLst>
              <a:ext uri="{FF2B5EF4-FFF2-40B4-BE49-F238E27FC236}">
                <a16:creationId xmlns:a16="http://schemas.microsoft.com/office/drawing/2014/main" xmlns="" id="{DCA46724-2005-4805-88A4-E12EB442820F}"/>
              </a:ext>
            </a:extLst>
          </p:cNvPr>
          <p:cNvSpPr/>
          <p:nvPr/>
        </p:nvSpPr>
        <p:spPr>
          <a:xfrm>
            <a:off x="5921006" y="4024364"/>
            <a:ext cx="1683658" cy="1497204"/>
          </a:xfrm>
          <a:prstGeom prst="leftArrowCallou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b="1" dirty="0">
                <a:ln w="12700">
                  <a:solidFill>
                    <a:schemeClr val="tx1"/>
                  </a:solidFill>
                  <a:prstDash val="solid"/>
                </a:ln>
                <a:solidFill>
                  <a:schemeClr val="tx1"/>
                </a:solidFill>
                <a:effectLst>
                  <a:outerShdw blurRad="41275" dist="20320" dir="1800000" algn="tl" rotWithShape="0">
                    <a:srgbClr val="000000">
                      <a:alpha val="40000"/>
                    </a:srgbClr>
                  </a:outerShdw>
                </a:effectLst>
                <a:hlinkClick r:id="rId4" action="ppaction://hlinkfile"/>
              </a:rPr>
              <a:t>salida</a:t>
            </a:r>
            <a:endPar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pic>
        <p:nvPicPr>
          <p:cNvPr id="8"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
        <p:nvSpPr>
          <p:cNvPr id="11" name="Globo: flecha derecha e izquierda 3">
            <a:extLst>
              <a:ext uri="{FF2B5EF4-FFF2-40B4-BE49-F238E27FC236}">
                <a16:creationId xmlns:a16="http://schemas.microsoft.com/office/drawing/2014/main" xmlns="" id="{5C9FAC26-B6F1-4F20-90D7-35A4CB19F878}"/>
              </a:ext>
            </a:extLst>
          </p:cNvPr>
          <p:cNvSpPr/>
          <p:nvPr/>
        </p:nvSpPr>
        <p:spPr>
          <a:xfrm>
            <a:off x="3533933" y="4024364"/>
            <a:ext cx="2210530" cy="1497204"/>
          </a:xfrm>
          <a:prstGeom prst="leftRightArrowCallou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s-ES" b="1" dirty="0" smtClean="0">
                <a:ln w="12700">
                  <a:solidFill>
                    <a:schemeClr val="tx1"/>
                  </a:solidFill>
                  <a:prstDash val="solid"/>
                </a:ln>
                <a:solidFill>
                  <a:schemeClr val="tx1"/>
                </a:solidFill>
                <a:effectLst>
                  <a:outerShdw blurRad="41275" dist="20320" dir="1800000" algn="tl" rotWithShape="0">
                    <a:srgbClr val="000000">
                      <a:alpha val="40000"/>
                    </a:srgbClr>
                  </a:outerShdw>
                </a:effectLst>
                <a:hlinkClick r:id="rId6" action="ppaction://hlinkfile"/>
              </a:rPr>
              <a:t>Reportes</a:t>
            </a:r>
            <a:endPar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sp>
        <p:nvSpPr>
          <p:cNvPr id="13" name="12 Llamada de flecha hacia arriba"/>
          <p:cNvSpPr/>
          <p:nvPr/>
        </p:nvSpPr>
        <p:spPr>
          <a:xfrm>
            <a:off x="1673733" y="5776686"/>
            <a:ext cx="5930931" cy="856343"/>
          </a:xfrm>
          <a:prstGeom prst="upArrowCallou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hlinkClick r:id="rId7" action="ppaction://hlinkfile"/>
              </a:rPr>
              <a:t>ID Graduado</a:t>
            </a:r>
            <a:endParaRPr lang="es-CO" b="1" dirty="0">
              <a:ln w="12700">
                <a:solidFill>
                  <a:schemeClr val="tx1"/>
                </a:solidFill>
                <a:prstDash val="solid"/>
              </a:ln>
              <a:solidFill>
                <a:schemeClr val="tx1"/>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6485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6;p18"/>
          <p:cNvSpPr txBox="1">
            <a:spLocks/>
          </p:cNvSpPr>
          <p:nvPr/>
        </p:nvSpPr>
        <p:spPr>
          <a:xfrm>
            <a:off x="653144" y="3186498"/>
            <a:ext cx="7876902" cy="2117022"/>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600"/>
              <a:buFont typeface="Gill Sans"/>
              <a:buNone/>
            </a:pPr>
            <a:r>
              <a:rPr lang="en-US" sz="6600" dirty="0">
                <a:latin typeface="Times New Roman" pitchFamily="18" charset="0"/>
                <a:cs typeface="Times New Roman" pitchFamily="18" charset="0"/>
              </a:rPr>
              <a:t>REQUISITOS FUNCIONALES</a:t>
            </a:r>
            <a:r>
              <a:rPr lang="en-US" sz="2600" dirty="0"/>
              <a:t/>
            </a:r>
            <a:br>
              <a:rPr lang="en-US" sz="2600" dirty="0"/>
            </a:br>
            <a:r>
              <a:rPr lang="en-US" sz="2600" dirty="0"/>
              <a:t/>
            </a:r>
            <a:br>
              <a:rPr lang="en-US" sz="2600" dirty="0"/>
            </a:br>
            <a:endParaRPr lang="en-US" sz="2600" dirty="0"/>
          </a:p>
        </p:txBody>
      </p:sp>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433157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graphicFrame>
        <p:nvGraphicFramePr>
          <p:cNvPr id="5" name="4 Tabla"/>
          <p:cNvGraphicFramePr>
            <a:graphicFrameLocks noGrp="1"/>
          </p:cNvGraphicFramePr>
          <p:nvPr>
            <p:extLst>
              <p:ext uri="{D42A27DB-BD31-4B8C-83A1-F6EECF244321}">
                <p14:modId xmlns:p14="http://schemas.microsoft.com/office/powerpoint/2010/main" val="4081102837"/>
              </p:ext>
            </p:extLst>
          </p:nvPr>
        </p:nvGraphicFramePr>
        <p:xfrm>
          <a:off x="2217550" y="2008215"/>
          <a:ext cx="6015356" cy="4268330"/>
        </p:xfrm>
        <a:graphic>
          <a:graphicData uri="http://schemas.openxmlformats.org/drawingml/2006/table">
            <a:tbl>
              <a:tblPr firstRow="1" firstCol="1" bandRow="1">
                <a:tableStyleId>{2D5ABB26-0587-4C30-8999-92F81FD0307C}</a:tableStyleId>
              </a:tblPr>
              <a:tblGrid>
                <a:gridCol w="1357700"/>
                <a:gridCol w="4657656"/>
              </a:tblGrid>
              <a:tr h="736486">
                <a:tc>
                  <a:txBody>
                    <a:bodyPr/>
                    <a:lstStyle/>
                    <a:p>
                      <a:pPr marL="381000">
                        <a:lnSpc>
                          <a:spcPct val="107000"/>
                        </a:lnSpc>
                        <a:spcAft>
                          <a:spcPts val="0"/>
                        </a:spcAft>
                      </a:pPr>
                      <a:r>
                        <a:rPr lang="es-ES_tradnl" sz="1400" dirty="0">
                          <a:effectLst/>
                          <a:latin typeface="Times New Roman" pitchFamily="18" charset="0"/>
                          <a:cs typeface="Times New Roman" pitchFamily="18" charset="0"/>
                        </a:rPr>
                        <a:t>Identificación del requerimiento: </a:t>
                      </a:r>
                      <a:endParaRPr lang="es-CO" sz="1000" dirty="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200000"/>
                        </a:lnSpc>
                        <a:spcAft>
                          <a:spcPts val="0"/>
                        </a:spcAft>
                      </a:pPr>
                      <a:r>
                        <a:rPr lang="es-ES_tradnl" sz="1400" dirty="0">
                          <a:effectLst/>
                          <a:latin typeface="Times New Roman" pitchFamily="18" charset="0"/>
                          <a:cs typeface="Times New Roman" pitchFamily="18" charset="0"/>
                        </a:rPr>
                        <a:t>RF01</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486">
                <a:tc>
                  <a:txBody>
                    <a:bodyPr/>
                    <a:lstStyle/>
                    <a:p>
                      <a:pPr marL="381000">
                        <a:lnSpc>
                          <a:spcPct val="107000"/>
                        </a:lnSpc>
                        <a:spcAft>
                          <a:spcPts val="0"/>
                        </a:spcAft>
                      </a:pPr>
                      <a:r>
                        <a:rPr lang="es-ES_tradnl" sz="1400">
                          <a:effectLst/>
                          <a:latin typeface="Times New Roman" pitchFamily="18" charset="0"/>
                          <a:cs typeface="Times New Roman" pitchFamily="18" charset="0"/>
                        </a:rPr>
                        <a:t>Nombre del Requerimiento: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200000"/>
                        </a:lnSpc>
                        <a:spcAft>
                          <a:spcPts val="0"/>
                        </a:spcAft>
                      </a:pPr>
                      <a:r>
                        <a:rPr lang="es-CO" sz="1400" dirty="0">
                          <a:effectLst/>
                          <a:latin typeface="Times New Roman" pitchFamily="18" charset="0"/>
                          <a:cs typeface="Times New Roman" pitchFamily="18" charset="0"/>
                        </a:rPr>
                        <a:t>ID o Numero de documento de los graduados</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243">
                <a:tc>
                  <a:txBody>
                    <a:bodyPr/>
                    <a:lstStyle/>
                    <a:p>
                      <a:pPr marL="381000">
                        <a:lnSpc>
                          <a:spcPct val="107000"/>
                        </a:lnSpc>
                        <a:spcAft>
                          <a:spcPts val="0"/>
                        </a:spcAft>
                      </a:pPr>
                      <a:r>
                        <a:rPr lang="es-ES_tradnl" sz="1400">
                          <a:effectLst/>
                          <a:latin typeface="Times New Roman" pitchFamily="18" charset="0"/>
                          <a:cs typeface="Times New Roman" pitchFamily="18" charset="0"/>
                        </a:rPr>
                        <a:t>Características: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 sz="1400" dirty="0">
                          <a:effectLst/>
                          <a:latin typeface="Times New Roman" pitchFamily="18" charset="0"/>
                          <a:cs typeface="Times New Roman" pitchFamily="18" charset="0"/>
                        </a:rPr>
                        <a:t>El graduado tiene un numero de identificación para buscar y asignarles documentos en la base de datos </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486">
                <a:tc>
                  <a:txBody>
                    <a:bodyPr/>
                    <a:lstStyle/>
                    <a:p>
                      <a:pPr marL="381000">
                        <a:lnSpc>
                          <a:spcPct val="107000"/>
                        </a:lnSpc>
                        <a:spcAft>
                          <a:spcPts val="0"/>
                        </a:spcAft>
                      </a:pPr>
                      <a:r>
                        <a:rPr lang="es-ES_tradnl" sz="1400">
                          <a:effectLst/>
                          <a:latin typeface="Times New Roman" pitchFamily="18" charset="0"/>
                          <a:cs typeface="Times New Roman" pitchFamily="18" charset="0"/>
                        </a:rPr>
                        <a:t>Descripción del requerimiento: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s-CO" sz="1400" dirty="0">
                          <a:effectLst/>
                          <a:latin typeface="Times New Roman" pitchFamily="18" charset="0"/>
                          <a:cs typeface="Times New Roman" pitchFamily="18" charset="0"/>
                        </a:rPr>
                        <a:t>El sistema podrá ser consultado con el número de identificación para su eficiencia y completo control de los documentos.</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0608">
                <a:tc>
                  <a:txBody>
                    <a:bodyPr/>
                    <a:lstStyle/>
                    <a:p>
                      <a:pPr marL="381000">
                        <a:lnSpc>
                          <a:spcPct val="107000"/>
                        </a:lnSpc>
                        <a:spcAft>
                          <a:spcPts val="0"/>
                        </a:spcAft>
                      </a:pPr>
                      <a:r>
                        <a:rPr lang="es-ES_tradnl" sz="1400">
                          <a:effectLst/>
                          <a:latin typeface="Times New Roman" pitchFamily="18" charset="0"/>
                          <a:cs typeface="Times New Roman" pitchFamily="18" charset="0"/>
                        </a:rPr>
                        <a:t>Requerimiento NO funcional: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RNF01</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RNF02</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RNF09</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RNF16</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122">
                <a:tc gridSpan="2">
                  <a:txBody>
                    <a:bodyPr/>
                    <a:lstStyle/>
                    <a:p>
                      <a:pPr marL="381000">
                        <a:lnSpc>
                          <a:spcPct val="107000"/>
                        </a:lnSpc>
                        <a:spcAft>
                          <a:spcPts val="0"/>
                        </a:spcAft>
                      </a:pPr>
                      <a:r>
                        <a:rPr lang="es-ES_tradnl" sz="1400" dirty="0">
                          <a:effectLst/>
                          <a:latin typeface="Times New Roman" pitchFamily="18" charset="0"/>
                          <a:cs typeface="Times New Roman" pitchFamily="18" charset="0"/>
                        </a:rPr>
                        <a:t>Prioridad del requerimiento:     Alta</a:t>
                      </a:r>
                      <a:endParaRPr lang="es-CO" sz="1000" dirty="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4223120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graphicFrame>
        <p:nvGraphicFramePr>
          <p:cNvPr id="2" name="1 Tabla"/>
          <p:cNvGraphicFramePr>
            <a:graphicFrameLocks noGrp="1"/>
          </p:cNvGraphicFramePr>
          <p:nvPr>
            <p:extLst>
              <p:ext uri="{D42A27DB-BD31-4B8C-83A1-F6EECF244321}">
                <p14:modId xmlns:p14="http://schemas.microsoft.com/office/powerpoint/2010/main" val="2420066159"/>
              </p:ext>
            </p:extLst>
          </p:nvPr>
        </p:nvGraphicFramePr>
        <p:xfrm>
          <a:off x="2791680" y="2059327"/>
          <a:ext cx="5441226" cy="4525962"/>
        </p:xfrm>
        <a:graphic>
          <a:graphicData uri="http://schemas.openxmlformats.org/drawingml/2006/table">
            <a:tbl>
              <a:tblPr firstRow="1" firstCol="1" bandRow="1">
                <a:tableStyleId>{2D5ABB26-0587-4C30-8999-92F81FD0307C}</a:tableStyleId>
              </a:tblPr>
              <a:tblGrid>
                <a:gridCol w="1228116"/>
                <a:gridCol w="4213110"/>
              </a:tblGrid>
              <a:tr h="905192">
                <a:tc>
                  <a:txBody>
                    <a:bodyPr/>
                    <a:lstStyle/>
                    <a:p>
                      <a:pPr marL="381000">
                        <a:lnSpc>
                          <a:spcPct val="107000"/>
                        </a:lnSpc>
                        <a:spcAft>
                          <a:spcPts val="0"/>
                        </a:spcAft>
                      </a:pPr>
                      <a:r>
                        <a:rPr lang="es-ES_tradnl" sz="1400" dirty="0">
                          <a:effectLst/>
                          <a:latin typeface="Times New Roman" pitchFamily="18" charset="0"/>
                          <a:cs typeface="Times New Roman" pitchFamily="18" charset="0"/>
                        </a:rPr>
                        <a:t>Identificación del requerimiento: </a:t>
                      </a:r>
                      <a:endParaRPr lang="es-CO" sz="1000" dirty="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200000"/>
                        </a:lnSpc>
                        <a:spcAft>
                          <a:spcPts val="0"/>
                        </a:spcAft>
                      </a:pPr>
                      <a:r>
                        <a:rPr lang="es-ES_tradnl" sz="1400">
                          <a:effectLst/>
                          <a:latin typeface="Times New Roman" pitchFamily="18" charset="0"/>
                          <a:cs typeface="Times New Roman" pitchFamily="18" charset="0"/>
                        </a:rPr>
                        <a:t>RF03</a:t>
                      </a:r>
                      <a:endParaRPr lang="es-CO" sz="110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5192">
                <a:tc>
                  <a:txBody>
                    <a:bodyPr/>
                    <a:lstStyle/>
                    <a:p>
                      <a:pPr marL="381000">
                        <a:lnSpc>
                          <a:spcPct val="107000"/>
                        </a:lnSpc>
                        <a:spcAft>
                          <a:spcPts val="0"/>
                        </a:spcAft>
                      </a:pPr>
                      <a:r>
                        <a:rPr lang="es-ES_tradnl" sz="1400">
                          <a:effectLst/>
                          <a:latin typeface="Times New Roman" pitchFamily="18" charset="0"/>
                          <a:cs typeface="Times New Roman" pitchFamily="18" charset="0"/>
                        </a:rPr>
                        <a:t>Nombre del Requerimiento: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CO" sz="1400" dirty="0">
                          <a:effectLst/>
                          <a:latin typeface="Times New Roman" pitchFamily="18" charset="0"/>
                          <a:cs typeface="Times New Roman" pitchFamily="18" charset="0"/>
                        </a:rPr>
                        <a:t>Tabla con la identificación clara de los documentos de los graduados</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596">
                <a:tc>
                  <a:txBody>
                    <a:bodyPr/>
                    <a:lstStyle/>
                    <a:p>
                      <a:pPr marL="381000">
                        <a:lnSpc>
                          <a:spcPct val="107000"/>
                        </a:lnSpc>
                        <a:spcAft>
                          <a:spcPts val="0"/>
                        </a:spcAft>
                      </a:pPr>
                      <a:r>
                        <a:rPr lang="es-ES_tradnl" sz="1400">
                          <a:effectLst/>
                          <a:latin typeface="Times New Roman" pitchFamily="18" charset="0"/>
                          <a:cs typeface="Times New Roman" pitchFamily="18" charset="0"/>
                        </a:rPr>
                        <a:t>Características: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 sz="1400" dirty="0">
                          <a:effectLst/>
                          <a:latin typeface="Times New Roman" pitchFamily="18" charset="0"/>
                          <a:cs typeface="Times New Roman" pitchFamily="18" charset="0"/>
                        </a:rPr>
                        <a:t>El sistema genera una tabla donde se identifica la información en la base de datos </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5192">
                <a:tc>
                  <a:txBody>
                    <a:bodyPr/>
                    <a:lstStyle/>
                    <a:p>
                      <a:pPr marL="381000">
                        <a:lnSpc>
                          <a:spcPct val="107000"/>
                        </a:lnSpc>
                        <a:spcAft>
                          <a:spcPts val="0"/>
                        </a:spcAft>
                      </a:pPr>
                      <a:r>
                        <a:rPr lang="es-ES_tradnl" sz="1400">
                          <a:effectLst/>
                          <a:latin typeface="Times New Roman" pitchFamily="18" charset="0"/>
                          <a:cs typeface="Times New Roman" pitchFamily="18" charset="0"/>
                        </a:rPr>
                        <a:t>Descripción del requerimiento: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s-CO" sz="1400" dirty="0">
                          <a:effectLst/>
                          <a:latin typeface="Times New Roman" pitchFamily="18" charset="0"/>
                          <a:cs typeface="Times New Roman" pitchFamily="18" charset="0"/>
                        </a:rPr>
                        <a:t>El sistema podrá ser consultado con el número de identificación genera una tabla donde se identifica la información en la base de datos</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31491">
                <a:tc>
                  <a:txBody>
                    <a:bodyPr/>
                    <a:lstStyle/>
                    <a:p>
                      <a:pPr marL="381000">
                        <a:lnSpc>
                          <a:spcPct val="107000"/>
                        </a:lnSpc>
                        <a:spcAft>
                          <a:spcPts val="0"/>
                        </a:spcAft>
                      </a:pPr>
                      <a:r>
                        <a:rPr lang="es-ES_tradnl" sz="1400">
                          <a:effectLst/>
                          <a:latin typeface="Times New Roman" pitchFamily="18" charset="0"/>
                          <a:cs typeface="Times New Roman" pitchFamily="18" charset="0"/>
                        </a:rPr>
                        <a:t>Requerimiento NO funcional: </a:t>
                      </a:r>
                      <a:endParaRPr lang="es-CO" sz="100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RNF02</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RNF05</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RNF09</a:t>
                      </a:r>
                      <a:endParaRPr lang="es-CO" sz="1100" dirty="0">
                        <a:effectLst/>
                        <a:latin typeface="Times New Roman" pitchFamily="18" charset="0"/>
                        <a:cs typeface="Times New Roman" pitchFamily="18" charset="0"/>
                      </a:endParaRPr>
                    </a:p>
                    <a:p>
                      <a:pPr marL="342900" lvl="0" indent="-342900">
                        <a:lnSpc>
                          <a:spcPct val="107000"/>
                        </a:lnSpc>
                        <a:spcAft>
                          <a:spcPts val="0"/>
                        </a:spcAft>
                        <a:buFont typeface="Symbol"/>
                        <a:buChar char=""/>
                      </a:pPr>
                      <a:r>
                        <a:rPr lang="es-ES_tradnl" sz="1400" dirty="0">
                          <a:effectLst/>
                          <a:latin typeface="Times New Roman" pitchFamily="18" charset="0"/>
                          <a:cs typeface="Times New Roman" pitchFamily="18" charset="0"/>
                        </a:rPr>
                        <a:t>RNF13</a:t>
                      </a:r>
                      <a:endParaRPr lang="es-CO" sz="1100" dirty="0">
                        <a:effectLst/>
                        <a:latin typeface="Times New Roman" pitchFamily="18" charset="0"/>
                        <a:ea typeface="Calibri"/>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299">
                <a:tc gridSpan="2">
                  <a:txBody>
                    <a:bodyPr/>
                    <a:lstStyle/>
                    <a:p>
                      <a:pPr marL="381000">
                        <a:lnSpc>
                          <a:spcPct val="107000"/>
                        </a:lnSpc>
                        <a:spcAft>
                          <a:spcPts val="0"/>
                        </a:spcAft>
                      </a:pPr>
                      <a:r>
                        <a:rPr lang="es-ES_tradnl" sz="1400" dirty="0">
                          <a:effectLst/>
                          <a:latin typeface="Times New Roman" pitchFamily="18" charset="0"/>
                          <a:cs typeface="Times New Roman" pitchFamily="18" charset="0"/>
                        </a:rPr>
                        <a:t>Prioridad del requerimiento:     Alta</a:t>
                      </a:r>
                      <a:endParaRPr lang="es-CO" sz="1000" dirty="0">
                        <a:effectLst/>
                        <a:latin typeface="Times New Roman" pitchFamily="18" charset="0"/>
                        <a:ea typeface="Times New Roman"/>
                        <a:cs typeface="Times New Roman" pitchFamily="18" charset="0"/>
                      </a:endParaRPr>
                    </a:p>
                  </a:txBody>
                  <a:tcPr marL="67984" marR="679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2292781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graphicFrame>
        <p:nvGraphicFramePr>
          <p:cNvPr id="2" name="1 Tabla"/>
          <p:cNvGraphicFramePr>
            <a:graphicFrameLocks noGrp="1"/>
          </p:cNvGraphicFramePr>
          <p:nvPr>
            <p:extLst>
              <p:ext uri="{D42A27DB-BD31-4B8C-83A1-F6EECF244321}">
                <p14:modId xmlns:p14="http://schemas.microsoft.com/office/powerpoint/2010/main" val="1292197900"/>
              </p:ext>
            </p:extLst>
          </p:nvPr>
        </p:nvGraphicFramePr>
        <p:xfrm>
          <a:off x="2249715" y="2017486"/>
          <a:ext cx="5613401" cy="4010218"/>
        </p:xfrm>
        <a:graphic>
          <a:graphicData uri="http://schemas.openxmlformats.org/drawingml/2006/table">
            <a:tbl>
              <a:tblPr firstRow="1" firstCol="1" bandRow="1">
                <a:tableStyleId>{2D5ABB26-0587-4C30-8999-92F81FD0307C}</a:tableStyleId>
              </a:tblPr>
              <a:tblGrid>
                <a:gridCol w="1417956"/>
                <a:gridCol w="4195445"/>
              </a:tblGrid>
              <a:tr h="706959">
                <a:tc>
                  <a:txBody>
                    <a:bodyPr/>
                    <a:lstStyle/>
                    <a:p>
                      <a:pPr>
                        <a:lnSpc>
                          <a:spcPct val="107000"/>
                        </a:lnSpc>
                        <a:spcAft>
                          <a:spcPts val="0"/>
                        </a:spcAft>
                      </a:pPr>
                      <a:r>
                        <a:rPr lang="es-ES_tradnl" sz="1800" dirty="0">
                          <a:effectLst/>
                          <a:latin typeface="Times New Roman" pitchFamily="18" charset="0"/>
                          <a:cs typeface="Times New Roman" pitchFamily="18" charset="0"/>
                        </a:rPr>
                        <a:t>Identificación del requerimiento: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a:effectLst/>
                          <a:latin typeface="Times New Roman" pitchFamily="18" charset="0"/>
                          <a:cs typeface="Times New Roman" pitchFamily="18" charset="0"/>
                        </a:rPr>
                        <a:t>RNF03</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a:effectLst/>
                          <a:latin typeface="Times New Roman" pitchFamily="18" charset="0"/>
                          <a:cs typeface="Times New Roman" pitchFamily="18" charset="0"/>
                        </a:rPr>
                        <a:t>Nombre del Requerimiento: </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Ingresar al sistema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a:effectLst/>
                          <a:latin typeface="Times New Roman" pitchFamily="18" charset="0"/>
                          <a:cs typeface="Times New Roman" pitchFamily="18" charset="0"/>
                        </a:rPr>
                        <a:t>Características: </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Al ingresar al sistema deben responder al usuario en menos de 5 segundos.</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a:effectLst/>
                          <a:latin typeface="Times New Roman" pitchFamily="18" charset="0"/>
                          <a:cs typeface="Times New Roman" pitchFamily="18" charset="0"/>
                        </a:rPr>
                        <a:t>Descripción del requerimiento: </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El sistema debe ser capaz de procesar transacciones y búsqueda rápidamente</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gridSpan="2">
                  <a:txBody>
                    <a:bodyPr/>
                    <a:lstStyle/>
                    <a:p>
                      <a:pPr>
                        <a:lnSpc>
                          <a:spcPct val="107000"/>
                        </a:lnSpc>
                        <a:spcAft>
                          <a:spcPts val="0"/>
                        </a:spcAft>
                      </a:pPr>
                      <a:r>
                        <a:rPr lang="es-ES_tradnl" sz="1800" dirty="0">
                          <a:effectLst/>
                          <a:latin typeface="Times New Roman" pitchFamily="18" charset="0"/>
                          <a:cs typeface="Times New Roman" pitchFamily="18" charset="0"/>
                        </a:rPr>
                        <a:t>Prioridad del requerimiento:     Baja</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229278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
          <p:cNvSpPr txBox="1">
            <a:spLocks/>
          </p:cNvSpPr>
          <p:nvPr/>
        </p:nvSpPr>
        <p:spPr>
          <a:xfrm>
            <a:off x="971600" y="1619250"/>
            <a:ext cx="7416824" cy="4795614"/>
          </a:xfrm>
          <a:prstGeom prst="rect">
            <a:avLst/>
          </a:prstGeom>
          <a:noFill/>
          <a:ln>
            <a:noFill/>
          </a:ln>
        </p:spPr>
        <p:txBody>
          <a:bodyPr spcFirstLastPara="1" wrap="square" lIns="91425" tIns="45700" rIns="91425" bIns="0" anchor="b"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200"/>
            </a:pPr>
            <a:r>
              <a:rPr lang="en-US" sz="2200" dirty="0">
                <a:solidFill>
                  <a:schemeClr val="dk1"/>
                </a:solidFill>
                <a:latin typeface="Times New Roman" pitchFamily="18" charset="0"/>
                <a:cs typeface="Times New Roman" pitchFamily="18" charset="0"/>
              </a:rPr>
              <a:t>ADSI</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
            </a:r>
            <a:br>
              <a:rPr lang="en-US" sz="2200" dirty="0">
                <a:solidFill>
                  <a:schemeClr val="dk1"/>
                </a:solidFill>
                <a:latin typeface="Times New Roman" pitchFamily="18" charset="0"/>
                <a:cs typeface="Times New Roman" pitchFamily="18" charset="0"/>
              </a:rPr>
            </a:br>
            <a:r>
              <a:rPr lang="en-US" sz="2200" dirty="0" smtClean="0">
                <a:solidFill>
                  <a:schemeClr val="dk1"/>
                </a:solidFill>
                <a:latin typeface="Times New Roman" pitchFamily="18" charset="0"/>
                <a:cs typeface="Times New Roman" pitchFamily="18" charset="0"/>
              </a:rPr>
              <a:t/>
            </a:r>
            <a:br>
              <a:rPr lang="en-US" sz="2200" dirty="0" smtClean="0">
                <a:solidFill>
                  <a:schemeClr val="dk1"/>
                </a:solidFill>
                <a:latin typeface="Times New Roman" pitchFamily="18" charset="0"/>
                <a:cs typeface="Times New Roman" pitchFamily="18" charset="0"/>
              </a:rPr>
            </a:br>
            <a:r>
              <a:rPr lang="en-US" sz="2200" dirty="0" smtClean="0">
                <a:latin typeface="Times New Roman" pitchFamily="18" charset="0"/>
                <a:cs typeface="Times New Roman" pitchFamily="18" charset="0"/>
              </a:rPr>
              <a:t>HAIBER AVILA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SEBASTIAN SIERRA </a:t>
            </a:r>
          </a:p>
          <a:p>
            <a:pPr>
              <a:lnSpc>
                <a:spcPct val="90000"/>
              </a:lnSpc>
              <a:spcBef>
                <a:spcPts val="0"/>
              </a:spcBef>
              <a:buClr>
                <a:schemeClr val="dk1"/>
              </a:buClr>
              <a:buSzPts val="2200"/>
              <a:buFont typeface="Gill Sans"/>
              <a:buNone/>
            </a:pPr>
            <a:r>
              <a:rPr lang="en-US" sz="2200" dirty="0" smtClean="0">
                <a:latin typeface="Times New Roman" pitchFamily="18" charset="0"/>
                <a:cs typeface="Times New Roman" pitchFamily="18" charset="0"/>
              </a:rPr>
              <a:t>HECTOR SOTOMAYOR</a:t>
            </a:r>
          </a:p>
          <a:p>
            <a:pPr>
              <a:lnSpc>
                <a:spcPct val="90000"/>
              </a:lnSpc>
              <a:spcBef>
                <a:spcPts val="0"/>
              </a:spcBef>
              <a:buClr>
                <a:schemeClr val="dk1"/>
              </a:buClr>
              <a:buSzPts val="2200"/>
            </a:pPr>
            <a:r>
              <a:rPr lang="en-US" sz="2200" dirty="0" smtClean="0">
                <a:latin typeface="Times New Roman" pitchFamily="18" charset="0"/>
                <a:cs typeface="Times New Roman" pitchFamily="18" charset="0"/>
              </a:rPr>
              <a:t>JOHANN MORENO </a:t>
            </a:r>
          </a:p>
          <a:p>
            <a:pPr>
              <a:lnSpc>
                <a:spcPct val="90000"/>
              </a:lnSpc>
              <a:spcBef>
                <a:spcPts val="0"/>
              </a:spcBef>
              <a:buClr>
                <a:schemeClr val="dk1"/>
              </a:buClr>
              <a:buSzPts val="2200"/>
            </a:pPr>
            <a:endParaRPr lang="en-US" sz="2200" dirty="0">
              <a:latin typeface="Times New Roman" pitchFamily="18" charset="0"/>
              <a:cs typeface="Times New Roman" pitchFamily="18" charset="0"/>
            </a:endParaRPr>
          </a:p>
          <a:p>
            <a:pPr>
              <a:lnSpc>
                <a:spcPct val="90000"/>
              </a:lnSpc>
              <a:spcBef>
                <a:spcPts val="0"/>
              </a:spcBef>
              <a:buClr>
                <a:schemeClr val="dk1"/>
              </a:buClr>
              <a:buSzPts val="2200"/>
            </a:pPr>
            <a:r>
              <a:rPr lang="en-US" sz="2200" dirty="0" smtClean="0">
                <a:solidFill>
                  <a:schemeClr val="dk1"/>
                </a:solidFill>
                <a:latin typeface="Times New Roman" pitchFamily="18" charset="0"/>
                <a:cs typeface="Times New Roman" pitchFamily="18" charset="0"/>
              </a:rPr>
              <a:t>TEMA </a:t>
            </a:r>
            <a:r>
              <a:rPr lang="en-US" sz="2200" dirty="0">
                <a:solidFill>
                  <a:schemeClr val="dk1"/>
                </a:solidFill>
                <a:latin typeface="Times New Roman" pitchFamily="18" charset="0"/>
                <a:cs typeface="Times New Roman" pitchFamily="18" charset="0"/>
              </a:rPr>
              <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PROYECTO FORMATIVO </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SEDE COLOMBIA </a:t>
            </a:r>
            <a:br>
              <a:rPr lang="en-US" sz="2200" dirty="0">
                <a:solidFill>
                  <a:schemeClr val="dk1"/>
                </a:solidFill>
                <a:latin typeface="Times New Roman" pitchFamily="18" charset="0"/>
                <a:cs typeface="Times New Roman" pitchFamily="18" charset="0"/>
              </a:rPr>
            </a:br>
            <a:r>
              <a:rPr lang="en-US" sz="2200" dirty="0">
                <a:solidFill>
                  <a:schemeClr val="dk1"/>
                </a:solidFill>
                <a:latin typeface="Times New Roman" pitchFamily="18" charset="0"/>
                <a:cs typeface="Times New Roman" pitchFamily="18" charset="0"/>
              </a:rPr>
              <a:t>(SENA) </a:t>
            </a:r>
            <a:endParaRPr lang="en-US" sz="2200" dirty="0">
              <a:latin typeface="Times New Roman" pitchFamily="18" charset="0"/>
              <a:cs typeface="Times New Roman" pitchFamily="18" charset="0"/>
            </a:endParaRPr>
          </a:p>
        </p:txBody>
      </p:sp>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42253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graphicFrame>
        <p:nvGraphicFramePr>
          <p:cNvPr id="2" name="1 Tabla"/>
          <p:cNvGraphicFramePr>
            <a:graphicFrameLocks noGrp="1"/>
          </p:cNvGraphicFramePr>
          <p:nvPr>
            <p:extLst>
              <p:ext uri="{D42A27DB-BD31-4B8C-83A1-F6EECF244321}">
                <p14:modId xmlns:p14="http://schemas.microsoft.com/office/powerpoint/2010/main" val="2662874116"/>
              </p:ext>
            </p:extLst>
          </p:nvPr>
        </p:nvGraphicFramePr>
        <p:xfrm>
          <a:off x="2466159" y="2076518"/>
          <a:ext cx="5488940" cy="4010218"/>
        </p:xfrm>
        <a:graphic>
          <a:graphicData uri="http://schemas.openxmlformats.org/drawingml/2006/table">
            <a:tbl>
              <a:tblPr firstRow="1" firstCol="1" bandRow="1">
                <a:tableStyleId>{2D5ABB26-0587-4C30-8999-92F81FD0307C}</a:tableStyleId>
              </a:tblPr>
              <a:tblGrid>
                <a:gridCol w="1238885"/>
                <a:gridCol w="4250055"/>
              </a:tblGrid>
              <a:tr h="0">
                <a:tc>
                  <a:txBody>
                    <a:bodyPr/>
                    <a:lstStyle/>
                    <a:p>
                      <a:pPr>
                        <a:lnSpc>
                          <a:spcPct val="107000"/>
                        </a:lnSpc>
                        <a:spcAft>
                          <a:spcPts val="0"/>
                        </a:spcAft>
                      </a:pPr>
                      <a:r>
                        <a:rPr lang="es-ES_tradnl" sz="1800" dirty="0">
                          <a:effectLst/>
                          <a:latin typeface="Times New Roman" pitchFamily="18" charset="0"/>
                          <a:cs typeface="Times New Roman" pitchFamily="18" charset="0"/>
                        </a:rPr>
                        <a:t>Identificación del requerimiento: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RNF05</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dirty="0">
                          <a:effectLst/>
                          <a:latin typeface="Times New Roman" pitchFamily="18" charset="0"/>
                          <a:cs typeface="Times New Roman" pitchFamily="18" charset="0"/>
                        </a:rPr>
                        <a:t>Nombre del Requerimiento: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Numero de documentos a registrar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a:effectLst/>
                          <a:latin typeface="Times New Roman" pitchFamily="18" charset="0"/>
                          <a:cs typeface="Times New Roman" pitchFamily="18" charset="0"/>
                        </a:rPr>
                        <a:t>Características: </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El sistema podrá registrar los documentos dl graduado</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07000"/>
                        </a:lnSpc>
                        <a:spcAft>
                          <a:spcPts val="0"/>
                        </a:spcAft>
                      </a:pPr>
                      <a:r>
                        <a:rPr lang="es-ES_tradnl" sz="1800">
                          <a:effectLst/>
                          <a:latin typeface="Times New Roman" pitchFamily="18" charset="0"/>
                          <a:cs typeface="Times New Roman" pitchFamily="18" charset="0"/>
                        </a:rPr>
                        <a:t>Descripción del requerimiento: </a:t>
                      </a:r>
                      <a:endParaRPr lang="es-CO" sz="180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ES_tradnl" sz="1800" dirty="0">
                          <a:effectLst/>
                          <a:latin typeface="Times New Roman" pitchFamily="18" charset="0"/>
                          <a:cs typeface="Times New Roman" pitchFamily="18" charset="0"/>
                        </a:rPr>
                        <a:t>El sistema debe ser capaz mostrar un los documentos si el graduado está registrado en la base de datos </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gridSpan="2">
                  <a:txBody>
                    <a:bodyPr/>
                    <a:lstStyle/>
                    <a:p>
                      <a:pPr>
                        <a:lnSpc>
                          <a:spcPct val="107000"/>
                        </a:lnSpc>
                        <a:spcAft>
                          <a:spcPts val="0"/>
                        </a:spcAft>
                      </a:pPr>
                      <a:r>
                        <a:rPr lang="es-ES_tradnl" sz="1800" dirty="0">
                          <a:effectLst/>
                          <a:latin typeface="Times New Roman" pitchFamily="18" charset="0"/>
                          <a:cs typeface="Times New Roman" pitchFamily="18" charset="0"/>
                        </a:rPr>
                        <a:t>Prioridad del requerimiento:     Baja</a:t>
                      </a:r>
                      <a:endParaRPr lang="es-CO" sz="1800" dirty="0">
                        <a:effectLst/>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2292781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15"/>
          <p:cNvSpPr txBox="1">
            <a:spLocks/>
          </p:cNvSpPr>
          <p:nvPr/>
        </p:nvSpPr>
        <p:spPr>
          <a:xfrm>
            <a:off x="1338697" y="2607437"/>
            <a:ext cx="6577395" cy="2957341"/>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600"/>
              <a:buFont typeface="Gill Sans"/>
              <a:buNone/>
            </a:pPr>
            <a:r>
              <a:rPr lang="es-CO" sz="6600" dirty="0">
                <a:latin typeface="Times New Roman" pitchFamily="18" charset="0"/>
                <a:cs typeface="Times New Roman" pitchFamily="18" charset="0"/>
              </a:rPr>
              <a:t>CASOS DE USO DE EL SOFTWARE</a:t>
            </a:r>
          </a:p>
        </p:txBody>
      </p:sp>
      <p:pic>
        <p:nvPicPr>
          <p:cNvPr id="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4038109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304071" y="3753490"/>
            <a:ext cx="4434260" cy="74140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dirty="0"/>
              <a:t>Caso de uso</a:t>
            </a:r>
          </a:p>
        </p:txBody>
      </p:sp>
      <p:pic>
        <p:nvPicPr>
          <p:cNvPr id="23"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
        <p:nvSpPr>
          <p:cNvPr id="25" name="24 Octágono">
            <a:hlinkClick r:id="rId3" action="ppaction://hlinkfile"/>
          </p:cNvPr>
          <p:cNvSpPr/>
          <p:nvPr/>
        </p:nvSpPr>
        <p:spPr>
          <a:xfrm>
            <a:off x="2304071" y="2602753"/>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3" action="ppaction://hlinkfile"/>
              </a:rPr>
              <a:t>1</a:t>
            </a:r>
            <a:endParaRPr lang="es-CO" dirty="0"/>
          </a:p>
        </p:txBody>
      </p:sp>
      <p:sp>
        <p:nvSpPr>
          <p:cNvPr id="26" name="25 Octágono"/>
          <p:cNvSpPr/>
          <p:nvPr/>
        </p:nvSpPr>
        <p:spPr>
          <a:xfrm>
            <a:off x="2304071" y="4685551"/>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4" action="ppaction://hlinkfile"/>
              </a:rPr>
              <a:t>4</a:t>
            </a:r>
            <a:endParaRPr lang="es-CO" dirty="0"/>
          </a:p>
        </p:txBody>
      </p:sp>
      <p:sp>
        <p:nvSpPr>
          <p:cNvPr id="27" name="26 Octágono"/>
          <p:cNvSpPr/>
          <p:nvPr/>
        </p:nvSpPr>
        <p:spPr>
          <a:xfrm>
            <a:off x="4137624" y="4700067"/>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5" action="ppaction://hlinkfile"/>
              </a:rPr>
              <a:t>5</a:t>
            </a:r>
            <a:endParaRPr lang="es-CO" dirty="0"/>
          </a:p>
        </p:txBody>
      </p:sp>
      <p:sp>
        <p:nvSpPr>
          <p:cNvPr id="28" name="27 Octágono"/>
          <p:cNvSpPr/>
          <p:nvPr/>
        </p:nvSpPr>
        <p:spPr>
          <a:xfrm>
            <a:off x="5693303" y="4700067"/>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6" action="ppaction://hlinkfile"/>
              </a:rPr>
              <a:t>6</a:t>
            </a:r>
            <a:endParaRPr lang="es-CO" dirty="0"/>
          </a:p>
        </p:txBody>
      </p:sp>
      <p:sp>
        <p:nvSpPr>
          <p:cNvPr id="29" name="28 Octágono"/>
          <p:cNvSpPr/>
          <p:nvPr/>
        </p:nvSpPr>
        <p:spPr>
          <a:xfrm>
            <a:off x="4137624" y="2639039"/>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7" action="ppaction://hlinkfile"/>
              </a:rPr>
              <a:t>2</a:t>
            </a:r>
            <a:endParaRPr lang="es-CO" dirty="0"/>
          </a:p>
        </p:txBody>
      </p:sp>
      <p:sp>
        <p:nvSpPr>
          <p:cNvPr id="30" name="29 Octágono"/>
          <p:cNvSpPr/>
          <p:nvPr/>
        </p:nvSpPr>
        <p:spPr>
          <a:xfrm>
            <a:off x="5693303" y="2639039"/>
            <a:ext cx="1045028" cy="928914"/>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8" action="ppaction://hlinkfile"/>
              </a:rPr>
              <a:t>3</a:t>
            </a:r>
            <a:endParaRPr lang="es-CO" dirty="0"/>
          </a:p>
        </p:txBody>
      </p:sp>
    </p:spTree>
    <p:extLst>
      <p:ext uri="{BB962C8B-B14F-4D97-AF65-F5344CB8AC3E}">
        <p14:creationId xmlns:p14="http://schemas.microsoft.com/office/powerpoint/2010/main" val="1647961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2;p30"/>
          <p:cNvSpPr txBox="1">
            <a:spLocks/>
          </p:cNvSpPr>
          <p:nvPr/>
        </p:nvSpPr>
        <p:spPr>
          <a:xfrm>
            <a:off x="2386811" y="3309578"/>
            <a:ext cx="4536504" cy="936104"/>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600"/>
            </a:pPr>
            <a:r>
              <a:rPr lang="en-US" sz="6600" dirty="0">
                <a:latin typeface="Times New Roman" pitchFamily="18" charset="0"/>
                <a:cs typeface="Times New Roman" pitchFamily="18" charset="0"/>
              </a:rPr>
              <a:t>GRACIAS!!</a:t>
            </a:r>
          </a:p>
        </p:txBody>
      </p:sp>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016430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1;p2"/>
          <p:cNvSpPr txBox="1">
            <a:spLocks/>
          </p:cNvSpPr>
          <p:nvPr/>
        </p:nvSpPr>
        <p:spPr>
          <a:xfrm>
            <a:off x="1114650" y="1839591"/>
            <a:ext cx="7305414" cy="1080015"/>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spcBef>
                <a:spcPts val="0"/>
              </a:spcBef>
              <a:buSzPts val="3200"/>
              <a:buFont typeface="Arial"/>
              <a:buNone/>
            </a:pPr>
            <a:r>
              <a:rPr lang="en-US" sz="4000" b="1" dirty="0">
                <a:latin typeface="Times New Roman"/>
                <a:ea typeface="Times New Roman"/>
                <a:cs typeface="Times New Roman"/>
                <a:sym typeface="Times New Roman"/>
              </a:rPr>
              <a:t>Nombre </a:t>
            </a:r>
            <a:r>
              <a:rPr lang="en-US" sz="4000" b="1" dirty="0" smtClean="0">
                <a:latin typeface="Times New Roman"/>
                <a:ea typeface="Times New Roman"/>
                <a:cs typeface="Times New Roman"/>
                <a:sym typeface="Times New Roman"/>
              </a:rPr>
              <a:t>comercial</a:t>
            </a:r>
            <a:endParaRPr lang="en-US" dirty="0"/>
          </a:p>
        </p:txBody>
      </p:sp>
      <p:pic>
        <p:nvPicPr>
          <p:cNvPr id="4"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30883"/>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pic>
        <p:nvPicPr>
          <p:cNvPr id="6" name="Picture 2" descr="C:\Users\ACER\Desktop\ADSI\PIMER TRIMESTRE\CONCEPTOS\PROYECTOR FORMATIVO PRIMER TRIMESTRE\USI uniminuto\V 4\LogoSample_ByTailorBrands.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514597" y="2597312"/>
            <a:ext cx="3864427" cy="38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18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p3"/>
          <p:cNvSpPr txBox="1">
            <a:spLocks/>
          </p:cNvSpPr>
          <p:nvPr/>
        </p:nvSpPr>
        <p:spPr>
          <a:xfrm>
            <a:off x="2605144" y="2369332"/>
            <a:ext cx="4536504" cy="608255"/>
          </a:xfrm>
          <a:prstGeom prst="rect">
            <a:avLst/>
          </a:prstGeom>
          <a:noFill/>
          <a:ln>
            <a:noFill/>
          </a:ln>
        </p:spPr>
        <p:txBody>
          <a:bodyPr spcFirstLastPara="1" wrap="square" lIns="91425" tIns="45700" rIns="91425" bIns="45700" anchor="t" anchorCtr="0">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3200"/>
              <a:buFont typeface="Gill Sans"/>
              <a:buNone/>
            </a:pPr>
            <a:r>
              <a:rPr lang="en-US" dirty="0">
                <a:latin typeface="Times New Roman" pitchFamily="18" charset="0"/>
                <a:cs typeface="Times New Roman" pitchFamily="18" charset="0"/>
              </a:rPr>
              <a:t>OBJETIVO GENERAL</a:t>
            </a:r>
          </a:p>
        </p:txBody>
      </p:sp>
      <p:sp>
        <p:nvSpPr>
          <p:cNvPr id="5" name="Google Shape;117;p3"/>
          <p:cNvSpPr txBox="1">
            <a:spLocks/>
          </p:cNvSpPr>
          <p:nvPr/>
        </p:nvSpPr>
        <p:spPr>
          <a:xfrm>
            <a:off x="2436500" y="3023287"/>
            <a:ext cx="4873791" cy="2906717"/>
          </a:xfrm>
          <a:prstGeom prst="rect">
            <a:avLst/>
          </a:prstGeom>
          <a:noFill/>
          <a:ln>
            <a:noFill/>
          </a:ln>
        </p:spPr>
        <p:txBody>
          <a:bodyPr spcFirstLastPara="1" wrap="square" lIns="91425" tIns="45700" rIns="91425" bIns="45700" anchor="t" anchorCtr="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gn="just">
              <a:buSzPts val="1800"/>
              <a:buNone/>
            </a:pPr>
            <a:r>
              <a:rPr lang="es-ES" dirty="0">
                <a:latin typeface="Times New Roman" pitchFamily="18" charset="0"/>
                <a:cs typeface="Times New Roman" pitchFamily="18" charset="0"/>
              </a:rPr>
              <a:t>Diseñar, desarrollar e </a:t>
            </a:r>
            <a:r>
              <a:rPr lang="es-ES" dirty="0" smtClean="0">
                <a:latin typeface="Times New Roman" pitchFamily="18" charset="0"/>
                <a:cs typeface="Times New Roman" pitchFamily="18" charset="0"/>
              </a:rPr>
              <a:t>implementar un </a:t>
            </a:r>
            <a:r>
              <a:rPr lang="es-ES" dirty="0">
                <a:latin typeface="Times New Roman" pitchFamily="18" charset="0"/>
                <a:cs typeface="Times New Roman" pitchFamily="18" charset="0"/>
              </a:rPr>
              <a:t>Sistema de inventariado</a:t>
            </a:r>
            <a:r>
              <a:rPr lang="es-ES" dirty="0">
                <a:solidFill>
                  <a:srgbClr val="FF0000"/>
                </a:solidFill>
                <a:latin typeface="Times New Roman" pitchFamily="18" charset="0"/>
                <a:cs typeface="Times New Roman" pitchFamily="18" charset="0"/>
              </a:rPr>
              <a:t> </a:t>
            </a:r>
            <a:r>
              <a:rPr lang="es-ES" dirty="0">
                <a:latin typeface="Times New Roman" pitchFamily="18" charset="0"/>
                <a:cs typeface="Times New Roman" pitchFamily="18" charset="0"/>
              </a:rPr>
              <a:t>para la información almacenada en folios de graduados en el convenio de la universidad del Tolima. con el fin de optimizar la búsqueda y el almacenamiento de la información para su debido uso en la institución educativa ( UNIMINUTO ).</a:t>
            </a:r>
            <a:endParaRPr lang="es-ES" dirty="0">
              <a:highlight>
                <a:schemeClr val="lt1"/>
              </a:highlight>
              <a:latin typeface="Times New Roman" pitchFamily="18" charset="0"/>
              <a:cs typeface="Times New Roman" pitchFamily="18" charset="0"/>
            </a:endParaRPr>
          </a:p>
          <a:p>
            <a:pPr marL="0" indent="0" algn="just">
              <a:lnSpc>
                <a:spcPct val="120000"/>
              </a:lnSpc>
              <a:spcBef>
                <a:spcPts val="0"/>
              </a:spcBef>
              <a:buSzPts val="1850"/>
              <a:buFont typeface="Arial"/>
              <a:buNone/>
            </a:pPr>
            <a:endParaRPr lang="es-CO" sz="1850" dirty="0"/>
          </a:p>
          <a:p>
            <a:pPr marL="0" indent="0" algn="just">
              <a:lnSpc>
                <a:spcPct val="120000"/>
              </a:lnSpc>
              <a:spcBef>
                <a:spcPts val="1000"/>
              </a:spcBef>
              <a:buSzPts val="1850"/>
              <a:buFont typeface="Arial"/>
              <a:buNone/>
            </a:pPr>
            <a:endParaRPr lang="es-CO" sz="1850" dirty="0"/>
          </a:p>
        </p:txBody>
      </p:sp>
      <p:pic>
        <p:nvPicPr>
          <p:cNvPr id="7"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164741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4;p4"/>
          <p:cNvSpPr txBox="1">
            <a:spLocks/>
          </p:cNvSpPr>
          <p:nvPr/>
        </p:nvSpPr>
        <p:spPr>
          <a:xfrm>
            <a:off x="1787515" y="2033148"/>
            <a:ext cx="5949968" cy="765820"/>
          </a:xfrm>
          <a:prstGeom prst="rect">
            <a:avLst/>
          </a:prstGeom>
          <a:noFill/>
          <a:ln>
            <a:noFill/>
          </a:ln>
        </p:spPr>
        <p:txBody>
          <a:bodyPr spcFirstLastPara="1" wrap="square" lIns="91425" tIns="45700" rIns="91425" bIns="45700" anchor="t" anchorCtr="0">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spcBef>
                <a:spcPts val="0"/>
              </a:spcBef>
              <a:buClr>
                <a:schemeClr val="dk1"/>
              </a:buClr>
              <a:buSzPts val="3200"/>
              <a:buFont typeface="Gill Sans"/>
              <a:buNone/>
            </a:pPr>
            <a:r>
              <a:rPr lang="en-US" dirty="0">
                <a:latin typeface="Times New Roman" pitchFamily="18" charset="0"/>
                <a:cs typeface="Times New Roman" pitchFamily="18" charset="0"/>
              </a:rPr>
              <a:t>OBJETIVOS ESPECÍFICOS </a:t>
            </a:r>
          </a:p>
        </p:txBody>
      </p:sp>
      <p:sp>
        <p:nvSpPr>
          <p:cNvPr id="4" name="Google Shape;125;p4"/>
          <p:cNvSpPr txBox="1">
            <a:spLocks/>
          </p:cNvSpPr>
          <p:nvPr/>
        </p:nvSpPr>
        <p:spPr>
          <a:xfrm>
            <a:off x="1476828" y="2754660"/>
            <a:ext cx="6571343" cy="3698391"/>
          </a:xfrm>
          <a:prstGeom prst="rect">
            <a:avLst/>
          </a:prstGeom>
          <a:noFill/>
          <a:ln>
            <a:noFill/>
          </a:ln>
        </p:spPr>
        <p:txBody>
          <a:bodyPr spcFirstLastPara="1" wrap="square" lIns="91425" tIns="45700" rIns="91425" bIns="45700" anchor="t" anchorCtr="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lvl="0" indent="-457200">
              <a:spcBef>
                <a:spcPts val="1600"/>
              </a:spcBef>
              <a:buClr>
                <a:srgbClr val="000000"/>
              </a:buClr>
              <a:buSzPts val="1800"/>
              <a:buFont typeface="Wingdings" pitchFamily="2" charset="2"/>
              <a:buChar char="Ø"/>
            </a:pPr>
            <a:r>
              <a:rPr lang="es-ES" dirty="0">
                <a:solidFill>
                  <a:srgbClr val="000000"/>
                </a:solidFill>
                <a:latin typeface="Times New Roman" panose="02020603050405020304" pitchFamily="18" charset="0"/>
                <a:cs typeface="Times New Roman" panose="02020603050405020304" pitchFamily="18" charset="0"/>
              </a:rPr>
              <a:t>Desarrollar una base de datos con el ID o Numero de documento de los graduados , en la cual se almacene de forma eficiente la información.</a:t>
            </a:r>
          </a:p>
          <a:p>
            <a:pPr marL="571500" lvl="0" indent="-457200">
              <a:spcBef>
                <a:spcPts val="1600"/>
              </a:spcBef>
              <a:buClr>
                <a:srgbClr val="000000"/>
              </a:buClr>
              <a:buSzPts val="1800"/>
              <a:buFont typeface="Wingdings" pitchFamily="2" charset="2"/>
              <a:buChar char="Ø"/>
            </a:pPr>
            <a:r>
              <a:rPr lang="es-ES" dirty="0">
                <a:solidFill>
                  <a:srgbClr val="000000"/>
                </a:solidFill>
                <a:latin typeface="Times New Roman" panose="02020603050405020304" pitchFamily="18" charset="0"/>
                <a:cs typeface="Times New Roman" panose="02020603050405020304" pitchFamily="18" charset="0"/>
              </a:rPr>
              <a:t>Almacenar en la base de datos los reportes realizados por los empleados para la visualización oportuna del administrador.</a:t>
            </a:r>
          </a:p>
          <a:p>
            <a:pPr marL="571500" lvl="0" indent="-457200">
              <a:spcBef>
                <a:spcPts val="1600"/>
              </a:spcBef>
              <a:buClr>
                <a:srgbClr val="000000"/>
              </a:buClr>
              <a:buSzPts val="1800"/>
              <a:buFont typeface="Wingdings" pitchFamily="2" charset="2"/>
              <a:buChar char="Ø"/>
            </a:pPr>
            <a:r>
              <a:rPr lang="es-ES" dirty="0">
                <a:solidFill>
                  <a:srgbClr val="000000"/>
                </a:solidFill>
                <a:latin typeface="Times New Roman" panose="02020603050405020304" pitchFamily="18" charset="0"/>
                <a:cs typeface="Times New Roman" panose="02020603050405020304" pitchFamily="18" charset="0"/>
              </a:rPr>
              <a:t>Generar una interfaz de búsqueda la cual sea precisa con la información almacenada en la base de datos.</a:t>
            </a:r>
          </a:p>
        </p:txBody>
      </p:sp>
      <p:pic>
        <p:nvPicPr>
          <p:cNvPr id="5"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13434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5"/>
          <p:cNvSpPr txBox="1">
            <a:spLocks/>
          </p:cNvSpPr>
          <p:nvPr/>
        </p:nvSpPr>
        <p:spPr>
          <a:xfrm>
            <a:off x="1403648" y="2073052"/>
            <a:ext cx="7126398" cy="608256"/>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3200"/>
              <a:buFont typeface="Gill Sans"/>
              <a:buNone/>
            </a:pPr>
            <a:r>
              <a:rPr lang="en-US" sz="3200" dirty="0">
                <a:latin typeface="Times New Roman" pitchFamily="18" charset="0"/>
                <a:cs typeface="Times New Roman" pitchFamily="18" charset="0"/>
              </a:rPr>
              <a:t>PLANTEAMIENTO DEL PROBLEMA </a:t>
            </a:r>
          </a:p>
        </p:txBody>
      </p:sp>
      <p:sp>
        <p:nvSpPr>
          <p:cNvPr id="3" name="Google Shape;134;p5"/>
          <p:cNvSpPr txBox="1"/>
          <p:nvPr/>
        </p:nvSpPr>
        <p:spPr>
          <a:xfrm>
            <a:off x="1403648" y="2654670"/>
            <a:ext cx="7173177" cy="3549649"/>
          </a:xfrm>
          <a:prstGeom prst="rect">
            <a:avLst/>
          </a:prstGeom>
          <a:noFill/>
          <a:ln>
            <a:noFill/>
          </a:ln>
        </p:spPr>
        <p:txBody>
          <a:bodyPr spcFirstLastPara="1" wrap="square" lIns="91425" tIns="45700" rIns="91425" bIns="45700" anchor="t" anchorCtr="0">
            <a:spAutoFit/>
          </a:bodyPr>
          <a:lstStyle/>
          <a:p>
            <a:pPr lvl="0" algn="just">
              <a:spcBef>
                <a:spcPts val="1600"/>
              </a:spcBef>
              <a:buClr>
                <a:schemeClr val="dk1"/>
              </a:buClr>
              <a:buSzPts val="1800"/>
            </a:pPr>
            <a:r>
              <a:rPr lang="es-ES" sz="2000" dirty="0">
                <a:solidFill>
                  <a:srgbClr val="000000"/>
                </a:solidFill>
                <a:latin typeface="Times New Roman" pitchFamily="18" charset="0"/>
                <a:cs typeface="Times New Roman" pitchFamily="18" charset="0"/>
              </a:rPr>
              <a:t>La Universidad UNIMINUTO presenta una falencia en perdida de información y tiempo de búsqueda de los archivos de los graduados con el convenio unitolima, ya qua actualmente a dejado una cantidad de paginas inciertas y dudas de cada estudiante ya graduado.</a:t>
            </a:r>
          </a:p>
          <a:p>
            <a:pPr lvl="0" algn="just">
              <a:spcBef>
                <a:spcPts val="1600"/>
              </a:spcBef>
              <a:buClr>
                <a:schemeClr val="dk1"/>
              </a:buClr>
              <a:buSzPts val="1800"/>
            </a:pPr>
            <a:r>
              <a:rPr lang="es-ES" sz="2000" dirty="0">
                <a:solidFill>
                  <a:srgbClr val="000000"/>
                </a:solidFill>
                <a:latin typeface="Times New Roman" pitchFamily="18" charset="0"/>
                <a:cs typeface="Times New Roman" pitchFamily="18" charset="0"/>
              </a:rPr>
              <a:t>Esto se ocasiona ya que la universidad maneja su inventario en unos portafolios guardados en cajas y una herramienta virtual en Excel, la herramienta de Excel carece de eficiencia y almacenamiento oportuno en la información de los archivos.</a:t>
            </a:r>
          </a:p>
          <a:p>
            <a:pPr marL="0" marR="0" lvl="0" indent="0" algn="l" rtl="0">
              <a:spcBef>
                <a:spcPts val="0"/>
              </a:spcBef>
              <a:spcAft>
                <a:spcPts val="0"/>
              </a:spcAft>
              <a:buNone/>
            </a:pPr>
            <a:endParaRPr sz="1800" dirty="0">
              <a:solidFill>
                <a:schemeClr val="dk1"/>
              </a:solidFill>
              <a:latin typeface="Times New Roman" pitchFamily="18" charset="0"/>
              <a:ea typeface="Gill Sans"/>
              <a:cs typeface="Times New Roman" pitchFamily="18" charset="0"/>
              <a:sym typeface="Gill Sans"/>
            </a:endParaRPr>
          </a:p>
        </p:txBody>
      </p:sp>
      <p:pic>
        <p:nvPicPr>
          <p:cNvPr id="5"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963411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9;p6"/>
          <p:cNvSpPr txBox="1">
            <a:spLocks/>
          </p:cNvSpPr>
          <p:nvPr/>
        </p:nvSpPr>
        <p:spPr>
          <a:xfrm>
            <a:off x="1442969" y="2121766"/>
            <a:ext cx="6344810" cy="722981"/>
          </a:xfrm>
          <a:prstGeom prst="rect">
            <a:avLst/>
          </a:prstGeom>
          <a:noFill/>
          <a:ln>
            <a:noFill/>
          </a:ln>
        </p:spPr>
        <p:txBody>
          <a:bodyPr spcFirstLastPara="1" wrap="square" lIns="91425" tIns="45700" rIns="91425" bIns="45700" anchor="t" anchorCtr="0">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880"/>
              <a:buFont typeface="Gill Sans"/>
              <a:buNone/>
            </a:pPr>
            <a:r>
              <a:rPr lang="en-US" dirty="0">
                <a:latin typeface="Times New Roman" pitchFamily="18" charset="0"/>
                <a:cs typeface="Times New Roman" pitchFamily="18" charset="0"/>
              </a:rPr>
              <a:t>PREGUNTA PROBLEMÁTICA</a:t>
            </a:r>
            <a:r>
              <a:rPr lang="en-US" sz="2880" dirty="0"/>
              <a:t/>
            </a:r>
            <a:br>
              <a:rPr lang="en-US" sz="2880" dirty="0"/>
            </a:br>
            <a:endParaRPr lang="en-US" sz="2880" dirty="0"/>
          </a:p>
        </p:txBody>
      </p:sp>
      <p:sp>
        <p:nvSpPr>
          <p:cNvPr id="3" name="Google Shape;140;p6"/>
          <p:cNvSpPr txBox="1">
            <a:spLocks/>
          </p:cNvSpPr>
          <p:nvPr/>
        </p:nvSpPr>
        <p:spPr>
          <a:xfrm>
            <a:off x="1442969" y="2822361"/>
            <a:ext cx="6571200" cy="3382496"/>
          </a:xfrm>
          <a:prstGeom prst="rect">
            <a:avLst/>
          </a:prstGeom>
          <a:noFill/>
          <a:ln>
            <a:noFill/>
          </a:ln>
        </p:spPr>
        <p:txBody>
          <a:bodyPr spcFirstLastPara="1" wrap="square" lIns="91425" tIns="45700" rIns="91425" bIns="4570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Bef>
                <a:spcPts val="0"/>
              </a:spcBef>
              <a:buSzPts val="2000"/>
              <a:buNone/>
            </a:pPr>
            <a:r>
              <a:rPr lang="es-CO" sz="2800" dirty="0">
                <a:latin typeface="Times New Roman" pitchFamily="18" charset="0"/>
                <a:cs typeface="Times New Roman" pitchFamily="18" charset="0"/>
              </a:rPr>
              <a:t>¿Cómo suministrar a la universidad un sistema de  inventario con  almacenamiento y búsqueda eficiente, llevando consigo la organización y el seguimiento de las cajas, portafolios y folios de los graduados con el convenio unitolima?</a:t>
            </a:r>
          </a:p>
        </p:txBody>
      </p:sp>
      <p:pic>
        <p:nvPicPr>
          <p:cNvPr id="5"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293860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7;p8"/>
          <p:cNvSpPr txBox="1">
            <a:spLocks/>
          </p:cNvSpPr>
          <p:nvPr/>
        </p:nvSpPr>
        <p:spPr>
          <a:xfrm>
            <a:off x="2621302" y="2029993"/>
            <a:ext cx="3810745" cy="504056"/>
          </a:xfrm>
          <a:prstGeom prst="rect">
            <a:avLst/>
          </a:prstGeom>
          <a:noFill/>
          <a:ln>
            <a:noFill/>
          </a:ln>
        </p:spPr>
        <p:txBody>
          <a:bodyPr spcFirstLastPara="1" wrap="square" lIns="91425" tIns="45700" rIns="91425" bIns="4570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2900"/>
              <a:buFont typeface="Gill Sans"/>
              <a:buNone/>
            </a:pPr>
            <a:r>
              <a:rPr lang="en-US" sz="3200" dirty="0">
                <a:latin typeface="Times New Roman" pitchFamily="18" charset="0"/>
                <a:cs typeface="Times New Roman" pitchFamily="18" charset="0"/>
              </a:rPr>
              <a:t>JUSTIFICACIÓN </a:t>
            </a:r>
          </a:p>
        </p:txBody>
      </p:sp>
      <p:sp>
        <p:nvSpPr>
          <p:cNvPr id="3" name="CuadroTexto 1">
            <a:extLst>
              <a:ext uri="{FF2B5EF4-FFF2-40B4-BE49-F238E27FC236}">
                <a16:creationId xmlns:a16="http://schemas.microsoft.com/office/drawing/2014/main" xmlns="" id="{40048A1A-A6B6-447B-8E3B-33A225610AAF}"/>
              </a:ext>
            </a:extLst>
          </p:cNvPr>
          <p:cNvSpPr txBox="1"/>
          <p:nvPr/>
        </p:nvSpPr>
        <p:spPr>
          <a:xfrm>
            <a:off x="1383425" y="2748872"/>
            <a:ext cx="6286500" cy="3416320"/>
          </a:xfrm>
          <a:prstGeom prst="rect">
            <a:avLst/>
          </a:prstGeom>
          <a:noFill/>
        </p:spPr>
        <p:txBody>
          <a:bodyPr wrap="square" rtlCol="0">
            <a:spAutoFit/>
          </a:bodyPr>
          <a:lstStyle/>
          <a:p>
            <a:pPr algn="just"/>
            <a:r>
              <a:rPr lang="es-ES" sz="2400" dirty="0">
                <a:latin typeface="Times New Roman" panose="02020603050405020304" pitchFamily="18" charset="0"/>
                <a:cs typeface="Times New Roman" panose="02020603050405020304" pitchFamily="18" charset="0"/>
              </a:rPr>
              <a:t>El presente proyecto debe implementarse para la facilitación de los procesos de búsqueda y almacenamiento de la información de los graduados del convenio unitolima.  La cual debe dar una idea aproximada de lo que se debe hacer para encontrar la información guardada en folios,  solucionando la demanda de mantener  y gestionar la estructuración  del convenio unitolima lo cual hace parte de la institución. </a:t>
            </a:r>
            <a:endParaRPr lang="es-CO" sz="2400" dirty="0">
              <a:latin typeface="Times New Roman" panose="02020603050405020304" pitchFamily="18" charset="0"/>
              <a:cs typeface="Times New Roman" panose="02020603050405020304" pitchFamily="18" charset="0"/>
            </a:endParaRPr>
          </a:p>
        </p:txBody>
      </p:sp>
      <p:pic>
        <p:nvPicPr>
          <p:cNvPr id="5"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15271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7"/>
          <p:cNvSpPr txBox="1">
            <a:spLocks/>
          </p:cNvSpPr>
          <p:nvPr/>
        </p:nvSpPr>
        <p:spPr>
          <a:xfrm>
            <a:off x="1522714" y="1877075"/>
            <a:ext cx="6571343" cy="648072"/>
          </a:xfrm>
          <a:prstGeom prst="rect">
            <a:avLst/>
          </a:prstGeom>
          <a:noFill/>
          <a:ln>
            <a:noFill/>
          </a:ln>
        </p:spPr>
        <p:txBody>
          <a:bodyPr spcFirstLastPara="1" wrap="square" lIns="91425" tIns="45700" rIns="91425" bIns="45700" anchor="t" anchorCtr="0">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Clr>
                <a:schemeClr val="dk1"/>
              </a:buClr>
              <a:buSzPts val="3200"/>
              <a:buFont typeface="Gill Sans"/>
              <a:buNone/>
            </a:pPr>
            <a:r>
              <a:rPr lang="en-US" dirty="0"/>
              <a:t> </a:t>
            </a:r>
            <a:r>
              <a:rPr lang="en-US" sz="2900" dirty="0">
                <a:latin typeface="Times New Roman" pitchFamily="18" charset="0"/>
                <a:cs typeface="Times New Roman" pitchFamily="18" charset="0"/>
              </a:rPr>
              <a:t>ALCANCE DEL PROYECTO</a:t>
            </a:r>
            <a:endParaRPr lang="en-US" dirty="0">
              <a:latin typeface="Times New Roman" pitchFamily="18" charset="0"/>
              <a:cs typeface="Times New Roman" pitchFamily="18" charset="0"/>
            </a:endParaRPr>
          </a:p>
        </p:txBody>
      </p:sp>
      <p:sp>
        <p:nvSpPr>
          <p:cNvPr id="3" name="Google Shape;151;p7"/>
          <p:cNvSpPr txBox="1"/>
          <p:nvPr/>
        </p:nvSpPr>
        <p:spPr>
          <a:xfrm>
            <a:off x="962952" y="2682802"/>
            <a:ext cx="7690868" cy="3554779"/>
          </a:xfrm>
          <a:prstGeom prst="rect">
            <a:avLst/>
          </a:prstGeom>
          <a:noFill/>
          <a:ln>
            <a:noFill/>
          </a:ln>
        </p:spPr>
        <p:txBody>
          <a:bodyPr spcFirstLastPara="1" wrap="square" lIns="91425" tIns="45700" rIns="91425" bIns="45700" anchor="t" anchorCtr="0">
            <a:spAutoFit/>
          </a:bodyPr>
          <a:lstStyle/>
          <a:p>
            <a:pPr marL="228600" indent="-228600">
              <a:buClr>
                <a:schemeClr val="accent1"/>
              </a:buClr>
              <a:buSzPts val="1700"/>
              <a:buFont typeface="Noto Sans Symbols"/>
              <a:buChar char="✔"/>
            </a:pPr>
            <a:r>
              <a:rPr lang="es-CO" sz="2000" dirty="0">
                <a:latin typeface="Times New Roman" pitchFamily="18" charset="0"/>
                <a:cs typeface="Times New Roman" pitchFamily="18" charset="0"/>
              </a:rPr>
              <a:t>Diseñar un interfaz de registro y acceso de usuario en el sistema</a:t>
            </a:r>
            <a:r>
              <a:rPr lang="es-CO" sz="2000" dirty="0" smtClean="0">
                <a:latin typeface="Times New Roman" pitchFamily="18" charset="0"/>
                <a:cs typeface="Times New Roman" pitchFamily="18" charset="0"/>
              </a:rPr>
              <a:t>.</a:t>
            </a:r>
            <a:endParaRPr lang="es-CO" sz="2000" dirty="0">
              <a:latin typeface="Times New Roman" pitchFamily="18" charset="0"/>
              <a:cs typeface="Times New Roman" pitchFamily="18" charset="0"/>
            </a:endParaRPr>
          </a:p>
          <a:p>
            <a:pPr marL="228600" indent="-228600">
              <a:buClr>
                <a:schemeClr val="accent1"/>
              </a:buClr>
              <a:buSzPts val="1700"/>
              <a:buFont typeface="Noto Sans Symbols"/>
              <a:buChar char="✔"/>
            </a:pPr>
            <a:r>
              <a:rPr lang="es-CO" sz="2000" dirty="0" smtClean="0">
                <a:solidFill>
                  <a:schemeClr val="dk1"/>
                </a:solidFill>
                <a:latin typeface="Times New Roman" pitchFamily="18" charset="0"/>
                <a:cs typeface="Times New Roman" pitchFamily="18" charset="0"/>
                <a:sym typeface="Gill Sans"/>
              </a:rPr>
              <a:t>Diseñar </a:t>
            </a:r>
            <a:r>
              <a:rPr lang="es-CO" sz="2000" dirty="0">
                <a:solidFill>
                  <a:schemeClr val="dk1"/>
                </a:solidFill>
                <a:latin typeface="Times New Roman" pitchFamily="18" charset="0"/>
                <a:cs typeface="Times New Roman" pitchFamily="18" charset="0"/>
                <a:sym typeface="Gill Sans"/>
              </a:rPr>
              <a:t>por medio de etiquetas la enumeración de las cajas y portafolios que se almacenan en la base de datos</a:t>
            </a:r>
            <a:r>
              <a:rPr lang="es-CO" sz="2000" dirty="0" smtClean="0">
                <a:solidFill>
                  <a:schemeClr val="dk1"/>
                </a:solidFill>
                <a:latin typeface="Times New Roman" pitchFamily="18" charset="0"/>
                <a:cs typeface="Times New Roman" pitchFamily="18" charset="0"/>
                <a:sym typeface="Gill Sans"/>
              </a:rPr>
              <a:t>.</a:t>
            </a:r>
            <a:r>
              <a:rPr lang="es-CO" sz="2000" dirty="0">
                <a:solidFill>
                  <a:schemeClr val="dk1"/>
                </a:solidFill>
                <a:latin typeface="Times New Roman" pitchFamily="18" charset="0"/>
                <a:ea typeface="Gill Sans"/>
                <a:cs typeface="Times New Roman" pitchFamily="18" charset="0"/>
                <a:sym typeface="Gill Sans"/>
              </a:rPr>
              <a:t> </a:t>
            </a:r>
            <a:endParaRPr lang="es-CO" sz="2000" dirty="0" smtClean="0">
              <a:solidFill>
                <a:schemeClr val="dk1"/>
              </a:solidFill>
              <a:latin typeface="Times New Roman" pitchFamily="18" charset="0"/>
              <a:ea typeface="Gill Sans"/>
              <a:cs typeface="Times New Roman" pitchFamily="18" charset="0"/>
              <a:sym typeface="Gill Sans"/>
            </a:endParaRPr>
          </a:p>
          <a:p>
            <a:pPr marL="228600" lvl="0" indent="-228600">
              <a:buClr>
                <a:schemeClr val="accent1"/>
              </a:buClr>
              <a:buSzPts val="1700"/>
              <a:buFont typeface="Noto Sans Symbols"/>
              <a:buChar char="✔"/>
            </a:pPr>
            <a:r>
              <a:rPr lang="es-CO" sz="2000" dirty="0" smtClean="0">
                <a:solidFill>
                  <a:schemeClr val="dk1"/>
                </a:solidFill>
                <a:latin typeface="Times New Roman" pitchFamily="18" charset="0"/>
                <a:ea typeface="Gill Sans"/>
                <a:cs typeface="Times New Roman" pitchFamily="18" charset="0"/>
                <a:sym typeface="Gill Sans"/>
              </a:rPr>
              <a:t>Implementar </a:t>
            </a:r>
            <a:r>
              <a:rPr lang="es-CO" sz="2000" dirty="0">
                <a:solidFill>
                  <a:schemeClr val="dk1"/>
                </a:solidFill>
                <a:latin typeface="Times New Roman" pitchFamily="18" charset="0"/>
                <a:ea typeface="Gill Sans"/>
                <a:cs typeface="Times New Roman" pitchFamily="18" charset="0"/>
                <a:sym typeface="Gill Sans"/>
              </a:rPr>
              <a:t>el ID y numero de identificación de los folios de los estudiantes para su fácil identificación y acceso en la base de datos</a:t>
            </a:r>
            <a:r>
              <a:rPr lang="es-CO" sz="2000" dirty="0" smtClean="0">
                <a:solidFill>
                  <a:schemeClr val="dk1"/>
                </a:solidFill>
                <a:latin typeface="Times New Roman" pitchFamily="18" charset="0"/>
                <a:ea typeface="Gill Sans"/>
                <a:cs typeface="Times New Roman" pitchFamily="18" charset="0"/>
                <a:sym typeface="Gill Sans"/>
              </a:rPr>
              <a:t>.</a:t>
            </a:r>
            <a:r>
              <a:rPr lang="es-CO" sz="2000" dirty="0">
                <a:solidFill>
                  <a:schemeClr val="dk1"/>
                </a:solidFill>
                <a:latin typeface="Times New Roman" pitchFamily="18" charset="0"/>
                <a:ea typeface="Gill Sans"/>
                <a:cs typeface="Times New Roman" pitchFamily="18" charset="0"/>
                <a:sym typeface="Gill Sans"/>
              </a:rPr>
              <a:t> </a:t>
            </a:r>
            <a:endParaRPr lang="es-CO" sz="2000" dirty="0" smtClean="0">
              <a:solidFill>
                <a:schemeClr val="dk1"/>
              </a:solidFill>
              <a:latin typeface="Times New Roman" pitchFamily="18" charset="0"/>
              <a:ea typeface="Gill Sans"/>
              <a:cs typeface="Times New Roman" pitchFamily="18" charset="0"/>
              <a:sym typeface="Gill Sans"/>
            </a:endParaRPr>
          </a:p>
          <a:p>
            <a:pPr marL="228600" lvl="0" indent="-228600">
              <a:buClr>
                <a:schemeClr val="accent1"/>
              </a:buClr>
              <a:buSzPts val="1700"/>
              <a:buFont typeface="Noto Sans Symbols"/>
              <a:buChar char="✔"/>
            </a:pPr>
            <a:r>
              <a:rPr lang="es-CO" sz="2000" dirty="0" smtClean="0">
                <a:solidFill>
                  <a:schemeClr val="dk1"/>
                </a:solidFill>
                <a:latin typeface="Times New Roman" pitchFamily="18" charset="0"/>
                <a:ea typeface="Gill Sans"/>
                <a:cs typeface="Times New Roman" pitchFamily="18" charset="0"/>
                <a:sym typeface="Gill Sans"/>
              </a:rPr>
              <a:t>Registro </a:t>
            </a:r>
            <a:r>
              <a:rPr lang="es-CO" sz="2000" dirty="0">
                <a:solidFill>
                  <a:schemeClr val="dk1"/>
                </a:solidFill>
                <a:latin typeface="Times New Roman" pitchFamily="18" charset="0"/>
                <a:ea typeface="Gill Sans"/>
                <a:cs typeface="Times New Roman" pitchFamily="18" charset="0"/>
                <a:sym typeface="Gill Sans"/>
              </a:rPr>
              <a:t>la entrada y salida de los archivos consultados  </a:t>
            </a:r>
            <a:endParaRPr lang="es-CO" sz="2000" dirty="0">
              <a:latin typeface="Times New Roman" pitchFamily="18" charset="0"/>
              <a:cs typeface="Times New Roman" pitchFamily="18" charset="0"/>
            </a:endParaRPr>
          </a:p>
          <a:p>
            <a:pPr marL="228600" indent="-228600">
              <a:spcBef>
                <a:spcPts val="1000"/>
              </a:spcBef>
              <a:buClr>
                <a:schemeClr val="accent1"/>
              </a:buClr>
              <a:buSzPts val="1700"/>
              <a:buFont typeface="Noto Sans Symbols"/>
              <a:buChar char="✔"/>
            </a:pPr>
            <a:r>
              <a:rPr lang="es-CO" sz="2000" dirty="0" smtClean="0">
                <a:solidFill>
                  <a:schemeClr val="dk1"/>
                </a:solidFill>
                <a:latin typeface="Times New Roman" pitchFamily="18" charset="0"/>
                <a:ea typeface="Gill Sans"/>
                <a:cs typeface="Times New Roman" pitchFamily="18" charset="0"/>
                <a:sym typeface="Gill Sans"/>
              </a:rPr>
              <a:t>Reportar </a:t>
            </a:r>
            <a:r>
              <a:rPr lang="es-CO" sz="2000" dirty="0">
                <a:solidFill>
                  <a:schemeClr val="dk1"/>
                </a:solidFill>
                <a:latin typeface="Times New Roman" pitchFamily="18" charset="0"/>
                <a:ea typeface="Gill Sans"/>
                <a:cs typeface="Times New Roman" pitchFamily="18" charset="0"/>
                <a:sym typeface="Gill Sans"/>
              </a:rPr>
              <a:t>los movimientos de búsqueda de los empleados con una interfaz amigable</a:t>
            </a:r>
            <a:r>
              <a:rPr lang="es-CO" sz="2000" dirty="0" smtClean="0">
                <a:solidFill>
                  <a:schemeClr val="dk1"/>
                </a:solidFill>
                <a:latin typeface="Times New Roman" pitchFamily="18" charset="0"/>
                <a:ea typeface="Gill Sans"/>
                <a:cs typeface="Times New Roman" pitchFamily="18" charset="0"/>
                <a:sym typeface="Gill Sans"/>
              </a:rPr>
              <a:t>.</a:t>
            </a:r>
          </a:p>
          <a:p>
            <a:pPr marL="228600" indent="-228600">
              <a:spcBef>
                <a:spcPts val="1000"/>
              </a:spcBef>
              <a:buClr>
                <a:schemeClr val="accent1"/>
              </a:buClr>
              <a:buSzPts val="1700"/>
              <a:buFont typeface="Noto Sans Symbols"/>
              <a:buChar char="✔"/>
            </a:pPr>
            <a:r>
              <a:rPr lang="es-CO" sz="2000" dirty="0" smtClean="0">
                <a:solidFill>
                  <a:schemeClr val="dk1"/>
                </a:solidFill>
                <a:latin typeface="Times New Roman" pitchFamily="18" charset="0"/>
                <a:ea typeface="Gill Sans"/>
                <a:cs typeface="Times New Roman" pitchFamily="18" charset="0"/>
                <a:sym typeface="Gill Sans"/>
              </a:rPr>
              <a:t> </a:t>
            </a:r>
            <a:r>
              <a:rPr lang="es-CO" sz="2000" dirty="0">
                <a:solidFill>
                  <a:schemeClr val="dk1"/>
                </a:solidFill>
                <a:latin typeface="Times New Roman" pitchFamily="18" charset="0"/>
                <a:ea typeface="Gill Sans"/>
                <a:cs typeface="Times New Roman" pitchFamily="18" charset="0"/>
                <a:sym typeface="Gill Sans"/>
              </a:rPr>
              <a:t>Creación e implementación de backup </a:t>
            </a:r>
          </a:p>
          <a:p>
            <a:pPr marL="228600" lvl="0" indent="-228600">
              <a:spcBef>
                <a:spcPts val="1000"/>
              </a:spcBef>
              <a:buClr>
                <a:schemeClr val="accent1"/>
              </a:buClr>
              <a:buSzPts val="1700"/>
              <a:buFont typeface="Noto Sans Symbols"/>
              <a:buChar char="✔"/>
            </a:pPr>
            <a:r>
              <a:rPr lang="es-CO" sz="2000" dirty="0">
                <a:solidFill>
                  <a:schemeClr val="dk1"/>
                </a:solidFill>
                <a:latin typeface="Times New Roman" pitchFamily="18" charset="0"/>
                <a:ea typeface="Gill Sans"/>
                <a:cs typeface="Times New Roman" pitchFamily="18" charset="0"/>
                <a:sym typeface="Gill Sans"/>
              </a:rPr>
              <a:t>Permite la modificación de los archivos y hace su respectivo </a:t>
            </a:r>
            <a:r>
              <a:rPr lang="es-CO" sz="2000" dirty="0" smtClean="0">
                <a:solidFill>
                  <a:schemeClr val="dk1"/>
                </a:solidFill>
                <a:latin typeface="Times New Roman" pitchFamily="18" charset="0"/>
                <a:ea typeface="Gill Sans"/>
                <a:cs typeface="Times New Roman" pitchFamily="18" charset="0"/>
                <a:sym typeface="Gill Sans"/>
              </a:rPr>
              <a:t>backup</a:t>
            </a:r>
            <a:endParaRPr lang="es-CO" sz="2000" dirty="0">
              <a:solidFill>
                <a:schemeClr val="dk1"/>
              </a:solidFill>
              <a:latin typeface="Times New Roman" pitchFamily="18" charset="0"/>
              <a:ea typeface="Gill Sans"/>
              <a:cs typeface="Times New Roman" pitchFamily="18" charset="0"/>
              <a:sym typeface="Gill Sans"/>
            </a:endParaRPr>
          </a:p>
        </p:txBody>
      </p:sp>
      <p:pic>
        <p:nvPicPr>
          <p:cNvPr id="5" name="Picture 2" descr="Resultado de imagen para logo del sena">
            <a:extLst>
              <a:ext uri="{FF2B5EF4-FFF2-40B4-BE49-F238E27FC236}">
                <a16:creationId xmlns:a16="http://schemas.microsoft.com/office/drawing/2014/main" xmlns="" id="{81E4F60E-A9D9-457F-84E1-3B6549C587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7755" y="217820"/>
            <a:ext cx="1430302" cy="140143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2"/>
          <p:cNvSpPr txBox="1"/>
          <p:nvPr/>
        </p:nvSpPr>
        <p:spPr>
          <a:xfrm>
            <a:off x="542038" y="496389"/>
            <a:ext cx="6381277" cy="939504"/>
          </a:xfrm>
          <a:prstGeom prst="rect">
            <a:avLst/>
          </a:prstGeom>
        </p:spPr>
        <p:txBody>
          <a:bodyPr vert="horz" wrap="square" lIns="91440" tIns="45720" rIns="91440" bIns="45720" rtlCol="0" anchor="ctr">
            <a:noAutofit/>
          </a:bodyPr>
          <a:lstStyle/>
          <a:p>
            <a:pPr algn="ctr"/>
            <a:r>
              <a:rPr lang="es-ES" sz="2400" b="1" dirty="0">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4150655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8893</TotalTime>
  <Words>1082</Words>
  <Application>Microsoft Office PowerPoint</Application>
  <PresentationFormat>Presentación en pantalla (4:3)</PresentationFormat>
  <Paragraphs>135</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ACER</cp:lastModifiedBy>
  <cp:revision>279</cp:revision>
  <dcterms:created xsi:type="dcterms:W3CDTF">2014-06-25T16:18:26Z</dcterms:created>
  <dcterms:modified xsi:type="dcterms:W3CDTF">2019-07-08T02:24:01Z</dcterms:modified>
</cp:coreProperties>
</file>