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98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3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09"/>
  </p:normalViewPr>
  <p:slideViewPr>
    <p:cSldViewPr snapToGrid="0" snapToObjects="1">
      <p:cViewPr>
        <p:scale>
          <a:sx n="90" d="100"/>
          <a:sy n="90" d="100"/>
        </p:scale>
        <p:origin x="8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F2A-B8A9-B041-904F-3F1739B4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6EF59-9447-6B46-B087-81280221F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B0AF-CD5A-EE41-8ECA-586CCA1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6C80-220D-FF4B-B403-DF882541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FFA4-8141-544E-AAA7-3CF3E027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B171-BB65-1149-ACAF-1188DBC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23058-633F-EF46-8990-5877B8C2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D208-642E-FB41-A9E3-05690ACF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3251-2C55-7848-9E51-F7B46639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C16A-0BE2-2948-8B9B-0657209E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3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1112-EF3E-D640-AF69-DD678F0F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1A16-9D77-BF4D-A156-9A77AE5F9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3286-4730-5042-BF74-96458B6D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1B63-7C12-6741-A0FB-FF99B2B9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1797-E85D-A546-9F38-7E4D9F1A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98D9-3448-0A42-B7ED-6C5211D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C6A7-8E0E-1843-8969-26B24C3B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5AB6-88D2-B24B-9FFF-C2D82953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42E4-BF7E-004F-83D1-AB6B3858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318D-F219-1D40-9B31-5BA927D8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765C-6124-6247-8573-BE2EA97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CA25-F849-E94E-AB90-C30AA8A1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EC3D-E295-FF40-94FC-ABAC518B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823A-08B1-3E49-8008-AA78B3EE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E974-F5F2-C849-A7F4-762679C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5BE-919F-B243-99FD-40AA1A6D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1248-861F-9141-B3BB-E44BB27BC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7B39-483F-8940-9CD3-ED666EF8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DFAF-FAF8-9643-9D92-B4A1CDD9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CB63-1551-D244-BB28-DCA5227D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D7F3-1652-214F-AB71-36E710C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8315-111B-614D-B63F-149C3BAF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870D-F0F9-D548-BD4D-23E327D27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3B79-F408-B545-90F9-9CDBE39C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7BC13-F379-1F4E-A101-40F26189D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0E24-F12D-1F4A-9C2B-9F31D2B60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DD6F8-3EBC-B440-AB12-AB1DF8F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81106-011A-DD45-9406-42FF23BA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0F872-EDD4-AF41-A681-536E0C5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08A4-E34B-AB4E-B3C4-7D63A85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B1925-9E29-0449-8D2B-00183A6B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D2A2-5EAA-D647-9A22-585B5F62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23369-1345-3C41-9C3C-B8CA9CCA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B5470-E833-F24F-836E-193ADEAD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7C34-08A8-AA4A-883C-74B5BC7E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7EEF-C4EF-8F4B-B466-C7399F3D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2455-D97B-0642-9AC8-6AFF8310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0E4E-9343-1D46-85AE-550E0A8F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56BD-21D9-6E47-8C8A-0C3C1775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FE89-10ED-F041-9EDF-C801F4C3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C87B-0115-D94B-9B56-E01FE08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7AE9C-2AA8-F249-877D-8E8D1B2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9BC-8A10-614E-9690-1C68F612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F9AE3-6ED0-0446-9668-5024D413B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7FC7-7CC5-1F4A-A5D4-45C07F79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63D8-491B-3E4A-AF02-A10517D4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E3E0-3F6F-C444-8A5D-F9656EB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B148-4CF0-ED4A-B505-626225E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6D203-6ADF-9B4C-8055-1F9BAA0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1639-3C0D-C047-B227-3DA080FE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F893-D209-8F43-9AEB-3BC46D890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2471-8B3D-6443-9BCB-598FE4DDB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C587-ED85-654F-A9E1-1D5271AD5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E8F33-2039-4B40-A588-AE34029B8818}"/>
              </a:ext>
            </a:extLst>
          </p:cNvPr>
          <p:cNvSpPr/>
          <p:nvPr/>
        </p:nvSpPr>
        <p:spPr>
          <a:xfrm>
            <a:off x="0" y="0"/>
            <a:ext cx="12192000" cy="4555067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9766-4734-134D-BDA7-F1347C21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2896"/>
            <a:ext cx="9144000" cy="3195637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Scrapy</a:t>
            </a:r>
            <a:r>
              <a:rPr lang="en-US" sz="66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 Project</a:t>
            </a:r>
            <a:br>
              <a:rPr lang="en-US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</a:br>
            <a:br>
              <a:rPr lang="en-US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</a:br>
            <a:r>
              <a:rPr lang="en-US" sz="4800" i="1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Multi-Class Text Classification with </a:t>
            </a:r>
            <a:r>
              <a:rPr lang="en-US" sz="4800" i="1" dirty="0" err="1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Scikit</a:t>
            </a:r>
            <a:r>
              <a:rPr lang="en-US" sz="4800" i="1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-Learn</a:t>
            </a:r>
            <a:endParaRPr lang="en-US" i="1" dirty="0">
              <a:solidFill>
                <a:schemeClr val="bg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95D6-8D1F-8046-8E46-986B908F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9465"/>
            <a:ext cx="9144000" cy="448733"/>
          </a:xfrm>
        </p:spPr>
        <p:txBody>
          <a:bodyPr/>
          <a:lstStyle/>
          <a:p>
            <a:r>
              <a:rPr lang="en-US" dirty="0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Felipe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191111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CC6F2E-6123-5446-9F4E-060FF37A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94" y="1322916"/>
            <a:ext cx="5604922" cy="5303740"/>
          </a:xfrm>
          <a:prstGeom prst="rect">
            <a:avLst/>
          </a:prstGeom>
        </p:spPr>
      </p:pic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4CB81A12-4C33-EE4D-AD68-4E49D68C6A2C}"/>
              </a:ext>
            </a:extLst>
          </p:cNvPr>
          <p:cNvSpPr/>
          <p:nvPr/>
        </p:nvSpPr>
        <p:spPr>
          <a:xfrm>
            <a:off x="7531513" y="1753244"/>
            <a:ext cx="3568608" cy="978381"/>
          </a:xfrm>
          <a:prstGeom prst="borderCallout2">
            <a:avLst/>
          </a:prstGeom>
          <a:ln w="38100">
            <a:solidFill>
              <a:srgbClr val="20365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Susan’s article</a:t>
            </a:r>
          </a:p>
          <a:p>
            <a:r>
              <a:rPr lang="en-US" sz="1400" dirty="0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Classifying costumer finance complaints into 12 pre-defined classes.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0E939-186F-3B40-9C76-48DE80759EC6}"/>
              </a:ext>
            </a:extLst>
          </p:cNvPr>
          <p:cNvSpPr/>
          <p:nvPr/>
        </p:nvSpPr>
        <p:spPr>
          <a:xfrm>
            <a:off x="0" y="-33602"/>
            <a:ext cx="12192000" cy="1356518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4DE6D9-48F1-8B43-99FB-40B311322B7D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9144000" cy="132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Introduction</a:t>
            </a:r>
            <a:endParaRPr lang="en-US" sz="4000" i="1" dirty="0">
              <a:solidFill>
                <a:schemeClr val="bg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41ECC2-9463-E049-AE76-BE3A8D2462A5}"/>
              </a:ext>
            </a:extLst>
          </p:cNvPr>
          <p:cNvSpPr/>
          <p:nvPr/>
        </p:nvSpPr>
        <p:spPr>
          <a:xfrm>
            <a:off x="7531512" y="3532317"/>
            <a:ext cx="3568609" cy="576696"/>
          </a:xfrm>
          <a:prstGeom prst="rect">
            <a:avLst/>
          </a:prstGeom>
          <a:ln w="38100">
            <a:solidFill>
              <a:srgbClr val="20365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Does it work in different situations?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F7E3AC-2EBA-5544-9EAB-A0BFBBBE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20" y="1753244"/>
            <a:ext cx="7018987" cy="5426716"/>
          </a:xfrm>
          <a:prstGeom prst="rect">
            <a:avLst/>
          </a:prstGeom>
        </p:spPr>
      </p:pic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26BFD3D9-E0B1-714D-B24E-74961F999A94}"/>
              </a:ext>
            </a:extLst>
          </p:cNvPr>
          <p:cNvSpPr/>
          <p:nvPr/>
        </p:nvSpPr>
        <p:spPr>
          <a:xfrm>
            <a:off x="9024156" y="5024959"/>
            <a:ext cx="2075965" cy="9016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928"/>
              <a:gd name="adj6" fmla="val -63345"/>
            </a:avLst>
          </a:prstGeom>
          <a:ln w="38100">
            <a:solidFill>
              <a:srgbClr val="20365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Scrapy</a:t>
            </a:r>
            <a:endParaRPr lang="en-US" sz="1400" b="1" dirty="0">
              <a:solidFill>
                <a:srgbClr val="20365F"/>
              </a:solidFill>
              <a:latin typeface="Apple Braille" pitchFamily="2" charset="0"/>
              <a:cs typeface="Al Bayan Plain" pitchFamily="2" charset="-78"/>
            </a:endParaRPr>
          </a:p>
          <a:p>
            <a:r>
              <a:rPr lang="en-US" sz="1400" dirty="0">
                <a:solidFill>
                  <a:srgbClr val="20365F"/>
                </a:solidFill>
                <a:latin typeface="Apple Braille" pitchFamily="2" charset="0"/>
                <a:cs typeface="Al Bayan Plain" pitchFamily="2" charset="-78"/>
              </a:rPr>
              <a:t>Source of data.</a:t>
            </a:r>
          </a:p>
        </p:txBody>
      </p:sp>
    </p:spTree>
    <p:extLst>
      <p:ext uri="{BB962C8B-B14F-4D97-AF65-F5344CB8AC3E}">
        <p14:creationId xmlns:p14="http://schemas.microsoft.com/office/powerpoint/2010/main" val="35424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2C78DF-2EC4-C940-BAAB-2109D66F0C0A}"/>
              </a:ext>
            </a:extLst>
          </p:cNvPr>
          <p:cNvSpPr/>
          <p:nvPr/>
        </p:nvSpPr>
        <p:spPr>
          <a:xfrm>
            <a:off x="0" y="-33602"/>
            <a:ext cx="12192000" cy="1356518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877879-728B-864C-A4D2-CB1529F47299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9144000" cy="132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Steps</a:t>
            </a:r>
            <a:endParaRPr lang="en-US" sz="4000" i="1" dirty="0">
              <a:solidFill>
                <a:schemeClr val="bg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E5813595-797B-854C-91B1-5B253CB2E515}"/>
              </a:ext>
            </a:extLst>
          </p:cNvPr>
          <p:cNvSpPr/>
          <p:nvPr/>
        </p:nvSpPr>
        <p:spPr>
          <a:xfrm>
            <a:off x="3559167" y="3533905"/>
            <a:ext cx="600075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306C238-C557-3645-9702-0637F8E5B2BB}"/>
              </a:ext>
            </a:extLst>
          </p:cNvPr>
          <p:cNvSpPr/>
          <p:nvPr/>
        </p:nvSpPr>
        <p:spPr>
          <a:xfrm>
            <a:off x="8648089" y="3533905"/>
            <a:ext cx="600075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A6BDC-56A1-0545-B623-72A62C9C6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7" t="12714" r="10716" b="14358"/>
          <a:stretch/>
        </p:blipFill>
        <p:spPr>
          <a:xfrm>
            <a:off x="719501" y="2883824"/>
            <a:ext cx="2563085" cy="1757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4B99907-5732-0C43-A5A5-4B96E98F9F3B}"/>
              </a:ext>
            </a:extLst>
          </p:cNvPr>
          <p:cNvSpPr txBox="1">
            <a:spLocks/>
          </p:cNvSpPr>
          <p:nvPr/>
        </p:nvSpPr>
        <p:spPr>
          <a:xfrm>
            <a:off x="4402135" y="2609422"/>
            <a:ext cx="4074501" cy="2306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 err="1">
                <a:latin typeface="Apple Braille" pitchFamily="2" charset="0"/>
              </a:rPr>
              <a:t>Tf</a:t>
            </a:r>
            <a:r>
              <a:rPr lang="en-US" sz="3000" dirty="0">
                <a:latin typeface="Apple Braille" pitchFamily="2" charset="0"/>
              </a:rPr>
              <a:t>–</a:t>
            </a:r>
            <a:r>
              <a:rPr lang="en-US" sz="3000" dirty="0" err="1">
                <a:latin typeface="Apple Braille" pitchFamily="2" charset="0"/>
              </a:rPr>
              <a:t>idf</a:t>
            </a:r>
            <a:r>
              <a:rPr lang="en-US" sz="3000" dirty="0">
                <a:latin typeface="Apple Braille" pitchFamily="2" charset="0"/>
              </a:rPr>
              <a:t> term weighting</a:t>
            </a:r>
          </a:p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>
                <a:latin typeface="Apple Braille" pitchFamily="2" charset="0"/>
              </a:rPr>
              <a:t>Naive Bayes Classifier</a:t>
            </a:r>
          </a:p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>
                <a:latin typeface="Apple Braille" pitchFamily="2" charset="0"/>
              </a:rPr>
              <a:t>Random Forest</a:t>
            </a:r>
          </a:p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>
                <a:latin typeface="Apple Braille" pitchFamily="2" charset="0"/>
              </a:rPr>
              <a:t>Logistic Regression</a:t>
            </a:r>
          </a:p>
          <a:p>
            <a:pPr>
              <a:buSzPct val="50000"/>
              <a:buFont typeface="Wingdings" pitchFamily="2" charset="2"/>
              <a:buChar char="§"/>
            </a:pPr>
            <a:endParaRPr lang="en-US" sz="3000" dirty="0">
              <a:latin typeface="Apple Braille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92A00-C7BE-EA4C-841F-C05FCE023636}"/>
              </a:ext>
            </a:extLst>
          </p:cNvPr>
          <p:cNvSpPr txBox="1"/>
          <p:nvPr/>
        </p:nvSpPr>
        <p:spPr>
          <a:xfrm>
            <a:off x="9362465" y="3405764"/>
            <a:ext cx="2424125" cy="713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pple Braille" pitchFamily="2" charset="0"/>
              </a:rPr>
              <a:t>Accuracy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E044DE-9709-5F43-A8B9-237EE954C3A5}"/>
              </a:ext>
            </a:extLst>
          </p:cNvPr>
          <p:cNvSpPr txBox="1">
            <a:spLocks/>
          </p:cNvSpPr>
          <p:nvPr/>
        </p:nvSpPr>
        <p:spPr>
          <a:xfrm>
            <a:off x="719500" y="3253845"/>
            <a:ext cx="2563085" cy="110304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latin typeface="Apple Braille" pitchFamily="2" charset="0"/>
                <a:cs typeface="Al Bayan Plain" pitchFamily="2" charset="-78"/>
              </a:rPr>
              <a:t>Data </a:t>
            </a:r>
            <a:r>
              <a:rPr lang="en-US" sz="3000" dirty="0">
                <a:latin typeface="Apple Braille" pitchFamily="2" charset="0"/>
                <a:cs typeface="Al Bayan Plain" pitchFamily="2" charset="-78"/>
              </a:rPr>
              <a:t>(</a:t>
            </a:r>
            <a:r>
              <a:rPr lang="en-US" sz="3000" dirty="0" err="1">
                <a:latin typeface="Apple Braille" pitchFamily="2" charset="0"/>
                <a:cs typeface="Al Bayan Plain" pitchFamily="2" charset="-78"/>
              </a:rPr>
              <a:t>scrapy</a:t>
            </a:r>
            <a:r>
              <a:rPr lang="en-US" sz="3000" dirty="0">
                <a:latin typeface="Apple Braille" pitchFamily="2" charset="0"/>
                <a:cs typeface="Al Bayan Pla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5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932DB5-D779-B647-8109-46D72C1CF76F}"/>
              </a:ext>
            </a:extLst>
          </p:cNvPr>
          <p:cNvSpPr/>
          <p:nvPr/>
        </p:nvSpPr>
        <p:spPr>
          <a:xfrm>
            <a:off x="0" y="-33602"/>
            <a:ext cx="12192000" cy="1356518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3E6E24-70CE-974F-8833-95008BF94A20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9144000" cy="132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34 Imbalanced Classes</a:t>
            </a:r>
            <a:endParaRPr lang="en-US" sz="4000" i="1" dirty="0">
              <a:solidFill>
                <a:schemeClr val="bg1"/>
              </a:solidFill>
              <a:latin typeface="Apple Braille" pitchFamily="2" charset="0"/>
              <a:cs typeface="Al Bayan Plain" pitchFamily="2" charset="-7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CD50A5-5477-4B44-8B65-9A462F13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32068"/>
              </p:ext>
            </p:extLst>
          </p:nvPr>
        </p:nvGraphicFramePr>
        <p:xfrm>
          <a:off x="5857878" y="2635563"/>
          <a:ext cx="5414960" cy="23155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3179">
                  <a:extLst>
                    <a:ext uri="{9D8B030D-6E8A-4147-A177-3AD203B41FA5}">
                      <a16:colId xmlns:a16="http://schemas.microsoft.com/office/drawing/2014/main" val="2260761753"/>
                    </a:ext>
                  </a:extLst>
                </a:gridCol>
                <a:gridCol w="1417651">
                  <a:extLst>
                    <a:ext uri="{9D8B030D-6E8A-4147-A177-3AD203B41FA5}">
                      <a16:colId xmlns:a16="http://schemas.microsoft.com/office/drawing/2014/main" val="2082235729"/>
                    </a:ext>
                  </a:extLst>
                </a:gridCol>
                <a:gridCol w="1464130">
                  <a:extLst>
                    <a:ext uri="{9D8B030D-6E8A-4147-A177-3AD203B41FA5}">
                      <a16:colId xmlns:a16="http://schemas.microsoft.com/office/drawing/2014/main" val="3591726689"/>
                    </a:ext>
                  </a:extLst>
                </a:gridCol>
              </a:tblGrid>
              <a:tr h="5473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Model</a:t>
                      </a:r>
                      <a:endParaRPr lang="en-US" sz="700" dirty="0">
                        <a:latin typeface="Apple Braill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Test*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985959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Naive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665916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0023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pple Braille" pitchFamily="2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16310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19EFDDB-D550-A643-B48A-873AC7F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86830"/>
            <a:ext cx="4483100" cy="340751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090D48FF-36C4-6F41-8300-535335218F55}"/>
              </a:ext>
            </a:extLst>
          </p:cNvPr>
          <p:cNvSpPr txBox="1">
            <a:spLocks/>
          </p:cNvSpPr>
          <p:nvPr/>
        </p:nvSpPr>
        <p:spPr>
          <a:xfrm>
            <a:off x="5772148" y="5022583"/>
            <a:ext cx="2592389" cy="44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latin typeface="Apple Braille" pitchFamily="2" charset="0"/>
                <a:cs typeface="Al Bayan Plain" pitchFamily="2" charset="-78"/>
              </a:rPr>
              <a:t>* Test size: 20%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031619C-223B-0940-BCBD-01F3852F4215}"/>
              </a:ext>
            </a:extLst>
          </p:cNvPr>
          <p:cNvSpPr txBox="1">
            <a:spLocks/>
          </p:cNvSpPr>
          <p:nvPr/>
        </p:nvSpPr>
        <p:spPr>
          <a:xfrm>
            <a:off x="8486776" y="2186830"/>
            <a:ext cx="2786064" cy="448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pple Braille" pitchFamily="2" charset="0"/>
                <a:cs typeface="Al Bayan Plain" pitchFamily="2" charset="-78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9532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932DB5-D779-B647-8109-46D72C1CF76F}"/>
              </a:ext>
            </a:extLst>
          </p:cNvPr>
          <p:cNvSpPr/>
          <p:nvPr/>
        </p:nvSpPr>
        <p:spPr>
          <a:xfrm>
            <a:off x="0" y="-33602"/>
            <a:ext cx="12192000" cy="1356518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3E6E24-70CE-974F-8833-95008BF94A20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9144000" cy="132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5 Balanced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3FDD6-FE00-2D4E-99AE-1BF7EF2A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3" y="2186830"/>
            <a:ext cx="4547848" cy="3456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4E6785-F8A6-464E-B18D-CECBE67B4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30668"/>
              </p:ext>
            </p:extLst>
          </p:nvPr>
        </p:nvGraphicFramePr>
        <p:xfrm>
          <a:off x="5857878" y="2635563"/>
          <a:ext cx="5414960" cy="23155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3179">
                  <a:extLst>
                    <a:ext uri="{9D8B030D-6E8A-4147-A177-3AD203B41FA5}">
                      <a16:colId xmlns:a16="http://schemas.microsoft.com/office/drawing/2014/main" val="2260761753"/>
                    </a:ext>
                  </a:extLst>
                </a:gridCol>
                <a:gridCol w="1417651">
                  <a:extLst>
                    <a:ext uri="{9D8B030D-6E8A-4147-A177-3AD203B41FA5}">
                      <a16:colId xmlns:a16="http://schemas.microsoft.com/office/drawing/2014/main" val="2082235729"/>
                    </a:ext>
                  </a:extLst>
                </a:gridCol>
                <a:gridCol w="1464130">
                  <a:extLst>
                    <a:ext uri="{9D8B030D-6E8A-4147-A177-3AD203B41FA5}">
                      <a16:colId xmlns:a16="http://schemas.microsoft.com/office/drawing/2014/main" val="3591726689"/>
                    </a:ext>
                  </a:extLst>
                </a:gridCol>
              </a:tblGrid>
              <a:tr h="5473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Model</a:t>
                      </a:r>
                      <a:endParaRPr lang="en-US" sz="700" dirty="0">
                        <a:latin typeface="Apple Braill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Braille" pitchFamily="2" charset="0"/>
                        </a:rPr>
                        <a:t>Test*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985959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Naive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665916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Braille" pitchFamily="2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0023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pple Braille" pitchFamily="2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pple Braille" pitchFamily="2" charset="0"/>
                          <a:ea typeface="+mn-ea"/>
                          <a:cs typeface="+mn-cs"/>
                        </a:rPr>
                        <a:t>39%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163106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1349E755-F064-6448-98BA-162F4E6FD704}"/>
              </a:ext>
            </a:extLst>
          </p:cNvPr>
          <p:cNvSpPr txBox="1">
            <a:spLocks/>
          </p:cNvSpPr>
          <p:nvPr/>
        </p:nvSpPr>
        <p:spPr>
          <a:xfrm>
            <a:off x="5772148" y="5022583"/>
            <a:ext cx="2592389" cy="44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latin typeface="Apple Braille" pitchFamily="2" charset="0"/>
                <a:cs typeface="Al Bayan Plain" pitchFamily="2" charset="-78"/>
              </a:rPr>
              <a:t>* Test size: 20%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3FB5D6C-57F8-E54C-9455-5CFF1327E39F}"/>
              </a:ext>
            </a:extLst>
          </p:cNvPr>
          <p:cNvSpPr txBox="1">
            <a:spLocks/>
          </p:cNvSpPr>
          <p:nvPr/>
        </p:nvSpPr>
        <p:spPr>
          <a:xfrm>
            <a:off x="8486776" y="2186830"/>
            <a:ext cx="2786064" cy="448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pple Braille" pitchFamily="2" charset="0"/>
                <a:cs typeface="Al Bayan Plain" pitchFamily="2" charset="-78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772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5AB5-C97F-2243-B649-2E9C578E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541"/>
            <a:ext cx="10515600" cy="270351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>
                <a:latin typeface="Apple Braille" pitchFamily="2" charset="0"/>
              </a:rPr>
              <a:t>Tuning the models parameters properly </a:t>
            </a:r>
            <a:r>
              <a:rPr lang="en-US" sz="2400" dirty="0">
                <a:latin typeface="Apple Braille" pitchFamily="2" charset="0"/>
              </a:rPr>
              <a:t>(</a:t>
            </a:r>
            <a:r>
              <a:rPr lang="en-US" sz="2400" dirty="0" err="1">
                <a:latin typeface="Apple Braille" pitchFamily="2" charset="0"/>
              </a:rPr>
              <a:t>GridSearchCV</a:t>
            </a:r>
            <a:r>
              <a:rPr lang="en-US" sz="2400" dirty="0">
                <a:latin typeface="Apple Braille" pitchFamily="2" charset="0"/>
              </a:rPr>
              <a:t>)</a:t>
            </a:r>
            <a:r>
              <a:rPr lang="en-US" dirty="0">
                <a:latin typeface="Apple Braille" pitchFamily="2" charset="0"/>
              </a:rPr>
              <a:t>;</a:t>
            </a:r>
            <a:endParaRPr lang="en-US" sz="3000" dirty="0">
              <a:latin typeface="Apple Braille" pitchFamily="2" charset="0"/>
            </a:endParaRPr>
          </a:p>
          <a:p>
            <a:pPr>
              <a:buSzPct val="50000"/>
              <a:buFont typeface="Wingdings" pitchFamily="2" charset="2"/>
              <a:buChar char="§"/>
            </a:pPr>
            <a:endParaRPr lang="en-US" sz="3000" dirty="0">
              <a:latin typeface="Apple Braille" pitchFamily="2" charset="0"/>
            </a:endParaRPr>
          </a:p>
          <a:p>
            <a:pPr>
              <a:buSzPct val="50000"/>
              <a:buFont typeface="Wingdings" pitchFamily="2" charset="2"/>
              <a:buChar char="§"/>
            </a:pPr>
            <a:r>
              <a:rPr lang="en-US" sz="3000" dirty="0">
                <a:latin typeface="Apple Braille" pitchFamily="2" charset="0"/>
              </a:rPr>
              <a:t>Finding the appropriate metrics to compare the model’s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7EACD-CF26-7749-BF18-A8DD2E43B1E7}"/>
              </a:ext>
            </a:extLst>
          </p:cNvPr>
          <p:cNvSpPr/>
          <p:nvPr/>
        </p:nvSpPr>
        <p:spPr>
          <a:xfrm>
            <a:off x="0" y="-33602"/>
            <a:ext cx="12192000" cy="1356518"/>
          </a:xfrm>
          <a:prstGeom prst="rect">
            <a:avLst/>
          </a:prstGeom>
          <a:solidFill>
            <a:srgbClr val="2036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4E79DA-79CC-1D4E-9014-184DCDA28DF5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9144000" cy="132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pple Braille" pitchFamily="2" charset="0"/>
                <a:cs typeface="Al Bayan Plain" pitchFamily="2" charset="-78"/>
              </a:rPr>
              <a:t>Improvements</a:t>
            </a:r>
            <a:endParaRPr lang="en-US" sz="4000" i="1" dirty="0">
              <a:solidFill>
                <a:schemeClr val="bg1"/>
              </a:solidFill>
              <a:latin typeface="Apple Braille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92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133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 Bayan Plain</vt:lpstr>
      <vt:lpstr>Apple Braille</vt:lpstr>
      <vt:lpstr>Arial</vt:lpstr>
      <vt:lpstr>Calibri</vt:lpstr>
      <vt:lpstr>Calibri Light</vt:lpstr>
      <vt:lpstr>Wingdings</vt:lpstr>
      <vt:lpstr>Office Theme</vt:lpstr>
      <vt:lpstr>Scrapy Project  Multi-Class Text Classification with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Santos</dc:creator>
  <cp:lastModifiedBy>Felipe Santos</cp:lastModifiedBy>
  <cp:revision>20</cp:revision>
  <dcterms:created xsi:type="dcterms:W3CDTF">2018-05-15T23:15:37Z</dcterms:created>
  <dcterms:modified xsi:type="dcterms:W3CDTF">2018-05-16T02:10:40Z</dcterms:modified>
</cp:coreProperties>
</file>