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54E270-060A-49BB-9521-8B91AB14FF16}">
  <a:tblStyle styleId="{3454E270-060A-49BB-9521-8B91AB14FF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b14beb5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4b14beb5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4b14beb5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4b14beb5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4b14beb5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4b14beb5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4b14beb5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4b14beb5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4b14beb5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4b14beb5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4b14beb5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4b14beb5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b14beb5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b14beb5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4b14beb5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4b14beb5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b14beb5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4b14beb5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4b14beb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4b14beb5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4b14beb5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4b14beb5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4b14beb5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4b14beb5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4b14beb5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4b14beb5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7"/>
            <a:ext cx="8222100" cy="15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Melhoria de controle e análise de pedidos e produção para empresa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549613"/>
            <a:ext cx="32121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71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712"/>
              <a:t>Felipe Tamiozzo Silveira</a:t>
            </a:r>
            <a:endParaRPr sz="171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712"/>
              <a:t>Karina Gomes de Sousa</a:t>
            </a:r>
            <a:endParaRPr sz="171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712"/>
              <a:t>Thiago Marques de Lima</a:t>
            </a:r>
            <a:endParaRPr sz="171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712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675" y="3291163"/>
            <a:ext cx="3212126" cy="16898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rot="10800000">
            <a:off x="4364650" y="-8425"/>
            <a:ext cx="4794000" cy="2114400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500" y="82025"/>
            <a:ext cx="2539300" cy="9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Modeling - EXCEL + VBA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2964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VBA para a criação da interface amigável e intuitiva facilitando a inserção dos dados que serão visualizados no Power BI. </a:t>
            </a:r>
            <a:endParaRPr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Os dados obtidos com a inserção serão armazenados no Excel como banco de dados definido em conjunto com a ACA Tubos.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75" y="1376487"/>
            <a:ext cx="5805027" cy="30457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E6A1AD1-8D65-4D6B-9292-820671173740}"/>
              </a:ext>
            </a:extLst>
          </p:cNvPr>
          <p:cNvSpPr/>
          <p:nvPr/>
        </p:nvSpPr>
        <p:spPr>
          <a:xfrm>
            <a:off x="3338975" y="1743740"/>
            <a:ext cx="758104" cy="828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Modeling - Power BI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3990300" cy="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Na Aba Pedidos, para conseguir ver os pedidos por empresa, data ou ID sem riscos de alteração de informações.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5" y="2331600"/>
            <a:ext cx="4743643" cy="2645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350" y="332525"/>
            <a:ext cx="4743651" cy="264513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3"/>
          <p:cNvSpPr txBox="1">
            <a:spLocks noGrp="1"/>
          </p:cNvSpPr>
          <p:nvPr>
            <p:ph type="body" idx="4294967295"/>
          </p:nvPr>
        </p:nvSpPr>
        <p:spPr>
          <a:xfrm>
            <a:off x="5048650" y="3077925"/>
            <a:ext cx="3990300" cy="18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rgbClr val="1F1F1F"/>
                </a:solidFill>
              </a:rPr>
              <a:t>Na Aba Movimentações, pode-se analisar o material a ser produzido em relação a data e a empresa, com filtros que auxiliam a visualização como Cliente, Data da Solicitação, Data da entrega e o Status do Pedido.</a:t>
            </a:r>
            <a:endParaRPr sz="15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Evaluation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311700" y="923200"/>
            <a:ext cx="8520600" cy="3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implementação da nova planilha de controle de pedidos e movimentações atingiu o objetivo principal do projeto, sendo ele: </a:t>
            </a:r>
            <a:r>
              <a:rPr lang="pt-BR" b="1">
                <a:solidFill>
                  <a:schemeClr val="accent2"/>
                </a:solidFill>
              </a:rPr>
              <a:t>garantir um controle de qualidade eficaz das movimentações de pedidos</a:t>
            </a:r>
            <a:r>
              <a:rPr lang="pt-BR">
                <a:solidFill>
                  <a:srgbClr val="1F1F1F"/>
                </a:solidFill>
              </a:rPr>
              <a:t>, além de monitorar com precisão a quantidade de itens liberados para produção e expedição. 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Os dashboards possibilitaram uma maior </a:t>
            </a:r>
            <a:r>
              <a:rPr lang="pt-BR" b="1">
                <a:solidFill>
                  <a:schemeClr val="accent2"/>
                </a:solidFill>
              </a:rPr>
              <a:t>visibilidade e organização </a:t>
            </a:r>
            <a:r>
              <a:rPr lang="pt-BR">
                <a:solidFill>
                  <a:srgbClr val="1F1F1F"/>
                </a:solidFill>
              </a:rPr>
              <a:t>das operações, permitindo que os gestores tomem decisões informadas e oportunas.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Uma das principais melhorias do novo sistema é a </a:t>
            </a:r>
            <a:r>
              <a:rPr lang="pt-BR" b="1">
                <a:solidFill>
                  <a:schemeClr val="accent2"/>
                </a:solidFill>
              </a:rPr>
              <a:t>mudança no design da planilha de dados</a:t>
            </a:r>
            <a:r>
              <a:rPr lang="pt-BR">
                <a:solidFill>
                  <a:srgbClr val="1F1F1F"/>
                </a:solidFill>
              </a:rPr>
              <a:t>. A nova planilha torna a adição de dados mais fácil através de um processo automático, utilizando um painel central com layout limpo e intuitivo. 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Este recurso não apenas </a:t>
            </a:r>
            <a:r>
              <a:rPr lang="pt-BR" b="1">
                <a:solidFill>
                  <a:schemeClr val="accent2"/>
                </a:solidFill>
              </a:rPr>
              <a:t>diminui </a:t>
            </a:r>
            <a:r>
              <a:rPr lang="pt-BR">
                <a:solidFill>
                  <a:srgbClr val="1F1F1F"/>
                </a:solidFill>
              </a:rPr>
              <a:t>de forma considerável a possibilidade de </a:t>
            </a:r>
            <a:r>
              <a:rPr lang="pt-BR" b="1">
                <a:solidFill>
                  <a:schemeClr val="accent2"/>
                </a:solidFill>
              </a:rPr>
              <a:t>falhas humanas</a:t>
            </a:r>
            <a:r>
              <a:rPr lang="pt-BR">
                <a:solidFill>
                  <a:srgbClr val="1F1F1F"/>
                </a:solidFill>
              </a:rPr>
              <a:t> ao inserir e manipular informações, mas também melhora a eficiência do trabalho ao tornar o</a:t>
            </a:r>
            <a:br>
              <a:rPr lang="pt-BR">
                <a:solidFill>
                  <a:srgbClr val="1F1F1F"/>
                </a:solidFill>
              </a:rPr>
            </a:br>
            <a:r>
              <a:rPr lang="pt-BR">
                <a:solidFill>
                  <a:srgbClr val="1F1F1F"/>
                </a:solidFill>
              </a:rPr>
              <a:t> processo mais rápido e confiável. Adicionalmente, a </a:t>
            </a:r>
            <a:r>
              <a:rPr lang="pt-BR" b="1">
                <a:solidFill>
                  <a:schemeClr val="accent2"/>
                </a:solidFill>
              </a:rPr>
              <a:t>automatização reduz a </a:t>
            </a:r>
            <a:br>
              <a:rPr lang="pt-BR" b="1">
                <a:solidFill>
                  <a:schemeClr val="accent2"/>
                </a:solidFill>
              </a:rPr>
            </a:br>
            <a:r>
              <a:rPr lang="pt-BR" b="1">
                <a:solidFill>
                  <a:schemeClr val="accent2"/>
                </a:solidFill>
              </a:rPr>
              <a:t>dependência de ações manuais</a:t>
            </a:r>
            <a:r>
              <a:rPr lang="pt-BR">
                <a:solidFill>
                  <a:srgbClr val="1F1F1F"/>
                </a:solidFill>
              </a:rPr>
              <a:t>, o que leva a uma melhora na uniformidade e </a:t>
            </a:r>
            <a:br>
              <a:rPr lang="pt-BR">
                <a:solidFill>
                  <a:srgbClr val="1F1F1F"/>
                </a:solidFill>
              </a:rPr>
            </a:br>
            <a:r>
              <a:rPr lang="pt-BR">
                <a:solidFill>
                  <a:srgbClr val="1F1F1F"/>
                </a:solidFill>
              </a:rPr>
              <a:t>exatidão das informações controladas.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Deployment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30"/>
              <a:t>O projeto será implementado em </a:t>
            </a:r>
            <a:r>
              <a:rPr lang="pt-BR" sz="1430" b="1">
                <a:solidFill>
                  <a:schemeClr val="accent2"/>
                </a:solidFill>
              </a:rPr>
              <a:t>duas etapas</a:t>
            </a:r>
            <a:r>
              <a:rPr lang="pt-BR" sz="1430"/>
              <a:t>, buscando uma integração eficiente e progressiva com os procedimentos organizacionais e operacionais da empresa. A etapa inicial terá como foco o departamento de vendas e a parte de organização, o que possibilitará a </a:t>
            </a:r>
            <a:r>
              <a:rPr lang="pt-BR" sz="1430" b="1">
                <a:solidFill>
                  <a:schemeClr val="accent2"/>
                </a:solidFill>
              </a:rPr>
              <a:t>utilização da nova planilha automatizada para a programação e administração de remessas.</a:t>
            </a:r>
            <a:r>
              <a:rPr lang="pt-BR" sz="1430"/>
              <a:t> A união com o departamento de vendas possibilitará que o time registre e gerencie com mais eficácia as informações de pedidos e movimentações, fazendo uso das previsões do modelo fornecido.</a:t>
            </a:r>
            <a:endParaRPr sz="143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pt-BR" sz="1430"/>
              <a:t>Depois de se unir à equipe de vendas, a próxima etapa consistirá em colocar em prática o </a:t>
            </a:r>
            <a:r>
              <a:rPr lang="pt-BR" sz="1430" b="1">
                <a:solidFill>
                  <a:schemeClr val="accent2"/>
                </a:solidFill>
              </a:rPr>
              <a:t>painel operaciona</a:t>
            </a:r>
            <a:r>
              <a:rPr lang="pt-BR" sz="1430" b="1"/>
              <a:t>l. </a:t>
            </a:r>
            <a:r>
              <a:rPr lang="pt-BR" sz="1430"/>
              <a:t>Este painel será mostrado para a equipe de produção, oferecendo uma visão clara e fácil de entender das previsões de demanda e permitindo que eles planejem a produção de forma mais eficiente. O painel de controle irá mostrar </a:t>
            </a:r>
            <a:r>
              <a:rPr lang="pt-BR" sz="1430" b="1">
                <a:solidFill>
                  <a:schemeClr val="accent2"/>
                </a:solidFill>
              </a:rPr>
              <a:t>dados em tempo real sobre a demanda de produção e distribuição, possibilitando modificações ágeis e escolhas mais precisas.</a:t>
            </a:r>
            <a:endParaRPr sz="143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Agradecimento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9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Caso tenha dúvidas, contate-nos: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Felipe Tamiozzo - tel (55) 9656-6882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Karina Gomes de Sousa - tel (11) 96841-9959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Thiago Marques de Lima - tel (75) 9168-5369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51200" y="3328500"/>
            <a:ext cx="6646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/>
              <a:t>"Cada solução que criamos hoje é um passo rumo a um futuro mais eficiente. O sucesso deste projeto mostra que com foco, inovação e colaboração, somos capazes de transformar desafios em oportunidades."</a:t>
            </a:r>
            <a:endParaRPr sz="1700" b="1" i="1"/>
          </a:p>
        </p:txBody>
      </p:sp>
      <p:sp>
        <p:nvSpPr>
          <p:cNvPr id="176" name="Google Shape;176;p26"/>
          <p:cNvSpPr/>
          <p:nvPr/>
        </p:nvSpPr>
        <p:spPr>
          <a:xfrm rot="10800000">
            <a:off x="5463800" y="0"/>
            <a:ext cx="3680100" cy="2179200"/>
          </a:xfrm>
          <a:prstGeom prst="rtTriangl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45030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1F1F1F"/>
                </a:solidFill>
              </a:rPr>
              <a:t>Desde 1974, a **</a:t>
            </a:r>
            <a:r>
              <a:rPr lang="pt-BR" sz="1500" i="1" dirty="0">
                <a:solidFill>
                  <a:srgbClr val="1F1F1F"/>
                </a:solidFill>
              </a:rPr>
              <a:t>empresa confidencial</a:t>
            </a:r>
            <a:r>
              <a:rPr lang="pt-BR" sz="1500" dirty="0">
                <a:solidFill>
                  <a:srgbClr val="1F1F1F"/>
                </a:solidFill>
              </a:rPr>
              <a:t>** se dedica a levar</a:t>
            </a:r>
            <a:r>
              <a:rPr lang="pt-BR" sz="1500" b="1" dirty="0">
                <a:solidFill>
                  <a:schemeClr val="dk1"/>
                </a:solidFill>
              </a:rPr>
              <a:t> </a:t>
            </a:r>
            <a:r>
              <a:rPr lang="pt-BR" sz="1500" b="1" dirty="0">
                <a:solidFill>
                  <a:schemeClr val="accent2"/>
                </a:solidFill>
              </a:rPr>
              <a:t>saneamento básico</a:t>
            </a:r>
            <a:r>
              <a:rPr lang="pt-BR" sz="1500" dirty="0">
                <a:solidFill>
                  <a:srgbClr val="1F1F1F"/>
                </a:solidFill>
              </a:rPr>
              <a:t> e saúde para o povo brasileiro com sua produção de </a:t>
            </a:r>
            <a:r>
              <a:rPr lang="pt-BR" sz="1500" b="1" dirty="0">
                <a:solidFill>
                  <a:schemeClr val="accent2"/>
                </a:solidFill>
              </a:rPr>
              <a:t>tubos</a:t>
            </a:r>
            <a:r>
              <a:rPr lang="pt-BR" sz="1500" dirty="0">
                <a:solidFill>
                  <a:srgbClr val="1F1F1F"/>
                </a:solidFill>
              </a:rPr>
              <a:t>.</a:t>
            </a:r>
            <a:endParaRPr sz="1500" dirty="0">
              <a:solidFill>
                <a:srgbClr val="1F1F1F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 dirty="0">
                <a:solidFill>
                  <a:srgbClr val="1F1F1F"/>
                </a:solidFill>
              </a:rPr>
              <a:t>Nosso desafio é propor para a **</a:t>
            </a:r>
            <a:r>
              <a:rPr lang="pt-BR" sz="1500" i="1" dirty="0">
                <a:solidFill>
                  <a:srgbClr val="1F1F1F"/>
                </a:solidFill>
              </a:rPr>
              <a:t>empresa confidencial</a:t>
            </a:r>
            <a:r>
              <a:rPr lang="pt-BR" sz="1500" dirty="0">
                <a:solidFill>
                  <a:srgbClr val="1F1F1F"/>
                </a:solidFill>
              </a:rPr>
              <a:t>** um modelo de </a:t>
            </a:r>
            <a:r>
              <a:rPr lang="pt-BR" sz="1500" b="1" dirty="0">
                <a:solidFill>
                  <a:schemeClr val="accent2"/>
                </a:solidFill>
              </a:rPr>
              <a:t>fácil</a:t>
            </a:r>
            <a:r>
              <a:rPr lang="pt-BR" sz="1500" dirty="0">
                <a:solidFill>
                  <a:srgbClr val="1F1F1F"/>
                </a:solidFill>
              </a:rPr>
              <a:t> implementação e execução, que permita o </a:t>
            </a:r>
            <a:r>
              <a:rPr lang="pt-BR" sz="1500" b="1" dirty="0">
                <a:solidFill>
                  <a:schemeClr val="accent2"/>
                </a:solidFill>
              </a:rPr>
              <a:t>controle</a:t>
            </a:r>
            <a:r>
              <a:rPr lang="pt-BR" sz="1500" dirty="0">
                <a:solidFill>
                  <a:srgbClr val="1F1F1F"/>
                </a:solidFill>
              </a:rPr>
              <a:t> dos pedidos entre vendas e expedição, que consiga programar de acordo com as datas e separado por materiais para que a expedição consiga controlar a </a:t>
            </a:r>
            <a:r>
              <a:rPr lang="pt-BR" sz="1500" b="1" dirty="0">
                <a:solidFill>
                  <a:schemeClr val="accent2"/>
                </a:solidFill>
              </a:rPr>
              <a:t>programação de produção</a:t>
            </a:r>
            <a:r>
              <a:rPr lang="pt-BR" sz="1500" dirty="0">
                <a:solidFill>
                  <a:srgbClr val="1F1F1F"/>
                </a:solidFill>
              </a:rPr>
              <a:t>. </a:t>
            </a:r>
            <a:endParaRPr sz="1500" dirty="0">
              <a:solidFill>
                <a:srgbClr val="1F1F1F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296200" y="1229875"/>
            <a:ext cx="3536100" cy="239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F1F1F"/>
                </a:solidFill>
              </a:rPr>
              <a:t>Principais problemas localizados:</a:t>
            </a:r>
            <a:endParaRPr sz="1500">
              <a:solidFill>
                <a:srgbClr val="1F1F1F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pt-BR" sz="1500">
                <a:solidFill>
                  <a:srgbClr val="1F1F1F"/>
                </a:solidFill>
              </a:rPr>
              <a:t>Falta de padronização dos dados</a:t>
            </a:r>
            <a:endParaRPr sz="1500">
              <a:solidFill>
                <a:srgbClr val="1F1F1F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pt-BR" sz="1500">
                <a:solidFill>
                  <a:srgbClr val="1F1F1F"/>
                </a:solidFill>
              </a:rPr>
              <a:t>Sobreposição do histórico de solicitações de entrega, perdendo o rastreio de cada pedido</a:t>
            </a:r>
            <a:endParaRPr sz="1500">
              <a:solidFill>
                <a:srgbClr val="1F1F1F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pt-BR" sz="1500">
                <a:solidFill>
                  <a:srgbClr val="1F1F1F"/>
                </a:solidFill>
              </a:rPr>
              <a:t>Falta de dados</a:t>
            </a:r>
            <a:endParaRPr sz="15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Executivo dos Resultados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banco de dados padronizado e integrado ao Power BI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Limpeza dos dados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Criação de uma interface intuitiva para alimentação do banco de dados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Alimentação do BD com dados fictícios para testagem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 Integração do BD com o PowerBI para relatórios interativos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Business Understanding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637600" cy="3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Objetivo do Negócio: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rgbClr val="1F1F1F"/>
                </a:solidFill>
              </a:rPr>
              <a:t>O projeto tem como objetivo melhorar o controle de qualidade dos pedidos da</a:t>
            </a:r>
            <a:r>
              <a:rPr lang="pt-BR" sz="1800" dirty="0">
                <a:solidFill>
                  <a:srgbClr val="1F1F1F"/>
                </a:solidFill>
              </a:rPr>
              <a:t> **</a:t>
            </a:r>
            <a:r>
              <a:rPr lang="pt-BR" sz="1800" i="1" dirty="0">
                <a:solidFill>
                  <a:srgbClr val="1F1F1F"/>
                </a:solidFill>
              </a:rPr>
              <a:t>empresa confidencial</a:t>
            </a:r>
            <a:r>
              <a:rPr lang="pt-BR" sz="1800" dirty="0">
                <a:solidFill>
                  <a:srgbClr val="1F1F1F"/>
                </a:solidFill>
              </a:rPr>
              <a:t>**</a:t>
            </a:r>
            <a:r>
              <a:rPr lang="pt-BR" dirty="0">
                <a:solidFill>
                  <a:srgbClr val="1F1F1F"/>
                </a:solidFill>
              </a:rPr>
              <a:t>, resolvendo problemas relacionados à gestão da produção e expedição. Foi sugerida a criação de uma planilha automatizada e um dashboard em Power BI para facilitar o acompanhamento dos pedidos, produção e expedição.</a:t>
            </a:r>
            <a:endParaRPr dirty="0"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Avaliação da Situação:</a:t>
            </a:r>
            <a:r>
              <a:rPr lang="pt-BR" dirty="0">
                <a:solidFill>
                  <a:srgbClr val="1F1F1F"/>
                </a:solidFill>
              </a:rPr>
              <a:t> O setor administrativo solicitou o projeto para registrar informações dos pedidos de forma mais clara. O projeto é de baixa complexidade e será desenvolvido usando apenas Excel e Power BI.</a:t>
            </a:r>
            <a:endParaRPr dirty="0"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Metas de Mineração de Dados: </a:t>
            </a:r>
            <a:r>
              <a:rPr lang="pt-BR" dirty="0">
                <a:solidFill>
                  <a:srgbClr val="1F1F1F"/>
                </a:solidFill>
              </a:rPr>
              <a:t>O sistema deve permitir o registro e edição de pedidos e produtos para expedição. Além disso, a empresa deverá visualizar a porcentagem de cumprimento de cada pedido.</a:t>
            </a:r>
            <a:endParaRPr dirty="0"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Plano do Projeto:</a:t>
            </a:r>
            <a:r>
              <a:rPr lang="pt-BR" dirty="0">
                <a:solidFill>
                  <a:srgbClr val="1F1F1F"/>
                </a:solidFill>
              </a:rPr>
              <a:t> O plano inclui a criação de tabelas em Excel para pedidos e produtos, </a:t>
            </a:r>
            <a:br>
              <a:rPr lang="pt-BR" dirty="0">
                <a:solidFill>
                  <a:srgbClr val="1F1F1F"/>
                </a:solidFill>
              </a:rPr>
            </a:br>
            <a:r>
              <a:rPr lang="pt-BR" dirty="0">
                <a:solidFill>
                  <a:srgbClr val="1F1F1F"/>
                </a:solidFill>
              </a:rPr>
              <a:t>automatização com VBA, revisão parcial, criação de dashboards em Power BI para</a:t>
            </a:r>
            <a:br>
              <a:rPr lang="pt-BR" dirty="0">
                <a:solidFill>
                  <a:srgbClr val="1F1F1F"/>
                </a:solidFill>
              </a:rPr>
            </a:br>
            <a:r>
              <a:rPr lang="pt-BR" dirty="0">
                <a:solidFill>
                  <a:srgbClr val="1F1F1F"/>
                </a:solidFill>
              </a:rPr>
              <a:t> monitorar métricas, e revisão final para ajustes.</a:t>
            </a:r>
            <a:endParaRPr dirty="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Business Understanding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F1F1F"/>
                </a:solidFill>
              </a:rPr>
              <a:t>Para atingir as metas do projeto, a equipe pretende seguir o seguinte cronograma:</a:t>
            </a:r>
            <a:endParaRPr sz="1600">
              <a:solidFill>
                <a:srgbClr val="1F1F1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Criação de uma tabela em Excel contendo as informações dos pedidos, produtos e movimentações;</a:t>
            </a:r>
            <a:endParaRPr sz="1600">
              <a:solidFill>
                <a:srgbClr val="1F1F1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Automatização de lançamentos em tabelas utilizando VBA;</a:t>
            </a:r>
            <a:endParaRPr sz="1600">
              <a:solidFill>
                <a:srgbClr val="1F1F1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Revisão parcial;</a:t>
            </a:r>
            <a:endParaRPr sz="1600">
              <a:solidFill>
                <a:srgbClr val="1F1F1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Criação de dashboards em BI para a visualização de métricas e controle de expedição.</a:t>
            </a:r>
            <a:endParaRPr sz="1600">
              <a:solidFill>
                <a:srgbClr val="1F1F1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lang="pt-BR" sz="1600">
                <a:solidFill>
                  <a:srgbClr val="1F1F1F"/>
                </a:solidFill>
              </a:rPr>
              <a:t>Revisão final, limpeza e adequação do projeto.</a:t>
            </a:r>
            <a:endParaRPr sz="160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Understanding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Os dados fornecidos pela empresa estão distribuídos em </a:t>
            </a:r>
            <a:r>
              <a:rPr lang="pt-BR" b="1">
                <a:solidFill>
                  <a:schemeClr val="accent2"/>
                </a:solidFill>
              </a:rPr>
              <a:t>5 planilhas</a:t>
            </a:r>
            <a:r>
              <a:rPr lang="pt-BR">
                <a:solidFill>
                  <a:srgbClr val="1F1F1F"/>
                </a:solidFill>
              </a:rPr>
              <a:t> (Qtd. produção, Cronograma Entregas, Pedidos, Balanço Mensal, Listas). </a:t>
            </a:r>
            <a:endParaRPr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planilha Qtd. Produção contém informações do material, o saldo, quantidade liberada e a média produção diária em metros, desses dados.</a:t>
            </a:r>
            <a:endParaRPr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planilha Cronograma de Entregas contém a dor principal da empresa, ela é feita de maneira manual e com pouca otimização.</a:t>
            </a:r>
            <a:endParaRPr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2"/>
                </a:solidFill>
              </a:rPr>
              <a:t>A planilha Pedidos tem dados importantes e necessários para o desenvolvimento da solução, foram usados praticamente todos os dados, exceto os que haviam células em branco, ou dados com problemas de ambiguidade.</a:t>
            </a:r>
            <a:endParaRPr b="1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planilha Balanço Final apresenta um controle superficial sobre o que está no sistema e no pátio (estrutura física), a empresa trabalha com o modelo Just In Time.</a:t>
            </a:r>
            <a:endParaRPr>
              <a:solidFill>
                <a:srgbClr val="1F1F1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1F1F1F"/>
                </a:solidFill>
              </a:rPr>
              <a:t>A planilha de Listas apresenta uma correlação entre o Código do Produto e o Nome do Material, entretanto, a empresa adotou no nome do material o nome da empresa, ocorrendo a repetição de códigos </a:t>
            </a:r>
            <a:br>
              <a:rPr lang="pt-BR">
                <a:solidFill>
                  <a:srgbClr val="1F1F1F"/>
                </a:solidFill>
              </a:rPr>
            </a:br>
            <a:r>
              <a:rPr lang="pt-BR">
                <a:solidFill>
                  <a:srgbClr val="1F1F1F"/>
                </a:solidFill>
              </a:rPr>
              <a:t>do produto na lista. Essa conduta pode gerar ambiguidade na análise de dados. 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Preparation - Limpando os Dados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4294967295"/>
          </p:nvPr>
        </p:nvSpPr>
        <p:spPr>
          <a:xfrm>
            <a:off x="311700" y="1090675"/>
            <a:ext cx="85206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partir do estudo e análise dos dados, e os principais problemas na qualidade dos dados, dividiu o processo em 3 partes: remoção dos dados incompletos, remoção dos dados repetidos e alimentação com dados fictícios.</a:t>
            </a:r>
            <a:endParaRPr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311700" y="1969775"/>
          <a:ext cx="8679900" cy="2472500"/>
        </p:xfrm>
        <a:graphic>
          <a:graphicData uri="http://schemas.openxmlformats.org/drawingml/2006/table">
            <a:tbl>
              <a:tblPr>
                <a:noFill/>
                <a:tableStyleId>{3454E270-060A-49BB-9521-8B91AB14FF16}</a:tableStyleId>
              </a:tblPr>
              <a:tblGrid>
                <a:gridCol w="289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Dado</a:t>
                      </a:r>
                      <a:endParaRPr sz="10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Problema localizado</a:t>
                      </a:r>
                      <a:endParaRPr sz="1000" b="1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Solução</a:t>
                      </a:r>
                      <a:endParaRPr sz="1000" b="1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Cód. Produto</a:t>
                      </a:r>
                      <a:endParaRPr sz="10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 padronização do código do produto, contendo células em branco, ou com valores não numéricos</a:t>
                      </a:r>
                      <a:endParaRPr sz="10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Criar um código para cada produto </a:t>
                      </a:r>
                      <a:endParaRPr sz="10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Material</a:t>
                      </a:r>
                      <a:endParaRPr sz="10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Balanço mensal e o material nas Listas não são correspondentes em nome</a:t>
                      </a:r>
                      <a:endParaRPr sz="10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Não vincular mais diretamente o nome do material com a empresa. Caso necessário, usar concat</a:t>
                      </a:r>
                      <a:endParaRPr sz="10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Entregue</a:t>
                      </a:r>
                      <a:endParaRPr sz="10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Valores negativos no saldo</a:t>
                      </a:r>
                      <a:endParaRPr sz="10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Corrigir a fórmula</a:t>
                      </a:r>
                      <a:endParaRPr sz="10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Cronograma de entregas</a:t>
                      </a:r>
                      <a:endParaRPr sz="10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Muitas linhas em branco dificultando a visualização da prioridade da semana</a:t>
                      </a:r>
                      <a:endParaRPr sz="10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Colocar filtros para otimizar a visualização</a:t>
                      </a:r>
                      <a:endParaRPr sz="10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Preparation - Construindo os Dados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Durante essa etapa, foram criadas novas colunas na base de dados, sendo elas: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F1F1F"/>
                </a:solidFill>
              </a:rPr>
              <a:t>Data Prevista para Entrega:</a:t>
            </a:r>
            <a:r>
              <a:rPr lang="pt-BR">
                <a:solidFill>
                  <a:srgbClr val="1F1F1F"/>
                </a:solidFill>
              </a:rPr>
              <a:t> Data ideal para a entrega do produto para o cliente.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F1F1F"/>
                </a:solidFill>
              </a:rPr>
              <a:t>Prazo Início para produção:</a:t>
            </a:r>
            <a:r>
              <a:rPr lang="pt-BR">
                <a:solidFill>
                  <a:srgbClr val="1F1F1F"/>
                </a:solidFill>
              </a:rPr>
              <a:t> Data criada a partir da Data Prevista para Entrega, estima-se 10 dias antes da entrega se inicia a produção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F1F1F"/>
                </a:solidFill>
              </a:rPr>
              <a:t>Início de Produção:</a:t>
            </a:r>
            <a:r>
              <a:rPr lang="pt-BR">
                <a:solidFill>
                  <a:srgbClr val="1F1F1F"/>
                </a:solidFill>
              </a:rPr>
              <a:t> Data que de fato a produção iniciou.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F1F1F"/>
                </a:solidFill>
              </a:rPr>
              <a:t>Pronto Para Envio:</a:t>
            </a:r>
            <a:r>
              <a:rPr lang="pt-BR">
                <a:solidFill>
                  <a:srgbClr val="1F1F1F"/>
                </a:solidFill>
              </a:rPr>
              <a:t> Data que toda a produção de um cliente ficou pronta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F1F1F"/>
                </a:solidFill>
              </a:rPr>
              <a:t>Concluído: </a:t>
            </a:r>
            <a:r>
              <a:rPr lang="pt-BR">
                <a:solidFill>
                  <a:srgbClr val="1F1F1F"/>
                </a:solidFill>
              </a:rPr>
              <a:t>Data de quando o cliente recebeu a mercadoria em sua empresa.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F1F1F"/>
                </a:solidFill>
              </a:rPr>
              <a:t>Data da Solicitação: </a:t>
            </a:r>
            <a:r>
              <a:rPr lang="pt-BR">
                <a:solidFill>
                  <a:srgbClr val="1F1F1F"/>
                </a:solidFill>
              </a:rPr>
              <a:t>Data em que o cliente entrou em contato com a ACA Tubos para uma nova entrega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1F1F1F"/>
                </a:solidFill>
              </a:rPr>
              <a:t>ID:</a:t>
            </a:r>
            <a:r>
              <a:rPr lang="pt-BR">
                <a:solidFill>
                  <a:srgbClr val="1F1F1F"/>
                </a:solidFill>
              </a:rPr>
              <a:t> Identificação de Pedido aprovado para liberação (produção)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b="1">
                <a:solidFill>
                  <a:srgbClr val="1F1F1F"/>
                </a:solidFill>
              </a:rPr>
              <a:t>Quantidade Liberada: </a:t>
            </a:r>
            <a:r>
              <a:rPr lang="pt-BR">
                <a:solidFill>
                  <a:srgbClr val="1F1F1F"/>
                </a:solidFill>
              </a:rPr>
              <a:t>Quantidade de um produto a ser produzido.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Preparation -  Integrando os Dados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Para esta etapa, foi utilizada a ferramenta Power BI para reunir as informações de tabelas diferentes e com isso criar visualizações utilizando informações de todas as tabelas, além de ajudar na tomada de decisões.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Para deixar a visualização mais dinâmica, a equipe optou por dividir as informações em duas partes, sendo elas:</a:t>
            </a:r>
            <a:endParaRPr>
              <a:solidFill>
                <a:srgbClr val="1F1F1F"/>
              </a:solidFill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pt-BR" b="1">
                <a:solidFill>
                  <a:schemeClr val="accent2"/>
                </a:solidFill>
              </a:rPr>
              <a:t>Operacional</a:t>
            </a:r>
            <a:r>
              <a:rPr lang="pt-BR">
                <a:solidFill>
                  <a:srgbClr val="1F1F1F"/>
                </a:solidFill>
              </a:rPr>
              <a:t>: Contendo informações sobre as entregas e prazos da empresa.</a:t>
            </a:r>
            <a:endParaRPr>
              <a:solidFill>
                <a:srgbClr val="1F1F1F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pt-BR" b="1">
                <a:solidFill>
                  <a:schemeClr val="accent2"/>
                </a:solidFill>
              </a:rPr>
              <a:t>Organizacional</a:t>
            </a:r>
            <a:r>
              <a:rPr lang="pt-BR">
                <a:solidFill>
                  <a:srgbClr val="1F1F1F"/>
                </a:solidFill>
              </a:rPr>
              <a:t>: Contendo informações técnicas, financeiras, etc.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Utilizando dessa abordagem, a equipe conseguiu atingir uma visualização mais sucinta e de fácil compreensão das informações de cada setor da empresa.</a:t>
            </a: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Microsoft Office PowerPoint</Application>
  <PresentationFormat>Apresentação na tela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Roboto</vt:lpstr>
      <vt:lpstr>Geometric</vt:lpstr>
      <vt:lpstr>Melhoria de controle e análise de pedidos e produção para empresa</vt:lpstr>
      <vt:lpstr>Contextualização</vt:lpstr>
      <vt:lpstr>Resumo Executivo dos Resultados</vt:lpstr>
      <vt:lpstr>Business Understanding</vt:lpstr>
      <vt:lpstr>Business Understanding</vt:lpstr>
      <vt:lpstr>Data Understanding</vt:lpstr>
      <vt:lpstr>Data Preparation - Limpando os Dados</vt:lpstr>
      <vt:lpstr>Data Preparation - Construindo os Dados</vt:lpstr>
      <vt:lpstr>Data Preparation -  Integrando os Dados</vt:lpstr>
      <vt:lpstr>Modeling - EXCEL + VBA</vt:lpstr>
      <vt:lpstr>Modeling - Power BI</vt:lpstr>
      <vt:lpstr>Evaluation</vt:lpstr>
      <vt:lpstr>Deployment</vt:lpstr>
      <vt:lpstr>Agradecimento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Melhoria de controle e análise de pedidos e produção para empresa</dc:title>
  <cp:lastModifiedBy>Felipe Tamiozzo Silveira</cp:lastModifiedBy>
  <cp:revision>1</cp:revision>
  <dcterms:modified xsi:type="dcterms:W3CDTF">2024-11-09T21:28:52Z</dcterms:modified>
</cp:coreProperties>
</file>