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345" r:id="rId2"/>
    <p:sldId id="348" r:id="rId3"/>
    <p:sldId id="373" r:id="rId4"/>
    <p:sldId id="359" r:id="rId5"/>
    <p:sldId id="360" r:id="rId6"/>
    <p:sldId id="361" r:id="rId7"/>
    <p:sldId id="380" r:id="rId8"/>
    <p:sldId id="382" r:id="rId9"/>
    <p:sldId id="381" r:id="rId10"/>
    <p:sldId id="358" r:id="rId11"/>
    <p:sldId id="349" r:id="rId12"/>
    <p:sldId id="363" r:id="rId13"/>
    <p:sldId id="351" r:id="rId14"/>
    <p:sldId id="377" r:id="rId15"/>
    <p:sldId id="374" r:id="rId16"/>
    <p:sldId id="383" r:id="rId17"/>
    <p:sldId id="372" r:id="rId18"/>
    <p:sldId id="384" r:id="rId19"/>
    <p:sldId id="352" r:id="rId20"/>
    <p:sldId id="369" r:id="rId21"/>
    <p:sldId id="370" r:id="rId22"/>
    <p:sldId id="371" r:id="rId23"/>
    <p:sldId id="328" r:id="rId24"/>
    <p:sldId id="354" r:id="rId25"/>
    <p:sldId id="364" r:id="rId26"/>
    <p:sldId id="365" r:id="rId27"/>
    <p:sldId id="355" r:id="rId28"/>
    <p:sldId id="378" r:id="rId29"/>
    <p:sldId id="375" r:id="rId30"/>
    <p:sldId id="376" r:id="rId31"/>
    <p:sldId id="379" r:id="rId32"/>
    <p:sldId id="353" r:id="rId33"/>
    <p:sldId id="350"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Kussama Pellegrini" initials="FKP" lastIdx="7" clrIdx="0">
    <p:extLst>
      <p:ext uri="{19B8F6BF-5375-455C-9EA6-DF929625EA0E}">
        <p15:presenceInfo xmlns:p15="http://schemas.microsoft.com/office/powerpoint/2012/main" userId="S-1-5-21-1569490900-2152479555-3239727262-1981606" providerId="AD"/>
      </p:ext>
    </p:extLst>
  </p:cmAuthor>
  <p:cmAuthor id="2" name="Daniele Zandona" initials="DZ" lastIdx="1" clrIdx="1">
    <p:extLst>
      <p:ext uri="{19B8F6BF-5375-455C-9EA6-DF929625EA0E}">
        <p15:presenceInfo xmlns:p15="http://schemas.microsoft.com/office/powerpoint/2012/main" userId="S-1-5-21-1569490900-2152479555-3239727262-58162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0D691"/>
    <a:srgbClr val="471D7C"/>
    <a:srgbClr val="472B7A"/>
    <a:srgbClr val="3C2565"/>
    <a:srgbClr val="9966FF"/>
    <a:srgbClr val="69B0ED"/>
    <a:srgbClr val="D62BF5"/>
    <a:srgbClr val="E0787D"/>
    <a:srgbClr val="7DC5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95" autoAdjust="0"/>
    <p:restoredTop sz="58966" autoAdjust="0"/>
  </p:normalViewPr>
  <p:slideViewPr>
    <p:cSldViewPr snapToGrid="0">
      <p:cViewPr varScale="1">
        <p:scale>
          <a:sx n="68" d="100"/>
          <a:sy n="68" d="100"/>
        </p:scale>
        <p:origin x="1698" y="78"/>
      </p:cViewPr>
      <p:guideLst/>
    </p:cSldViewPr>
  </p:slideViewPr>
  <p:notesTextViewPr>
    <p:cViewPr>
      <p:scale>
        <a:sx n="3" d="2"/>
        <a:sy n="3" d="2"/>
      </p:scale>
      <p:origin x="0" y="0"/>
    </p:cViewPr>
  </p:notesTextViewPr>
  <p:notesViewPr>
    <p:cSldViewPr snapToGrid="0">
      <p:cViewPr varScale="1">
        <p:scale>
          <a:sx n="89" d="100"/>
          <a:sy n="89" d="100"/>
        </p:scale>
        <p:origin x="37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8BCA14-5703-4AFF-B8A4-A496E8F9C415}" type="datetimeFigureOut">
              <a:rPr lang="pt-BR" smtClean="0"/>
              <a:t>15/08/2019</a:t>
            </a:fld>
            <a:endParaRPr lang="pt-B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612833-947B-4D8A-9DA5-D81CB02A24EA}" type="slidenum">
              <a:rPr lang="pt-BR" smtClean="0"/>
              <a:t>‹#›</a:t>
            </a:fld>
            <a:endParaRPr lang="pt-BR"/>
          </a:p>
        </p:txBody>
      </p:sp>
    </p:spTree>
    <p:extLst>
      <p:ext uri="{BB962C8B-B14F-4D97-AF65-F5344CB8AC3E}">
        <p14:creationId xmlns:p14="http://schemas.microsoft.com/office/powerpoint/2010/main" val="1761003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C0E9B-3E7C-4E7F-BB9E-5CDFAA5CF6EE}" type="datetimeFigureOut">
              <a:rPr lang="pt-BR" smtClean="0"/>
              <a:t>15/08/2019</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5159CC-70F7-47BC-8FAC-5B0E439FB47A}" type="slidenum">
              <a:rPr lang="pt-BR" smtClean="0"/>
              <a:t>‹#›</a:t>
            </a:fld>
            <a:endParaRPr lang="pt-BR"/>
          </a:p>
        </p:txBody>
      </p:sp>
    </p:spTree>
    <p:extLst>
      <p:ext uri="{BB962C8B-B14F-4D97-AF65-F5344CB8AC3E}">
        <p14:creationId xmlns:p14="http://schemas.microsoft.com/office/powerpoint/2010/main" val="996131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earchsecurity.techtarget.com/definition/digital-certificate"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s://tls.ulfheim.net/" TargetMode="External"/><Relationship Id="rId4" Type="http://schemas.openxmlformats.org/officeDocument/2006/relationships/hyperlink" Target="https://letsencrypt.org/docs/certificates-for-localhost/"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2</a:t>
            </a:fld>
            <a:endParaRPr lang="pt-BR"/>
          </a:p>
        </p:txBody>
      </p:sp>
    </p:spTree>
    <p:extLst>
      <p:ext uri="{BB962C8B-B14F-4D97-AF65-F5344CB8AC3E}">
        <p14:creationId xmlns:p14="http://schemas.microsoft.com/office/powerpoint/2010/main" val="2599406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17</a:t>
            </a:fld>
            <a:endParaRPr lang="pt-BR"/>
          </a:p>
        </p:txBody>
      </p:sp>
    </p:spTree>
    <p:extLst>
      <p:ext uri="{BB962C8B-B14F-4D97-AF65-F5344CB8AC3E}">
        <p14:creationId xmlns:p14="http://schemas.microsoft.com/office/powerpoint/2010/main" val="3528887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Integridade,</a:t>
            </a:r>
            <a:r>
              <a:rPr lang="pt-BR" baseline="0" dirty="0" smtClean="0"/>
              <a:t> </a:t>
            </a:r>
            <a:r>
              <a:rPr lang="pt-BR" baseline="0" dirty="0" err="1" smtClean="0"/>
              <a:t>autencidade</a:t>
            </a:r>
            <a:r>
              <a:rPr lang="pt-BR" baseline="0" dirty="0" smtClean="0"/>
              <a:t>, </a:t>
            </a:r>
            <a:r>
              <a:rPr lang="pt-BR" baseline="0" dirty="0" err="1" smtClean="0"/>
              <a:t>etc</a:t>
            </a:r>
            <a:r>
              <a:rPr lang="pt-BR" baseline="0" dirty="0" smtClean="0"/>
              <a:t> </a:t>
            </a:r>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18</a:t>
            </a:fld>
            <a:endParaRPr lang="pt-BR"/>
          </a:p>
        </p:txBody>
      </p:sp>
    </p:spTree>
    <p:extLst>
      <p:ext uri="{BB962C8B-B14F-4D97-AF65-F5344CB8AC3E}">
        <p14:creationId xmlns:p14="http://schemas.microsoft.com/office/powerpoint/2010/main" val="53993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i="0" kern="1200" dirty="0" smtClean="0">
                <a:solidFill>
                  <a:schemeClr val="tx1"/>
                </a:solidFill>
                <a:effectLst/>
                <a:latin typeface="+mn-lt"/>
                <a:ea typeface="+mn-ea"/>
                <a:cs typeface="+mn-cs"/>
              </a:rPr>
              <a:t>Colocar passos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5159CC-70F7-47BC-8FAC-5B0E439FB47A}" type="slidenum">
              <a:rPr lang="pt-BR" smtClean="0"/>
              <a:t>19</a:t>
            </a:fld>
            <a:endParaRPr lang="pt-BR"/>
          </a:p>
        </p:txBody>
      </p:sp>
    </p:spTree>
    <p:extLst>
      <p:ext uri="{BB962C8B-B14F-4D97-AF65-F5344CB8AC3E}">
        <p14:creationId xmlns:p14="http://schemas.microsoft.com/office/powerpoint/2010/main" val="785449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5159CC-70F7-47BC-8FAC-5B0E439FB47A}" type="slidenum">
              <a:rPr lang="pt-BR" smtClean="0"/>
              <a:t>20</a:t>
            </a:fld>
            <a:endParaRPr lang="pt-BR"/>
          </a:p>
        </p:txBody>
      </p:sp>
    </p:spTree>
    <p:extLst>
      <p:ext uri="{BB962C8B-B14F-4D97-AF65-F5344CB8AC3E}">
        <p14:creationId xmlns:p14="http://schemas.microsoft.com/office/powerpoint/2010/main" val="1794625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5159CC-70F7-47BC-8FAC-5B0E439FB47A}" type="slidenum">
              <a:rPr lang="pt-BR" smtClean="0"/>
              <a:t>21</a:t>
            </a:fld>
            <a:endParaRPr lang="pt-BR"/>
          </a:p>
        </p:txBody>
      </p:sp>
    </p:spTree>
    <p:extLst>
      <p:ext uri="{BB962C8B-B14F-4D97-AF65-F5344CB8AC3E}">
        <p14:creationId xmlns:p14="http://schemas.microsoft.com/office/powerpoint/2010/main" val="1837515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i="0" kern="1200" dirty="0" smtClean="0">
                <a:solidFill>
                  <a:schemeClr val="tx1"/>
                </a:solidFill>
                <a:effectLst/>
                <a:latin typeface="+mn-lt"/>
                <a:ea typeface="+mn-ea"/>
                <a:cs typeface="+mn-cs"/>
              </a:rPr>
              <a:t>Como</a:t>
            </a:r>
            <a:r>
              <a:rPr lang="pt-BR" sz="1200" b="1" i="0" kern="1200" baseline="0" dirty="0" smtClean="0">
                <a:solidFill>
                  <a:schemeClr val="tx1"/>
                </a:solidFill>
                <a:effectLst/>
                <a:latin typeface="+mn-lt"/>
                <a:ea typeface="+mn-ea"/>
                <a:cs typeface="+mn-cs"/>
              </a:rPr>
              <a:t> </a:t>
            </a:r>
            <a:r>
              <a:rPr lang="pt-BR" sz="1200" b="1" i="0" kern="1200" baseline="0" dirty="0" err="1" smtClean="0">
                <a:solidFill>
                  <a:schemeClr val="tx1"/>
                </a:solidFill>
                <a:effectLst/>
                <a:latin typeface="+mn-lt"/>
                <a:ea typeface="+mn-ea"/>
                <a:cs typeface="+mn-cs"/>
              </a:rPr>
              <a:t>vc</a:t>
            </a:r>
            <a:r>
              <a:rPr lang="pt-BR" sz="1200" b="1" i="0" kern="1200" baseline="0" dirty="0" smtClean="0">
                <a:solidFill>
                  <a:schemeClr val="tx1"/>
                </a:solidFill>
                <a:effectLst/>
                <a:latin typeface="+mn-lt"/>
                <a:ea typeface="+mn-ea"/>
                <a:cs typeface="+mn-cs"/>
              </a:rPr>
              <a:t> garante que a chave publica é de uma pessoa</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5159CC-70F7-47BC-8FAC-5B0E439FB47A}" type="slidenum">
              <a:rPr lang="pt-BR" smtClean="0"/>
              <a:t>22</a:t>
            </a:fld>
            <a:endParaRPr lang="pt-BR"/>
          </a:p>
        </p:txBody>
      </p:sp>
    </p:spTree>
    <p:extLst>
      <p:ext uri="{BB962C8B-B14F-4D97-AF65-F5344CB8AC3E}">
        <p14:creationId xmlns:p14="http://schemas.microsoft.com/office/powerpoint/2010/main" val="4258438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23</a:t>
            </a:fld>
            <a:endParaRPr lang="pt-BR"/>
          </a:p>
        </p:txBody>
      </p:sp>
    </p:spTree>
    <p:extLst>
      <p:ext uri="{BB962C8B-B14F-4D97-AF65-F5344CB8AC3E}">
        <p14:creationId xmlns:p14="http://schemas.microsoft.com/office/powerpoint/2010/main" val="3503500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OpenSSL is a free and open-source cryptographic library that provides several command-line tools for handling digital certificates. Some of these tools can be used to act as a certificate authority.</a:t>
            </a:r>
          </a:p>
          <a:p>
            <a:r>
              <a:rPr lang="en-US" sz="1200" b="0" i="0" kern="1200" dirty="0" smtClean="0">
                <a:solidFill>
                  <a:schemeClr val="tx1"/>
                </a:solidFill>
                <a:effectLst/>
                <a:latin typeface="+mn-lt"/>
                <a:ea typeface="+mn-ea"/>
                <a:cs typeface="+mn-cs"/>
              </a:rPr>
              <a:t>A certificate authority (CA) is an entity that signs digital certificates. Many websites need to let their customers know that the connection is secure, so they pay an internationally trusted CA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VeriSign, </a:t>
            </a:r>
            <a:r>
              <a:rPr lang="en-US" sz="1200" b="0" i="0" kern="1200" dirty="0" err="1" smtClean="0">
                <a:solidFill>
                  <a:schemeClr val="tx1"/>
                </a:solidFill>
                <a:effectLst/>
                <a:latin typeface="+mn-lt"/>
                <a:ea typeface="+mn-ea"/>
                <a:cs typeface="+mn-cs"/>
              </a:rPr>
              <a:t>DigiCert</a:t>
            </a:r>
            <a:r>
              <a:rPr lang="en-US" sz="1200" b="0" i="0" kern="1200" dirty="0" smtClean="0">
                <a:solidFill>
                  <a:schemeClr val="tx1"/>
                </a:solidFill>
                <a:effectLst/>
                <a:latin typeface="+mn-lt"/>
                <a:ea typeface="+mn-ea"/>
                <a:cs typeface="+mn-cs"/>
              </a:rPr>
              <a:t>) to sign a certificate for their domain.</a:t>
            </a:r>
          </a:p>
          <a:p>
            <a:r>
              <a:rPr lang="en-US" sz="1200" b="0" i="0" kern="1200" dirty="0" smtClean="0">
                <a:solidFill>
                  <a:schemeClr val="tx1"/>
                </a:solidFill>
                <a:effectLst/>
                <a:latin typeface="+mn-lt"/>
                <a:ea typeface="+mn-ea"/>
                <a:cs typeface="+mn-cs"/>
              </a:rPr>
              <a:t>In some cases it may make more sense to act as your own CA, rather than paying a CA like </a:t>
            </a:r>
            <a:r>
              <a:rPr lang="en-US" sz="1200" b="0" i="0" kern="1200" dirty="0" err="1" smtClean="0">
                <a:solidFill>
                  <a:schemeClr val="tx1"/>
                </a:solidFill>
                <a:effectLst/>
                <a:latin typeface="+mn-lt"/>
                <a:ea typeface="+mn-ea"/>
                <a:cs typeface="+mn-cs"/>
              </a:rPr>
              <a:t>DigiCert</a:t>
            </a:r>
            <a:r>
              <a:rPr lang="en-US" sz="1200" b="0" i="0" kern="1200" dirty="0" smtClean="0">
                <a:solidFill>
                  <a:schemeClr val="tx1"/>
                </a:solidFill>
                <a:effectLst/>
                <a:latin typeface="+mn-lt"/>
                <a:ea typeface="+mn-ea"/>
                <a:cs typeface="+mn-cs"/>
              </a:rPr>
              <a:t>. Common cases include securing an intranet website, or for issuing certificates to clients to allow them to authenticate to a server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Apache, </a:t>
            </a:r>
            <a:r>
              <a:rPr lang="en-US" sz="1200" b="0" i="0" kern="1200" dirty="0" err="1" smtClean="0">
                <a:solidFill>
                  <a:schemeClr val="tx1"/>
                </a:solidFill>
                <a:effectLst/>
                <a:latin typeface="+mn-lt"/>
                <a:ea typeface="+mn-ea"/>
                <a:cs typeface="+mn-cs"/>
              </a:rPr>
              <a:t>OpenVPN</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24</a:t>
            </a:fld>
            <a:endParaRPr lang="pt-BR"/>
          </a:p>
        </p:txBody>
      </p:sp>
    </p:spTree>
    <p:extLst>
      <p:ext uri="{BB962C8B-B14F-4D97-AF65-F5344CB8AC3E}">
        <p14:creationId xmlns:p14="http://schemas.microsoft.com/office/powerpoint/2010/main" val="1939045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CSR é</a:t>
            </a:r>
            <a:r>
              <a:rPr lang="pt-BR" baseline="0" dirty="0" smtClean="0"/>
              <a:t> um arquivo contendo as informações para a solicitação do seu certificado</a:t>
            </a:r>
          </a:p>
          <a:p>
            <a:endParaRPr lang="pt-BR" baseline="0" dirty="0" smtClean="0"/>
          </a:p>
          <a:p>
            <a:r>
              <a:rPr lang="pt-BR" baseline="0" dirty="0" smtClean="0"/>
              <a:t>Ver o </a:t>
            </a:r>
            <a:r>
              <a:rPr lang="pt-BR" baseline="0" dirty="0" err="1" smtClean="0"/>
              <a:t>crt</a:t>
            </a:r>
            <a:endParaRPr lang="pt-BR" baseline="0" dirty="0" smtClean="0"/>
          </a:p>
          <a:p>
            <a:r>
              <a:rPr lang="pt-BR" dirty="0" err="1" smtClean="0"/>
              <a:t>openssl</a:t>
            </a:r>
            <a:r>
              <a:rPr lang="pt-BR" dirty="0" smtClean="0"/>
              <a:t> x509 –in</a:t>
            </a:r>
            <a:r>
              <a:rPr lang="pt-BR" baseline="0" dirty="0" smtClean="0"/>
              <a:t> cerfile.crt –</a:t>
            </a:r>
            <a:r>
              <a:rPr lang="pt-BR" baseline="0" dirty="0" err="1" smtClean="0"/>
              <a:t>noout</a:t>
            </a:r>
            <a:r>
              <a:rPr lang="pt-BR" baseline="0" dirty="0" smtClean="0"/>
              <a:t> -</a:t>
            </a:r>
            <a:r>
              <a:rPr lang="pt-BR" baseline="0" dirty="0" err="1" smtClean="0"/>
              <a:t>text</a:t>
            </a:r>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26</a:t>
            </a:fld>
            <a:endParaRPr lang="pt-BR"/>
          </a:p>
        </p:txBody>
      </p:sp>
    </p:spTree>
    <p:extLst>
      <p:ext uri="{BB962C8B-B14F-4D97-AF65-F5344CB8AC3E}">
        <p14:creationId xmlns:p14="http://schemas.microsoft.com/office/powerpoint/2010/main" val="740922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Acting as a certificate authority (CA) means dealing with cryptographic pairs of private keys and public certificates. The very first cryptographic pair we’ll create is the root pair. This consists of the root key (</a:t>
            </a:r>
            <a:r>
              <a:rPr lang="en-US" sz="1200" b="0" i="0" kern="1200" dirty="0" err="1" smtClean="0">
                <a:solidFill>
                  <a:schemeClr val="tx1"/>
                </a:solidFill>
                <a:effectLst/>
                <a:latin typeface="+mn-lt"/>
                <a:ea typeface="+mn-ea"/>
                <a:cs typeface="+mn-cs"/>
              </a:rPr>
              <a:t>ca.key.pem</a:t>
            </a:r>
            <a:r>
              <a:rPr lang="en-US" sz="1200" b="0" i="0" kern="1200" dirty="0" smtClean="0">
                <a:solidFill>
                  <a:schemeClr val="tx1"/>
                </a:solidFill>
                <a:effectLst/>
                <a:latin typeface="+mn-lt"/>
                <a:ea typeface="+mn-ea"/>
                <a:cs typeface="+mn-cs"/>
              </a:rPr>
              <a:t>) and root certificate (</a:t>
            </a:r>
            <a:r>
              <a:rPr lang="en-US" sz="1200" b="0" i="0" kern="1200" dirty="0" err="1" smtClean="0">
                <a:solidFill>
                  <a:schemeClr val="tx1"/>
                </a:solidFill>
                <a:effectLst/>
                <a:latin typeface="+mn-lt"/>
                <a:ea typeface="+mn-ea"/>
                <a:cs typeface="+mn-cs"/>
              </a:rPr>
              <a:t>ca.cert.pem</a:t>
            </a:r>
            <a:r>
              <a:rPr lang="en-US" sz="1200" b="0" i="0" kern="1200" dirty="0" smtClean="0">
                <a:solidFill>
                  <a:schemeClr val="tx1"/>
                </a:solidFill>
                <a:effectLst/>
                <a:latin typeface="+mn-lt"/>
                <a:ea typeface="+mn-ea"/>
                <a:cs typeface="+mn-cs"/>
              </a:rPr>
              <a:t>). This pair forms the identity of your CA.</a:t>
            </a:r>
          </a:p>
          <a:p>
            <a:r>
              <a:rPr lang="en-US" sz="1200" b="0" i="0" kern="1200" dirty="0" smtClean="0">
                <a:solidFill>
                  <a:schemeClr val="tx1"/>
                </a:solidFill>
                <a:effectLst/>
                <a:latin typeface="+mn-lt"/>
                <a:ea typeface="+mn-ea"/>
                <a:cs typeface="+mn-cs"/>
              </a:rPr>
              <a:t>Typically, the root CA does not sign server or client certificates directly. The root CA is only ever used to create one or more intermediate CAs, which are trusted by the root CA to sign certificates on their behalf. This is best practice. It allows the root key to be kept offline and unused as much as possible, as any compromise of the root key is disastrous.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5159CC-70F7-47BC-8FAC-5B0E439FB47A}" type="slidenum">
              <a:rPr lang="pt-BR" smtClean="0"/>
              <a:t>27</a:t>
            </a:fld>
            <a:endParaRPr lang="pt-BR"/>
          </a:p>
        </p:txBody>
      </p:sp>
    </p:spTree>
    <p:extLst>
      <p:ext uri="{BB962C8B-B14F-4D97-AF65-F5344CB8AC3E}">
        <p14:creationId xmlns:p14="http://schemas.microsoft.com/office/powerpoint/2010/main" val="419671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3</a:t>
            </a:fld>
            <a:endParaRPr lang="pt-BR"/>
          </a:p>
        </p:txBody>
      </p:sp>
    </p:spTree>
    <p:extLst>
      <p:ext uri="{BB962C8B-B14F-4D97-AF65-F5344CB8AC3E}">
        <p14:creationId xmlns:p14="http://schemas.microsoft.com/office/powerpoint/2010/main" val="1273730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28</a:t>
            </a:fld>
            <a:endParaRPr lang="pt-BR"/>
          </a:p>
        </p:txBody>
      </p:sp>
    </p:spTree>
    <p:extLst>
      <p:ext uri="{BB962C8B-B14F-4D97-AF65-F5344CB8AC3E}">
        <p14:creationId xmlns:p14="http://schemas.microsoft.com/office/powerpoint/2010/main" val="1125813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req</a:t>
            </a:r>
            <a:r>
              <a:rPr lang="en-US" dirty="0" smtClean="0"/>
              <a:t> ]</a:t>
            </a:r>
          </a:p>
          <a:p>
            <a:endParaRPr lang="en-US" dirty="0" smtClean="0"/>
          </a:p>
          <a:p>
            <a:r>
              <a:rPr lang="en-US" dirty="0" err="1" smtClean="0"/>
              <a:t>distinguished_name</a:t>
            </a:r>
            <a:r>
              <a:rPr lang="en-US" dirty="0" smtClean="0"/>
              <a:t> = </a:t>
            </a:r>
            <a:r>
              <a:rPr lang="en-US" dirty="0" err="1" smtClean="0"/>
              <a:t>req_distinguished_name</a:t>
            </a:r>
            <a:endParaRPr lang="en-US" dirty="0" smtClean="0"/>
          </a:p>
          <a:p>
            <a:endParaRPr lang="en-US" dirty="0" smtClean="0"/>
          </a:p>
          <a:p>
            <a:r>
              <a:rPr lang="en-US" dirty="0" smtClean="0"/>
              <a:t>[</a:t>
            </a:r>
            <a:r>
              <a:rPr lang="en-US" dirty="0" err="1" smtClean="0"/>
              <a:t>req_distinguished_name</a:t>
            </a:r>
            <a:r>
              <a:rPr lang="en-US" dirty="0" smtClean="0"/>
              <a:t>]</a:t>
            </a:r>
          </a:p>
          <a:p>
            <a:r>
              <a:rPr lang="en-US" dirty="0" err="1" smtClean="0"/>
              <a:t>countryName</a:t>
            </a:r>
            <a:r>
              <a:rPr lang="en-US" dirty="0" smtClean="0"/>
              <a:t> = Country Name (NL)</a:t>
            </a:r>
          </a:p>
          <a:p>
            <a:r>
              <a:rPr lang="en-US" dirty="0" err="1" smtClean="0"/>
              <a:t>stateOrProvinceName</a:t>
            </a:r>
            <a:r>
              <a:rPr lang="en-US" dirty="0" smtClean="0"/>
              <a:t> = State or Province Name (ZH)</a:t>
            </a:r>
          </a:p>
          <a:p>
            <a:r>
              <a:rPr lang="en-US" dirty="0" err="1" smtClean="0"/>
              <a:t>localityName</a:t>
            </a:r>
            <a:r>
              <a:rPr lang="en-US" dirty="0" smtClean="0"/>
              <a:t> = Locality Name (AADR)</a:t>
            </a:r>
          </a:p>
          <a:p>
            <a:r>
              <a:rPr lang="en-US" dirty="0" err="1" smtClean="0"/>
              <a:t>organizationName</a:t>
            </a:r>
            <a:r>
              <a:rPr lang="en-US" dirty="0" smtClean="0"/>
              <a:t> = Organization Name (WGE)</a:t>
            </a:r>
          </a:p>
          <a:p>
            <a:r>
              <a:rPr lang="en-US" dirty="0" err="1" smtClean="0"/>
              <a:t>commonName</a:t>
            </a:r>
            <a:r>
              <a:rPr lang="en-US" dirty="0" smtClean="0"/>
              <a:t> = Common Name (e.g. server FQDN)</a:t>
            </a:r>
          </a:p>
          <a:p>
            <a:endParaRPr lang="en-US" dirty="0" smtClean="0"/>
          </a:p>
          <a:p>
            <a:r>
              <a:rPr lang="en-US" dirty="0" smtClean="0"/>
              <a:t>[ ca ]</a:t>
            </a:r>
          </a:p>
          <a:p>
            <a:r>
              <a:rPr lang="en-US" dirty="0" err="1" smtClean="0"/>
              <a:t>default_ca</a:t>
            </a:r>
            <a:r>
              <a:rPr lang="en-US" dirty="0" smtClean="0"/>
              <a:t> = </a:t>
            </a:r>
            <a:r>
              <a:rPr lang="en-US" dirty="0" err="1" smtClean="0"/>
              <a:t>myca</a:t>
            </a:r>
            <a:endParaRPr lang="en-US" dirty="0" smtClean="0"/>
          </a:p>
          <a:p>
            <a:endParaRPr lang="en-US" dirty="0" smtClean="0"/>
          </a:p>
          <a:p>
            <a:r>
              <a:rPr lang="en-US" dirty="0" smtClean="0"/>
              <a:t>[ </a:t>
            </a:r>
            <a:r>
              <a:rPr lang="en-US" dirty="0" err="1" smtClean="0"/>
              <a:t>crl_ext</a:t>
            </a:r>
            <a:r>
              <a:rPr lang="en-US" dirty="0" smtClean="0"/>
              <a:t> ]</a:t>
            </a:r>
          </a:p>
          <a:p>
            <a:r>
              <a:rPr lang="en-US" dirty="0" err="1" smtClean="0"/>
              <a:t>issuerAltName</a:t>
            </a:r>
            <a:r>
              <a:rPr lang="en-US" dirty="0" smtClean="0"/>
              <a:t>=</a:t>
            </a:r>
            <a:r>
              <a:rPr lang="en-US" dirty="0" err="1" smtClean="0"/>
              <a:t>issuer:copy</a:t>
            </a:r>
            <a:endParaRPr lang="en-US" dirty="0" smtClean="0"/>
          </a:p>
          <a:p>
            <a:r>
              <a:rPr lang="en-US" dirty="0" err="1" smtClean="0"/>
              <a:t>authorityKeyIdentifier</a:t>
            </a:r>
            <a:r>
              <a:rPr lang="en-US" dirty="0" smtClean="0"/>
              <a:t>=</a:t>
            </a:r>
            <a:r>
              <a:rPr lang="en-US" dirty="0" err="1" smtClean="0"/>
              <a:t>keyid:always</a:t>
            </a:r>
            <a:endParaRPr lang="en-US" dirty="0" smtClean="0"/>
          </a:p>
          <a:p>
            <a:endParaRPr lang="en-US" dirty="0" smtClean="0"/>
          </a:p>
          <a:p>
            <a:r>
              <a:rPr lang="en-US" dirty="0" smtClean="0"/>
              <a:t> [ </a:t>
            </a:r>
            <a:r>
              <a:rPr lang="en-US" dirty="0" err="1" smtClean="0"/>
              <a:t>myca</a:t>
            </a:r>
            <a:r>
              <a:rPr lang="en-US" dirty="0" smtClean="0"/>
              <a:t> ]</a:t>
            </a:r>
          </a:p>
          <a:p>
            <a:r>
              <a:rPr lang="en-US" dirty="0" smtClean="0"/>
              <a:t> </a:t>
            </a:r>
            <a:r>
              <a:rPr lang="en-US" dirty="0" err="1" smtClean="0"/>
              <a:t>dir</a:t>
            </a:r>
            <a:r>
              <a:rPr lang="en-US" dirty="0" smtClean="0"/>
              <a:t> = ./</a:t>
            </a:r>
          </a:p>
          <a:p>
            <a:r>
              <a:rPr lang="en-US" dirty="0" smtClean="0"/>
              <a:t> </a:t>
            </a:r>
            <a:r>
              <a:rPr lang="en-US" dirty="0" err="1" smtClean="0"/>
              <a:t>new_certs_dir</a:t>
            </a:r>
            <a:r>
              <a:rPr lang="en-US" dirty="0" smtClean="0"/>
              <a:t> = $</a:t>
            </a:r>
            <a:r>
              <a:rPr lang="en-US" dirty="0" err="1" smtClean="0"/>
              <a:t>dir</a:t>
            </a:r>
            <a:endParaRPr lang="en-US" dirty="0" smtClean="0"/>
          </a:p>
          <a:p>
            <a:r>
              <a:rPr lang="en-US" dirty="0" smtClean="0"/>
              <a:t> </a:t>
            </a:r>
            <a:r>
              <a:rPr lang="en-US" dirty="0" err="1" smtClean="0"/>
              <a:t>unique_subject</a:t>
            </a:r>
            <a:r>
              <a:rPr lang="en-US" dirty="0" smtClean="0"/>
              <a:t> = no</a:t>
            </a:r>
          </a:p>
          <a:p>
            <a:r>
              <a:rPr lang="en-US" dirty="0" smtClean="0"/>
              <a:t> certificate = rootCA.crt</a:t>
            </a:r>
          </a:p>
          <a:p>
            <a:r>
              <a:rPr lang="en-US" dirty="0" smtClean="0"/>
              <a:t> database = </a:t>
            </a:r>
            <a:r>
              <a:rPr lang="en-US" dirty="0" err="1" smtClean="0"/>
              <a:t>certindex</a:t>
            </a:r>
            <a:endParaRPr lang="en-US" dirty="0" smtClean="0"/>
          </a:p>
          <a:p>
            <a:r>
              <a:rPr lang="en-US" dirty="0" smtClean="0"/>
              <a:t> </a:t>
            </a:r>
            <a:r>
              <a:rPr lang="en-US" dirty="0" err="1" smtClean="0"/>
              <a:t>private_key</a:t>
            </a:r>
            <a:r>
              <a:rPr lang="en-US" dirty="0" smtClean="0"/>
              <a:t> = </a:t>
            </a:r>
            <a:r>
              <a:rPr lang="en-US" dirty="0" err="1" smtClean="0"/>
              <a:t>rootCA.key</a:t>
            </a:r>
            <a:endParaRPr lang="en-US" dirty="0" smtClean="0"/>
          </a:p>
          <a:p>
            <a:r>
              <a:rPr lang="en-US" dirty="0" smtClean="0"/>
              <a:t> serial = </a:t>
            </a:r>
            <a:r>
              <a:rPr lang="en-US" dirty="0" err="1" smtClean="0"/>
              <a:t>certserial</a:t>
            </a:r>
            <a:endParaRPr lang="en-US" dirty="0" smtClean="0"/>
          </a:p>
          <a:p>
            <a:r>
              <a:rPr lang="en-US" dirty="0" smtClean="0"/>
              <a:t> </a:t>
            </a:r>
            <a:r>
              <a:rPr lang="en-US" dirty="0" err="1" smtClean="0"/>
              <a:t>default_days</a:t>
            </a:r>
            <a:r>
              <a:rPr lang="en-US" dirty="0" smtClean="0"/>
              <a:t> = 730</a:t>
            </a:r>
          </a:p>
          <a:p>
            <a:r>
              <a:rPr lang="en-US" dirty="0" smtClean="0"/>
              <a:t> </a:t>
            </a:r>
            <a:r>
              <a:rPr lang="en-US" dirty="0" err="1" smtClean="0"/>
              <a:t>default_md</a:t>
            </a:r>
            <a:r>
              <a:rPr lang="en-US" dirty="0" smtClean="0"/>
              <a:t> = sha256</a:t>
            </a:r>
          </a:p>
          <a:p>
            <a:r>
              <a:rPr lang="en-US" dirty="0" smtClean="0"/>
              <a:t> policy = </a:t>
            </a:r>
            <a:r>
              <a:rPr lang="en-US" dirty="0" err="1" smtClean="0"/>
              <a:t>myca_policy</a:t>
            </a:r>
            <a:endParaRPr lang="en-US" dirty="0" smtClean="0"/>
          </a:p>
          <a:p>
            <a:r>
              <a:rPr lang="en-US" dirty="0" smtClean="0"/>
              <a:t> x509_extensions = </a:t>
            </a:r>
            <a:r>
              <a:rPr lang="en-US" dirty="0" err="1" smtClean="0"/>
              <a:t>myca_extensions</a:t>
            </a:r>
            <a:endParaRPr lang="en-US" dirty="0" smtClean="0"/>
          </a:p>
          <a:p>
            <a:r>
              <a:rPr lang="en-US" dirty="0" smtClean="0"/>
              <a:t> </a:t>
            </a:r>
            <a:r>
              <a:rPr lang="en-US" dirty="0" err="1" smtClean="0"/>
              <a:t>crlnumber</a:t>
            </a:r>
            <a:r>
              <a:rPr lang="en-US" dirty="0" smtClean="0"/>
              <a:t> = </a:t>
            </a:r>
            <a:r>
              <a:rPr lang="en-US" dirty="0" err="1" smtClean="0"/>
              <a:t>crlnumber</a:t>
            </a:r>
            <a:endParaRPr lang="en-US" dirty="0" smtClean="0"/>
          </a:p>
          <a:p>
            <a:r>
              <a:rPr lang="en-US" dirty="0" smtClean="0"/>
              <a:t> </a:t>
            </a:r>
            <a:r>
              <a:rPr lang="en-US" dirty="0" err="1" smtClean="0"/>
              <a:t>default_crl_days</a:t>
            </a:r>
            <a:r>
              <a:rPr lang="en-US" dirty="0" smtClean="0"/>
              <a:t> = 730</a:t>
            </a:r>
          </a:p>
          <a:p>
            <a:endParaRPr lang="en-US" dirty="0" smtClean="0"/>
          </a:p>
          <a:p>
            <a:r>
              <a:rPr lang="en-US" dirty="0" smtClean="0"/>
              <a:t> [ </a:t>
            </a:r>
            <a:r>
              <a:rPr lang="en-US" dirty="0" err="1" smtClean="0"/>
              <a:t>myca_policy</a:t>
            </a:r>
            <a:r>
              <a:rPr lang="en-US" dirty="0" smtClean="0"/>
              <a:t> ]</a:t>
            </a:r>
          </a:p>
          <a:p>
            <a:r>
              <a:rPr lang="en-US" dirty="0" smtClean="0"/>
              <a:t> </a:t>
            </a:r>
            <a:r>
              <a:rPr lang="en-US" dirty="0" err="1" smtClean="0"/>
              <a:t>commonName</a:t>
            </a:r>
            <a:r>
              <a:rPr lang="en-US" dirty="0" smtClean="0"/>
              <a:t> = supplied</a:t>
            </a:r>
          </a:p>
          <a:p>
            <a:r>
              <a:rPr lang="en-US" dirty="0" smtClean="0"/>
              <a:t> </a:t>
            </a:r>
            <a:r>
              <a:rPr lang="en-US" dirty="0" err="1" smtClean="0"/>
              <a:t>stateOrProvinceName</a:t>
            </a:r>
            <a:r>
              <a:rPr lang="en-US" dirty="0" smtClean="0"/>
              <a:t> = supplied</a:t>
            </a:r>
          </a:p>
          <a:p>
            <a:r>
              <a:rPr lang="en-US" dirty="0" smtClean="0"/>
              <a:t> </a:t>
            </a:r>
            <a:r>
              <a:rPr lang="en-US" dirty="0" err="1" smtClean="0"/>
              <a:t>countryName</a:t>
            </a:r>
            <a:r>
              <a:rPr lang="en-US" dirty="0" smtClean="0"/>
              <a:t> = optional</a:t>
            </a:r>
          </a:p>
          <a:p>
            <a:r>
              <a:rPr lang="en-US" dirty="0" smtClean="0"/>
              <a:t> </a:t>
            </a:r>
            <a:r>
              <a:rPr lang="en-US" dirty="0" err="1" smtClean="0"/>
              <a:t>emailAddress</a:t>
            </a:r>
            <a:r>
              <a:rPr lang="en-US" dirty="0" smtClean="0"/>
              <a:t> = optional</a:t>
            </a:r>
          </a:p>
          <a:p>
            <a:r>
              <a:rPr lang="en-US" dirty="0" smtClean="0"/>
              <a:t> </a:t>
            </a:r>
            <a:r>
              <a:rPr lang="en-US" dirty="0" err="1" smtClean="0"/>
              <a:t>organizationName</a:t>
            </a:r>
            <a:r>
              <a:rPr lang="en-US" dirty="0" smtClean="0"/>
              <a:t> = supplied</a:t>
            </a:r>
          </a:p>
          <a:p>
            <a:r>
              <a:rPr lang="en-US" dirty="0" smtClean="0"/>
              <a:t> </a:t>
            </a:r>
            <a:r>
              <a:rPr lang="en-US" dirty="0" err="1" smtClean="0"/>
              <a:t>organizationalUnitName</a:t>
            </a:r>
            <a:r>
              <a:rPr lang="en-US" dirty="0" smtClean="0"/>
              <a:t> = optional</a:t>
            </a:r>
          </a:p>
          <a:p>
            <a:endParaRPr lang="en-US" dirty="0" smtClean="0"/>
          </a:p>
          <a:p>
            <a:r>
              <a:rPr lang="en-US" dirty="0" smtClean="0"/>
              <a:t> [ </a:t>
            </a:r>
            <a:r>
              <a:rPr lang="en-US" dirty="0" err="1" smtClean="0"/>
              <a:t>myca_extensions</a:t>
            </a:r>
            <a:r>
              <a:rPr lang="en-US" dirty="0" smtClean="0"/>
              <a:t> ]</a:t>
            </a:r>
          </a:p>
          <a:p>
            <a:r>
              <a:rPr lang="en-US" dirty="0" smtClean="0"/>
              <a:t> </a:t>
            </a:r>
            <a:r>
              <a:rPr lang="en-US" dirty="0" err="1" smtClean="0"/>
              <a:t>basicConstraints</a:t>
            </a:r>
            <a:r>
              <a:rPr lang="en-US" dirty="0" smtClean="0"/>
              <a:t> = </a:t>
            </a:r>
            <a:r>
              <a:rPr lang="en-US" dirty="0" err="1" smtClean="0"/>
              <a:t>critical,CA:TRUE</a:t>
            </a:r>
            <a:endParaRPr lang="en-US" dirty="0" smtClean="0"/>
          </a:p>
          <a:p>
            <a:r>
              <a:rPr lang="en-US" dirty="0" smtClean="0"/>
              <a:t> </a:t>
            </a:r>
            <a:r>
              <a:rPr lang="en-US" dirty="0" err="1" smtClean="0"/>
              <a:t>keyUsage</a:t>
            </a:r>
            <a:r>
              <a:rPr lang="en-US" dirty="0" smtClean="0"/>
              <a:t> = </a:t>
            </a:r>
            <a:r>
              <a:rPr lang="en-US" dirty="0" err="1" smtClean="0"/>
              <a:t>critical,any</a:t>
            </a:r>
            <a:endParaRPr lang="en-US" dirty="0" smtClean="0"/>
          </a:p>
          <a:p>
            <a:r>
              <a:rPr lang="en-US" dirty="0" smtClean="0"/>
              <a:t> </a:t>
            </a:r>
            <a:r>
              <a:rPr lang="en-US" dirty="0" err="1" smtClean="0"/>
              <a:t>subjectKeyIdentifier</a:t>
            </a:r>
            <a:r>
              <a:rPr lang="en-US" dirty="0" smtClean="0"/>
              <a:t> = hash</a:t>
            </a:r>
          </a:p>
          <a:p>
            <a:r>
              <a:rPr lang="en-US" dirty="0" smtClean="0"/>
              <a:t> </a:t>
            </a:r>
            <a:r>
              <a:rPr lang="en-US" dirty="0" err="1" smtClean="0"/>
              <a:t>authorityKeyIdentifier</a:t>
            </a:r>
            <a:r>
              <a:rPr lang="en-US" dirty="0" smtClean="0"/>
              <a:t> = </a:t>
            </a:r>
            <a:r>
              <a:rPr lang="en-US" dirty="0" err="1" smtClean="0"/>
              <a:t>keyid:always,issuer</a:t>
            </a:r>
            <a:endParaRPr lang="en-US" dirty="0" smtClean="0"/>
          </a:p>
          <a:p>
            <a:r>
              <a:rPr lang="en-US" dirty="0" smtClean="0"/>
              <a:t> </a:t>
            </a:r>
            <a:r>
              <a:rPr lang="en-US" dirty="0" err="1" smtClean="0"/>
              <a:t>keyUsage</a:t>
            </a:r>
            <a:r>
              <a:rPr lang="en-US" dirty="0" smtClean="0"/>
              <a:t> = </a:t>
            </a:r>
            <a:r>
              <a:rPr lang="en-US" dirty="0" err="1" smtClean="0"/>
              <a:t>digitalSignature,keyEncipherment,cRLSign,keyCertSign</a:t>
            </a:r>
            <a:endParaRPr lang="en-US" dirty="0" smtClean="0"/>
          </a:p>
          <a:p>
            <a:r>
              <a:rPr lang="en-US" dirty="0" smtClean="0"/>
              <a:t> </a:t>
            </a:r>
            <a:r>
              <a:rPr lang="en-US" dirty="0" err="1" smtClean="0"/>
              <a:t>extendedKeyUsage</a:t>
            </a:r>
            <a:r>
              <a:rPr lang="en-US" dirty="0" smtClean="0"/>
              <a:t> = </a:t>
            </a:r>
            <a:r>
              <a:rPr lang="en-US" dirty="0" err="1" smtClean="0"/>
              <a:t>serverAuth</a:t>
            </a:r>
            <a:endParaRPr lang="en-US" dirty="0" smtClean="0"/>
          </a:p>
          <a:p>
            <a:endParaRPr lang="en-US" dirty="0" smtClean="0"/>
          </a:p>
          <a:p>
            <a:r>
              <a:rPr lang="en-US" dirty="0" smtClean="0"/>
              <a:t> [ v3_ca ]</a:t>
            </a:r>
          </a:p>
          <a:p>
            <a:r>
              <a:rPr lang="en-US" dirty="0" smtClean="0"/>
              <a:t> </a:t>
            </a:r>
            <a:r>
              <a:rPr lang="en-US" dirty="0" err="1" smtClean="0"/>
              <a:t>basicConstraints</a:t>
            </a:r>
            <a:r>
              <a:rPr lang="en-US" dirty="0" smtClean="0"/>
              <a:t> = critical,CA:TRUE,pathlen:0</a:t>
            </a:r>
          </a:p>
          <a:p>
            <a:r>
              <a:rPr lang="en-US" dirty="0" smtClean="0"/>
              <a:t> </a:t>
            </a:r>
            <a:r>
              <a:rPr lang="en-US" dirty="0" err="1" smtClean="0"/>
              <a:t>keyUsage</a:t>
            </a:r>
            <a:r>
              <a:rPr lang="en-US" dirty="0" smtClean="0"/>
              <a:t> = </a:t>
            </a:r>
            <a:r>
              <a:rPr lang="en-US" dirty="0" err="1" smtClean="0"/>
              <a:t>critical,any</a:t>
            </a:r>
            <a:endParaRPr lang="en-US" dirty="0" smtClean="0"/>
          </a:p>
          <a:p>
            <a:r>
              <a:rPr lang="en-US" dirty="0" smtClean="0"/>
              <a:t> </a:t>
            </a:r>
            <a:r>
              <a:rPr lang="en-US" dirty="0" err="1" smtClean="0"/>
              <a:t>subjectKeyIdentifier</a:t>
            </a:r>
            <a:r>
              <a:rPr lang="en-US" dirty="0" smtClean="0"/>
              <a:t> = hash</a:t>
            </a:r>
          </a:p>
          <a:p>
            <a:r>
              <a:rPr lang="en-US" dirty="0" smtClean="0"/>
              <a:t> </a:t>
            </a:r>
            <a:r>
              <a:rPr lang="en-US" dirty="0" err="1" smtClean="0"/>
              <a:t>authorityKeyIdentifier</a:t>
            </a:r>
            <a:r>
              <a:rPr lang="en-US" dirty="0" smtClean="0"/>
              <a:t> = </a:t>
            </a:r>
            <a:r>
              <a:rPr lang="en-US" dirty="0" err="1" smtClean="0"/>
              <a:t>keyid:always,issuer</a:t>
            </a:r>
            <a:endParaRPr lang="en-US" dirty="0" smtClean="0"/>
          </a:p>
          <a:p>
            <a:r>
              <a:rPr lang="en-US" dirty="0" smtClean="0"/>
              <a:t> </a:t>
            </a:r>
            <a:r>
              <a:rPr lang="en-US" dirty="0" err="1" smtClean="0"/>
              <a:t>keyUsage</a:t>
            </a:r>
            <a:r>
              <a:rPr lang="en-US" dirty="0" smtClean="0"/>
              <a:t> = </a:t>
            </a:r>
            <a:r>
              <a:rPr lang="en-US" dirty="0" err="1" smtClean="0"/>
              <a:t>digitalSignature,keyEncipherment,cRLSign,keyCertSign</a:t>
            </a:r>
            <a:endParaRPr lang="en-US" dirty="0" smtClean="0"/>
          </a:p>
          <a:p>
            <a:r>
              <a:rPr lang="en-US" dirty="0" smtClean="0"/>
              <a:t> </a:t>
            </a:r>
            <a:r>
              <a:rPr lang="en-US" dirty="0" err="1" smtClean="0"/>
              <a:t>extendedKeyUsage</a:t>
            </a:r>
            <a:r>
              <a:rPr lang="en-US" dirty="0" smtClean="0"/>
              <a:t> = </a:t>
            </a:r>
            <a:r>
              <a:rPr lang="en-US" dirty="0" err="1" smtClean="0"/>
              <a:t>serverAuth</a:t>
            </a:r>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29</a:t>
            </a:fld>
            <a:endParaRPr lang="pt-BR"/>
          </a:p>
        </p:txBody>
      </p:sp>
    </p:spTree>
    <p:extLst>
      <p:ext uri="{BB962C8B-B14F-4D97-AF65-F5344CB8AC3E}">
        <p14:creationId xmlns:p14="http://schemas.microsoft.com/office/powerpoint/2010/main" val="4108715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 </a:t>
            </a:r>
            <a:r>
              <a:rPr lang="en-US" altLang="ja-JP" dirty="0" err="1" smtClean="0"/>
              <a:t>req</a:t>
            </a:r>
            <a:r>
              <a:rPr lang="en-US" altLang="ja-JP" dirty="0" smtClean="0"/>
              <a:t> ]</a:t>
            </a:r>
          </a:p>
          <a:p>
            <a:endParaRPr lang="en-US" altLang="ja-JP" dirty="0" smtClean="0"/>
          </a:p>
          <a:p>
            <a:r>
              <a:rPr lang="en-US" altLang="ja-JP" dirty="0" err="1" smtClean="0"/>
              <a:t>distinguished_name</a:t>
            </a:r>
            <a:r>
              <a:rPr lang="en-US" altLang="ja-JP" dirty="0" smtClean="0"/>
              <a:t> = </a:t>
            </a:r>
            <a:r>
              <a:rPr lang="en-US" altLang="ja-JP" dirty="0" err="1" smtClean="0"/>
              <a:t>req_distinguished_name</a:t>
            </a:r>
            <a:endParaRPr lang="en-US" altLang="ja-JP" dirty="0" smtClean="0"/>
          </a:p>
          <a:p>
            <a:endParaRPr lang="en-US" altLang="ja-JP" dirty="0" smtClean="0"/>
          </a:p>
          <a:p>
            <a:r>
              <a:rPr lang="en-US" altLang="ja-JP" dirty="0" err="1" smtClean="0"/>
              <a:t>req_extensions</a:t>
            </a:r>
            <a:r>
              <a:rPr lang="en-US" altLang="ja-JP" dirty="0" smtClean="0"/>
              <a:t> = v3_req</a:t>
            </a:r>
          </a:p>
          <a:p>
            <a:endParaRPr lang="en-US" altLang="ja-JP" dirty="0" smtClean="0"/>
          </a:p>
          <a:p>
            <a:r>
              <a:rPr lang="en-US" altLang="ja-JP" dirty="0" smtClean="0"/>
              <a:t>[</a:t>
            </a:r>
            <a:r>
              <a:rPr lang="en-US" altLang="ja-JP" dirty="0" err="1" smtClean="0"/>
              <a:t>req_distinguished_name</a:t>
            </a:r>
            <a:r>
              <a:rPr lang="en-US" altLang="ja-JP" dirty="0" smtClean="0"/>
              <a:t>]</a:t>
            </a:r>
          </a:p>
          <a:p>
            <a:endParaRPr lang="en-US" altLang="ja-JP" dirty="0" smtClean="0"/>
          </a:p>
          <a:p>
            <a:r>
              <a:rPr lang="en-US" altLang="ja-JP" dirty="0" err="1" smtClean="0"/>
              <a:t>countryName</a:t>
            </a:r>
            <a:r>
              <a:rPr lang="en-US" altLang="ja-JP" dirty="0" smtClean="0"/>
              <a:t> = Country Name (NL)</a:t>
            </a:r>
          </a:p>
          <a:p>
            <a:endParaRPr lang="en-US" altLang="ja-JP" dirty="0" smtClean="0"/>
          </a:p>
          <a:p>
            <a:r>
              <a:rPr lang="en-US" altLang="ja-JP" dirty="0" err="1" smtClean="0"/>
              <a:t>stateOrProvinceName</a:t>
            </a:r>
            <a:r>
              <a:rPr lang="en-US" altLang="ja-JP" dirty="0" smtClean="0"/>
              <a:t> = State or Province Name (ZH)</a:t>
            </a:r>
          </a:p>
          <a:p>
            <a:endParaRPr lang="en-US" altLang="ja-JP" dirty="0" smtClean="0"/>
          </a:p>
          <a:p>
            <a:r>
              <a:rPr lang="en-US" altLang="ja-JP" dirty="0" err="1" smtClean="0"/>
              <a:t>localityName</a:t>
            </a:r>
            <a:r>
              <a:rPr lang="en-US" altLang="ja-JP" dirty="0" smtClean="0"/>
              <a:t> = Locality Name (AADR)</a:t>
            </a:r>
          </a:p>
          <a:p>
            <a:endParaRPr lang="en-US" altLang="ja-JP" dirty="0" smtClean="0"/>
          </a:p>
          <a:p>
            <a:r>
              <a:rPr lang="en-US" altLang="ja-JP" dirty="0" err="1" smtClean="0"/>
              <a:t>organizationName</a:t>
            </a:r>
            <a:r>
              <a:rPr lang="en-US" altLang="ja-JP" dirty="0" smtClean="0"/>
              <a:t> = Organization Name (WGE)</a:t>
            </a:r>
          </a:p>
          <a:p>
            <a:endParaRPr lang="en-US" altLang="ja-JP" dirty="0" smtClean="0"/>
          </a:p>
          <a:p>
            <a:r>
              <a:rPr lang="en-US" altLang="ja-JP" dirty="0" err="1" smtClean="0"/>
              <a:t>commonName</a:t>
            </a:r>
            <a:r>
              <a:rPr lang="en-US" altLang="ja-JP" dirty="0" smtClean="0"/>
              <a:t> = Common Name (e.g. server FQDN)</a:t>
            </a:r>
          </a:p>
          <a:p>
            <a:endParaRPr lang="en-US" altLang="ja-JP" dirty="0" smtClean="0"/>
          </a:p>
          <a:p>
            <a:r>
              <a:rPr lang="en-US" altLang="ja-JP" dirty="0" smtClean="0"/>
              <a:t>[ v3_req ]</a:t>
            </a:r>
          </a:p>
          <a:p>
            <a:endParaRPr lang="en-US" altLang="ja-JP" dirty="0" smtClean="0"/>
          </a:p>
          <a:p>
            <a:r>
              <a:rPr lang="en-US" altLang="ja-JP" dirty="0" err="1" smtClean="0"/>
              <a:t>subjectAltName</a:t>
            </a:r>
            <a:r>
              <a:rPr lang="en-US" altLang="ja-JP" dirty="0" smtClean="0"/>
              <a:t> = DNS:localhost,IP:105.103.135.58,IP:105.103.83.24</a:t>
            </a:r>
          </a:p>
          <a:p>
            <a:endParaRPr lang="en-US" altLang="ja-JP" dirty="0" smtClean="0"/>
          </a:p>
          <a:p>
            <a:r>
              <a:rPr lang="en-US" altLang="ja-JP" dirty="0" err="1" smtClean="0"/>
              <a:t>extendedKeyUsage</a:t>
            </a:r>
            <a:r>
              <a:rPr lang="en-US" altLang="ja-JP" dirty="0" smtClean="0"/>
              <a:t> = </a:t>
            </a:r>
            <a:r>
              <a:rPr lang="en-US" altLang="ja-JP" dirty="0" err="1" smtClean="0"/>
              <a:t>serverAuth</a:t>
            </a:r>
            <a:r>
              <a:rPr lang="en-US" altLang="ja-JP" dirty="0" smtClean="0"/>
              <a:t>, </a:t>
            </a:r>
            <a:r>
              <a:rPr lang="en-US" altLang="ja-JP" dirty="0" err="1" smtClean="0"/>
              <a:t>clientAuth</a:t>
            </a:r>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30</a:t>
            </a:fld>
            <a:endParaRPr lang="pt-BR"/>
          </a:p>
        </p:txBody>
      </p:sp>
    </p:spTree>
    <p:extLst>
      <p:ext uri="{BB962C8B-B14F-4D97-AF65-F5344CB8AC3E}">
        <p14:creationId xmlns:p14="http://schemas.microsoft.com/office/powerpoint/2010/main" val="2275378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31</a:t>
            </a:fld>
            <a:endParaRPr lang="pt-BR"/>
          </a:p>
        </p:txBody>
      </p:sp>
    </p:spTree>
    <p:extLst>
      <p:ext uri="{BB962C8B-B14F-4D97-AF65-F5344CB8AC3E}">
        <p14:creationId xmlns:p14="http://schemas.microsoft.com/office/powerpoint/2010/main" val="1868319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Preparar uma</a:t>
            </a:r>
            <a:r>
              <a:rPr lang="pt-BR" baseline="0" dirty="0" smtClean="0"/>
              <a:t> versão do </a:t>
            </a:r>
            <a:r>
              <a:rPr lang="pt-BR" baseline="0" dirty="0" err="1" smtClean="0"/>
              <a:t>spring</a:t>
            </a:r>
            <a:r>
              <a:rPr lang="pt-BR" baseline="0" dirty="0" smtClean="0"/>
              <a:t> boot com o certificado, mostrar:</a:t>
            </a:r>
          </a:p>
          <a:p>
            <a:r>
              <a:rPr lang="pt-BR" baseline="0" dirty="0" smtClean="0"/>
              <a:t> - rodando o </a:t>
            </a:r>
            <a:r>
              <a:rPr lang="pt-BR" baseline="0" dirty="0" err="1" smtClean="0"/>
              <a:t>http</a:t>
            </a:r>
            <a:endParaRPr lang="pt-BR" baseline="0" dirty="0" smtClean="0"/>
          </a:p>
          <a:p>
            <a:r>
              <a:rPr lang="pt-BR" baseline="0" dirty="0" smtClean="0"/>
              <a:t> - rodando com </a:t>
            </a:r>
            <a:r>
              <a:rPr lang="pt-BR" baseline="0" dirty="0" err="1" smtClean="0"/>
              <a:t>https</a:t>
            </a:r>
            <a:r>
              <a:rPr lang="pt-BR" baseline="0" dirty="0" smtClean="0"/>
              <a:t> sem instalar o root</a:t>
            </a:r>
          </a:p>
          <a:p>
            <a:r>
              <a:rPr lang="pt-BR" baseline="0" dirty="0" smtClean="0"/>
              <a:t> - rodando com </a:t>
            </a:r>
            <a:r>
              <a:rPr lang="pt-BR" baseline="0" dirty="0" err="1" smtClean="0"/>
              <a:t>https</a:t>
            </a:r>
            <a:r>
              <a:rPr lang="pt-BR" baseline="0" dirty="0" smtClean="0"/>
              <a:t> com o root instalado</a:t>
            </a:r>
          </a:p>
          <a:p>
            <a:r>
              <a:rPr lang="pt-BR" baseline="0" dirty="0" smtClean="0"/>
              <a:t> - fazer o demo chamando com o certificado sem </a:t>
            </a:r>
            <a:r>
              <a:rPr lang="pt-BR" baseline="0" dirty="0" err="1" smtClean="0"/>
              <a:t>alt</a:t>
            </a:r>
            <a:r>
              <a:rPr lang="pt-BR" baseline="0" dirty="0" smtClean="0"/>
              <a:t> </a:t>
            </a:r>
            <a:r>
              <a:rPr lang="pt-BR" baseline="0" dirty="0" err="1" smtClean="0"/>
              <a:t>name</a:t>
            </a:r>
            <a:r>
              <a:rPr lang="pt-BR" baseline="0" dirty="0" smtClean="0"/>
              <a:t> pro IP (usando </a:t>
            </a:r>
            <a:r>
              <a:rPr lang="pt-BR" baseline="0" dirty="0" err="1" smtClean="0"/>
              <a:t>localhost</a:t>
            </a:r>
            <a:r>
              <a:rPr lang="pt-BR" baseline="0" dirty="0" smtClean="0"/>
              <a:t>)</a:t>
            </a:r>
          </a:p>
          <a:p>
            <a:r>
              <a:rPr lang="pt-BR" baseline="0" dirty="0" smtClean="0"/>
              <a:t> - colocar o certificado com o intermediário e mostrar funcionando </a:t>
            </a:r>
            <a:r>
              <a:rPr lang="pt-BR" baseline="0" dirty="0" err="1" smtClean="0"/>
              <a:t>localhost</a:t>
            </a:r>
            <a:r>
              <a:rPr lang="pt-BR" baseline="0" dirty="0" smtClean="0"/>
              <a:t> e </a:t>
            </a:r>
            <a:r>
              <a:rPr lang="pt-BR" baseline="0" dirty="0" err="1" smtClean="0"/>
              <a:t>alt</a:t>
            </a:r>
            <a:r>
              <a:rPr lang="pt-BR" baseline="0" dirty="0" smtClean="0"/>
              <a:t> </a:t>
            </a:r>
            <a:r>
              <a:rPr lang="pt-BR" baseline="0" dirty="0" err="1" smtClean="0"/>
              <a:t>name</a:t>
            </a:r>
            <a:r>
              <a:rPr lang="pt-BR" baseline="0" dirty="0" smtClean="0"/>
              <a:t> </a:t>
            </a:r>
            <a:r>
              <a:rPr lang="pt-BR" baseline="0" dirty="0" err="1" smtClean="0"/>
              <a:t>ip</a:t>
            </a:r>
            <a:endParaRPr lang="pt-BR" baseline="0" dirty="0" smtClean="0"/>
          </a:p>
          <a:p>
            <a:endParaRPr lang="pt-BR" baseline="0" dirty="0" smtClean="0"/>
          </a:p>
          <a:p>
            <a:r>
              <a:rPr lang="pt-BR" baseline="0" dirty="0" smtClean="0"/>
              <a:t>Demo está no Linux em Apresentações</a:t>
            </a:r>
          </a:p>
        </p:txBody>
      </p:sp>
      <p:sp>
        <p:nvSpPr>
          <p:cNvPr id="4" name="Slide Number Placeholder 3"/>
          <p:cNvSpPr>
            <a:spLocks noGrp="1"/>
          </p:cNvSpPr>
          <p:nvPr>
            <p:ph type="sldNum" sz="quarter" idx="10"/>
          </p:nvPr>
        </p:nvSpPr>
        <p:spPr/>
        <p:txBody>
          <a:bodyPr/>
          <a:lstStyle/>
          <a:p>
            <a:fld id="{9A5159CC-70F7-47BC-8FAC-5B0E439FB47A}" type="slidenum">
              <a:rPr lang="pt-BR" smtClean="0"/>
              <a:t>32</a:t>
            </a:fld>
            <a:endParaRPr lang="pt-BR"/>
          </a:p>
        </p:txBody>
      </p:sp>
    </p:spTree>
    <p:extLst>
      <p:ext uri="{BB962C8B-B14F-4D97-AF65-F5344CB8AC3E}">
        <p14:creationId xmlns:p14="http://schemas.microsoft.com/office/powerpoint/2010/main" val="458388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https://searchsecurity.techtarget.com/definition/digital-certificate</a:t>
            </a:r>
            <a:endParaRPr lang="en-US" dirty="0" smtClean="0"/>
          </a:p>
          <a:p>
            <a:endParaRPr lang="pt-BR" dirty="0" smtClean="0"/>
          </a:p>
          <a:p>
            <a:r>
              <a:rPr lang="en-US" dirty="0" smtClean="0"/>
              <a:t>https://www.comodo.com/resources/small-business/digital-certificates.php</a:t>
            </a:r>
          </a:p>
          <a:p>
            <a:endParaRPr lang="pt-BR" dirty="0" smtClean="0"/>
          </a:p>
          <a:p>
            <a:r>
              <a:rPr lang="en-US" dirty="0" smtClean="0">
                <a:hlinkClick r:id="rId4"/>
              </a:rPr>
              <a:t>https://letsencrypt.org/docs/certificates-for-localhost</a:t>
            </a:r>
            <a:endParaRPr lang="en-US" dirty="0" smtClean="0"/>
          </a:p>
          <a:p>
            <a:endParaRPr lang="pt-BR" dirty="0" smtClean="0"/>
          </a:p>
          <a:p>
            <a:pPr>
              <a:buFont typeface="Arial" panose="020B0604020202020204" pitchFamily="34" charset="0"/>
              <a:buChar char="›"/>
            </a:pPr>
            <a:r>
              <a:rPr lang="pt-BR" dirty="0" smtClean="0">
                <a:solidFill>
                  <a:srgbClr val="442777"/>
                </a:solidFill>
                <a:latin typeface="Arial" panose="020B0604020202020204" pitchFamily="34" charset="0"/>
                <a:cs typeface="Arial" panose="020B0604020202020204" pitchFamily="34" charset="0"/>
              </a:rPr>
              <a:t>TLS v1.2 </a:t>
            </a:r>
            <a:r>
              <a:rPr lang="pt-BR" dirty="0" err="1" smtClean="0">
                <a:solidFill>
                  <a:srgbClr val="442777"/>
                </a:solidFill>
                <a:latin typeface="Arial" panose="020B0604020202020204" pitchFamily="34" charset="0"/>
                <a:cs typeface="Arial" panose="020B0604020202020204" pitchFamily="34" charset="0"/>
              </a:rPr>
              <a:t>Protocol</a:t>
            </a:r>
            <a:r>
              <a:rPr lang="pt-BR" dirty="0" smtClean="0">
                <a:solidFill>
                  <a:srgbClr val="442777"/>
                </a:solidFill>
                <a:latin typeface="Arial" panose="020B0604020202020204" pitchFamily="34" charset="0"/>
                <a:cs typeface="Arial" panose="020B0604020202020204" pitchFamily="34" charset="0"/>
              </a:rPr>
              <a:t> </a:t>
            </a:r>
            <a:r>
              <a:rPr lang="pt-BR" dirty="0" err="1" smtClean="0">
                <a:solidFill>
                  <a:srgbClr val="442777"/>
                </a:solidFill>
                <a:latin typeface="Arial" panose="020B0604020202020204" pitchFamily="34" charset="0"/>
                <a:cs typeface="Arial" panose="020B0604020202020204" pitchFamily="34" charset="0"/>
              </a:rPr>
              <a:t>Detailed</a:t>
            </a:r>
            <a:r>
              <a:rPr lang="pt-BR" dirty="0" smtClean="0">
                <a:solidFill>
                  <a:srgbClr val="442777"/>
                </a:solidFill>
                <a:latin typeface="Arial" panose="020B0604020202020204" pitchFamily="34" charset="0"/>
                <a:cs typeface="Arial" panose="020B0604020202020204" pitchFamily="34" charset="0"/>
              </a:rPr>
              <a:t> </a:t>
            </a:r>
            <a:r>
              <a:rPr lang="pt-BR" dirty="0" err="1" smtClean="0">
                <a:solidFill>
                  <a:srgbClr val="442777"/>
                </a:solidFill>
                <a:latin typeface="Arial" panose="020B0604020202020204" pitchFamily="34" charset="0"/>
                <a:cs typeface="Arial" panose="020B0604020202020204" pitchFamily="34" charset="0"/>
              </a:rPr>
              <a:t>Flow</a:t>
            </a:r>
            <a:endParaRPr lang="pt-BR" dirty="0" smtClean="0">
              <a:solidFill>
                <a:srgbClr val="442777"/>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pt-BR" dirty="0" smtClean="0">
                <a:solidFill>
                  <a:srgbClr val="442777"/>
                </a:solidFill>
                <a:latin typeface="Arial" panose="020B0604020202020204" pitchFamily="34" charset="0"/>
                <a:cs typeface="Arial" panose="020B0604020202020204" pitchFamily="34" charset="0"/>
                <a:hlinkClick r:id="rId5"/>
              </a:rPr>
              <a:t>https://tls.ulfheim.net/</a:t>
            </a:r>
            <a:endParaRPr lang="pt-BR" dirty="0" smtClean="0">
              <a:solidFill>
                <a:srgbClr val="442777"/>
              </a:solidFill>
              <a:latin typeface="Arial" panose="020B0604020202020204" pitchFamily="34" charset="0"/>
              <a:cs typeface="Arial" panose="020B0604020202020204" pitchFamily="34" charset="0"/>
            </a:endParaRPr>
          </a:p>
          <a:p>
            <a:pPr lvl="1">
              <a:buFont typeface="Arial" panose="020B0604020202020204" pitchFamily="34" charset="0"/>
              <a:buChar char="›"/>
            </a:pPr>
            <a:endParaRPr lang="pt-BR" dirty="0" smtClean="0">
              <a:solidFill>
                <a:srgbClr val="442777"/>
              </a:solidFill>
              <a:latin typeface="Arial" panose="020B0604020202020204" pitchFamily="34" charset="0"/>
              <a:cs typeface="Arial" panose="020B0604020202020204" pitchFamily="34" charset="0"/>
            </a:endParaRPr>
          </a:p>
          <a:p>
            <a:pPr>
              <a:buFont typeface="Arial" panose="020B0604020202020204" pitchFamily="34" charset="0"/>
              <a:buChar char="›"/>
            </a:pPr>
            <a:r>
              <a:rPr lang="pt-BR" dirty="0" smtClean="0">
                <a:solidFill>
                  <a:srgbClr val="442777"/>
                </a:solidFill>
                <a:latin typeface="Arial" panose="020B0604020202020204" pitchFamily="34" charset="0"/>
                <a:cs typeface="Arial" panose="020B0604020202020204" pitchFamily="34" charset="0"/>
              </a:rPr>
              <a:t>Introdução à criptografia para administradores de sistemas com TLS, </a:t>
            </a:r>
            <a:r>
              <a:rPr lang="pt-BR" dirty="0" err="1" smtClean="0">
                <a:solidFill>
                  <a:srgbClr val="442777"/>
                </a:solidFill>
                <a:latin typeface="Arial" panose="020B0604020202020204" pitchFamily="34" charset="0"/>
                <a:cs typeface="Arial" panose="020B0604020202020204" pitchFamily="34" charset="0"/>
              </a:rPr>
              <a:t>OpenSSL</a:t>
            </a:r>
            <a:r>
              <a:rPr lang="pt-BR" dirty="0" smtClean="0">
                <a:solidFill>
                  <a:srgbClr val="442777"/>
                </a:solidFill>
                <a:latin typeface="Arial" panose="020B0604020202020204" pitchFamily="34" charset="0"/>
                <a:cs typeface="Arial" panose="020B0604020202020204" pitchFamily="34" charset="0"/>
              </a:rPr>
              <a:t> e Apache </a:t>
            </a:r>
            <a:r>
              <a:rPr lang="pt-BR" dirty="0" err="1" smtClean="0">
                <a:solidFill>
                  <a:srgbClr val="442777"/>
                </a:solidFill>
                <a:latin typeface="Arial" panose="020B0604020202020204" pitchFamily="34" charset="0"/>
                <a:cs typeface="Arial" panose="020B0604020202020204" pitchFamily="34" charset="0"/>
              </a:rPr>
              <a:t>mod_ssl</a:t>
            </a:r>
            <a:r>
              <a:rPr lang="pt-BR" dirty="0" smtClean="0">
                <a:solidFill>
                  <a:srgbClr val="442777"/>
                </a:solidFill>
                <a:latin typeface="Arial" panose="020B0604020202020204" pitchFamily="34" charset="0"/>
                <a:cs typeface="Arial" panose="020B0604020202020204" pitchFamily="34" charset="0"/>
              </a:rPr>
              <a:t>.</a:t>
            </a:r>
          </a:p>
          <a:p>
            <a:pPr lvl="1">
              <a:buFont typeface="Arial" panose="020B0604020202020204" pitchFamily="34" charset="0"/>
              <a:buChar char="›"/>
            </a:pPr>
            <a:r>
              <a:rPr lang="pt-BR" dirty="0" smtClean="0">
                <a:solidFill>
                  <a:srgbClr val="442777"/>
                </a:solidFill>
                <a:latin typeface="Arial" panose="020B0604020202020204" pitchFamily="34" charset="0"/>
                <a:cs typeface="Arial" panose="020B0604020202020204" pitchFamily="34" charset="0"/>
              </a:rPr>
              <a:t>Alexandre Braga (UNICAMP)</a:t>
            </a:r>
          </a:p>
          <a:p>
            <a:pPr lvl="1">
              <a:buFont typeface="Arial" panose="020B0604020202020204" pitchFamily="34" charset="0"/>
              <a:buChar char="›"/>
            </a:pPr>
            <a:r>
              <a:rPr lang="pt-BR" dirty="0" smtClean="0">
                <a:solidFill>
                  <a:srgbClr val="442777"/>
                </a:solidFill>
                <a:latin typeface="Arial" panose="020B0604020202020204" pitchFamily="34" charset="0"/>
                <a:cs typeface="Arial" panose="020B0604020202020204" pitchFamily="34" charset="0"/>
              </a:rPr>
              <a:t>Ricardo </a:t>
            </a:r>
            <a:r>
              <a:rPr lang="pt-BR" dirty="0" err="1" smtClean="0">
                <a:solidFill>
                  <a:srgbClr val="442777"/>
                </a:solidFill>
                <a:latin typeface="Arial" panose="020B0604020202020204" pitchFamily="34" charset="0"/>
                <a:cs typeface="Arial" panose="020B0604020202020204" pitchFamily="34" charset="0"/>
              </a:rPr>
              <a:t>Dahab</a:t>
            </a:r>
            <a:r>
              <a:rPr lang="pt-BR" dirty="0" smtClean="0">
                <a:solidFill>
                  <a:srgbClr val="442777"/>
                </a:solidFill>
                <a:latin typeface="Arial" panose="020B0604020202020204" pitchFamily="34" charset="0"/>
                <a:cs typeface="Arial" panose="020B0604020202020204" pitchFamily="34" charset="0"/>
              </a:rPr>
              <a:t> (UNICAMP)</a:t>
            </a:r>
          </a:p>
          <a:p>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33</a:t>
            </a:fld>
            <a:endParaRPr lang="pt-BR"/>
          </a:p>
        </p:txBody>
      </p:sp>
    </p:spTree>
    <p:extLst>
      <p:ext uri="{BB962C8B-B14F-4D97-AF65-F5344CB8AC3E}">
        <p14:creationId xmlns:p14="http://schemas.microsoft.com/office/powerpoint/2010/main" val="2523829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34</a:t>
            </a:fld>
            <a:endParaRPr lang="pt-BR"/>
          </a:p>
        </p:txBody>
      </p:sp>
    </p:spTree>
    <p:extLst>
      <p:ext uri="{BB962C8B-B14F-4D97-AF65-F5344CB8AC3E}">
        <p14:creationId xmlns:p14="http://schemas.microsoft.com/office/powerpoint/2010/main" val="3151892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4</a:t>
            </a:fld>
            <a:endParaRPr lang="pt-BR"/>
          </a:p>
        </p:txBody>
      </p:sp>
    </p:spTree>
    <p:extLst>
      <p:ext uri="{BB962C8B-B14F-4D97-AF65-F5344CB8AC3E}">
        <p14:creationId xmlns:p14="http://schemas.microsoft.com/office/powerpoint/2010/main" val="3518476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10</a:t>
            </a:fld>
            <a:endParaRPr lang="pt-BR"/>
          </a:p>
        </p:txBody>
      </p:sp>
    </p:spTree>
    <p:extLst>
      <p:ext uri="{BB962C8B-B14F-4D97-AF65-F5344CB8AC3E}">
        <p14:creationId xmlns:p14="http://schemas.microsoft.com/office/powerpoint/2010/main" val="352836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11</a:t>
            </a:fld>
            <a:endParaRPr lang="pt-BR"/>
          </a:p>
        </p:txBody>
      </p:sp>
    </p:spTree>
    <p:extLst>
      <p:ext uri="{BB962C8B-B14F-4D97-AF65-F5344CB8AC3E}">
        <p14:creationId xmlns:p14="http://schemas.microsoft.com/office/powerpoint/2010/main" val="1092082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err="1" smtClean="0"/>
              <a:t>Pq</a:t>
            </a:r>
            <a:r>
              <a:rPr lang="pt-BR" dirty="0" smtClean="0"/>
              <a:t> tem vezes q consigo prosseguir</a:t>
            </a:r>
            <a:r>
              <a:rPr lang="pt-BR" baseline="0" dirty="0" smtClean="0"/>
              <a:t> e tem site q não dá pra continuar?</a:t>
            </a:r>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12</a:t>
            </a:fld>
            <a:endParaRPr lang="pt-BR"/>
          </a:p>
        </p:txBody>
      </p:sp>
    </p:spTree>
    <p:extLst>
      <p:ext uri="{BB962C8B-B14F-4D97-AF65-F5344CB8AC3E}">
        <p14:creationId xmlns:p14="http://schemas.microsoft.com/office/powerpoint/2010/main" val="3865294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smtClean="0">
                <a:solidFill>
                  <a:schemeClr val="tx1"/>
                </a:solidFill>
                <a:effectLst/>
                <a:latin typeface="+mn-lt"/>
                <a:ea typeface="+mn-ea"/>
                <a:cs typeface="+mn-cs"/>
              </a:rPr>
              <a:t>Caso de Revogação</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Between 2009 and 2015, Symantec issued a large number of test certificates in their publicly trusted hierarchies. These contained domains that Symantec did not own or control, and for which domain validation was not performed. Some of these domains were unregistered, and others were owned by other organizations. Issuing test certificates for unregistered domains was not a BR violation before 3rd April 2014 (ballot 112), because they counted as Internal Server Names, but they continued the practice even after that date. The registered domains used included those belonging to Google and Opera Software. Given the numbers involved, this sort of test certificate issuance appears to have been common practice at Symantec. Some of the test certificates (including one for www.google.com) left Symantec's network because they were logged in CT. (Symantec claim that no certificates left their network; however, it's not clear how this can be true, and clarification is being sought.) However, Symantec personnel would have had access to the public and private keys of the certs.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5159CC-70F7-47BC-8FAC-5B0E439FB47A}" type="slidenum">
              <a:rPr lang="pt-BR" smtClean="0"/>
              <a:t>13</a:t>
            </a:fld>
            <a:endParaRPr lang="pt-BR"/>
          </a:p>
        </p:txBody>
      </p:sp>
    </p:spTree>
    <p:extLst>
      <p:ext uri="{BB962C8B-B14F-4D97-AF65-F5344CB8AC3E}">
        <p14:creationId xmlns:p14="http://schemas.microsoft.com/office/powerpoint/2010/main" val="245404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Onde guardar</a:t>
            </a:r>
            <a:r>
              <a:rPr lang="pt-BR" baseline="0" dirty="0" smtClean="0"/>
              <a:t> o AC raiz? </a:t>
            </a:r>
            <a:r>
              <a:rPr lang="pt-BR" baseline="0" dirty="0" smtClean="0"/>
              <a:t>– </a:t>
            </a:r>
            <a:r>
              <a:rPr lang="pt-BR" baseline="0" dirty="0" err="1" smtClean="0"/>
              <a:t>offiline</a:t>
            </a:r>
            <a:endParaRPr lang="pt-BR" baseline="0" dirty="0" smtClean="0"/>
          </a:p>
          <a:p>
            <a:endParaRPr lang="pt-BR" baseline="0" dirty="0" smtClean="0"/>
          </a:p>
          <a:p>
            <a:r>
              <a:rPr lang="pt-BR" baseline="0" dirty="0" smtClean="0"/>
              <a:t>Mostrar a </a:t>
            </a:r>
            <a:r>
              <a:rPr lang="pt-BR" baseline="0" dirty="0" err="1" smtClean="0"/>
              <a:t>chain</a:t>
            </a:r>
            <a:r>
              <a:rPr lang="pt-BR" baseline="0" dirty="0" smtClean="0"/>
              <a:t> do </a:t>
            </a:r>
            <a:r>
              <a:rPr lang="pt-BR" baseline="0" dirty="0" err="1" smtClean="0"/>
              <a:t>uol</a:t>
            </a:r>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15</a:t>
            </a:fld>
            <a:endParaRPr lang="pt-BR"/>
          </a:p>
        </p:txBody>
      </p:sp>
    </p:spTree>
    <p:extLst>
      <p:ext uri="{BB962C8B-B14F-4D97-AF65-F5344CB8AC3E}">
        <p14:creationId xmlns:p14="http://schemas.microsoft.com/office/powerpoint/2010/main" val="3338081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Key </a:t>
            </a:r>
            <a:r>
              <a:rPr lang="pt-BR" dirty="0" err="1" smtClean="0"/>
              <a:t>Us</a:t>
            </a:r>
            <a:endParaRPr lang="en-US" dirty="0"/>
          </a:p>
        </p:txBody>
      </p:sp>
      <p:sp>
        <p:nvSpPr>
          <p:cNvPr id="4" name="Slide Number Placeholder 3"/>
          <p:cNvSpPr>
            <a:spLocks noGrp="1"/>
          </p:cNvSpPr>
          <p:nvPr>
            <p:ph type="sldNum" sz="quarter" idx="10"/>
          </p:nvPr>
        </p:nvSpPr>
        <p:spPr/>
        <p:txBody>
          <a:bodyPr/>
          <a:lstStyle/>
          <a:p>
            <a:fld id="{9A5159CC-70F7-47BC-8FAC-5B0E439FB47A}" type="slidenum">
              <a:rPr lang="pt-BR" smtClean="0"/>
              <a:t>16</a:t>
            </a:fld>
            <a:endParaRPr lang="pt-BR"/>
          </a:p>
        </p:txBody>
      </p:sp>
    </p:spTree>
    <p:extLst>
      <p:ext uri="{BB962C8B-B14F-4D97-AF65-F5344CB8AC3E}">
        <p14:creationId xmlns:p14="http://schemas.microsoft.com/office/powerpoint/2010/main" val="1870154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lstStyle>
            <a:lvl1pPr algn="ctr">
              <a:defRPr sz="6000"/>
            </a:lvl1pPr>
          </a:lstStyle>
          <a:p>
            <a:r>
              <a:rPr lang="en-US" dirty="0" smtClean="0"/>
              <a:t>Add </a:t>
            </a:r>
            <a:br>
              <a:rPr lang="en-US" dirty="0" smtClean="0"/>
            </a:br>
            <a:r>
              <a:rPr lang="en-US" dirty="0" smtClean="0"/>
              <a:t>title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Rectangle 3"/>
          <p:cNvSpPr/>
          <p:nvPr/>
        </p:nvSpPr>
        <p:spPr>
          <a:xfrm>
            <a:off x="497840" y="1122363"/>
            <a:ext cx="731520" cy="513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647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and Content">
    <p:bg>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a:xfrm>
            <a:off x="10077450" y="6195300"/>
            <a:ext cx="1896836" cy="470807"/>
          </a:xfrm>
          <a:prstGeom prst="rect">
            <a:avLst/>
          </a:prstGeom>
          <a:solidFill>
            <a:srgbClr val="50D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58536" y="6320486"/>
            <a:ext cx="1896836" cy="470807"/>
          </a:xfrm>
          <a:prstGeom prst="rect">
            <a:avLst/>
          </a:prstGeom>
          <a:solidFill>
            <a:srgbClr val="50D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459922" y="1070568"/>
            <a:ext cx="1896836" cy="470807"/>
          </a:xfrm>
          <a:prstGeom prst="rect">
            <a:avLst/>
          </a:prstGeom>
          <a:solidFill>
            <a:srgbClr val="50D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b="9876"/>
          <a:stretch/>
        </p:blipFill>
        <p:spPr>
          <a:xfrm>
            <a:off x="0" y="4995454"/>
            <a:ext cx="12192000" cy="1862546"/>
          </a:xfrm>
          <a:prstGeom prst="rect">
            <a:avLst/>
          </a:prstGeom>
        </p:spPr>
      </p:pic>
      <p:sp>
        <p:nvSpPr>
          <p:cNvPr id="13" name="Rectangle 12"/>
          <p:cNvSpPr/>
          <p:nvPr userDrawn="1"/>
        </p:nvSpPr>
        <p:spPr>
          <a:xfrm>
            <a:off x="0" y="0"/>
            <a:ext cx="12192000" cy="6858000"/>
          </a:xfrm>
          <a:prstGeom prst="rect">
            <a:avLst/>
          </a:prstGeom>
          <a:solidFill>
            <a:srgbClr val="50D691">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69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rgbClr val="471D7C"/>
        </a:solidFill>
        <a:effectLst/>
      </p:bgPr>
    </p:bg>
    <p:spTree>
      <p:nvGrpSpPr>
        <p:cNvPr id="1" name=""/>
        <p:cNvGrpSpPr/>
        <p:nvPr/>
      </p:nvGrpSpPr>
      <p:grpSpPr>
        <a:xfrm>
          <a:off x="0" y="0"/>
          <a:ext cx="0" cy="0"/>
          <a:chOff x="0" y="0"/>
          <a:chExt cx="0" cy="0"/>
        </a:xfrm>
      </p:grpSpPr>
      <p:sp>
        <p:nvSpPr>
          <p:cNvPr id="15" name="Rectangle 14"/>
          <p:cNvSpPr/>
          <p:nvPr userDrawn="1"/>
        </p:nvSpPr>
        <p:spPr>
          <a:xfrm>
            <a:off x="10077450" y="6195300"/>
            <a:ext cx="1896836" cy="470807"/>
          </a:xfrm>
          <a:prstGeom prst="rect">
            <a:avLst/>
          </a:prstGeom>
          <a:solidFill>
            <a:srgbClr val="471D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58536" y="6320486"/>
            <a:ext cx="1896836" cy="470807"/>
          </a:xfrm>
          <a:prstGeom prst="rect">
            <a:avLst/>
          </a:prstGeom>
          <a:solidFill>
            <a:srgbClr val="471D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b="9752"/>
          <a:stretch/>
        </p:blipFill>
        <p:spPr>
          <a:xfrm>
            <a:off x="0" y="4992880"/>
            <a:ext cx="12192000" cy="1865120"/>
          </a:xfrm>
          <a:prstGeom prst="rect">
            <a:avLst/>
          </a:prstGeom>
        </p:spPr>
      </p:pic>
      <p:sp>
        <p:nvSpPr>
          <p:cNvPr id="10" name="Rectangle 9"/>
          <p:cNvSpPr/>
          <p:nvPr userDrawn="1"/>
        </p:nvSpPr>
        <p:spPr>
          <a:xfrm>
            <a:off x="0" y="0"/>
            <a:ext cx="12192000" cy="6858000"/>
          </a:xfrm>
          <a:prstGeom prst="rect">
            <a:avLst/>
          </a:prstGeom>
          <a:solidFill>
            <a:srgbClr val="471D7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59922" y="1070568"/>
            <a:ext cx="1896836" cy="470807"/>
          </a:xfrm>
          <a:prstGeom prst="rect">
            <a:avLst/>
          </a:prstGeom>
          <a:solidFill>
            <a:srgbClr val="471D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08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hasCustomPrompt="1"/>
          </p:nvPr>
        </p:nvSpPr>
        <p:spPr>
          <a:xfrm>
            <a:off x="516000" y="365125"/>
            <a:ext cx="11160000" cy="565900"/>
          </a:xfrm>
        </p:spPr>
        <p:txBody>
          <a:bodyPr>
            <a:normAutofit/>
          </a:bodyPr>
          <a:lstStyle>
            <a:lvl1pPr>
              <a:defRPr lang="en-US" sz="3500" b="1" kern="1200" dirty="0">
                <a:solidFill>
                  <a:srgbClr val="472B7A"/>
                </a:solidFill>
                <a:latin typeface="Arial" panose="020B0604020202020204" pitchFamily="34" charset="0"/>
                <a:ea typeface="+mj-ea"/>
                <a:cs typeface="Arial" panose="020B0604020202020204" pitchFamily="34" charset="0"/>
              </a:defRPr>
            </a:lvl1pPr>
          </a:lstStyle>
          <a:p>
            <a:r>
              <a:rPr lang="en-US" dirty="0" smtClean="0"/>
              <a:t>Add title</a:t>
            </a:r>
            <a:endParaRPr lang="en-US" dirty="0"/>
          </a:p>
        </p:txBody>
      </p:sp>
      <p:sp>
        <p:nvSpPr>
          <p:cNvPr id="5" name="Text Placeholder 7"/>
          <p:cNvSpPr>
            <a:spLocks noGrp="1"/>
          </p:cNvSpPr>
          <p:nvPr>
            <p:ph type="body" sz="quarter" idx="10" hasCustomPrompt="1"/>
          </p:nvPr>
        </p:nvSpPr>
        <p:spPr>
          <a:xfrm>
            <a:off x="515938" y="865188"/>
            <a:ext cx="11160125" cy="349250"/>
          </a:xfrm>
        </p:spPr>
        <p:txBody>
          <a:bodyPr/>
          <a:lstStyle>
            <a:lvl1pPr marL="0" indent="0">
              <a:buNone/>
              <a:defRPr lang="en-US" sz="2000" b="0" kern="1200" baseline="0" dirty="0" smtClean="0">
                <a:solidFill>
                  <a:schemeClr val="tx1">
                    <a:lumMod val="65000"/>
                    <a:lumOff val="35000"/>
                  </a:schemeClr>
                </a:solidFill>
                <a:latin typeface="Arial" panose="020B0604020202020204" pitchFamily="34" charset="0"/>
                <a:ea typeface="+mj-ea"/>
                <a:cs typeface="Arial" panose="020B0604020202020204" pitchFamily="34" charset="0"/>
              </a:defRPr>
            </a:lvl1pPr>
            <a:lvl2pPr>
              <a:defRPr lang="en-US" sz="2000" b="0" kern="1200" dirty="0" smtClean="0">
                <a:solidFill>
                  <a:schemeClr val="tx1">
                    <a:lumMod val="75000"/>
                    <a:lumOff val="25000"/>
                  </a:schemeClr>
                </a:solidFill>
                <a:latin typeface="Arial" panose="020B0604020202020204" pitchFamily="34" charset="0"/>
                <a:ea typeface="+mj-ea"/>
                <a:cs typeface="Arial" panose="020B0604020202020204" pitchFamily="34" charset="0"/>
              </a:defRPr>
            </a:lvl2pPr>
          </a:lstStyle>
          <a:p>
            <a:pPr lvl="0"/>
            <a:r>
              <a:rPr lang="en-US" dirty="0" smtClean="0"/>
              <a:t>Add sub title</a:t>
            </a:r>
          </a:p>
        </p:txBody>
      </p:sp>
    </p:spTree>
    <p:extLst>
      <p:ext uri="{BB962C8B-B14F-4D97-AF65-F5344CB8AC3E}">
        <p14:creationId xmlns:p14="http://schemas.microsoft.com/office/powerpoint/2010/main" val="4041299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000" y="1523999"/>
            <a:ext cx="6646800" cy="487976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ounded Rectangle 5"/>
          <p:cNvSpPr/>
          <p:nvPr userDrawn="1"/>
        </p:nvSpPr>
        <p:spPr>
          <a:xfrm>
            <a:off x="7452051" y="6812240"/>
            <a:ext cx="4320000" cy="86400"/>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hasCustomPrompt="1"/>
          </p:nvPr>
        </p:nvSpPr>
        <p:spPr>
          <a:xfrm>
            <a:off x="516000" y="365125"/>
            <a:ext cx="11160000" cy="565900"/>
          </a:xfrm>
        </p:spPr>
        <p:txBody>
          <a:bodyPr>
            <a:normAutofit/>
          </a:bodyPr>
          <a:lstStyle>
            <a:lvl1pPr>
              <a:defRPr lang="en-US" sz="3500" b="1" kern="1200" dirty="0">
                <a:solidFill>
                  <a:srgbClr val="472B7A"/>
                </a:solidFill>
                <a:latin typeface="Arial" panose="020B0604020202020204" pitchFamily="34" charset="0"/>
                <a:ea typeface="+mj-ea"/>
                <a:cs typeface="Arial" panose="020B0604020202020204" pitchFamily="34" charset="0"/>
              </a:defRPr>
            </a:lvl1pPr>
          </a:lstStyle>
          <a:p>
            <a:r>
              <a:rPr lang="en-US" dirty="0" smtClean="0"/>
              <a:t>Add title</a:t>
            </a:r>
            <a:endParaRPr lang="en-US" dirty="0"/>
          </a:p>
        </p:txBody>
      </p:sp>
      <p:sp>
        <p:nvSpPr>
          <p:cNvPr id="7" name="Text Placeholder 7"/>
          <p:cNvSpPr>
            <a:spLocks noGrp="1"/>
          </p:cNvSpPr>
          <p:nvPr>
            <p:ph type="body" sz="quarter" idx="10" hasCustomPrompt="1"/>
          </p:nvPr>
        </p:nvSpPr>
        <p:spPr>
          <a:xfrm>
            <a:off x="515938" y="865188"/>
            <a:ext cx="11160125" cy="349250"/>
          </a:xfrm>
        </p:spPr>
        <p:txBody>
          <a:bodyPr/>
          <a:lstStyle>
            <a:lvl1pPr marL="0" indent="0">
              <a:buNone/>
              <a:defRPr lang="en-US" sz="2000" b="0" kern="1200" dirty="0" smtClean="0">
                <a:solidFill>
                  <a:schemeClr val="tx1">
                    <a:lumMod val="65000"/>
                    <a:lumOff val="35000"/>
                  </a:schemeClr>
                </a:solidFill>
                <a:latin typeface="Arial" panose="020B0604020202020204" pitchFamily="34" charset="0"/>
                <a:ea typeface="+mj-ea"/>
                <a:cs typeface="Arial" panose="020B0604020202020204" pitchFamily="34" charset="0"/>
              </a:defRPr>
            </a:lvl1pPr>
            <a:lvl2pPr>
              <a:defRPr lang="en-US" sz="2000" b="0" kern="1200" dirty="0" smtClean="0">
                <a:solidFill>
                  <a:schemeClr val="tx1">
                    <a:lumMod val="75000"/>
                    <a:lumOff val="25000"/>
                  </a:schemeClr>
                </a:solidFill>
                <a:latin typeface="Arial" panose="020B0604020202020204" pitchFamily="34" charset="0"/>
                <a:ea typeface="+mj-ea"/>
                <a:cs typeface="Arial" panose="020B0604020202020204" pitchFamily="34" charset="0"/>
              </a:defRPr>
            </a:lvl2pPr>
          </a:lstStyle>
          <a:p>
            <a:pPr lvl="0"/>
            <a:r>
              <a:rPr lang="en-US" dirty="0" smtClean="0"/>
              <a:t>Add sub title</a:t>
            </a:r>
          </a:p>
        </p:txBody>
      </p:sp>
    </p:spTree>
    <p:extLst>
      <p:ext uri="{BB962C8B-B14F-4D97-AF65-F5344CB8AC3E}">
        <p14:creationId xmlns:p14="http://schemas.microsoft.com/office/powerpoint/2010/main" val="23155483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16000" y="365125"/>
            <a:ext cx="11160000" cy="565900"/>
          </a:xfrm>
        </p:spPr>
        <p:txBody>
          <a:bodyPr>
            <a:normAutofit/>
          </a:bodyPr>
          <a:lstStyle>
            <a:lvl1pPr>
              <a:defRPr lang="en-US" sz="3500" b="1" kern="1200" dirty="0">
                <a:solidFill>
                  <a:srgbClr val="472B7A"/>
                </a:solidFill>
                <a:latin typeface="Arial" panose="020B0604020202020204" pitchFamily="34" charset="0"/>
                <a:ea typeface="+mj-ea"/>
                <a:cs typeface="Arial" panose="020B0604020202020204" pitchFamily="34" charset="0"/>
              </a:defRPr>
            </a:lvl1pPr>
          </a:lstStyle>
          <a:p>
            <a:r>
              <a:rPr lang="en-US" dirty="0" smtClean="0"/>
              <a:t>Add title</a:t>
            </a:r>
            <a:endParaRPr lang="en-US" dirty="0"/>
          </a:p>
        </p:txBody>
      </p:sp>
      <p:sp>
        <p:nvSpPr>
          <p:cNvPr id="5" name="Text Placeholder 7"/>
          <p:cNvSpPr>
            <a:spLocks noGrp="1"/>
          </p:cNvSpPr>
          <p:nvPr>
            <p:ph type="body" sz="quarter" idx="10" hasCustomPrompt="1"/>
          </p:nvPr>
        </p:nvSpPr>
        <p:spPr>
          <a:xfrm>
            <a:off x="515938" y="865188"/>
            <a:ext cx="11160125" cy="349250"/>
          </a:xfrm>
        </p:spPr>
        <p:txBody>
          <a:bodyPr/>
          <a:lstStyle>
            <a:lvl1pPr marL="0" indent="0">
              <a:buNone/>
              <a:defRPr lang="en-US" sz="2000" b="0" kern="1200" dirty="0" smtClean="0">
                <a:solidFill>
                  <a:schemeClr val="tx1">
                    <a:lumMod val="65000"/>
                    <a:lumOff val="35000"/>
                  </a:schemeClr>
                </a:solidFill>
                <a:latin typeface="Arial" panose="020B0604020202020204" pitchFamily="34" charset="0"/>
                <a:ea typeface="+mj-ea"/>
                <a:cs typeface="Arial" panose="020B0604020202020204" pitchFamily="34" charset="0"/>
              </a:defRPr>
            </a:lvl1pPr>
            <a:lvl2pPr>
              <a:defRPr lang="en-US" sz="2000" b="0" kern="1200" dirty="0" smtClean="0">
                <a:solidFill>
                  <a:schemeClr val="tx1">
                    <a:lumMod val="75000"/>
                    <a:lumOff val="25000"/>
                  </a:schemeClr>
                </a:solidFill>
                <a:latin typeface="Arial" panose="020B0604020202020204" pitchFamily="34" charset="0"/>
                <a:ea typeface="+mj-ea"/>
                <a:cs typeface="Arial" panose="020B0604020202020204" pitchFamily="34" charset="0"/>
              </a:defRPr>
            </a:lvl2pPr>
          </a:lstStyle>
          <a:p>
            <a:pPr lvl="0"/>
            <a:r>
              <a:rPr lang="en-US" dirty="0" smtClean="0"/>
              <a:t>Add sub title</a:t>
            </a:r>
          </a:p>
        </p:txBody>
      </p:sp>
    </p:spTree>
    <p:extLst>
      <p:ext uri="{BB962C8B-B14F-4D97-AF65-F5344CB8AC3E}">
        <p14:creationId xmlns:p14="http://schemas.microsoft.com/office/powerpoint/2010/main" val="128463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ctr"/>
          <a:lstStyle>
            <a:lvl1pPr algn="ctr">
              <a:defRPr sz="6000">
                <a:solidFill>
                  <a:schemeClr val="tx2"/>
                </a:solidFill>
              </a:defRPr>
            </a:lvl1pPr>
          </a:lstStyle>
          <a:p>
            <a:r>
              <a:rPr lang="en-US" dirty="0" smtClean="0"/>
              <a:t>Add </a:t>
            </a:r>
            <a:br>
              <a:rPr lang="en-US" dirty="0" smtClean="0"/>
            </a:br>
            <a:r>
              <a:rPr lang="en-US" dirty="0" smtClean="0"/>
              <a:t>title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rgbClr val="7DC58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5" name="Rectangle 4"/>
          <p:cNvSpPr/>
          <p:nvPr/>
        </p:nvSpPr>
        <p:spPr>
          <a:xfrm>
            <a:off x="497840" y="1122363"/>
            <a:ext cx="731520" cy="513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96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6000" y="365125"/>
            <a:ext cx="11160000" cy="565900"/>
          </a:xfrm>
        </p:spPr>
        <p:txBody>
          <a:bodyPr>
            <a:normAutofit/>
          </a:bodyPr>
          <a:lstStyle>
            <a:lvl1pPr>
              <a:defRPr lang="en-US" sz="3500" b="1" kern="1200" dirty="0">
                <a:solidFill>
                  <a:srgbClr val="472B7A"/>
                </a:solidFill>
                <a:latin typeface="Arial" panose="020B0604020202020204" pitchFamily="34" charset="0"/>
                <a:ea typeface="+mj-ea"/>
                <a:cs typeface="Arial" panose="020B0604020202020204" pitchFamily="34" charset="0"/>
              </a:defRPr>
            </a:lvl1pPr>
          </a:lstStyle>
          <a:p>
            <a:r>
              <a:rPr lang="en-US" dirty="0" smtClean="0"/>
              <a:t>Add title</a:t>
            </a:r>
            <a:endParaRPr lang="en-US" dirty="0"/>
          </a:p>
        </p:txBody>
      </p:sp>
      <p:sp>
        <p:nvSpPr>
          <p:cNvPr id="3" name="Content Placeholder 2"/>
          <p:cNvSpPr>
            <a:spLocks noGrp="1"/>
          </p:cNvSpPr>
          <p:nvPr>
            <p:ph sz="half" idx="1"/>
          </p:nvPr>
        </p:nvSpPr>
        <p:spPr>
          <a:xfrm>
            <a:off x="523240" y="1564640"/>
            <a:ext cx="5472000" cy="461232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233160" y="1564640"/>
            <a:ext cx="5442840" cy="461232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0" hasCustomPrompt="1"/>
          </p:nvPr>
        </p:nvSpPr>
        <p:spPr>
          <a:xfrm>
            <a:off x="515938" y="865188"/>
            <a:ext cx="11160125" cy="349250"/>
          </a:xfrm>
        </p:spPr>
        <p:txBody>
          <a:bodyPr/>
          <a:lstStyle>
            <a:lvl1pPr marL="0" indent="0">
              <a:buNone/>
              <a:defRPr lang="en-US" sz="2000" b="0" kern="1200" dirty="0" smtClean="0">
                <a:solidFill>
                  <a:schemeClr val="tx1">
                    <a:lumMod val="65000"/>
                    <a:lumOff val="35000"/>
                  </a:schemeClr>
                </a:solidFill>
                <a:latin typeface="Arial" panose="020B0604020202020204" pitchFamily="34" charset="0"/>
                <a:ea typeface="+mj-ea"/>
                <a:cs typeface="Arial" panose="020B0604020202020204" pitchFamily="34" charset="0"/>
              </a:defRPr>
            </a:lvl1pPr>
            <a:lvl2pPr>
              <a:defRPr lang="en-US" sz="2000" b="0" kern="1200" dirty="0" smtClean="0">
                <a:solidFill>
                  <a:schemeClr val="tx1">
                    <a:lumMod val="75000"/>
                    <a:lumOff val="25000"/>
                  </a:schemeClr>
                </a:solidFill>
                <a:latin typeface="Arial" panose="020B0604020202020204" pitchFamily="34" charset="0"/>
                <a:ea typeface="+mj-ea"/>
                <a:cs typeface="Arial" panose="020B0604020202020204" pitchFamily="34" charset="0"/>
              </a:defRPr>
            </a:lvl2pPr>
          </a:lstStyle>
          <a:p>
            <a:pPr lvl="0"/>
            <a:r>
              <a:rPr lang="en-US" dirty="0" smtClean="0"/>
              <a:t>Add sub title</a:t>
            </a:r>
          </a:p>
        </p:txBody>
      </p:sp>
    </p:spTree>
    <p:extLst>
      <p:ext uri="{BB962C8B-B14F-4D97-AF65-F5344CB8AC3E}">
        <p14:creationId xmlns:p14="http://schemas.microsoft.com/office/powerpoint/2010/main" val="292243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828" y="1566115"/>
            <a:ext cx="5470412"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24828" y="2403475"/>
            <a:ext cx="5470412" cy="3796348"/>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33160" y="1566115"/>
            <a:ext cx="54428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3160" y="2403475"/>
            <a:ext cx="5442840" cy="3796348"/>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Placeholder 1"/>
          <p:cNvSpPr>
            <a:spLocks noGrp="1"/>
          </p:cNvSpPr>
          <p:nvPr>
            <p:ph type="title"/>
          </p:nvPr>
        </p:nvSpPr>
        <p:spPr>
          <a:xfrm>
            <a:off x="516000" y="365125"/>
            <a:ext cx="11160000" cy="849680"/>
          </a:xfrm>
          <a:prstGeom prst="rect">
            <a:avLst/>
          </a:prstGeom>
        </p:spPr>
        <p:txBody>
          <a:bodyPr vert="horz" lIns="91440" tIns="45720" rIns="91440" bIns="45720" rtlCol="0" anchor="b">
            <a:normAutofit/>
          </a:bodyPr>
          <a:lstStyle/>
          <a:p>
            <a:r>
              <a:rPr lang="en-US" dirty="0" smtClean="0"/>
              <a:t>Add title</a:t>
            </a:r>
            <a:endParaRPr lang="en-US" dirty="0"/>
          </a:p>
        </p:txBody>
      </p:sp>
    </p:spTree>
    <p:extLst>
      <p:ext uri="{BB962C8B-B14F-4D97-AF65-F5344CB8AC3E}">
        <p14:creationId xmlns:p14="http://schemas.microsoft.com/office/powerpoint/2010/main" val="147257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516000" y="365125"/>
            <a:ext cx="11160000" cy="849680"/>
          </a:xfrm>
          <a:prstGeom prst="rect">
            <a:avLst/>
          </a:prstGeom>
        </p:spPr>
        <p:txBody>
          <a:bodyPr vert="horz" lIns="91440" tIns="45720" rIns="91440" bIns="45720" rtlCol="0" anchor="b">
            <a:normAutofit/>
          </a:bodyPr>
          <a:lstStyle/>
          <a:p>
            <a:r>
              <a:rPr lang="en-US" dirty="0" smtClean="0"/>
              <a:t>Add title</a:t>
            </a:r>
            <a:endParaRPr lang="en-US" dirty="0"/>
          </a:p>
        </p:txBody>
      </p:sp>
    </p:spTree>
    <p:extLst>
      <p:ext uri="{BB962C8B-B14F-4D97-AF65-F5344CB8AC3E}">
        <p14:creationId xmlns:p14="http://schemas.microsoft.com/office/powerpoint/2010/main" val="10885286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7" name="Rectangle 6"/>
          <p:cNvSpPr/>
          <p:nvPr userDrawn="1"/>
        </p:nvSpPr>
        <p:spPr>
          <a:xfrm>
            <a:off x="497840" y="1122363"/>
            <a:ext cx="731520" cy="513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953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65523" y="6233779"/>
            <a:ext cx="420954" cy="420954"/>
          </a:xfrm>
          <a:prstGeom prst="rect">
            <a:avLst/>
          </a:prstGeom>
        </p:spPr>
      </p:pic>
      <p:sp>
        <p:nvSpPr>
          <p:cNvPr id="2" name="Title Placeholder 1"/>
          <p:cNvSpPr>
            <a:spLocks noGrp="1"/>
          </p:cNvSpPr>
          <p:nvPr>
            <p:ph type="title"/>
          </p:nvPr>
        </p:nvSpPr>
        <p:spPr>
          <a:xfrm>
            <a:off x="516000" y="365125"/>
            <a:ext cx="11160000" cy="849680"/>
          </a:xfrm>
          <a:prstGeom prst="rect">
            <a:avLst/>
          </a:prstGeom>
        </p:spPr>
        <p:txBody>
          <a:bodyPr vert="horz" lIns="91440" tIns="45720" rIns="91440" bIns="45720" rtlCol="0" anchor="b">
            <a:normAutofit/>
          </a:bodyPr>
          <a:lstStyle/>
          <a:p>
            <a:r>
              <a:rPr lang="en-US" dirty="0" smtClean="0"/>
              <a:t>Add title</a:t>
            </a:r>
            <a:endParaRPr lang="en-US" dirty="0"/>
          </a:p>
        </p:txBody>
      </p:sp>
      <p:sp>
        <p:nvSpPr>
          <p:cNvPr id="3" name="Text Placeholder 2"/>
          <p:cNvSpPr>
            <a:spLocks noGrp="1"/>
          </p:cNvSpPr>
          <p:nvPr>
            <p:ph type="body" idx="1"/>
          </p:nvPr>
        </p:nvSpPr>
        <p:spPr>
          <a:xfrm>
            <a:off x="516000" y="1523999"/>
            <a:ext cx="11160000" cy="4879761"/>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ounded Rectangle 8"/>
          <p:cNvSpPr/>
          <p:nvPr/>
        </p:nvSpPr>
        <p:spPr>
          <a:xfrm>
            <a:off x="597732" y="1214805"/>
            <a:ext cx="432000" cy="108000"/>
          </a:xfrm>
          <a:prstGeom prst="roundRect">
            <a:avLst>
              <a:gd name="adj" fmla="val 50000"/>
            </a:avLst>
          </a:prstGeom>
          <a:solidFill>
            <a:srgbClr val="50D69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94098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7" r:id="rId3"/>
    <p:sldLayoutId id="2147483684" r:id="rId4"/>
    <p:sldLayoutId id="2147483651" r:id="rId5"/>
    <p:sldLayoutId id="2147483652" r:id="rId6"/>
    <p:sldLayoutId id="2147483653" r:id="rId7"/>
    <p:sldLayoutId id="2147483654" r:id="rId8"/>
    <p:sldLayoutId id="2147483660" r:id="rId9"/>
    <p:sldLayoutId id="2147483691" r:id="rId10"/>
    <p:sldLayoutId id="214748369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en-US" sz="3500" b="1" kern="1200" dirty="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Char char="•"/>
        <a:defRPr lang="en-US" sz="240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lang="en-US" sz="200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lang="en-US" sz="180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lang="en-US" sz="160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lang="en-US" sz="1600" kern="1200" dirty="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iki.mozilla.org/CA:Symantec_Issu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letsencrypt.org/docs/certificates-for-localhos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915887" y="2787816"/>
            <a:ext cx="10224342" cy="826893"/>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None/>
              <a:defRPr lang="pt-BR" sz="6000" b="1" kern="1200" dirty="0">
                <a:solidFill>
                  <a:schemeClr val="bg1"/>
                </a:solidFill>
                <a:latin typeface="Arial" panose="020B0604020202020204" pitchFamily="34" charset="0"/>
                <a:ea typeface="Roboto" pitchFamily="2" charset="0"/>
                <a:cs typeface="Arial" panose="020B0604020202020204" pitchFamily="34" charset="0"/>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lang="en-US" sz="200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lang="en-US" sz="180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lang="en-US" sz="160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lang="en-US" sz="1600" kern="1200" dirty="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defRPr/>
            </a:pPr>
            <a:r>
              <a:rPr lang="en-US" dirty="0"/>
              <a:t>Certificate chains explanation and hands-on</a:t>
            </a:r>
          </a:p>
        </p:txBody>
      </p:sp>
      <p:sp>
        <p:nvSpPr>
          <p:cNvPr id="8" name="Text Placeholder 2"/>
          <p:cNvSpPr txBox="1">
            <a:spLocks/>
          </p:cNvSpPr>
          <p:nvPr/>
        </p:nvSpPr>
        <p:spPr>
          <a:xfrm>
            <a:off x="958283" y="3750109"/>
            <a:ext cx="1705018" cy="28278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None/>
              <a:defRPr lang="pt-BR" sz="1800" kern="1200" dirty="0">
                <a:solidFill>
                  <a:schemeClr val="bg1"/>
                </a:solidFill>
                <a:latin typeface="Arial" panose="020B0604020202020204" pitchFamily="34" charset="0"/>
                <a:ea typeface="Roboto" pitchFamily="2" charset="0"/>
                <a:cs typeface="Arial" panose="020B0604020202020204" pitchFamily="34" charset="0"/>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lang="en-US" sz="200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lang="en-US" sz="180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lang="en-US" sz="160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lang="en-US" sz="1600" kern="1200" dirty="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defRPr/>
            </a:pPr>
            <a:r>
              <a:rPr lang="en-US" sz="1600" b="1" dirty="0" err="1" smtClean="0">
                <a:solidFill>
                  <a:srgbClr val="50D691"/>
                </a:solidFill>
              </a:rPr>
              <a:t>Setembro</a:t>
            </a:r>
            <a:r>
              <a:rPr lang="en-US" sz="1600" b="1" dirty="0" smtClean="0">
                <a:solidFill>
                  <a:srgbClr val="50D691"/>
                </a:solidFill>
              </a:rPr>
              <a:t> 2019</a:t>
            </a:r>
            <a:endParaRPr lang="en-US" sz="1600" b="1" dirty="0">
              <a:solidFill>
                <a:srgbClr val="50D691"/>
              </a:solidFill>
            </a:endParaRPr>
          </a:p>
        </p:txBody>
      </p:sp>
      <p:sp>
        <p:nvSpPr>
          <p:cNvPr id="4" name="Rounded Rectangle 3"/>
          <p:cNvSpPr/>
          <p:nvPr/>
        </p:nvSpPr>
        <p:spPr>
          <a:xfrm>
            <a:off x="1057867" y="4093943"/>
            <a:ext cx="1152000" cy="10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2515" y="916839"/>
            <a:ext cx="2379310" cy="828000"/>
          </a:xfrm>
          <a:prstGeom prst="rect">
            <a:avLst/>
          </a:prstGeom>
        </p:spPr>
      </p:pic>
    </p:spTree>
    <p:extLst>
      <p:ext uri="{BB962C8B-B14F-4D97-AF65-F5344CB8AC3E}">
        <p14:creationId xmlns:p14="http://schemas.microsoft.com/office/powerpoint/2010/main" val="3618515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t-BR" dirty="0" smtClean="0"/>
              <a:t>Private Key</a:t>
            </a:r>
          </a:p>
          <a:p>
            <a:r>
              <a:rPr lang="pt-BR" dirty="0" err="1" smtClean="0"/>
              <a:t>Public</a:t>
            </a:r>
            <a:r>
              <a:rPr lang="pt-BR" dirty="0" smtClean="0"/>
              <a:t> Key</a:t>
            </a:r>
          </a:p>
          <a:p>
            <a:endParaRPr lang="en-US" dirty="0"/>
          </a:p>
        </p:txBody>
      </p:sp>
      <p:sp>
        <p:nvSpPr>
          <p:cNvPr id="3" name="Title 2"/>
          <p:cNvSpPr>
            <a:spLocks noGrp="1"/>
          </p:cNvSpPr>
          <p:nvPr>
            <p:ph type="title"/>
          </p:nvPr>
        </p:nvSpPr>
        <p:spPr/>
        <p:txBody>
          <a:bodyPr>
            <a:normAutofit fontScale="90000"/>
          </a:bodyPr>
          <a:lstStyle/>
          <a:p>
            <a:r>
              <a:rPr lang="pt-BR" dirty="0" smtClean="0"/>
              <a:t>Private/</a:t>
            </a:r>
            <a:r>
              <a:rPr lang="pt-BR" dirty="0" err="1" smtClean="0"/>
              <a:t>Public</a:t>
            </a:r>
            <a:r>
              <a:rPr lang="pt-BR" dirty="0" smtClean="0"/>
              <a:t> Keys</a:t>
            </a:r>
            <a:endParaRPr lang="en-US" dirty="0"/>
          </a:p>
        </p:txBody>
      </p:sp>
      <p:sp>
        <p:nvSpPr>
          <p:cNvPr id="4" name="Text Placeholder 3"/>
          <p:cNvSpPr>
            <a:spLocks noGrp="1"/>
          </p:cNvSpPr>
          <p:nvPr>
            <p:ph type="body" sz="quarter" idx="10"/>
          </p:nvPr>
        </p:nvSpPr>
        <p:spPr/>
        <p:txBody>
          <a:bodyPr>
            <a:normAutofit lnSpcReduction="10000"/>
          </a:bodyPr>
          <a:lstStyle/>
          <a:p>
            <a:r>
              <a:rPr lang="pt-BR" dirty="0" err="1" smtClean="0"/>
              <a:t>Quick</a:t>
            </a:r>
            <a:r>
              <a:rPr lang="pt-BR" dirty="0" smtClean="0"/>
              <a:t> overview</a:t>
            </a:r>
          </a:p>
        </p:txBody>
      </p:sp>
      <p:pic>
        <p:nvPicPr>
          <p:cNvPr id="1026" name="Picture 2" descr="https://upload.wikimedia.org/wikipedia/commons/thumb/f/f9/Public_key_encryption.svg/250px-Public_key_encryptio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9594" y="1925368"/>
            <a:ext cx="4177274" cy="4077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r>
              <a:rPr lang="pt-BR" dirty="0" smtClean="0"/>
              <a:t>Para que é usado?</a:t>
            </a:r>
          </a:p>
          <a:p>
            <a:r>
              <a:rPr lang="pt-BR" dirty="0" smtClean="0"/>
              <a:t>O que há dentro de um certificado</a:t>
            </a:r>
            <a:r>
              <a:rPr lang="pt-BR" dirty="0" smtClean="0"/>
              <a:t>?</a:t>
            </a:r>
          </a:p>
          <a:p>
            <a:r>
              <a:rPr lang="pt-BR" dirty="0" smtClean="0"/>
              <a:t>Tipos de ataque </a:t>
            </a:r>
            <a:r>
              <a:rPr lang="pt-BR" dirty="0" err="1" smtClean="0"/>
              <a:t>man</a:t>
            </a:r>
            <a:r>
              <a:rPr lang="pt-BR" dirty="0" smtClean="0"/>
              <a:t> in de </a:t>
            </a:r>
            <a:r>
              <a:rPr lang="pt-BR" dirty="0" err="1" smtClean="0"/>
              <a:t>middle</a:t>
            </a:r>
            <a:r>
              <a:rPr lang="pt-BR" dirty="0" smtClean="0"/>
              <a:t> (roteador mudar o</a:t>
            </a:r>
            <a:r>
              <a:rPr lang="pt-BR" dirty="0"/>
              <a:t> </a:t>
            </a:r>
            <a:r>
              <a:rPr lang="pt-BR" dirty="0" err="1" smtClean="0"/>
              <a:t>dns</a:t>
            </a:r>
            <a:r>
              <a:rPr lang="pt-BR" dirty="0" smtClean="0"/>
              <a:t>) </a:t>
            </a:r>
          </a:p>
          <a:p>
            <a:pPr lvl="1"/>
            <a:r>
              <a:rPr lang="pt-BR" dirty="0" err="1" smtClean="0"/>
              <a:t>Fake</a:t>
            </a:r>
            <a:r>
              <a:rPr lang="pt-BR" dirty="0" smtClean="0"/>
              <a:t> site do Santander (não vai ter o cadeado)</a:t>
            </a:r>
          </a:p>
        </p:txBody>
      </p:sp>
      <p:sp>
        <p:nvSpPr>
          <p:cNvPr id="2" name="Title 1"/>
          <p:cNvSpPr>
            <a:spLocks noGrp="1"/>
          </p:cNvSpPr>
          <p:nvPr>
            <p:ph type="title"/>
          </p:nvPr>
        </p:nvSpPr>
        <p:spPr/>
        <p:txBody>
          <a:bodyPr>
            <a:normAutofit fontScale="90000"/>
          </a:bodyPr>
          <a:lstStyle/>
          <a:p>
            <a:r>
              <a:rPr lang="en-US" dirty="0" err="1" smtClean="0"/>
              <a:t>Certificado</a:t>
            </a:r>
            <a:r>
              <a:rPr lang="en-US" dirty="0" smtClean="0"/>
              <a:t> Digital</a:t>
            </a:r>
            <a:endParaRPr lang="pt-BR" dirty="0"/>
          </a:p>
        </p:txBody>
      </p:sp>
      <p:sp>
        <p:nvSpPr>
          <p:cNvPr id="5" name="Text Placeholder 4"/>
          <p:cNvSpPr>
            <a:spLocks noGrp="1"/>
          </p:cNvSpPr>
          <p:nvPr>
            <p:ph type="body" sz="quarter" idx="10"/>
          </p:nvPr>
        </p:nvSpPr>
        <p:spPr/>
        <p:txBody>
          <a:bodyPr>
            <a:normAutofit lnSpcReduction="10000"/>
          </a:bodyPr>
          <a:lstStyle/>
          <a:p>
            <a:r>
              <a:rPr lang="pt-BR" dirty="0" smtClean="0"/>
              <a:t>Overview</a:t>
            </a:r>
          </a:p>
          <a:p>
            <a:endParaRPr lang="pt-BR" dirty="0"/>
          </a:p>
        </p:txBody>
      </p:sp>
      <p:pic>
        <p:nvPicPr>
          <p:cNvPr id="6" name="Picture 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418" t="4188" r="72675" b="41549"/>
          <a:stretch/>
        </p:blipFill>
        <p:spPr>
          <a:xfrm>
            <a:off x="8267700" y="2154129"/>
            <a:ext cx="2781300" cy="3619500"/>
          </a:xfrm>
          <a:prstGeom prst="rect">
            <a:avLst/>
          </a:prstGeom>
        </p:spPr>
      </p:pic>
    </p:spTree>
    <p:extLst>
      <p:ext uri="{BB962C8B-B14F-4D97-AF65-F5344CB8AC3E}">
        <p14:creationId xmlns:p14="http://schemas.microsoft.com/office/powerpoint/2010/main" val="2026531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pt-BR" dirty="0" smtClean="0"/>
              <a:t>Certificado Digital</a:t>
            </a:r>
            <a:endParaRPr lang="en-US" dirty="0"/>
          </a:p>
        </p:txBody>
      </p:sp>
      <p:sp>
        <p:nvSpPr>
          <p:cNvPr id="4" name="Text Placeholder 3"/>
          <p:cNvSpPr>
            <a:spLocks noGrp="1"/>
          </p:cNvSpPr>
          <p:nvPr>
            <p:ph type="body" sz="quarter" idx="10"/>
          </p:nvPr>
        </p:nvSpPr>
        <p:spPr/>
        <p:txBody>
          <a:bodyPr>
            <a:normAutofit lnSpcReduction="10000"/>
          </a:bodyPr>
          <a:lstStyle/>
          <a:p>
            <a:r>
              <a:rPr lang="pt-BR" dirty="0" smtClean="0"/>
              <a:t>Validação</a:t>
            </a:r>
            <a:endParaRPr lang="en-US" dirty="0"/>
          </a:p>
        </p:txBody>
      </p:sp>
      <p:pic>
        <p:nvPicPr>
          <p:cNvPr id="5" name="Content Placeholder 4"/>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80547" y="1625273"/>
            <a:ext cx="8830907" cy="4677428"/>
          </a:xfrm>
          <a:prstGeom prst="rect">
            <a:avLst/>
          </a:prstGeom>
        </p:spPr>
      </p:pic>
    </p:spTree>
    <p:extLst>
      <p:ext uri="{BB962C8B-B14F-4D97-AF65-F5344CB8AC3E}">
        <p14:creationId xmlns:p14="http://schemas.microsoft.com/office/powerpoint/2010/main" val="2818995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pt-BR" dirty="0" err="1" smtClean="0"/>
              <a:t>CAs</a:t>
            </a:r>
            <a:endParaRPr lang="pt-BR" dirty="0" smtClean="0"/>
          </a:p>
          <a:p>
            <a:r>
              <a:rPr lang="pt-BR" dirty="0" smtClean="0"/>
              <a:t>Self </a:t>
            </a:r>
            <a:r>
              <a:rPr lang="pt-BR" dirty="0" err="1" smtClean="0"/>
              <a:t>Signed</a:t>
            </a:r>
            <a:endParaRPr lang="pt-BR" dirty="0" smtClean="0"/>
          </a:p>
          <a:p>
            <a:endParaRPr lang="pt-BR" dirty="0"/>
          </a:p>
          <a:p>
            <a:r>
              <a:rPr lang="pt-BR" dirty="0" smtClean="0"/>
              <a:t>Casos de revogação de CA</a:t>
            </a:r>
          </a:p>
          <a:p>
            <a:pPr lvl="1"/>
            <a:r>
              <a:rPr lang="en-US" u="sng" dirty="0">
                <a:hlinkClick r:id="rId3"/>
              </a:rPr>
              <a:t>https://</a:t>
            </a:r>
            <a:r>
              <a:rPr lang="en-US" u="sng" dirty="0" smtClean="0">
                <a:hlinkClick r:id="rId3"/>
              </a:rPr>
              <a:t>wiki.mozilla.org/CA:Symantec_Issues</a:t>
            </a:r>
            <a:endParaRPr lang="en-US" u="sng" dirty="0" smtClean="0"/>
          </a:p>
          <a:p>
            <a:pPr lvl="1"/>
            <a:endParaRPr lang="pt-BR" dirty="0" smtClean="0"/>
          </a:p>
          <a:p>
            <a:endParaRPr lang="en-US" dirty="0"/>
          </a:p>
        </p:txBody>
      </p:sp>
      <p:sp>
        <p:nvSpPr>
          <p:cNvPr id="2" name="Title 1"/>
          <p:cNvSpPr>
            <a:spLocks noGrp="1"/>
          </p:cNvSpPr>
          <p:nvPr>
            <p:ph type="title"/>
          </p:nvPr>
        </p:nvSpPr>
        <p:spPr/>
        <p:txBody>
          <a:bodyPr>
            <a:normAutofit fontScale="90000"/>
          </a:bodyPr>
          <a:lstStyle/>
          <a:p>
            <a:r>
              <a:rPr lang="en-US" dirty="0" err="1" smtClean="0"/>
              <a:t>Quem</a:t>
            </a:r>
            <a:r>
              <a:rPr lang="en-US" dirty="0" smtClean="0"/>
              <a:t> </a:t>
            </a:r>
            <a:r>
              <a:rPr lang="en-US" dirty="0" err="1" smtClean="0"/>
              <a:t>pode</a:t>
            </a:r>
            <a:r>
              <a:rPr lang="en-US" dirty="0" smtClean="0"/>
              <a:t> </a:t>
            </a:r>
            <a:r>
              <a:rPr lang="en-US" dirty="0" err="1" smtClean="0"/>
              <a:t>gerar</a:t>
            </a:r>
            <a:r>
              <a:rPr lang="en-US" dirty="0" smtClean="0"/>
              <a:t> um </a:t>
            </a:r>
            <a:r>
              <a:rPr lang="en-US" dirty="0" err="1" smtClean="0"/>
              <a:t>certificado</a:t>
            </a:r>
            <a:r>
              <a:rPr lang="en-US" dirty="0" smtClean="0"/>
              <a:t>?</a:t>
            </a:r>
            <a:endParaRPr lang="en-US" dirty="0"/>
          </a:p>
        </p:txBody>
      </p:sp>
      <p:sp>
        <p:nvSpPr>
          <p:cNvPr id="5" name="Text Placeholder 4"/>
          <p:cNvSpPr>
            <a:spLocks noGrp="1"/>
          </p:cNvSpPr>
          <p:nvPr>
            <p:ph type="body" sz="quarter" idx="10"/>
          </p:nvPr>
        </p:nvSpPr>
        <p:spPr/>
        <p:txBody>
          <a:bodyPr>
            <a:normAutofit lnSpcReduction="10000"/>
          </a:bodyPr>
          <a:lstStyle/>
          <a:p>
            <a:endParaRPr lang="pt-BR" dirty="0"/>
          </a:p>
        </p:txBody>
      </p:sp>
    </p:spTree>
    <p:extLst>
      <p:ext uri="{BB962C8B-B14F-4D97-AF65-F5344CB8AC3E}">
        <p14:creationId xmlns:p14="http://schemas.microsoft.com/office/powerpoint/2010/main" val="51355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t-BR" dirty="0" smtClean="0"/>
              <a:t>DV – Certificado com validação de Domínio</a:t>
            </a:r>
          </a:p>
          <a:p>
            <a:pPr lvl="1"/>
            <a:r>
              <a:rPr lang="pt-BR" dirty="0" smtClean="0"/>
              <a:t>Para blogs e sites pessoais</a:t>
            </a:r>
          </a:p>
          <a:p>
            <a:pPr lvl="1"/>
            <a:r>
              <a:rPr lang="pt-BR" dirty="0" smtClean="0"/>
              <a:t>Valida a posse do domínio</a:t>
            </a:r>
          </a:p>
          <a:p>
            <a:pPr lvl="1"/>
            <a:r>
              <a:rPr lang="pt-BR" dirty="0" smtClean="0"/>
              <a:t>Exibe o cadeado de segurança</a:t>
            </a:r>
          </a:p>
          <a:p>
            <a:r>
              <a:rPr lang="pt-BR" dirty="0" smtClean="0"/>
              <a:t>OV – Validação da empresa</a:t>
            </a:r>
          </a:p>
          <a:p>
            <a:pPr lvl="1"/>
            <a:r>
              <a:rPr lang="pt-BR" dirty="0" smtClean="0"/>
              <a:t>Voltado para empresas e organizações sem fins lucrativos</a:t>
            </a:r>
          </a:p>
          <a:p>
            <a:pPr lvl="1"/>
            <a:r>
              <a:rPr lang="pt-BR" dirty="0" smtClean="0"/>
              <a:t>Valida a posse do domínio e a organização</a:t>
            </a:r>
          </a:p>
          <a:p>
            <a:pPr lvl="1"/>
            <a:r>
              <a:rPr lang="pt-BR" dirty="0" smtClean="0"/>
              <a:t>Exibe o cadeado de segurança</a:t>
            </a:r>
          </a:p>
          <a:p>
            <a:r>
              <a:rPr lang="pt-BR" dirty="0" smtClean="0"/>
              <a:t>EV – Validação estendida</a:t>
            </a:r>
          </a:p>
          <a:p>
            <a:pPr lvl="1"/>
            <a:r>
              <a:rPr lang="pt-BR" smtClean="0"/>
              <a:t>Para sites </a:t>
            </a:r>
            <a:r>
              <a:rPr lang="pt-BR" dirty="0" smtClean="0"/>
              <a:t>de comércio eletrônico</a:t>
            </a:r>
          </a:p>
          <a:p>
            <a:pPr lvl="1"/>
            <a:r>
              <a:rPr lang="pt-BR" dirty="0" smtClean="0"/>
              <a:t>Valida a posse do domínio e o mais elevado nível de autenticação empresarial</a:t>
            </a:r>
          </a:p>
          <a:p>
            <a:pPr lvl="1"/>
            <a:r>
              <a:rPr lang="pt-BR" dirty="0" smtClean="0"/>
              <a:t>Exibe o cadeado de segurança, o nome da empresa e a barra verde</a:t>
            </a:r>
            <a:endParaRPr lang="en-US" dirty="0"/>
          </a:p>
        </p:txBody>
      </p:sp>
      <p:sp>
        <p:nvSpPr>
          <p:cNvPr id="3" name="Title 2"/>
          <p:cNvSpPr>
            <a:spLocks noGrp="1"/>
          </p:cNvSpPr>
          <p:nvPr>
            <p:ph type="title"/>
          </p:nvPr>
        </p:nvSpPr>
        <p:spPr/>
        <p:txBody>
          <a:bodyPr>
            <a:normAutofit fontScale="90000"/>
          </a:bodyPr>
          <a:lstStyle/>
          <a:p>
            <a:r>
              <a:rPr lang="pt-BR" dirty="0" smtClean="0"/>
              <a:t>Tipos de validação de certificado</a:t>
            </a:r>
            <a:endParaRPr lang="en-US" dirty="0"/>
          </a:p>
        </p:txBody>
      </p:sp>
      <p:sp>
        <p:nvSpPr>
          <p:cNvPr id="4" name="Text Placeholder 3"/>
          <p:cNvSpPr>
            <a:spLocks noGrp="1"/>
          </p:cNvSpPr>
          <p:nvPr>
            <p:ph type="body" sz="quarter" idx="10"/>
          </p:nvPr>
        </p:nvSpPr>
        <p:spPr/>
        <p:txBody>
          <a:bodyPr>
            <a:normAutofit lnSpcReduction="10000"/>
          </a:bodyPr>
          <a:lstStyle/>
          <a:p>
            <a:endParaRPr lang="en-US"/>
          </a:p>
        </p:txBody>
      </p:sp>
    </p:spTree>
    <p:extLst>
      <p:ext uri="{BB962C8B-B14F-4D97-AF65-F5344CB8AC3E}">
        <p14:creationId xmlns:p14="http://schemas.microsoft.com/office/powerpoint/2010/main" val="1743432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pt-BR" dirty="0" smtClean="0"/>
              <a:t>Cadeia de certificados</a:t>
            </a:r>
            <a:endParaRPr lang="en-US" dirty="0"/>
          </a:p>
        </p:txBody>
      </p:sp>
      <p:sp>
        <p:nvSpPr>
          <p:cNvPr id="4" name="Text Placeholder 3"/>
          <p:cNvSpPr>
            <a:spLocks noGrp="1"/>
          </p:cNvSpPr>
          <p:nvPr>
            <p:ph type="body" sz="quarter" idx="10"/>
          </p:nvPr>
        </p:nvSpPr>
        <p:spPr/>
        <p:txBody>
          <a:bodyPr>
            <a:normAutofit lnSpcReduction="10000"/>
          </a:bodyPr>
          <a:lstStyle/>
          <a:p>
            <a:endParaRPr lang="en-US"/>
          </a:p>
        </p:txBody>
      </p:sp>
      <p:pic>
        <p:nvPicPr>
          <p:cNvPr id="5" name="Content Placeholder 4"/>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50678" y="1524000"/>
            <a:ext cx="6690644" cy="4879975"/>
          </a:xfrm>
          <a:prstGeom prst="rect">
            <a:avLst/>
          </a:prstGeom>
        </p:spPr>
      </p:pic>
    </p:spTree>
    <p:extLst>
      <p:ext uri="{BB962C8B-B14F-4D97-AF65-F5344CB8AC3E}">
        <p14:creationId xmlns:p14="http://schemas.microsoft.com/office/powerpoint/2010/main" val="3868102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t-BR" dirty="0" smtClean="0"/>
              <a:t>Key </a:t>
            </a:r>
            <a:r>
              <a:rPr lang="pt-BR" dirty="0" err="1" smtClean="0"/>
              <a:t>usage</a:t>
            </a:r>
            <a:endParaRPr lang="en-US" dirty="0"/>
          </a:p>
        </p:txBody>
      </p:sp>
      <p:sp>
        <p:nvSpPr>
          <p:cNvPr id="3" name="Title 2"/>
          <p:cNvSpPr>
            <a:spLocks noGrp="1"/>
          </p:cNvSpPr>
          <p:nvPr>
            <p:ph type="title"/>
          </p:nvPr>
        </p:nvSpPr>
        <p:spPr/>
        <p:txBody>
          <a:bodyPr>
            <a:normAutofit fontScale="90000"/>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Tree>
    <p:extLst>
      <p:ext uri="{BB962C8B-B14F-4D97-AF65-F5344CB8AC3E}">
        <p14:creationId xmlns:p14="http://schemas.microsoft.com/office/powerpoint/2010/main" val="2194364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1404" y="2828836"/>
            <a:ext cx="9788257" cy="1107996"/>
          </a:xfrm>
          <a:prstGeom prst="rect">
            <a:avLst/>
          </a:prstGeom>
          <a:noFill/>
        </p:spPr>
        <p:txBody>
          <a:bodyPr wrap="none" rtlCol="0">
            <a:spAutoFit/>
          </a:bodyPr>
          <a:lstStyle/>
          <a:p>
            <a:pPr algn="ctr"/>
            <a:r>
              <a:rPr lang="pt-BR" sz="6600" b="1" dirty="0" smtClean="0">
                <a:solidFill>
                  <a:schemeClr val="bg1"/>
                </a:solidFill>
                <a:latin typeface="Arial" panose="020B0604020202020204" pitchFamily="34" charset="0"/>
                <a:ea typeface="SamsungOneLatin 1100C" panose="020B0B06030303020204" pitchFamily="34" charset="0"/>
                <a:cs typeface="Arial" panose="020B0604020202020204" pitchFamily="34" charset="0"/>
              </a:rPr>
              <a:t>métodos de criptografia</a:t>
            </a:r>
            <a:endParaRPr lang="en-US" sz="6600" b="1" dirty="0">
              <a:solidFill>
                <a:schemeClr val="bg1"/>
              </a:solidFill>
              <a:latin typeface="Arial" panose="020B0604020202020204" pitchFamily="34" charset="0"/>
              <a:ea typeface="SamsungOneLatin 1100C" panose="020B0B06030303020204" pitchFamily="34" charset="0"/>
              <a:cs typeface="Arial" panose="020B0604020202020204" pitchFamily="34" charset="0"/>
            </a:endParaRPr>
          </a:p>
        </p:txBody>
      </p:sp>
      <p:sp>
        <p:nvSpPr>
          <p:cNvPr id="4" name="Rounded Rectangle 3"/>
          <p:cNvSpPr/>
          <p:nvPr/>
        </p:nvSpPr>
        <p:spPr>
          <a:xfrm>
            <a:off x="10839661" y="3676381"/>
            <a:ext cx="432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3144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084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err="1" smtClean="0"/>
              <a:t>Métodos</a:t>
            </a:r>
            <a:r>
              <a:rPr lang="en-US" dirty="0" smtClean="0"/>
              <a:t> de </a:t>
            </a:r>
            <a:r>
              <a:rPr lang="en-US" dirty="0" err="1" smtClean="0"/>
              <a:t>criptografia</a:t>
            </a:r>
            <a:endParaRPr lang="en-US" dirty="0"/>
          </a:p>
        </p:txBody>
      </p:sp>
      <p:sp>
        <p:nvSpPr>
          <p:cNvPr id="5" name="Text Placeholder 4"/>
          <p:cNvSpPr>
            <a:spLocks noGrp="1"/>
          </p:cNvSpPr>
          <p:nvPr>
            <p:ph type="body" sz="quarter" idx="10"/>
          </p:nvPr>
        </p:nvSpPr>
        <p:spPr/>
        <p:txBody>
          <a:bodyPr>
            <a:normAutofit fontScale="92500" lnSpcReduction="20000"/>
          </a:bodyPr>
          <a:lstStyle/>
          <a:p>
            <a:pPr>
              <a:lnSpc>
                <a:spcPct val="100000"/>
              </a:lnSpc>
            </a:pPr>
            <a:r>
              <a:rPr lang="pt-BR" dirty="0"/>
              <a:t>SYMMETRIC CRYPTOGRAPHY</a:t>
            </a:r>
          </a:p>
          <a:p>
            <a:endParaRPr lang="pt-BR" dirty="0"/>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3389" y="1965959"/>
            <a:ext cx="9110954" cy="4554593"/>
          </a:xfrm>
          <a:prstGeom prst="rect">
            <a:avLst/>
          </a:prstGeom>
        </p:spPr>
      </p:pic>
    </p:spTree>
    <p:extLst>
      <p:ext uri="{BB962C8B-B14F-4D97-AF65-F5344CB8AC3E}">
        <p14:creationId xmlns:p14="http://schemas.microsoft.com/office/powerpoint/2010/main" val="1387212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053193" y="1571079"/>
            <a:ext cx="3388177" cy="766762"/>
          </a:xfrm>
        </p:spPr>
        <p:txBody>
          <a:bodyPr>
            <a:normAutofit/>
          </a:bodyPr>
          <a:lstStyle/>
          <a:p>
            <a:pPr marL="0" indent="0">
              <a:buNone/>
            </a:pPr>
            <a:r>
              <a:rPr lang="en-US" sz="4800" b="1" dirty="0" smtClean="0">
                <a:solidFill>
                  <a:schemeClr val="bg1"/>
                </a:solidFill>
              </a:rPr>
              <a:t>Agenda</a:t>
            </a:r>
            <a:endParaRPr lang="pt-BR" sz="4800" b="1" dirty="0">
              <a:solidFill>
                <a:schemeClr val="bg1"/>
              </a:solidFill>
            </a:endParaRPr>
          </a:p>
        </p:txBody>
      </p:sp>
      <p:sp>
        <p:nvSpPr>
          <p:cNvPr id="3" name="Text Placeholder 2"/>
          <p:cNvSpPr>
            <a:spLocks noGrp="1"/>
          </p:cNvSpPr>
          <p:nvPr>
            <p:ph type="body" sz="quarter" idx="4294967295"/>
          </p:nvPr>
        </p:nvSpPr>
        <p:spPr>
          <a:xfrm>
            <a:off x="1053192" y="2940732"/>
            <a:ext cx="5906407" cy="2875868"/>
          </a:xfrm>
        </p:spPr>
        <p:txBody>
          <a:bodyPr>
            <a:noAutofit/>
          </a:bodyPr>
          <a:lstStyle/>
          <a:p>
            <a:r>
              <a:rPr lang="pt-BR" sz="1600" dirty="0" smtClean="0">
                <a:solidFill>
                  <a:schemeClr val="bg1"/>
                </a:solidFill>
              </a:rPr>
              <a:t>Contexto Geral</a:t>
            </a:r>
            <a:endParaRPr lang="en-US" sz="1600" dirty="0" smtClean="0">
              <a:solidFill>
                <a:schemeClr val="bg1"/>
              </a:solidFill>
            </a:endParaRPr>
          </a:p>
          <a:p>
            <a:r>
              <a:rPr lang="pt-BR" sz="1600" dirty="0" smtClean="0">
                <a:solidFill>
                  <a:schemeClr val="bg1"/>
                </a:solidFill>
              </a:rPr>
              <a:t>SSL</a:t>
            </a:r>
            <a:endParaRPr lang="en-US" sz="1600" dirty="0" smtClean="0">
              <a:solidFill>
                <a:schemeClr val="bg1"/>
              </a:solidFill>
            </a:endParaRPr>
          </a:p>
          <a:p>
            <a:r>
              <a:rPr lang="en-US" sz="1600" dirty="0" smtClean="0">
                <a:solidFill>
                  <a:schemeClr val="bg1"/>
                </a:solidFill>
              </a:rPr>
              <a:t>TLS</a:t>
            </a:r>
          </a:p>
          <a:p>
            <a:r>
              <a:rPr lang="pt-BR" sz="1600" dirty="0">
                <a:solidFill>
                  <a:schemeClr val="bg1"/>
                </a:solidFill>
              </a:rPr>
              <a:t>Chave publica e </a:t>
            </a:r>
            <a:r>
              <a:rPr lang="pt-BR" sz="1600" dirty="0" smtClean="0">
                <a:solidFill>
                  <a:schemeClr val="bg1"/>
                </a:solidFill>
              </a:rPr>
              <a:t>privada</a:t>
            </a:r>
            <a:endParaRPr lang="en-US" sz="1600" dirty="0" smtClean="0">
              <a:solidFill>
                <a:schemeClr val="bg1"/>
              </a:solidFill>
            </a:endParaRPr>
          </a:p>
          <a:p>
            <a:r>
              <a:rPr lang="en-US" sz="1600" dirty="0" err="1" smtClean="0">
                <a:solidFill>
                  <a:schemeClr val="bg1"/>
                </a:solidFill>
              </a:rPr>
              <a:t>Certificado</a:t>
            </a:r>
            <a:r>
              <a:rPr lang="en-US" sz="1600" dirty="0" smtClean="0">
                <a:solidFill>
                  <a:schemeClr val="bg1"/>
                </a:solidFill>
              </a:rPr>
              <a:t> Digital</a:t>
            </a:r>
          </a:p>
          <a:p>
            <a:r>
              <a:rPr lang="pt-BR" sz="1600" dirty="0" smtClean="0">
                <a:solidFill>
                  <a:schemeClr val="bg1"/>
                </a:solidFill>
              </a:rPr>
              <a:t>Quem pode gerar um certificado?</a:t>
            </a:r>
          </a:p>
          <a:p>
            <a:r>
              <a:rPr lang="pt-BR" sz="1600" dirty="0" smtClean="0">
                <a:solidFill>
                  <a:schemeClr val="bg1"/>
                </a:solidFill>
              </a:rPr>
              <a:t>Cadeia de certificados</a:t>
            </a:r>
          </a:p>
          <a:p>
            <a:r>
              <a:rPr lang="pt-BR" sz="1600" dirty="0" smtClean="0">
                <a:solidFill>
                  <a:schemeClr val="bg1"/>
                </a:solidFill>
              </a:rPr>
              <a:t>Métodos de criptografia</a:t>
            </a:r>
          </a:p>
          <a:p>
            <a:r>
              <a:rPr lang="pt-BR" sz="1600" dirty="0" smtClean="0">
                <a:solidFill>
                  <a:schemeClr val="bg1"/>
                </a:solidFill>
              </a:rPr>
              <a:t>Hands-on</a:t>
            </a:r>
          </a:p>
          <a:p>
            <a:pPr lvl="1"/>
            <a:r>
              <a:rPr lang="pt-BR" sz="1600" dirty="0" smtClean="0">
                <a:solidFill>
                  <a:schemeClr val="bg1"/>
                </a:solidFill>
              </a:rPr>
              <a:t>Gerando certificado com CA e Server </a:t>
            </a:r>
          </a:p>
          <a:p>
            <a:pPr lvl="1"/>
            <a:r>
              <a:rPr lang="pt-BR" sz="1600" dirty="0" smtClean="0">
                <a:solidFill>
                  <a:schemeClr val="bg1"/>
                </a:solidFill>
              </a:rPr>
              <a:t>Gerando certificado com CA, Inter e Server</a:t>
            </a:r>
          </a:p>
          <a:p>
            <a:endParaRPr lang="en-US" sz="1600" dirty="0" smtClean="0">
              <a:solidFill>
                <a:schemeClr val="bg1"/>
              </a:solidFill>
            </a:endParaRPr>
          </a:p>
        </p:txBody>
      </p:sp>
      <p:sp>
        <p:nvSpPr>
          <p:cNvPr id="4" name="Rounded Rectangle 3"/>
          <p:cNvSpPr/>
          <p:nvPr/>
        </p:nvSpPr>
        <p:spPr>
          <a:xfrm flipH="1">
            <a:off x="1053190" y="2398377"/>
            <a:ext cx="2916000" cy="216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0192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err="1" smtClean="0"/>
              <a:t>Métodos</a:t>
            </a:r>
            <a:r>
              <a:rPr lang="en-US" dirty="0" smtClean="0"/>
              <a:t> de </a:t>
            </a:r>
            <a:r>
              <a:rPr lang="en-US" dirty="0" err="1" smtClean="0"/>
              <a:t>criptografia</a:t>
            </a:r>
            <a:endParaRPr lang="en-US" dirty="0"/>
          </a:p>
        </p:txBody>
      </p:sp>
      <p:sp>
        <p:nvSpPr>
          <p:cNvPr id="5" name="Text Placeholder 4"/>
          <p:cNvSpPr>
            <a:spLocks noGrp="1"/>
          </p:cNvSpPr>
          <p:nvPr>
            <p:ph type="body" sz="quarter" idx="10"/>
          </p:nvPr>
        </p:nvSpPr>
        <p:spPr/>
        <p:txBody>
          <a:bodyPr>
            <a:normAutofit fontScale="92500" lnSpcReduction="10000"/>
          </a:bodyPr>
          <a:lstStyle/>
          <a:p>
            <a:pPr>
              <a:spcBef>
                <a:spcPts val="0"/>
              </a:spcBef>
            </a:pPr>
            <a:r>
              <a:rPr lang="pt-BR" sz="2100" dirty="0"/>
              <a:t>ASYMMETRIC CRYPTOGRAPHY FOR SECRECY</a:t>
            </a:r>
          </a:p>
          <a:p>
            <a:endParaRPr lang="pt-BR" dirty="0"/>
          </a:p>
        </p:txBody>
      </p:sp>
      <p:pic>
        <p:nvPicPr>
          <p:cNvPr id="7" name="Picture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10639" y="1859280"/>
            <a:ext cx="8901051" cy="4815840"/>
          </a:xfrm>
          <a:prstGeom prst="rect">
            <a:avLst/>
          </a:prstGeom>
        </p:spPr>
      </p:pic>
    </p:spTree>
    <p:extLst>
      <p:ext uri="{BB962C8B-B14F-4D97-AF65-F5344CB8AC3E}">
        <p14:creationId xmlns:p14="http://schemas.microsoft.com/office/powerpoint/2010/main" val="2220405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err="1" smtClean="0"/>
              <a:t>Métodos</a:t>
            </a:r>
            <a:r>
              <a:rPr lang="en-US" dirty="0" smtClean="0"/>
              <a:t> de </a:t>
            </a:r>
            <a:r>
              <a:rPr lang="en-US" dirty="0" err="1" smtClean="0"/>
              <a:t>criptografia</a:t>
            </a:r>
            <a:endParaRPr lang="en-US" dirty="0"/>
          </a:p>
        </p:txBody>
      </p:sp>
      <p:sp>
        <p:nvSpPr>
          <p:cNvPr id="5" name="Text Placeholder 4"/>
          <p:cNvSpPr>
            <a:spLocks noGrp="1"/>
          </p:cNvSpPr>
          <p:nvPr>
            <p:ph type="body" sz="quarter" idx="10"/>
          </p:nvPr>
        </p:nvSpPr>
        <p:spPr/>
        <p:txBody>
          <a:bodyPr>
            <a:normAutofit fontScale="92500" lnSpcReduction="10000"/>
          </a:bodyPr>
          <a:lstStyle/>
          <a:p>
            <a:pPr>
              <a:spcBef>
                <a:spcPts val="0"/>
              </a:spcBef>
            </a:pPr>
            <a:r>
              <a:rPr lang="pt-BR" sz="2100" dirty="0"/>
              <a:t>ASYMMETRIC CRYPTOGRAPHY FOR AUTHENTICITY</a:t>
            </a:r>
          </a:p>
          <a:p>
            <a:endParaRPr lang="pt-BR" dirty="0"/>
          </a:p>
        </p:txBody>
      </p:sp>
      <p:pic>
        <p:nvPicPr>
          <p:cNvPr id="7" name="Picture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14796" y="1738063"/>
            <a:ext cx="8880764" cy="5119937"/>
          </a:xfrm>
          <a:prstGeom prst="rect">
            <a:avLst/>
          </a:prstGeom>
        </p:spPr>
      </p:pic>
    </p:spTree>
    <p:extLst>
      <p:ext uri="{BB962C8B-B14F-4D97-AF65-F5344CB8AC3E}">
        <p14:creationId xmlns:p14="http://schemas.microsoft.com/office/powerpoint/2010/main" val="1537998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err="1" smtClean="0"/>
              <a:t>Métodos</a:t>
            </a:r>
            <a:r>
              <a:rPr lang="en-US" dirty="0" smtClean="0"/>
              <a:t> de </a:t>
            </a:r>
            <a:r>
              <a:rPr lang="en-US" dirty="0" err="1" smtClean="0"/>
              <a:t>criptografia</a:t>
            </a:r>
            <a:endParaRPr lang="en-US" dirty="0"/>
          </a:p>
        </p:txBody>
      </p:sp>
      <p:sp>
        <p:nvSpPr>
          <p:cNvPr id="5" name="Text Placeholder 4"/>
          <p:cNvSpPr>
            <a:spLocks noGrp="1"/>
          </p:cNvSpPr>
          <p:nvPr>
            <p:ph type="body" sz="quarter" idx="10"/>
          </p:nvPr>
        </p:nvSpPr>
        <p:spPr/>
        <p:txBody>
          <a:bodyPr>
            <a:normAutofit fontScale="92500" lnSpcReduction="10000"/>
          </a:bodyPr>
          <a:lstStyle/>
          <a:p>
            <a:pPr>
              <a:spcBef>
                <a:spcPts val="0"/>
              </a:spcBef>
            </a:pPr>
            <a:r>
              <a:rPr lang="pt-BR" sz="2100" dirty="0"/>
              <a:t>HYBRID CRYPTOGRAPHY</a:t>
            </a:r>
          </a:p>
          <a:p>
            <a:endParaRPr lang="pt-BR" dirty="0"/>
          </a:p>
        </p:txBody>
      </p:sp>
      <p:pic>
        <p:nvPicPr>
          <p:cNvPr id="7" name="Picture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2672" y="1904999"/>
            <a:ext cx="9425966" cy="4770121"/>
          </a:xfrm>
          <a:prstGeom prst="rect">
            <a:avLst/>
          </a:prstGeom>
        </p:spPr>
      </p:pic>
    </p:spTree>
    <p:extLst>
      <p:ext uri="{BB962C8B-B14F-4D97-AF65-F5344CB8AC3E}">
        <p14:creationId xmlns:p14="http://schemas.microsoft.com/office/powerpoint/2010/main" val="2827479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69667" y="2828836"/>
            <a:ext cx="3951724" cy="1107996"/>
          </a:xfrm>
          <a:prstGeom prst="rect">
            <a:avLst/>
          </a:prstGeom>
          <a:noFill/>
        </p:spPr>
        <p:txBody>
          <a:bodyPr wrap="none" rtlCol="0">
            <a:spAutoFit/>
          </a:bodyPr>
          <a:lstStyle/>
          <a:p>
            <a:pPr algn="ctr"/>
            <a:r>
              <a:rPr lang="en-US" sz="6600" b="1" dirty="0" smtClean="0">
                <a:solidFill>
                  <a:schemeClr val="bg1"/>
                </a:solidFill>
                <a:latin typeface="Arial" panose="020B0604020202020204" pitchFamily="34" charset="0"/>
                <a:ea typeface="SamsungOneLatin 1100C" panose="020B0B06030303020204" pitchFamily="34" charset="0"/>
                <a:cs typeface="Arial" panose="020B0604020202020204" pitchFamily="34" charset="0"/>
              </a:rPr>
              <a:t>hands on</a:t>
            </a:r>
            <a:endParaRPr lang="en-US" sz="6600" b="1" dirty="0">
              <a:solidFill>
                <a:schemeClr val="bg1"/>
              </a:solidFill>
              <a:latin typeface="Arial" panose="020B0604020202020204" pitchFamily="34" charset="0"/>
              <a:ea typeface="SamsungOneLatin 1100C" panose="020B0B06030303020204" pitchFamily="34" charset="0"/>
              <a:cs typeface="Arial" panose="020B0604020202020204" pitchFamily="34" charset="0"/>
            </a:endParaRPr>
          </a:p>
        </p:txBody>
      </p:sp>
      <p:sp>
        <p:nvSpPr>
          <p:cNvPr id="4" name="Rounded Rectangle 3"/>
          <p:cNvSpPr/>
          <p:nvPr/>
        </p:nvSpPr>
        <p:spPr>
          <a:xfrm>
            <a:off x="7921391" y="3701781"/>
            <a:ext cx="432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3171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pt-BR" dirty="0" err="1" smtClean="0"/>
              <a:t>OpenSSL</a:t>
            </a:r>
            <a:r>
              <a:rPr lang="pt-BR" dirty="0" smtClean="0"/>
              <a:t> é uma implementação de código aberto dos protocolos de SSL e TLS. </a:t>
            </a:r>
          </a:p>
          <a:p>
            <a:r>
              <a:rPr lang="pt-BR" dirty="0" smtClean="0"/>
              <a:t>Implementa funções básicas de criptografia para trabalhar com certificados digitais</a:t>
            </a:r>
            <a:endParaRPr lang="pt-BR" dirty="0"/>
          </a:p>
        </p:txBody>
      </p:sp>
      <p:sp>
        <p:nvSpPr>
          <p:cNvPr id="2" name="Title 1"/>
          <p:cNvSpPr>
            <a:spLocks noGrp="1"/>
          </p:cNvSpPr>
          <p:nvPr>
            <p:ph type="title"/>
          </p:nvPr>
        </p:nvSpPr>
        <p:spPr/>
        <p:txBody>
          <a:bodyPr>
            <a:normAutofit fontScale="90000"/>
          </a:bodyPr>
          <a:lstStyle/>
          <a:p>
            <a:r>
              <a:rPr lang="en-US" dirty="0" smtClean="0"/>
              <a:t>OpenSSL</a:t>
            </a:r>
            <a:endParaRPr lang="pt-BR" dirty="0"/>
          </a:p>
        </p:txBody>
      </p:sp>
      <p:sp>
        <p:nvSpPr>
          <p:cNvPr id="5" name="Text Placeholder 4"/>
          <p:cNvSpPr>
            <a:spLocks noGrp="1"/>
          </p:cNvSpPr>
          <p:nvPr>
            <p:ph type="body" sz="quarter" idx="10"/>
          </p:nvPr>
        </p:nvSpPr>
        <p:spPr/>
        <p:txBody>
          <a:bodyPr>
            <a:normAutofit lnSpcReduction="10000"/>
          </a:bodyPr>
          <a:lstStyle/>
          <a:p>
            <a:r>
              <a:rPr lang="pt-BR" dirty="0" smtClean="0"/>
              <a:t>INTRODUÇÃO</a:t>
            </a:r>
            <a:endParaRPr lang="pt-BR" dirty="0"/>
          </a:p>
        </p:txBody>
      </p:sp>
    </p:spTree>
    <p:extLst>
      <p:ext uri="{BB962C8B-B14F-4D97-AF65-F5344CB8AC3E}">
        <p14:creationId xmlns:p14="http://schemas.microsoft.com/office/powerpoint/2010/main" val="427376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t-BR" dirty="0" smtClean="0"/>
              <a:t>Criar chave privada</a:t>
            </a:r>
          </a:p>
          <a:p>
            <a:pPr lvl="1"/>
            <a:r>
              <a:rPr lang="pt-BR" dirty="0" err="1" smtClean="0"/>
              <a:t>openssl</a:t>
            </a:r>
            <a:r>
              <a:rPr lang="pt-BR" dirty="0" smtClean="0"/>
              <a:t> </a:t>
            </a:r>
            <a:r>
              <a:rPr lang="pt-BR" dirty="0" err="1" smtClean="0"/>
              <a:t>genrsa</a:t>
            </a:r>
            <a:r>
              <a:rPr lang="pt-BR" dirty="0" smtClean="0"/>
              <a:t> –aes256 </a:t>
            </a:r>
            <a:r>
              <a:rPr lang="pt-BR" dirty="0" smtClean="0"/>
              <a:t>–out </a:t>
            </a:r>
            <a:r>
              <a:rPr lang="pt-BR" dirty="0" err="1" smtClean="0"/>
              <a:t>rootCA.key</a:t>
            </a:r>
            <a:endParaRPr lang="pt-BR" dirty="0" smtClean="0"/>
          </a:p>
          <a:p>
            <a:pPr lvl="2"/>
            <a:r>
              <a:rPr lang="pt-BR" i="1" dirty="0" err="1" smtClean="0"/>
              <a:t>aes</a:t>
            </a:r>
            <a:r>
              <a:rPr lang="pt-BR" i="1" dirty="0" smtClean="0"/>
              <a:t> (</a:t>
            </a:r>
            <a:r>
              <a:rPr lang="pt-BR" i="1" dirty="0" err="1" smtClean="0"/>
              <a:t>advanced</a:t>
            </a:r>
            <a:r>
              <a:rPr lang="pt-BR" i="1" dirty="0" smtClean="0"/>
              <a:t> </a:t>
            </a:r>
            <a:r>
              <a:rPr lang="pt-BR" i="1" dirty="0" err="1" smtClean="0"/>
              <a:t>encryption</a:t>
            </a:r>
            <a:r>
              <a:rPr lang="pt-BR" i="1" dirty="0" smtClean="0"/>
              <a:t> standard) 256bits</a:t>
            </a:r>
          </a:p>
          <a:p>
            <a:r>
              <a:rPr lang="pt-BR" dirty="0" smtClean="0"/>
              <a:t>Criar certificado root (CA)</a:t>
            </a:r>
          </a:p>
          <a:p>
            <a:pPr lvl="1"/>
            <a:r>
              <a:rPr lang="pt-BR" dirty="0" err="1" smtClean="0"/>
              <a:t>openssl</a:t>
            </a:r>
            <a:r>
              <a:rPr lang="pt-BR" dirty="0" smtClean="0"/>
              <a:t> </a:t>
            </a:r>
            <a:r>
              <a:rPr lang="pt-BR" dirty="0" err="1" smtClean="0"/>
              <a:t>req</a:t>
            </a:r>
            <a:r>
              <a:rPr lang="pt-BR" dirty="0" smtClean="0"/>
              <a:t> –x509 –new –nodes –</a:t>
            </a:r>
            <a:r>
              <a:rPr lang="pt-BR" dirty="0" err="1" smtClean="0"/>
              <a:t>key</a:t>
            </a:r>
            <a:r>
              <a:rPr lang="pt-BR" dirty="0" smtClean="0"/>
              <a:t> </a:t>
            </a:r>
            <a:r>
              <a:rPr lang="pt-BR" dirty="0" err="1" smtClean="0"/>
              <a:t>rootCA.key</a:t>
            </a:r>
            <a:r>
              <a:rPr lang="pt-BR" dirty="0" smtClean="0"/>
              <a:t> –</a:t>
            </a:r>
            <a:r>
              <a:rPr lang="pt-BR" dirty="0" err="1" smtClean="0"/>
              <a:t>days</a:t>
            </a:r>
            <a:r>
              <a:rPr lang="pt-BR" dirty="0" smtClean="0"/>
              <a:t> 3650 –out </a:t>
            </a:r>
            <a:r>
              <a:rPr lang="pt-BR" dirty="0" err="1" smtClean="0"/>
              <a:t>rootCA.pem</a:t>
            </a:r>
            <a:endParaRPr lang="pt-BR" dirty="0" smtClean="0"/>
          </a:p>
          <a:p>
            <a:pPr lvl="2"/>
            <a:r>
              <a:rPr lang="pt-BR" dirty="0" err="1" smtClean="0"/>
              <a:t>req</a:t>
            </a:r>
            <a:endParaRPr lang="pt-BR" dirty="0" smtClean="0"/>
          </a:p>
          <a:p>
            <a:pPr lvl="2"/>
            <a:r>
              <a:rPr lang="pt-BR" dirty="0" smtClean="0"/>
              <a:t>x509 </a:t>
            </a:r>
          </a:p>
          <a:p>
            <a:pPr lvl="3"/>
            <a:r>
              <a:rPr lang="pt-BR" dirty="0" smtClean="0"/>
              <a:t>Padrão para infraestruturas de chaves públicas</a:t>
            </a:r>
          </a:p>
          <a:p>
            <a:pPr lvl="3"/>
            <a:r>
              <a:rPr lang="pt-BR" dirty="0" smtClean="0"/>
              <a:t>Formato dos certificados digitais</a:t>
            </a:r>
          </a:p>
          <a:p>
            <a:pPr lvl="2"/>
            <a:r>
              <a:rPr lang="pt-BR" dirty="0" err="1"/>
              <a:t>d</a:t>
            </a:r>
            <a:r>
              <a:rPr lang="pt-BR" dirty="0" err="1" smtClean="0"/>
              <a:t>ays</a:t>
            </a:r>
            <a:endParaRPr lang="pt-BR" dirty="0" smtClean="0"/>
          </a:p>
          <a:p>
            <a:pPr lvl="3"/>
            <a:r>
              <a:rPr lang="en-US" dirty="0"/>
              <a:t>How long till expiry of a signed certificate - </a:t>
            </a:r>
            <a:r>
              <a:rPr lang="en-US" dirty="0" err="1"/>
              <a:t>def</a:t>
            </a:r>
            <a:r>
              <a:rPr lang="en-US" dirty="0"/>
              <a:t> 30 days</a:t>
            </a:r>
          </a:p>
          <a:p>
            <a:pPr lvl="2"/>
            <a:r>
              <a:rPr lang="pt-BR" dirty="0" smtClean="0"/>
              <a:t>Nodes</a:t>
            </a:r>
          </a:p>
          <a:p>
            <a:pPr lvl="3"/>
            <a:r>
              <a:rPr lang="pt-BR" dirty="0" smtClean="0"/>
              <a:t>no DES, it </a:t>
            </a:r>
            <a:r>
              <a:rPr lang="pt-BR" dirty="0" err="1" smtClean="0"/>
              <a:t>means</a:t>
            </a:r>
            <a:r>
              <a:rPr lang="pt-BR" dirty="0" smtClean="0"/>
              <a:t> </a:t>
            </a:r>
            <a:r>
              <a:rPr lang="pt-BR" dirty="0" err="1" smtClean="0"/>
              <a:t>that</a:t>
            </a:r>
            <a:r>
              <a:rPr lang="pt-BR" dirty="0" smtClean="0"/>
              <a:t> </a:t>
            </a:r>
            <a:r>
              <a:rPr lang="pt-BR" dirty="0" err="1" smtClean="0"/>
              <a:t>openssl</a:t>
            </a:r>
            <a:r>
              <a:rPr lang="pt-BR" dirty="0" smtClean="0"/>
              <a:t> </a:t>
            </a:r>
            <a:r>
              <a:rPr lang="pt-BR" dirty="0" err="1" smtClean="0"/>
              <a:t>will</a:t>
            </a:r>
            <a:r>
              <a:rPr lang="pt-BR" dirty="0" smtClean="0"/>
              <a:t> </a:t>
            </a:r>
            <a:r>
              <a:rPr lang="pt-BR" dirty="0" err="1" smtClean="0"/>
              <a:t>not</a:t>
            </a:r>
            <a:r>
              <a:rPr lang="pt-BR" dirty="0" smtClean="0"/>
              <a:t> </a:t>
            </a:r>
            <a:r>
              <a:rPr lang="pt-BR" dirty="0" err="1" smtClean="0"/>
              <a:t>encrypt</a:t>
            </a:r>
            <a:r>
              <a:rPr lang="pt-BR" dirty="0" smtClean="0"/>
              <a:t> </a:t>
            </a:r>
            <a:r>
              <a:rPr lang="pt-BR" dirty="0" err="1" smtClean="0"/>
              <a:t>private</a:t>
            </a:r>
            <a:r>
              <a:rPr lang="pt-BR" dirty="0" smtClean="0"/>
              <a:t> </a:t>
            </a:r>
            <a:r>
              <a:rPr lang="pt-BR" dirty="0" err="1" smtClean="0"/>
              <a:t>key</a:t>
            </a:r>
            <a:r>
              <a:rPr lang="pt-BR" dirty="0" smtClean="0"/>
              <a:t> in </a:t>
            </a:r>
            <a:r>
              <a:rPr lang="pt-BR" dirty="0" err="1" smtClean="0"/>
              <a:t>cert</a:t>
            </a:r>
            <a:r>
              <a:rPr lang="pt-BR" dirty="0" smtClean="0"/>
              <a:t> file</a:t>
            </a:r>
            <a:endParaRPr lang="en-US" dirty="0"/>
          </a:p>
        </p:txBody>
      </p:sp>
      <p:sp>
        <p:nvSpPr>
          <p:cNvPr id="3" name="Title 2"/>
          <p:cNvSpPr>
            <a:spLocks noGrp="1"/>
          </p:cNvSpPr>
          <p:nvPr>
            <p:ph type="title"/>
          </p:nvPr>
        </p:nvSpPr>
        <p:spPr/>
        <p:txBody>
          <a:bodyPr>
            <a:normAutofit fontScale="90000"/>
          </a:bodyPr>
          <a:lstStyle/>
          <a:p>
            <a:r>
              <a:rPr lang="pt-BR" dirty="0" smtClean="0"/>
              <a:t>Criando seu self-</a:t>
            </a:r>
            <a:r>
              <a:rPr lang="pt-BR" dirty="0" err="1" smtClean="0"/>
              <a:t>signed</a:t>
            </a:r>
            <a:r>
              <a:rPr lang="pt-BR" dirty="0" smtClean="0"/>
              <a:t> </a:t>
            </a:r>
            <a:r>
              <a:rPr lang="pt-BR" dirty="0" err="1" smtClean="0"/>
              <a:t>certificate</a:t>
            </a:r>
            <a:endParaRPr lang="en-US" dirty="0"/>
          </a:p>
        </p:txBody>
      </p:sp>
      <p:sp>
        <p:nvSpPr>
          <p:cNvPr id="4" name="Text Placeholder 3"/>
          <p:cNvSpPr>
            <a:spLocks noGrp="1"/>
          </p:cNvSpPr>
          <p:nvPr>
            <p:ph type="body" sz="quarter" idx="10"/>
          </p:nvPr>
        </p:nvSpPr>
        <p:spPr/>
        <p:txBody>
          <a:bodyPr>
            <a:normAutofit lnSpcReduction="10000"/>
          </a:bodyPr>
          <a:lstStyle/>
          <a:p>
            <a:endParaRPr lang="en-US"/>
          </a:p>
        </p:txBody>
      </p:sp>
    </p:spTree>
    <p:extLst>
      <p:ext uri="{BB962C8B-B14F-4D97-AF65-F5344CB8AC3E}">
        <p14:creationId xmlns:p14="http://schemas.microsoft.com/office/powerpoint/2010/main" val="517603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pt-BR" dirty="0" smtClean="0"/>
              <a:t>Criar chave privada do certificado</a:t>
            </a:r>
          </a:p>
          <a:p>
            <a:pPr lvl="1"/>
            <a:r>
              <a:rPr lang="pt-BR" dirty="0" err="1"/>
              <a:t>openssl</a:t>
            </a:r>
            <a:r>
              <a:rPr lang="pt-BR" dirty="0"/>
              <a:t> </a:t>
            </a:r>
            <a:r>
              <a:rPr lang="pt-BR" dirty="0" err="1"/>
              <a:t>genrsa</a:t>
            </a:r>
            <a:r>
              <a:rPr lang="pt-BR" dirty="0"/>
              <a:t> –aes256 –out </a:t>
            </a:r>
            <a:r>
              <a:rPr lang="pt-BR" dirty="0" err="1" smtClean="0"/>
              <a:t>private.key</a:t>
            </a:r>
            <a:endParaRPr lang="pt-BR" dirty="0" smtClean="0"/>
          </a:p>
          <a:p>
            <a:r>
              <a:rPr lang="pt-BR" dirty="0" smtClean="0"/>
              <a:t>Criar </a:t>
            </a:r>
            <a:r>
              <a:rPr lang="pt-BR" dirty="0" smtClean="0"/>
              <a:t>CSR (</a:t>
            </a:r>
            <a:r>
              <a:rPr lang="pt-BR" dirty="0" err="1" smtClean="0"/>
              <a:t>Certificate</a:t>
            </a:r>
            <a:r>
              <a:rPr lang="pt-BR" dirty="0" smtClean="0"/>
              <a:t> </a:t>
            </a:r>
            <a:r>
              <a:rPr lang="pt-BR" dirty="0" err="1" smtClean="0"/>
              <a:t>Signing</a:t>
            </a:r>
            <a:r>
              <a:rPr lang="pt-BR" dirty="0" smtClean="0"/>
              <a:t> </a:t>
            </a:r>
            <a:r>
              <a:rPr lang="pt-BR" dirty="0" err="1" smtClean="0"/>
              <a:t>Request</a:t>
            </a:r>
            <a:r>
              <a:rPr lang="pt-BR" dirty="0" smtClean="0"/>
              <a:t>)</a:t>
            </a:r>
          </a:p>
          <a:p>
            <a:pPr lvl="1"/>
            <a:r>
              <a:rPr lang="pt-BR" dirty="0" err="1" smtClean="0"/>
              <a:t>openssl</a:t>
            </a:r>
            <a:r>
              <a:rPr lang="pt-BR" dirty="0" smtClean="0"/>
              <a:t> </a:t>
            </a:r>
            <a:r>
              <a:rPr lang="pt-BR" dirty="0" err="1" smtClean="0"/>
              <a:t>req</a:t>
            </a:r>
            <a:r>
              <a:rPr lang="pt-BR" dirty="0" smtClean="0"/>
              <a:t> –new </a:t>
            </a:r>
            <a:r>
              <a:rPr lang="pt-BR" dirty="0" smtClean="0"/>
              <a:t>–</a:t>
            </a:r>
            <a:r>
              <a:rPr lang="pt-BR" dirty="0" err="1" smtClean="0"/>
              <a:t>key</a:t>
            </a:r>
            <a:r>
              <a:rPr lang="pt-BR" dirty="0" smtClean="0"/>
              <a:t> </a:t>
            </a:r>
            <a:r>
              <a:rPr lang="pt-BR" dirty="0" err="1" smtClean="0"/>
              <a:t>private.key</a:t>
            </a:r>
            <a:r>
              <a:rPr lang="pt-BR" dirty="0" smtClean="0"/>
              <a:t> –out </a:t>
            </a:r>
            <a:r>
              <a:rPr lang="pt-BR" dirty="0" err="1" smtClean="0"/>
              <a:t>private.csr</a:t>
            </a:r>
            <a:endParaRPr lang="pt-BR" dirty="0" smtClean="0"/>
          </a:p>
          <a:p>
            <a:r>
              <a:rPr lang="pt-BR" dirty="0" err="1" smtClean="0"/>
              <a:t>Sign</a:t>
            </a:r>
            <a:r>
              <a:rPr lang="pt-BR" dirty="0" smtClean="0"/>
              <a:t> CSR </a:t>
            </a:r>
            <a:r>
              <a:rPr lang="pt-BR" dirty="0" err="1" smtClean="0"/>
              <a:t>with</a:t>
            </a:r>
            <a:r>
              <a:rPr lang="pt-BR" dirty="0" smtClean="0"/>
              <a:t> </a:t>
            </a:r>
            <a:r>
              <a:rPr lang="pt-BR" dirty="0" err="1" smtClean="0"/>
              <a:t>rootCA</a:t>
            </a:r>
            <a:endParaRPr lang="pt-BR" dirty="0" smtClean="0"/>
          </a:p>
          <a:p>
            <a:pPr lvl="1"/>
            <a:r>
              <a:rPr lang="pt-BR" dirty="0" err="1" smtClean="0"/>
              <a:t>openssl</a:t>
            </a:r>
            <a:r>
              <a:rPr lang="pt-BR" dirty="0" smtClean="0"/>
              <a:t> </a:t>
            </a:r>
            <a:r>
              <a:rPr lang="pt-BR" dirty="0" smtClean="0"/>
              <a:t>x509 -</a:t>
            </a:r>
            <a:r>
              <a:rPr lang="pt-BR" dirty="0" err="1" smtClean="0"/>
              <a:t>req</a:t>
            </a:r>
            <a:r>
              <a:rPr lang="pt-BR" dirty="0" smtClean="0"/>
              <a:t> </a:t>
            </a:r>
            <a:r>
              <a:rPr lang="pt-BR" dirty="0" smtClean="0"/>
              <a:t>–in </a:t>
            </a:r>
            <a:r>
              <a:rPr lang="pt-BR" dirty="0" err="1" smtClean="0"/>
              <a:t>private.csr</a:t>
            </a:r>
            <a:r>
              <a:rPr lang="pt-BR" dirty="0" smtClean="0"/>
              <a:t> –CA </a:t>
            </a:r>
            <a:r>
              <a:rPr lang="pt-BR" dirty="0" err="1" smtClean="0"/>
              <a:t>rootCA.pem</a:t>
            </a:r>
            <a:r>
              <a:rPr lang="pt-BR" dirty="0" smtClean="0"/>
              <a:t> –</a:t>
            </a:r>
            <a:r>
              <a:rPr lang="pt-BR" dirty="0" err="1" smtClean="0"/>
              <a:t>CAkey</a:t>
            </a:r>
            <a:r>
              <a:rPr lang="pt-BR" dirty="0" smtClean="0"/>
              <a:t> </a:t>
            </a:r>
            <a:r>
              <a:rPr lang="pt-BR" dirty="0" err="1" smtClean="0"/>
              <a:t>rootCA.key</a:t>
            </a:r>
            <a:r>
              <a:rPr lang="pt-BR" dirty="0" smtClean="0"/>
              <a:t> </a:t>
            </a:r>
            <a:r>
              <a:rPr lang="pt-BR" dirty="0" smtClean="0"/>
              <a:t>–</a:t>
            </a:r>
            <a:r>
              <a:rPr lang="pt-BR" dirty="0" err="1" smtClean="0"/>
              <a:t>CAcreateserial</a:t>
            </a:r>
            <a:r>
              <a:rPr lang="pt-BR" dirty="0" smtClean="0"/>
              <a:t> </a:t>
            </a:r>
            <a:r>
              <a:rPr lang="pt-BR" dirty="0" smtClean="0"/>
              <a:t>–out private.crt –</a:t>
            </a:r>
            <a:r>
              <a:rPr lang="pt-BR" dirty="0" err="1" smtClean="0"/>
              <a:t>days</a:t>
            </a:r>
            <a:r>
              <a:rPr lang="pt-BR" dirty="0" smtClean="0"/>
              <a:t> 3650</a:t>
            </a:r>
          </a:p>
          <a:p>
            <a:pPr lvl="1"/>
            <a:endParaRPr lang="pt-BR" dirty="0"/>
          </a:p>
          <a:p>
            <a:r>
              <a:rPr lang="pt-BR" dirty="0" err="1" smtClean="0"/>
              <a:t>Change</a:t>
            </a:r>
            <a:r>
              <a:rPr lang="pt-BR" dirty="0" smtClean="0"/>
              <a:t> </a:t>
            </a:r>
            <a:r>
              <a:rPr lang="pt-BR" dirty="0" err="1" smtClean="0"/>
              <a:t>certificate</a:t>
            </a:r>
            <a:r>
              <a:rPr lang="pt-BR" dirty="0" smtClean="0"/>
              <a:t> </a:t>
            </a:r>
            <a:r>
              <a:rPr lang="pt-BR" dirty="0" err="1" smtClean="0"/>
              <a:t>to</a:t>
            </a:r>
            <a:r>
              <a:rPr lang="pt-BR" dirty="0" smtClean="0"/>
              <a:t> </a:t>
            </a:r>
            <a:r>
              <a:rPr lang="pt-BR" dirty="0" err="1" smtClean="0"/>
              <a:t>tomcat</a:t>
            </a:r>
            <a:r>
              <a:rPr lang="pt-BR" dirty="0" smtClean="0"/>
              <a:t> server </a:t>
            </a:r>
            <a:r>
              <a:rPr lang="pt-BR" dirty="0" err="1" smtClean="0"/>
              <a:t>be</a:t>
            </a:r>
            <a:r>
              <a:rPr lang="pt-BR" dirty="0" smtClean="0"/>
              <a:t> </a:t>
            </a:r>
            <a:r>
              <a:rPr lang="pt-BR" dirty="0" err="1" smtClean="0"/>
              <a:t>able</a:t>
            </a:r>
            <a:r>
              <a:rPr lang="pt-BR" dirty="0" smtClean="0"/>
              <a:t> </a:t>
            </a:r>
            <a:r>
              <a:rPr lang="pt-BR" dirty="0" err="1" smtClean="0"/>
              <a:t>to</a:t>
            </a:r>
            <a:r>
              <a:rPr lang="pt-BR" dirty="0" smtClean="0"/>
              <a:t> </a:t>
            </a:r>
            <a:r>
              <a:rPr lang="pt-BR" dirty="0" err="1" smtClean="0"/>
              <a:t>read</a:t>
            </a:r>
            <a:r>
              <a:rPr lang="pt-BR" dirty="0" smtClean="0"/>
              <a:t> it</a:t>
            </a:r>
          </a:p>
          <a:p>
            <a:pPr lvl="1"/>
            <a:r>
              <a:rPr lang="pt-BR" dirty="0" err="1" smtClean="0"/>
              <a:t>openssl</a:t>
            </a:r>
            <a:r>
              <a:rPr lang="pt-BR" dirty="0" smtClean="0"/>
              <a:t> pkcs12 –</a:t>
            </a:r>
            <a:r>
              <a:rPr lang="pt-BR" dirty="0" err="1" smtClean="0"/>
              <a:t>export</a:t>
            </a:r>
            <a:r>
              <a:rPr lang="pt-BR" dirty="0" smtClean="0"/>
              <a:t> –in private.crt –</a:t>
            </a:r>
            <a:r>
              <a:rPr lang="pt-BR" dirty="0" err="1" smtClean="0"/>
              <a:t>inkey</a:t>
            </a:r>
            <a:r>
              <a:rPr lang="pt-BR" dirty="0" smtClean="0"/>
              <a:t> </a:t>
            </a:r>
            <a:r>
              <a:rPr lang="pt-BR" dirty="0" err="1" smtClean="0"/>
              <a:t>private.key</a:t>
            </a:r>
            <a:r>
              <a:rPr lang="pt-BR" dirty="0" smtClean="0"/>
              <a:t> –out private.p12</a:t>
            </a:r>
          </a:p>
          <a:p>
            <a:pPr lvl="1"/>
            <a:endParaRPr lang="pt-BR" dirty="0"/>
          </a:p>
          <a:p>
            <a:r>
              <a:rPr lang="pt-BR" dirty="0" smtClean="0"/>
              <a:t>Use </a:t>
            </a:r>
            <a:r>
              <a:rPr lang="pt-BR" dirty="0" err="1" smtClean="0"/>
              <a:t>java</a:t>
            </a:r>
            <a:r>
              <a:rPr lang="pt-BR" dirty="0" smtClean="0"/>
              <a:t> </a:t>
            </a:r>
            <a:r>
              <a:rPr lang="pt-BR" dirty="0" err="1" smtClean="0"/>
              <a:t>keytool</a:t>
            </a:r>
            <a:r>
              <a:rPr lang="pt-BR" dirty="0" smtClean="0"/>
              <a:t> </a:t>
            </a:r>
            <a:r>
              <a:rPr lang="pt-BR" dirty="0" err="1" smtClean="0"/>
              <a:t>to</a:t>
            </a:r>
            <a:r>
              <a:rPr lang="pt-BR" dirty="0" smtClean="0"/>
              <a:t> </a:t>
            </a:r>
            <a:r>
              <a:rPr lang="pt-BR" dirty="0" err="1" smtClean="0"/>
              <a:t>generate</a:t>
            </a:r>
            <a:r>
              <a:rPr lang="pt-BR" dirty="0" smtClean="0"/>
              <a:t> JKS</a:t>
            </a:r>
          </a:p>
          <a:p>
            <a:pPr lvl="1"/>
            <a:r>
              <a:rPr lang="pt-BR" dirty="0" err="1" smtClean="0"/>
              <a:t>keytool</a:t>
            </a:r>
            <a:r>
              <a:rPr lang="pt-BR" dirty="0" smtClean="0"/>
              <a:t> –</a:t>
            </a:r>
            <a:r>
              <a:rPr lang="pt-BR" dirty="0" err="1" smtClean="0"/>
              <a:t>importkeystore</a:t>
            </a:r>
            <a:r>
              <a:rPr lang="pt-BR" dirty="0" smtClean="0"/>
              <a:t> –</a:t>
            </a:r>
            <a:r>
              <a:rPr lang="pt-BR" dirty="0" err="1" smtClean="0"/>
              <a:t>srckeystore</a:t>
            </a:r>
            <a:r>
              <a:rPr lang="pt-BR" dirty="0" smtClean="0"/>
              <a:t> private.p12 –</a:t>
            </a:r>
            <a:r>
              <a:rPr lang="pt-BR" dirty="0" err="1" smtClean="0"/>
              <a:t>srcstoretype</a:t>
            </a:r>
            <a:r>
              <a:rPr lang="pt-BR" dirty="0" smtClean="0"/>
              <a:t> PKCS12 -</a:t>
            </a:r>
            <a:r>
              <a:rPr lang="pt-BR" dirty="0" err="1" smtClean="0"/>
              <a:t>destkeystore</a:t>
            </a:r>
            <a:r>
              <a:rPr lang="pt-BR" dirty="0" smtClean="0"/>
              <a:t> –</a:t>
            </a:r>
            <a:r>
              <a:rPr lang="pt-BR" dirty="0" err="1" smtClean="0"/>
              <a:t>private.jks</a:t>
            </a:r>
            <a:r>
              <a:rPr lang="pt-BR" dirty="0" smtClean="0"/>
              <a:t> –</a:t>
            </a:r>
            <a:r>
              <a:rPr lang="pt-BR" dirty="0" err="1" smtClean="0"/>
              <a:t>deststoretype</a:t>
            </a:r>
            <a:r>
              <a:rPr lang="pt-BR" dirty="0" smtClean="0"/>
              <a:t> JKS</a:t>
            </a:r>
            <a:endParaRPr lang="en-US" dirty="0"/>
          </a:p>
        </p:txBody>
      </p:sp>
      <p:sp>
        <p:nvSpPr>
          <p:cNvPr id="3" name="Title 2"/>
          <p:cNvSpPr>
            <a:spLocks noGrp="1"/>
          </p:cNvSpPr>
          <p:nvPr>
            <p:ph type="title"/>
          </p:nvPr>
        </p:nvSpPr>
        <p:spPr/>
        <p:txBody>
          <a:bodyPr>
            <a:normAutofit fontScale="90000"/>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Tree>
    <p:extLst>
      <p:ext uri="{BB962C8B-B14F-4D97-AF65-F5344CB8AC3E}">
        <p14:creationId xmlns:p14="http://schemas.microsoft.com/office/powerpoint/2010/main" val="23958988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Self signed fast for tests</a:t>
            </a:r>
            <a:endParaRPr lang="pt-BR" dirty="0"/>
          </a:p>
        </p:txBody>
      </p:sp>
      <p:sp>
        <p:nvSpPr>
          <p:cNvPr id="5" name="Text Placeholder 4"/>
          <p:cNvSpPr>
            <a:spLocks noGrp="1"/>
          </p:cNvSpPr>
          <p:nvPr>
            <p:ph type="body" sz="quarter" idx="10"/>
          </p:nvPr>
        </p:nvSpPr>
        <p:spPr/>
        <p:txBody>
          <a:bodyPr>
            <a:normAutofit lnSpcReduction="10000"/>
          </a:bodyPr>
          <a:lstStyle/>
          <a:p>
            <a:r>
              <a:rPr lang="pt-BR" dirty="0" err="1" smtClean="0"/>
              <a:t>Quick</a:t>
            </a:r>
            <a:r>
              <a:rPr lang="pt-BR" dirty="0" smtClean="0"/>
              <a:t> </a:t>
            </a:r>
            <a:r>
              <a:rPr lang="pt-BR" dirty="0" err="1" smtClean="0"/>
              <a:t>way</a:t>
            </a:r>
            <a:r>
              <a:rPr lang="pt-BR" dirty="0" smtClean="0"/>
              <a:t> </a:t>
            </a:r>
            <a:r>
              <a:rPr lang="pt-BR" dirty="0" err="1" smtClean="0"/>
              <a:t>to</a:t>
            </a:r>
            <a:r>
              <a:rPr lang="pt-BR" dirty="0" smtClean="0"/>
              <a:t> </a:t>
            </a:r>
            <a:r>
              <a:rPr lang="pt-BR" dirty="0" err="1" smtClean="0"/>
              <a:t>generate</a:t>
            </a:r>
            <a:r>
              <a:rPr lang="pt-BR" dirty="0" smtClean="0"/>
              <a:t> a </a:t>
            </a:r>
            <a:r>
              <a:rPr lang="pt-BR" dirty="0" err="1" smtClean="0"/>
              <a:t>fast</a:t>
            </a:r>
            <a:r>
              <a:rPr lang="pt-BR" dirty="0" smtClean="0"/>
              <a:t> </a:t>
            </a:r>
            <a:r>
              <a:rPr lang="pt-BR" dirty="0" err="1" smtClean="0"/>
              <a:t>localhost</a:t>
            </a:r>
            <a:r>
              <a:rPr lang="pt-BR" dirty="0" smtClean="0"/>
              <a:t> </a:t>
            </a:r>
            <a:r>
              <a:rPr lang="pt-BR" dirty="0" err="1" smtClean="0"/>
              <a:t>certificate</a:t>
            </a:r>
            <a:r>
              <a:rPr lang="pt-BR" dirty="0" smtClean="0"/>
              <a:t> for </a:t>
            </a:r>
            <a:r>
              <a:rPr lang="pt-BR" dirty="0" err="1" smtClean="0"/>
              <a:t>testing</a:t>
            </a:r>
            <a:endParaRPr lang="pt-BR" dirty="0"/>
          </a:p>
        </p:txBody>
      </p:sp>
      <p:sp>
        <p:nvSpPr>
          <p:cNvPr id="4" name="Rectangle 1"/>
          <p:cNvSpPr>
            <a:spLocks noGrp="1" noChangeArrowheads="1"/>
          </p:cNvSpPr>
          <p:nvPr>
            <p:ph idx="1"/>
          </p:nvPr>
        </p:nvSpPr>
        <p:spPr bwMode="auto">
          <a:xfrm>
            <a:off x="516000" y="2281905"/>
            <a:ext cx="11160000" cy="603981"/>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000000"/>
                </a:solidFill>
                <a:effectLst/>
                <a:latin typeface="Courier New" panose="02070309020205020404" pitchFamily="49" charset="0"/>
              </a:rPr>
              <a:t>openssl</a:t>
            </a:r>
            <a:r>
              <a:rPr kumimoji="0" lang="en-US" altLang="en-US" sz="1100" b="0" i="0" u="none" strike="noStrike" cap="none" normalizeH="0" baseline="0" dirty="0" smtClean="0">
                <a:ln>
                  <a:noFill/>
                </a:ln>
                <a:solidFill>
                  <a:srgbClr val="000000"/>
                </a:solidFill>
                <a:effectLst/>
                <a:latin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req</a:t>
            </a:r>
            <a:r>
              <a:rPr kumimoji="0" lang="en-US" altLang="en-US" sz="1100" b="0" i="0" u="none" strike="noStrike" cap="none" normalizeH="0" baseline="0" dirty="0" smtClean="0">
                <a:ln>
                  <a:noFill/>
                </a:ln>
                <a:solidFill>
                  <a:srgbClr val="000000"/>
                </a:solidFill>
                <a:effectLst/>
                <a:latin typeface="Courier New" panose="02070309020205020404" pitchFamily="49" charset="0"/>
              </a:rPr>
              <a:t> -x509 -out localhost.crt -</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keyout</a:t>
            </a:r>
            <a:r>
              <a:rPr kumimoji="0" lang="en-US" altLang="en-US" sz="1100" b="0" i="0" u="none" strike="noStrike" cap="none" normalizeH="0" baseline="0" dirty="0" smtClean="0">
                <a:ln>
                  <a:noFill/>
                </a:ln>
                <a:solidFill>
                  <a:srgbClr val="000000"/>
                </a:solidFill>
                <a:effectLst/>
                <a:latin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localhost.key</a:t>
            </a:r>
            <a:r>
              <a:rPr kumimoji="0" lang="en-US" altLang="en-US" sz="1100" b="0" i="0" u="none" strike="noStrike" cap="none" normalizeH="0" baseline="0" dirty="0" smtClean="0">
                <a:ln>
                  <a:noFill/>
                </a:ln>
                <a:solidFill>
                  <a:srgbClr val="000000"/>
                </a:solidFill>
                <a:effectLst/>
                <a:latin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newkey</a:t>
            </a:r>
            <a:r>
              <a:rPr kumimoji="0" lang="en-US" altLang="en-US" sz="1100" b="0" i="0" u="none" strike="noStrike" cap="none" normalizeH="0" baseline="0" dirty="0" smtClean="0">
                <a:ln>
                  <a:noFill/>
                </a:ln>
                <a:solidFill>
                  <a:srgbClr val="000000"/>
                </a:solidFill>
                <a:effectLst/>
                <a:latin typeface="Courier New" panose="02070309020205020404" pitchFamily="49" charset="0"/>
              </a:rPr>
              <a:t> rsa:2048 -nodes -sha256 -subj '/CN=localhost' -extensions EXT -</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config</a:t>
            </a:r>
            <a:r>
              <a:rPr kumimoji="0" lang="en-US" altLang="en-US" sz="1100" b="0" i="0" u="none" strike="noStrike" cap="none" normalizeH="0" baseline="0" dirty="0" smtClean="0">
                <a:ln>
                  <a:noFill/>
                </a:ln>
                <a:solidFill>
                  <a:srgbClr val="000000"/>
                </a:solidFill>
                <a:effectLst/>
                <a:latin typeface="Courier New" panose="02070309020205020404" pitchFamily="49" charset="0"/>
              </a:rPr>
              <a:t> &lt;( \ </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printf</a:t>
            </a:r>
            <a:r>
              <a:rPr kumimoji="0" lang="en-US" altLang="en-US" sz="1100" b="0" i="0" u="none" strike="noStrike" cap="none" normalizeH="0" baseline="0" dirty="0" smtClean="0">
                <a:ln>
                  <a:noFill/>
                </a:ln>
                <a:solidFill>
                  <a:srgbClr val="000000"/>
                </a:solidFill>
                <a:effectLst/>
                <a:latin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dn</a:t>
            </a:r>
            <a:r>
              <a:rPr kumimoji="0" lang="en-US" altLang="en-US" sz="1100" b="0" i="0" u="none" strike="noStrike" cap="none" normalizeH="0" baseline="0" dirty="0" smtClean="0">
                <a:ln>
                  <a:noFill/>
                </a:ln>
                <a:solidFill>
                  <a:srgbClr val="000000"/>
                </a:solidFill>
                <a:effectLst/>
                <a:latin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nCN</a:t>
            </a:r>
            <a:r>
              <a:rPr kumimoji="0" lang="en-US" altLang="en-US" sz="1100" b="0" i="0" u="none" strike="noStrike" cap="none" normalizeH="0" baseline="0" dirty="0" smtClean="0">
                <a:ln>
                  <a:noFill/>
                </a:ln>
                <a:solidFill>
                  <a:srgbClr val="000000"/>
                </a:solidFill>
                <a:effectLst/>
                <a:latin typeface="Courier New" panose="02070309020205020404" pitchFamily="49" charset="0"/>
              </a:rPr>
              <a:t>=localhost\n[</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req</a:t>
            </a:r>
            <a:r>
              <a:rPr kumimoji="0" lang="en-US" altLang="en-US" sz="1100" b="0" i="0" u="none" strike="noStrike" cap="none" normalizeH="0" baseline="0" dirty="0" smtClean="0">
                <a:ln>
                  <a:noFill/>
                </a:ln>
                <a:solidFill>
                  <a:srgbClr val="000000"/>
                </a:solidFill>
                <a:effectLst/>
                <a:latin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ndistinguished_name</a:t>
            </a:r>
            <a:r>
              <a:rPr kumimoji="0" lang="en-US" altLang="en-US" sz="1100" b="0" i="0" u="none" strike="noStrike" cap="none" normalizeH="0" baseline="0" dirty="0" smtClean="0">
                <a:ln>
                  <a:noFill/>
                </a:ln>
                <a:solidFill>
                  <a:srgbClr val="000000"/>
                </a:solidFill>
                <a:effectLst/>
                <a:latin typeface="Courier New" panose="02070309020205020404" pitchFamily="49" charset="0"/>
              </a:rPr>
              <a:t> = </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dn</a:t>
            </a:r>
            <a:r>
              <a:rPr kumimoji="0" lang="en-US" altLang="en-US" sz="1100" b="0" i="0" u="none" strike="noStrike" cap="none" normalizeH="0" baseline="0" dirty="0" smtClean="0">
                <a:ln>
                  <a:noFill/>
                </a:ln>
                <a:solidFill>
                  <a:srgbClr val="000000"/>
                </a:solidFill>
                <a:effectLst/>
                <a:latin typeface="Courier New" panose="02070309020205020404" pitchFamily="49" charset="0"/>
              </a:rPr>
              <a:t>\n[EXT]\</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nsubjectAltName</a:t>
            </a:r>
            <a:r>
              <a:rPr kumimoji="0" lang="en-US" altLang="en-US" sz="1100" b="0" i="0" u="none" strike="noStrike" cap="none" normalizeH="0" baseline="0" dirty="0" smtClean="0">
                <a:ln>
                  <a:noFill/>
                </a:ln>
                <a:solidFill>
                  <a:srgbClr val="000000"/>
                </a:solidFill>
                <a:effectLst/>
                <a:latin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DNS:localhost</a:t>
            </a:r>
            <a:r>
              <a:rPr kumimoji="0" lang="en-US" altLang="en-US" sz="1100" b="0" i="0" u="none" strike="noStrike" cap="none" normalizeH="0" baseline="0" dirty="0" smtClean="0">
                <a:ln>
                  <a:noFill/>
                </a:ln>
                <a:solidFill>
                  <a:srgbClr val="000000"/>
                </a:solidFill>
                <a:effectLst/>
                <a:latin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nkeyUsage</a:t>
            </a:r>
            <a:r>
              <a:rPr kumimoji="0" lang="en-US" altLang="en-US" sz="1100" b="0" i="0" u="none" strike="noStrike" cap="none" normalizeH="0" baseline="0" dirty="0" smtClean="0">
                <a:ln>
                  <a:noFill/>
                </a:ln>
                <a:solidFill>
                  <a:srgbClr val="000000"/>
                </a:solidFill>
                <a:effectLst/>
                <a:latin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digitalSignature</a:t>
            </a:r>
            <a:r>
              <a:rPr kumimoji="0" lang="en-US" altLang="en-US" sz="1100" b="0" i="0" u="none" strike="noStrike" cap="none" normalizeH="0" baseline="0" dirty="0" smtClean="0">
                <a:ln>
                  <a:noFill/>
                </a:ln>
                <a:solidFill>
                  <a:srgbClr val="000000"/>
                </a:solidFill>
                <a:effectLst/>
                <a:latin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nextendedKeyUsage</a:t>
            </a:r>
            <a:r>
              <a:rPr kumimoji="0" lang="en-US" altLang="en-US" sz="1100" b="0" i="0" u="none" strike="noStrike" cap="none" normalizeH="0" baseline="0" dirty="0" smtClean="0">
                <a:ln>
                  <a:noFill/>
                </a:ln>
                <a:solidFill>
                  <a:srgbClr val="000000"/>
                </a:solidFill>
                <a:effectLst/>
                <a:latin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rPr>
              <a:t>serverAuth</a:t>
            </a:r>
            <a:r>
              <a:rPr kumimoji="0" lang="en-US" altLang="en-US" sz="1100" b="0" i="0" u="none" strike="noStrike" cap="none" normalizeH="0" baseline="0" dirty="0" smtClean="0">
                <a:ln>
                  <a:noFill/>
                </a:ln>
                <a:solidFill>
                  <a:srgbClr val="000000"/>
                </a:solidFill>
                <a:effectLst/>
                <a:latin typeface="Courier New" panose="02070309020205020404" pitchFamily="49"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515938" y="1714501"/>
            <a:ext cx="5310877" cy="369332"/>
          </a:xfrm>
          <a:prstGeom prst="rect">
            <a:avLst/>
          </a:prstGeom>
        </p:spPr>
        <p:txBody>
          <a:bodyPr wrap="none">
            <a:spAutoFit/>
          </a:bodyPr>
          <a:lstStyle/>
          <a:p>
            <a:r>
              <a:rPr lang="en-US" dirty="0">
                <a:hlinkClick r:id="rId3"/>
              </a:rPr>
              <a:t>https://letsencrypt.org/docs/certificates-for-localhost/</a:t>
            </a:r>
            <a:endParaRPr lang="en-US" dirty="0"/>
          </a:p>
        </p:txBody>
      </p:sp>
    </p:spTree>
    <p:extLst>
      <p:ext uri="{BB962C8B-B14F-4D97-AF65-F5344CB8AC3E}">
        <p14:creationId xmlns:p14="http://schemas.microsoft.com/office/powerpoint/2010/main" val="34628096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At its core an X.509 certificate is a digital document that has been encoded and/or digitally signed according to RFC 5280.</a:t>
            </a:r>
          </a:p>
          <a:p>
            <a:r>
              <a:rPr lang="en-US" b="1" dirty="0"/>
              <a:t>Encodings (also used as extensions)</a:t>
            </a:r>
          </a:p>
          <a:p>
            <a:pPr lvl="1"/>
            <a:r>
              <a:rPr lang="en-US" dirty="0" smtClean="0"/>
              <a:t>.</a:t>
            </a:r>
            <a:r>
              <a:rPr lang="en-US" dirty="0"/>
              <a:t>DER = The DER extension is used for binary DER encoded certificates. These files may also bear the CER or the CRT extension.   Proper English usage would be “I have a DER encoded certificate” not “I have a DER certificate”.</a:t>
            </a:r>
          </a:p>
          <a:p>
            <a:pPr lvl="1"/>
            <a:r>
              <a:rPr lang="en-US" dirty="0"/>
              <a:t>.PEM = The PEM extension is used for different types of X.509v3 files which contain ASCII (Base64) armored data prefixed with a “—– BEGIN …” line</a:t>
            </a:r>
            <a:r>
              <a:rPr lang="en-US" dirty="0" smtClean="0"/>
              <a:t>.</a:t>
            </a:r>
          </a:p>
          <a:p>
            <a:r>
              <a:rPr lang="en-US" b="1" dirty="0"/>
              <a:t>Common Extensions</a:t>
            </a:r>
          </a:p>
          <a:p>
            <a:pPr lvl="1"/>
            <a:r>
              <a:rPr lang="en-US" dirty="0" smtClean="0"/>
              <a:t>.</a:t>
            </a:r>
            <a:r>
              <a:rPr lang="en-US" dirty="0"/>
              <a:t>CRT = The CRT extension is used for certificates. The certificates may be encoded as binary DER or as ASCII PEM. The CER and CRT extensions are nearly synonymous.  Most common among *nix systems</a:t>
            </a:r>
          </a:p>
          <a:p>
            <a:pPr lvl="1"/>
            <a:r>
              <a:rPr lang="en-US" dirty="0"/>
              <a:t>CER = alternate form of .</a:t>
            </a:r>
            <a:r>
              <a:rPr lang="en-US" dirty="0" err="1"/>
              <a:t>crt</a:t>
            </a:r>
            <a:r>
              <a:rPr lang="en-US" dirty="0"/>
              <a:t> (Microsoft Convention) You can use MS to convert .</a:t>
            </a:r>
            <a:r>
              <a:rPr lang="en-US" dirty="0" err="1"/>
              <a:t>crt</a:t>
            </a:r>
            <a:r>
              <a:rPr lang="en-US" dirty="0"/>
              <a:t> to .</a:t>
            </a:r>
            <a:r>
              <a:rPr lang="en-US" dirty="0" err="1"/>
              <a:t>cer</a:t>
            </a:r>
            <a:r>
              <a:rPr lang="en-US" dirty="0"/>
              <a:t> (.both DER encoded .</a:t>
            </a:r>
            <a:r>
              <a:rPr lang="en-US" dirty="0" err="1"/>
              <a:t>cer</a:t>
            </a:r>
            <a:r>
              <a:rPr lang="en-US" dirty="0"/>
              <a:t>, or base64[PEM] encoded .</a:t>
            </a:r>
            <a:r>
              <a:rPr lang="en-US" dirty="0" err="1"/>
              <a:t>cer</a:t>
            </a:r>
            <a:r>
              <a:rPr lang="en-US" dirty="0"/>
              <a:t>)  The </a:t>
            </a:r>
            <a:r>
              <a:rPr lang="en-US" b="1" dirty="0"/>
              <a:t>.</a:t>
            </a:r>
            <a:r>
              <a:rPr lang="en-US" b="1" dirty="0" err="1"/>
              <a:t>cer</a:t>
            </a:r>
            <a:r>
              <a:rPr lang="en-US" dirty="0"/>
              <a:t> file extension is also recognized by IE as a command to run a MS </a:t>
            </a:r>
            <a:r>
              <a:rPr lang="en-US" dirty="0" err="1"/>
              <a:t>cryptoAPI</a:t>
            </a:r>
            <a:r>
              <a:rPr lang="en-US" dirty="0"/>
              <a:t> command (specifically rundll32.exe </a:t>
            </a:r>
            <a:r>
              <a:rPr lang="en-US" dirty="0" err="1"/>
              <a:t>cryptext.dll,CryptExtOpenCER</a:t>
            </a:r>
            <a:r>
              <a:rPr lang="en-US" dirty="0"/>
              <a:t>) which displays a dialogue for importing and/or viewing certificate contents.</a:t>
            </a:r>
          </a:p>
          <a:p>
            <a:pPr lvl="1"/>
            <a:r>
              <a:rPr lang="en-US" dirty="0"/>
              <a:t>.KEY = The KEY extension is used both for public and private PKCS#8 keys. The keys may be encoded as binary DER or as ASCII PEM.</a:t>
            </a:r>
          </a:p>
          <a:p>
            <a:endParaRPr lang="en-US" dirty="0"/>
          </a:p>
        </p:txBody>
      </p:sp>
      <p:sp>
        <p:nvSpPr>
          <p:cNvPr id="3" name="Title 2"/>
          <p:cNvSpPr>
            <a:spLocks noGrp="1"/>
          </p:cNvSpPr>
          <p:nvPr>
            <p:ph type="title"/>
          </p:nvPr>
        </p:nvSpPr>
        <p:spPr/>
        <p:txBody>
          <a:bodyPr>
            <a:normAutofit fontScale="90000"/>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Tree>
    <p:extLst>
      <p:ext uri="{BB962C8B-B14F-4D97-AF65-F5344CB8AC3E}">
        <p14:creationId xmlns:p14="http://schemas.microsoft.com/office/powerpoint/2010/main" val="32959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t-BR" dirty="0" smtClean="0"/>
              <a:t>Já temos nosso </a:t>
            </a:r>
            <a:r>
              <a:rPr lang="pt-BR" dirty="0" err="1" smtClean="0"/>
              <a:t>rootCA.pem</a:t>
            </a:r>
            <a:endParaRPr lang="pt-BR" dirty="0" smtClean="0"/>
          </a:p>
          <a:p>
            <a:r>
              <a:rPr lang="pt-BR" dirty="0" smtClean="0"/>
              <a:t>Converter </a:t>
            </a:r>
            <a:r>
              <a:rPr lang="pt-BR" dirty="0" smtClean="0"/>
              <a:t>nosso .</a:t>
            </a:r>
            <a:r>
              <a:rPr lang="pt-BR" dirty="0" err="1" smtClean="0"/>
              <a:t>pem</a:t>
            </a:r>
            <a:r>
              <a:rPr lang="pt-BR" dirty="0" smtClean="0"/>
              <a:t> para .</a:t>
            </a:r>
            <a:r>
              <a:rPr lang="pt-BR" dirty="0" err="1" smtClean="0"/>
              <a:t>crt</a:t>
            </a:r>
            <a:r>
              <a:rPr lang="pt-BR" dirty="0" smtClean="0"/>
              <a:t> que vai ser usado no intermediário</a:t>
            </a:r>
          </a:p>
          <a:p>
            <a:pPr lvl="1"/>
            <a:r>
              <a:rPr lang="pt-BR" dirty="0" err="1" smtClean="0"/>
              <a:t>openssl</a:t>
            </a:r>
            <a:r>
              <a:rPr lang="pt-BR" dirty="0" smtClean="0"/>
              <a:t> x509 –</a:t>
            </a:r>
            <a:r>
              <a:rPr lang="pt-BR" dirty="0" err="1" smtClean="0"/>
              <a:t>outform</a:t>
            </a:r>
            <a:r>
              <a:rPr lang="pt-BR" dirty="0" smtClean="0"/>
              <a:t> der –in </a:t>
            </a:r>
            <a:r>
              <a:rPr lang="pt-BR" dirty="0" err="1" smtClean="0"/>
              <a:t>rootCA.pem</a:t>
            </a:r>
            <a:r>
              <a:rPr lang="pt-BR" dirty="0" smtClean="0"/>
              <a:t> –out rootCA.crt</a:t>
            </a:r>
          </a:p>
          <a:p>
            <a:r>
              <a:rPr lang="pt-BR" dirty="0" smtClean="0"/>
              <a:t>Gerar o </a:t>
            </a:r>
            <a:r>
              <a:rPr lang="pt-BR" dirty="0" err="1" smtClean="0"/>
              <a:t>inter.csr</a:t>
            </a:r>
            <a:endParaRPr lang="pt-BR" dirty="0" smtClean="0"/>
          </a:p>
          <a:p>
            <a:pPr lvl="1"/>
            <a:r>
              <a:rPr lang="pt-BR" dirty="0" err="1" smtClean="0"/>
              <a:t>openssl</a:t>
            </a:r>
            <a:r>
              <a:rPr lang="pt-BR" dirty="0" smtClean="0"/>
              <a:t> </a:t>
            </a:r>
            <a:r>
              <a:rPr lang="pt-BR" dirty="0" err="1" smtClean="0"/>
              <a:t>req</a:t>
            </a:r>
            <a:r>
              <a:rPr lang="pt-BR" dirty="0" smtClean="0"/>
              <a:t> </a:t>
            </a:r>
            <a:r>
              <a:rPr lang="pt-BR" dirty="0" smtClean="0"/>
              <a:t>–new –</a:t>
            </a:r>
            <a:r>
              <a:rPr lang="pt-BR" dirty="0" err="1" smtClean="0"/>
              <a:t>newkey</a:t>
            </a:r>
            <a:r>
              <a:rPr lang="pt-BR" dirty="0" smtClean="0"/>
              <a:t> rsa:2048 –sha256 –nodes –out </a:t>
            </a:r>
            <a:r>
              <a:rPr lang="pt-BR" dirty="0" err="1" smtClean="0"/>
              <a:t>inter.csr</a:t>
            </a:r>
            <a:r>
              <a:rPr lang="pt-BR" dirty="0" smtClean="0"/>
              <a:t> –</a:t>
            </a:r>
            <a:r>
              <a:rPr lang="pt-BR" dirty="0" err="1" smtClean="0"/>
              <a:t>keyout</a:t>
            </a:r>
            <a:r>
              <a:rPr lang="pt-BR" dirty="0" smtClean="0"/>
              <a:t> </a:t>
            </a:r>
            <a:r>
              <a:rPr lang="pt-BR" dirty="0" err="1" smtClean="0"/>
              <a:t>inter.key</a:t>
            </a:r>
            <a:r>
              <a:rPr lang="pt-BR" dirty="0" smtClean="0"/>
              <a:t> –</a:t>
            </a:r>
            <a:r>
              <a:rPr lang="pt-BR" dirty="0" err="1" smtClean="0"/>
              <a:t>config</a:t>
            </a:r>
            <a:r>
              <a:rPr lang="pt-BR" dirty="0" smtClean="0"/>
              <a:t> </a:t>
            </a:r>
            <a:r>
              <a:rPr lang="pt-BR" dirty="0" err="1" smtClean="0"/>
              <a:t>inter.cfg</a:t>
            </a:r>
            <a:endParaRPr lang="pt-BR" dirty="0" smtClean="0"/>
          </a:p>
          <a:p>
            <a:r>
              <a:rPr lang="pt-BR" dirty="0" smtClean="0"/>
              <a:t>Assinar nosso intermediário com o </a:t>
            </a:r>
            <a:r>
              <a:rPr lang="pt-BR" dirty="0" err="1" smtClean="0"/>
              <a:t>rootCA</a:t>
            </a:r>
            <a:endParaRPr lang="pt-BR" dirty="0" smtClean="0"/>
          </a:p>
          <a:p>
            <a:pPr lvl="1"/>
            <a:r>
              <a:rPr lang="pt-BR" dirty="0" err="1" smtClean="0"/>
              <a:t>openssl</a:t>
            </a:r>
            <a:r>
              <a:rPr lang="pt-BR" dirty="0"/>
              <a:t> </a:t>
            </a:r>
            <a:r>
              <a:rPr lang="pt-BR" dirty="0" smtClean="0"/>
              <a:t>x509 –</a:t>
            </a:r>
            <a:r>
              <a:rPr lang="pt-BR" dirty="0" err="1" smtClean="0"/>
              <a:t>req</a:t>
            </a:r>
            <a:r>
              <a:rPr lang="pt-BR" dirty="0" smtClean="0"/>
              <a:t> -CA </a:t>
            </a:r>
            <a:r>
              <a:rPr lang="pt-BR" dirty="0" err="1" smtClean="0"/>
              <a:t>rootCA.pem</a:t>
            </a:r>
            <a:r>
              <a:rPr lang="pt-BR" dirty="0" smtClean="0"/>
              <a:t> –</a:t>
            </a:r>
            <a:r>
              <a:rPr lang="pt-BR" dirty="0" err="1" smtClean="0"/>
              <a:t>CAkey</a:t>
            </a:r>
            <a:r>
              <a:rPr lang="pt-BR" dirty="0" smtClean="0"/>
              <a:t> </a:t>
            </a:r>
            <a:r>
              <a:rPr lang="pt-BR" dirty="0" err="1" smtClean="0"/>
              <a:t>rootCA.key</a:t>
            </a:r>
            <a:r>
              <a:rPr lang="pt-BR" dirty="0" smtClean="0"/>
              <a:t> –</a:t>
            </a:r>
            <a:r>
              <a:rPr lang="pt-BR" dirty="0" err="1" smtClean="0"/>
              <a:t>CAcreateserial</a:t>
            </a:r>
            <a:r>
              <a:rPr lang="pt-BR" dirty="0" smtClean="0"/>
              <a:t> -in </a:t>
            </a:r>
            <a:r>
              <a:rPr lang="pt-BR" dirty="0" err="1" smtClean="0"/>
              <a:t>inter.csr</a:t>
            </a:r>
            <a:r>
              <a:rPr lang="pt-BR" dirty="0" smtClean="0"/>
              <a:t> –out inter.crt –</a:t>
            </a:r>
            <a:r>
              <a:rPr lang="pt-BR" dirty="0" err="1" smtClean="0"/>
              <a:t>extfile</a:t>
            </a:r>
            <a:r>
              <a:rPr lang="pt-BR" dirty="0" smtClean="0"/>
              <a:t> </a:t>
            </a:r>
            <a:r>
              <a:rPr lang="pt-BR" dirty="0" err="1" smtClean="0"/>
              <a:t>inter.cfg</a:t>
            </a:r>
            <a:r>
              <a:rPr lang="pt-BR" dirty="0" smtClean="0"/>
              <a:t> –</a:t>
            </a:r>
            <a:r>
              <a:rPr lang="pt-BR" dirty="0" err="1" smtClean="0"/>
              <a:t>extensions</a:t>
            </a:r>
            <a:r>
              <a:rPr lang="pt-BR" dirty="0" smtClean="0"/>
              <a:t> v3_ca</a:t>
            </a:r>
          </a:p>
          <a:p>
            <a:r>
              <a:rPr lang="pt-BR" dirty="0"/>
              <a:t>Gerar o .</a:t>
            </a:r>
            <a:r>
              <a:rPr lang="pt-BR" dirty="0" err="1"/>
              <a:t>pem</a:t>
            </a:r>
            <a:r>
              <a:rPr lang="pt-BR" dirty="0"/>
              <a:t> do </a:t>
            </a:r>
            <a:r>
              <a:rPr lang="pt-BR" dirty="0" err="1"/>
              <a:t>inter</a:t>
            </a:r>
            <a:endParaRPr lang="pt-BR" dirty="0"/>
          </a:p>
          <a:p>
            <a:pPr lvl="1"/>
            <a:r>
              <a:rPr lang="pt-BR" dirty="0" err="1"/>
              <a:t>openssl</a:t>
            </a:r>
            <a:r>
              <a:rPr lang="pt-BR" dirty="0"/>
              <a:t> x509 –</a:t>
            </a:r>
            <a:r>
              <a:rPr lang="pt-BR" dirty="0" err="1"/>
              <a:t>outform</a:t>
            </a:r>
            <a:r>
              <a:rPr lang="pt-BR" dirty="0"/>
              <a:t> PEM –in inter.crt –out </a:t>
            </a:r>
            <a:r>
              <a:rPr lang="pt-BR" dirty="0" err="1"/>
              <a:t>inter.pem</a:t>
            </a:r>
            <a:endParaRPr lang="pt-BR" dirty="0"/>
          </a:p>
          <a:p>
            <a:pPr lvl="1"/>
            <a:endParaRPr lang="pt-BR" dirty="0" smtClean="0"/>
          </a:p>
          <a:p>
            <a:pPr marL="0" indent="0">
              <a:buNone/>
            </a:pPr>
            <a:endParaRPr lang="pt-BR" dirty="0" smtClean="0"/>
          </a:p>
          <a:p>
            <a:pPr marL="457200" lvl="1" indent="0">
              <a:buNone/>
            </a:pPr>
            <a:endParaRPr lang="pt-BR" dirty="0" smtClean="0"/>
          </a:p>
          <a:p>
            <a:pPr lvl="1"/>
            <a:endParaRPr lang="pt-BR" dirty="0"/>
          </a:p>
          <a:p>
            <a:pPr marL="457200" lvl="1" indent="0">
              <a:buNone/>
            </a:pPr>
            <a:endParaRPr lang="en-US" dirty="0"/>
          </a:p>
        </p:txBody>
      </p:sp>
      <p:sp>
        <p:nvSpPr>
          <p:cNvPr id="3" name="Title 2"/>
          <p:cNvSpPr>
            <a:spLocks noGrp="1"/>
          </p:cNvSpPr>
          <p:nvPr>
            <p:ph type="title"/>
          </p:nvPr>
        </p:nvSpPr>
        <p:spPr/>
        <p:txBody>
          <a:bodyPr>
            <a:normAutofit fontScale="90000"/>
          </a:bodyPr>
          <a:lstStyle/>
          <a:p>
            <a:r>
              <a:rPr lang="pt-BR" dirty="0" err="1" smtClean="0"/>
              <a:t>Hands</a:t>
            </a:r>
            <a:r>
              <a:rPr lang="pt-BR" dirty="0" smtClean="0"/>
              <a:t> </a:t>
            </a:r>
            <a:r>
              <a:rPr lang="pt-BR" dirty="0" err="1" smtClean="0"/>
              <a:t>on</a:t>
            </a:r>
            <a:r>
              <a:rPr lang="pt-BR" dirty="0"/>
              <a:t> </a:t>
            </a:r>
            <a:r>
              <a:rPr lang="pt-BR" dirty="0" smtClean="0"/>
              <a:t>com certificado intermediário</a:t>
            </a:r>
            <a:endParaRPr lang="en-US" dirty="0"/>
          </a:p>
        </p:txBody>
      </p:sp>
      <p:sp>
        <p:nvSpPr>
          <p:cNvPr id="4" name="Text Placeholder 3"/>
          <p:cNvSpPr>
            <a:spLocks noGrp="1"/>
          </p:cNvSpPr>
          <p:nvPr>
            <p:ph type="body" sz="quarter" idx="10"/>
          </p:nvPr>
        </p:nvSpPr>
        <p:spPr/>
        <p:txBody>
          <a:bodyPr>
            <a:normAutofit lnSpcReduction="10000"/>
          </a:bodyPr>
          <a:lstStyle/>
          <a:p>
            <a:r>
              <a:rPr lang="pt-BR" dirty="0" smtClean="0"/>
              <a:t>Gerando o certificado intermediário</a:t>
            </a:r>
            <a:endParaRPr lang="en-US" dirty="0"/>
          </a:p>
        </p:txBody>
      </p:sp>
    </p:spTree>
    <p:extLst>
      <p:ext uri="{BB962C8B-B14F-4D97-AF65-F5344CB8AC3E}">
        <p14:creationId xmlns:p14="http://schemas.microsoft.com/office/powerpoint/2010/main" val="2413654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84595" y="2828836"/>
            <a:ext cx="8521885" cy="1107996"/>
          </a:xfrm>
          <a:prstGeom prst="rect">
            <a:avLst/>
          </a:prstGeom>
          <a:noFill/>
        </p:spPr>
        <p:txBody>
          <a:bodyPr wrap="none" rtlCol="0">
            <a:spAutoFit/>
          </a:bodyPr>
          <a:lstStyle/>
          <a:p>
            <a:pPr algn="ctr"/>
            <a:r>
              <a:rPr lang="pt-BR" sz="6600" b="1" dirty="0" err="1" smtClean="0">
                <a:solidFill>
                  <a:schemeClr val="bg1"/>
                </a:solidFill>
                <a:latin typeface="Arial" panose="020B0604020202020204" pitchFamily="34" charset="0"/>
                <a:ea typeface="SamsungOneLatin 1100C" panose="020B0B06030303020204" pitchFamily="34" charset="0"/>
                <a:cs typeface="Arial" panose="020B0604020202020204" pitchFamily="34" charset="0"/>
              </a:rPr>
              <a:t>ssl</a:t>
            </a:r>
            <a:r>
              <a:rPr lang="pt-BR" sz="6600" b="1" dirty="0" smtClean="0">
                <a:solidFill>
                  <a:schemeClr val="bg1"/>
                </a:solidFill>
                <a:latin typeface="Arial" panose="020B0604020202020204" pitchFamily="34" charset="0"/>
                <a:ea typeface="SamsungOneLatin 1100C" panose="020B0B06030303020204" pitchFamily="34" charset="0"/>
                <a:cs typeface="Arial" panose="020B0604020202020204" pitchFamily="34" charset="0"/>
              </a:rPr>
              <a:t>, </a:t>
            </a:r>
            <a:r>
              <a:rPr lang="pt-BR" sz="6600" b="1" dirty="0" err="1" smtClean="0">
                <a:solidFill>
                  <a:schemeClr val="bg1"/>
                </a:solidFill>
                <a:latin typeface="Arial" panose="020B0604020202020204" pitchFamily="34" charset="0"/>
                <a:ea typeface="SamsungOneLatin 1100C" panose="020B0B06030303020204" pitchFamily="34" charset="0"/>
                <a:cs typeface="Arial" panose="020B0604020202020204" pitchFamily="34" charset="0"/>
              </a:rPr>
              <a:t>tls</a:t>
            </a:r>
            <a:r>
              <a:rPr lang="pt-BR" sz="6600" b="1" dirty="0" smtClean="0">
                <a:solidFill>
                  <a:schemeClr val="bg1"/>
                </a:solidFill>
                <a:latin typeface="Arial" panose="020B0604020202020204" pitchFamily="34" charset="0"/>
                <a:ea typeface="SamsungOneLatin 1100C" panose="020B0B06030303020204" pitchFamily="34" charset="0"/>
                <a:cs typeface="Arial" panose="020B0604020202020204" pitchFamily="34" charset="0"/>
              </a:rPr>
              <a:t> e certificados</a:t>
            </a:r>
            <a:endParaRPr lang="en-US" sz="6600" b="1" dirty="0">
              <a:solidFill>
                <a:schemeClr val="bg1"/>
              </a:solidFill>
              <a:latin typeface="Arial" panose="020B0604020202020204" pitchFamily="34" charset="0"/>
              <a:ea typeface="SamsungOneLatin 1100C" panose="020B0B06030303020204" pitchFamily="34" charset="0"/>
              <a:cs typeface="Arial" panose="020B0604020202020204" pitchFamily="34" charset="0"/>
            </a:endParaRPr>
          </a:p>
        </p:txBody>
      </p:sp>
      <p:sp>
        <p:nvSpPr>
          <p:cNvPr id="4" name="Rounded Rectangle 3"/>
          <p:cNvSpPr/>
          <p:nvPr/>
        </p:nvSpPr>
        <p:spPr>
          <a:xfrm>
            <a:off x="10206480" y="3676381"/>
            <a:ext cx="432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853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pt-BR" dirty="0" smtClean="0"/>
              <a:t>Gerar a </a:t>
            </a:r>
            <a:r>
              <a:rPr lang="pt-BR" dirty="0" err="1" smtClean="0"/>
              <a:t>private</a:t>
            </a:r>
            <a:r>
              <a:rPr lang="pt-BR" dirty="0" smtClean="0"/>
              <a:t> </a:t>
            </a:r>
            <a:r>
              <a:rPr lang="pt-BR" dirty="0" err="1" smtClean="0"/>
              <a:t>key</a:t>
            </a:r>
            <a:r>
              <a:rPr lang="pt-BR" dirty="0" smtClean="0"/>
              <a:t> e o </a:t>
            </a:r>
            <a:r>
              <a:rPr lang="pt-BR" dirty="0" err="1" smtClean="0"/>
              <a:t>csr</a:t>
            </a:r>
            <a:r>
              <a:rPr lang="pt-BR" dirty="0" smtClean="0"/>
              <a:t> usando o </a:t>
            </a:r>
            <a:r>
              <a:rPr lang="pt-BR" dirty="0" err="1" smtClean="0"/>
              <a:t>server.cfg</a:t>
            </a:r>
            <a:endParaRPr lang="pt-BR" dirty="0" smtClean="0"/>
          </a:p>
          <a:p>
            <a:pPr lvl="1"/>
            <a:r>
              <a:rPr lang="pt-BR" sz="2400" dirty="0" err="1"/>
              <a:t>openssl</a:t>
            </a:r>
            <a:r>
              <a:rPr lang="pt-BR" sz="2400" dirty="0"/>
              <a:t> </a:t>
            </a:r>
            <a:r>
              <a:rPr lang="en-US" sz="2200" dirty="0" err="1" smtClean="0"/>
              <a:t>req</a:t>
            </a:r>
            <a:r>
              <a:rPr lang="en-US" sz="2200" dirty="0" smtClean="0"/>
              <a:t> </a:t>
            </a:r>
            <a:r>
              <a:rPr lang="en-US" sz="2200" dirty="0"/>
              <a:t>-new -</a:t>
            </a:r>
            <a:r>
              <a:rPr lang="en-US" sz="2200" dirty="0" err="1"/>
              <a:t>newkey</a:t>
            </a:r>
            <a:r>
              <a:rPr lang="en-US" sz="2200" dirty="0"/>
              <a:t> rsa:2048 -sha256 -nodes -out </a:t>
            </a:r>
            <a:r>
              <a:rPr lang="en-US" sz="2200" dirty="0" err="1"/>
              <a:t>private.csr</a:t>
            </a:r>
            <a:r>
              <a:rPr lang="en-US" sz="2200" dirty="0"/>
              <a:t> -</a:t>
            </a:r>
            <a:r>
              <a:rPr lang="en-US" sz="2200" dirty="0" err="1"/>
              <a:t>keyout</a:t>
            </a:r>
            <a:r>
              <a:rPr lang="en-US" sz="2200" dirty="0"/>
              <a:t> </a:t>
            </a:r>
            <a:r>
              <a:rPr lang="en-US" sz="2200" dirty="0" err="1"/>
              <a:t>private.key</a:t>
            </a:r>
            <a:r>
              <a:rPr lang="en-US" sz="2200" dirty="0"/>
              <a:t> -</a:t>
            </a:r>
            <a:r>
              <a:rPr lang="en-US" sz="2200" dirty="0" err="1"/>
              <a:t>config</a:t>
            </a:r>
            <a:r>
              <a:rPr lang="en-US" sz="2200" dirty="0"/>
              <a:t> </a:t>
            </a:r>
            <a:r>
              <a:rPr lang="en-US" sz="2200" dirty="0" err="1" smtClean="0"/>
              <a:t>server.cfg</a:t>
            </a:r>
            <a:endParaRPr lang="en-US" sz="2200" dirty="0" smtClean="0"/>
          </a:p>
          <a:p>
            <a:r>
              <a:rPr lang="pt-BR" dirty="0" smtClean="0"/>
              <a:t>Assinar o .</a:t>
            </a:r>
            <a:r>
              <a:rPr lang="pt-BR" dirty="0" err="1" smtClean="0"/>
              <a:t>crt</a:t>
            </a:r>
            <a:r>
              <a:rPr lang="pt-BR" dirty="0" smtClean="0"/>
              <a:t> com o CA intermediário</a:t>
            </a:r>
          </a:p>
          <a:p>
            <a:pPr lvl="1"/>
            <a:r>
              <a:rPr lang="pt-BR" sz="2400" dirty="0" err="1"/>
              <a:t>openssl</a:t>
            </a:r>
            <a:r>
              <a:rPr lang="pt-BR" sz="2400" dirty="0"/>
              <a:t> </a:t>
            </a:r>
            <a:r>
              <a:rPr lang="en-US" sz="2200" dirty="0" smtClean="0"/>
              <a:t>x509 </a:t>
            </a:r>
            <a:r>
              <a:rPr lang="en-US" sz="2200" dirty="0"/>
              <a:t>-</a:t>
            </a:r>
            <a:r>
              <a:rPr lang="en-US" sz="2200" dirty="0" err="1"/>
              <a:t>req</a:t>
            </a:r>
            <a:r>
              <a:rPr lang="en-US" sz="2200" dirty="0"/>
              <a:t> -CA </a:t>
            </a:r>
            <a:r>
              <a:rPr lang="en-US" sz="2200" dirty="0" err="1"/>
              <a:t>inter.pem</a:t>
            </a:r>
            <a:r>
              <a:rPr lang="en-US" sz="2200" dirty="0"/>
              <a:t> -</a:t>
            </a:r>
            <a:r>
              <a:rPr lang="en-US" sz="2200" dirty="0" err="1"/>
              <a:t>CAkey</a:t>
            </a:r>
            <a:r>
              <a:rPr lang="en-US" sz="2200" dirty="0"/>
              <a:t> </a:t>
            </a:r>
            <a:r>
              <a:rPr lang="en-US" sz="2200" dirty="0" err="1"/>
              <a:t>inter.key</a:t>
            </a:r>
            <a:r>
              <a:rPr lang="en-US" sz="2200" dirty="0"/>
              <a:t> -</a:t>
            </a:r>
            <a:r>
              <a:rPr lang="en-US" sz="2200" dirty="0" err="1"/>
              <a:t>CAcreateserial</a:t>
            </a:r>
            <a:r>
              <a:rPr lang="en-US" sz="2200" dirty="0"/>
              <a:t> -days 2880 -in </a:t>
            </a:r>
            <a:r>
              <a:rPr lang="en-US" sz="2200" dirty="0" err="1"/>
              <a:t>private.csr</a:t>
            </a:r>
            <a:r>
              <a:rPr lang="en-US" sz="2200" dirty="0"/>
              <a:t> -out private.crt -</a:t>
            </a:r>
            <a:r>
              <a:rPr lang="en-US" sz="2200" dirty="0" err="1"/>
              <a:t>extfile</a:t>
            </a:r>
            <a:r>
              <a:rPr lang="en-US" sz="2200" dirty="0"/>
              <a:t> </a:t>
            </a:r>
            <a:r>
              <a:rPr lang="en-US" sz="2200" dirty="0" err="1"/>
              <a:t>server.cfg</a:t>
            </a:r>
            <a:r>
              <a:rPr lang="en-US" sz="2200" dirty="0"/>
              <a:t> -extensions </a:t>
            </a:r>
            <a:r>
              <a:rPr lang="en-US" sz="2200" dirty="0" smtClean="0"/>
              <a:t>v3_req</a:t>
            </a:r>
          </a:p>
          <a:p>
            <a:r>
              <a:rPr lang="pt-BR" dirty="0" smtClean="0"/>
              <a:t>Juntar o CA root e o CA intermediário em um arquivo só</a:t>
            </a:r>
          </a:p>
          <a:p>
            <a:pPr lvl="1"/>
            <a:r>
              <a:rPr lang="en-US" sz="2200" dirty="0"/>
              <a:t>cat </a:t>
            </a:r>
            <a:r>
              <a:rPr lang="en-US" sz="2200" dirty="0" err="1"/>
              <a:t>rootCA.pem</a:t>
            </a:r>
            <a:r>
              <a:rPr lang="en-US" sz="2200" dirty="0"/>
              <a:t> </a:t>
            </a:r>
            <a:r>
              <a:rPr lang="en-US" sz="2200" dirty="0" err="1"/>
              <a:t>inter.pem</a:t>
            </a:r>
            <a:r>
              <a:rPr lang="en-US" sz="2200" dirty="0"/>
              <a:t> &gt; </a:t>
            </a:r>
            <a:r>
              <a:rPr lang="en-US" sz="2200" dirty="0" err="1" smtClean="0"/>
              <a:t>bundle.pem</a:t>
            </a:r>
            <a:endParaRPr lang="en-US" sz="2200" dirty="0" smtClean="0"/>
          </a:p>
          <a:p>
            <a:r>
              <a:rPr lang="pt-BR" dirty="0" smtClean="0"/>
              <a:t>Exportar .p12 com a cadeia inteira de certificados</a:t>
            </a:r>
          </a:p>
          <a:p>
            <a:pPr lvl="1"/>
            <a:r>
              <a:rPr lang="pt-BR" sz="2400" dirty="0" err="1"/>
              <a:t>openssl</a:t>
            </a:r>
            <a:r>
              <a:rPr lang="pt-BR" sz="2400" dirty="0"/>
              <a:t> </a:t>
            </a:r>
            <a:r>
              <a:rPr lang="en-US" sz="2200" dirty="0" smtClean="0"/>
              <a:t>pkcs12 </a:t>
            </a:r>
            <a:r>
              <a:rPr lang="en-US" sz="2200" dirty="0"/>
              <a:t>-export -in private.crt -</a:t>
            </a:r>
            <a:r>
              <a:rPr lang="en-US" sz="2200" dirty="0" err="1"/>
              <a:t>inkey</a:t>
            </a:r>
            <a:r>
              <a:rPr lang="en-US" sz="2200" dirty="0"/>
              <a:t> </a:t>
            </a:r>
            <a:r>
              <a:rPr lang="en-US" sz="2200" dirty="0" err="1"/>
              <a:t>private.key</a:t>
            </a:r>
            <a:r>
              <a:rPr lang="en-US" sz="2200" dirty="0"/>
              <a:t> -out private.p12 -chain -</a:t>
            </a:r>
            <a:r>
              <a:rPr lang="en-US" sz="2200" dirty="0" err="1"/>
              <a:t>CAfile</a:t>
            </a:r>
            <a:r>
              <a:rPr lang="en-US" sz="2200" dirty="0"/>
              <a:t> </a:t>
            </a:r>
            <a:r>
              <a:rPr lang="en-US" sz="2200" dirty="0" err="1" smtClean="0"/>
              <a:t>bundle.pem</a:t>
            </a:r>
            <a:endParaRPr lang="en-US" sz="2200" dirty="0"/>
          </a:p>
        </p:txBody>
      </p:sp>
      <p:sp>
        <p:nvSpPr>
          <p:cNvPr id="3" name="Title 2"/>
          <p:cNvSpPr>
            <a:spLocks noGrp="1"/>
          </p:cNvSpPr>
          <p:nvPr>
            <p:ph type="title"/>
          </p:nvPr>
        </p:nvSpPr>
        <p:spPr/>
        <p:txBody>
          <a:bodyPr>
            <a:normAutofit fontScale="90000"/>
          </a:bodyPr>
          <a:lstStyle/>
          <a:p>
            <a:r>
              <a:rPr lang="pt-BR" dirty="0" err="1" smtClean="0"/>
              <a:t>Hands</a:t>
            </a:r>
            <a:r>
              <a:rPr lang="pt-BR" dirty="0" smtClean="0"/>
              <a:t> </a:t>
            </a:r>
            <a:r>
              <a:rPr lang="pt-BR" dirty="0" err="1" smtClean="0"/>
              <a:t>on</a:t>
            </a:r>
            <a:r>
              <a:rPr lang="pt-BR" dirty="0"/>
              <a:t> </a:t>
            </a:r>
            <a:r>
              <a:rPr lang="pt-BR" dirty="0" smtClean="0"/>
              <a:t>com certificado intermediário</a:t>
            </a:r>
            <a:endParaRPr lang="en-US" dirty="0"/>
          </a:p>
        </p:txBody>
      </p:sp>
      <p:sp>
        <p:nvSpPr>
          <p:cNvPr id="4" name="Text Placeholder 3"/>
          <p:cNvSpPr>
            <a:spLocks noGrp="1"/>
          </p:cNvSpPr>
          <p:nvPr>
            <p:ph type="body" sz="quarter" idx="10"/>
          </p:nvPr>
        </p:nvSpPr>
        <p:spPr/>
        <p:txBody>
          <a:bodyPr>
            <a:normAutofit lnSpcReduction="10000"/>
          </a:bodyPr>
          <a:lstStyle/>
          <a:p>
            <a:r>
              <a:rPr lang="pt-BR" dirty="0" smtClean="0"/>
              <a:t>Gerando o certificado do servidor com o Intermediário</a:t>
            </a:r>
            <a:endParaRPr lang="en-US" dirty="0"/>
          </a:p>
        </p:txBody>
      </p:sp>
    </p:spTree>
    <p:extLst>
      <p:ext uri="{BB962C8B-B14F-4D97-AF65-F5344CB8AC3E}">
        <p14:creationId xmlns:p14="http://schemas.microsoft.com/office/powerpoint/2010/main" val="16723562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https://github.com/felipetortella/ap-pucc-certificate</a:t>
            </a:r>
          </a:p>
        </p:txBody>
      </p:sp>
      <p:sp>
        <p:nvSpPr>
          <p:cNvPr id="3" name="Title 2"/>
          <p:cNvSpPr>
            <a:spLocks noGrp="1"/>
          </p:cNvSpPr>
          <p:nvPr>
            <p:ph type="title"/>
          </p:nvPr>
        </p:nvSpPr>
        <p:spPr/>
        <p:txBody>
          <a:bodyPr>
            <a:normAutofit fontScale="90000"/>
          </a:bodyPr>
          <a:lstStyle/>
          <a:p>
            <a:r>
              <a:rPr lang="pt-BR" dirty="0" smtClean="0"/>
              <a:t>Repositório</a:t>
            </a:r>
            <a:endParaRPr lang="en-US" dirty="0"/>
          </a:p>
        </p:txBody>
      </p:sp>
      <p:sp>
        <p:nvSpPr>
          <p:cNvPr id="4" name="Text Placeholder 3"/>
          <p:cNvSpPr>
            <a:spLocks noGrp="1"/>
          </p:cNvSpPr>
          <p:nvPr>
            <p:ph type="body" sz="quarter" idx="10"/>
          </p:nvPr>
        </p:nvSpPr>
        <p:spPr/>
        <p:txBody>
          <a:bodyPr>
            <a:normAutofit lnSpcReduction="10000"/>
          </a:bodyPr>
          <a:lstStyle/>
          <a:p>
            <a:endParaRPr lang="en-US"/>
          </a:p>
        </p:txBody>
      </p:sp>
    </p:spTree>
    <p:extLst>
      <p:ext uri="{BB962C8B-B14F-4D97-AF65-F5344CB8AC3E}">
        <p14:creationId xmlns:p14="http://schemas.microsoft.com/office/powerpoint/2010/main" val="4234223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33377" y="2828836"/>
            <a:ext cx="6824304" cy="2123658"/>
          </a:xfrm>
          <a:prstGeom prst="rect">
            <a:avLst/>
          </a:prstGeom>
          <a:noFill/>
        </p:spPr>
        <p:txBody>
          <a:bodyPr wrap="none" rtlCol="0">
            <a:spAutoFit/>
          </a:bodyPr>
          <a:lstStyle/>
          <a:p>
            <a:pPr algn="ctr"/>
            <a:r>
              <a:rPr lang="pt-BR" sz="6600" b="1" dirty="0" smtClean="0">
                <a:solidFill>
                  <a:schemeClr val="bg1"/>
                </a:solidFill>
                <a:latin typeface="Arial" panose="020B0604020202020204" pitchFamily="34" charset="0"/>
                <a:ea typeface="SamsungOneLatin 1100C" panose="020B0B06030303020204" pitchFamily="34" charset="0"/>
                <a:cs typeface="Arial" panose="020B0604020202020204" pitchFamily="34" charset="0"/>
              </a:rPr>
              <a:t>show </a:t>
            </a:r>
            <a:r>
              <a:rPr lang="pt-BR" sz="6600" b="1" dirty="0" err="1" smtClean="0">
                <a:solidFill>
                  <a:schemeClr val="bg1"/>
                </a:solidFill>
                <a:latin typeface="Arial" panose="020B0604020202020204" pitchFamily="34" charset="0"/>
                <a:ea typeface="SamsungOneLatin 1100C" panose="020B0B06030303020204" pitchFamily="34" charset="0"/>
                <a:cs typeface="Arial" panose="020B0604020202020204" pitchFamily="34" charset="0"/>
              </a:rPr>
              <a:t>certificate</a:t>
            </a:r>
            <a:r>
              <a:rPr lang="pt-BR" sz="6600" b="1" dirty="0" smtClean="0">
                <a:solidFill>
                  <a:schemeClr val="bg1"/>
                </a:solidFill>
                <a:latin typeface="Arial" panose="020B0604020202020204" pitchFamily="34" charset="0"/>
                <a:ea typeface="SamsungOneLatin 1100C" panose="020B0B06030303020204" pitchFamily="34" charset="0"/>
                <a:cs typeface="Arial" panose="020B0604020202020204" pitchFamily="34" charset="0"/>
              </a:rPr>
              <a:t> </a:t>
            </a:r>
          </a:p>
          <a:p>
            <a:pPr algn="ctr"/>
            <a:r>
              <a:rPr lang="pt-BR" sz="6600" b="1" dirty="0" err="1" smtClean="0">
                <a:solidFill>
                  <a:schemeClr val="bg1"/>
                </a:solidFill>
                <a:latin typeface="Arial" panose="020B0604020202020204" pitchFamily="34" charset="0"/>
                <a:ea typeface="SamsungOneLatin 1100C" panose="020B0B06030303020204" pitchFamily="34" charset="0"/>
                <a:cs typeface="Arial" panose="020B0604020202020204" pitchFamily="34" charset="0"/>
              </a:rPr>
              <a:t>on</a:t>
            </a:r>
            <a:r>
              <a:rPr lang="pt-BR" sz="6600" b="1" dirty="0" smtClean="0">
                <a:solidFill>
                  <a:schemeClr val="bg1"/>
                </a:solidFill>
                <a:latin typeface="Arial" panose="020B0604020202020204" pitchFamily="34" charset="0"/>
                <a:ea typeface="SamsungOneLatin 1100C" panose="020B0B06030303020204" pitchFamily="34" charset="0"/>
                <a:cs typeface="Arial" panose="020B0604020202020204" pitchFamily="34" charset="0"/>
              </a:rPr>
              <a:t> </a:t>
            </a:r>
            <a:r>
              <a:rPr lang="pt-BR" sz="6600" b="1" dirty="0" err="1" smtClean="0">
                <a:solidFill>
                  <a:schemeClr val="bg1"/>
                </a:solidFill>
                <a:latin typeface="Arial" panose="020B0604020202020204" pitchFamily="34" charset="0"/>
                <a:ea typeface="SamsungOneLatin 1100C" panose="020B0B06030303020204" pitchFamily="34" charset="0"/>
                <a:cs typeface="Arial" panose="020B0604020202020204" pitchFamily="34" charset="0"/>
              </a:rPr>
              <a:t>spring</a:t>
            </a:r>
            <a:r>
              <a:rPr lang="pt-BR" sz="6600" b="1" dirty="0" smtClean="0">
                <a:solidFill>
                  <a:schemeClr val="bg1"/>
                </a:solidFill>
                <a:latin typeface="Arial" panose="020B0604020202020204" pitchFamily="34" charset="0"/>
                <a:ea typeface="SamsungOneLatin 1100C" panose="020B0B06030303020204" pitchFamily="34" charset="0"/>
                <a:cs typeface="Arial" panose="020B0604020202020204" pitchFamily="34" charset="0"/>
              </a:rPr>
              <a:t> boot</a:t>
            </a:r>
            <a:endParaRPr lang="en-US" sz="6600" b="1" dirty="0">
              <a:solidFill>
                <a:schemeClr val="bg1"/>
              </a:solidFill>
              <a:latin typeface="Arial" panose="020B0604020202020204" pitchFamily="34" charset="0"/>
              <a:ea typeface="SamsungOneLatin 1100C" panose="020B0B06030303020204" pitchFamily="34" charset="0"/>
              <a:cs typeface="Arial" panose="020B0604020202020204" pitchFamily="34" charset="0"/>
            </a:endParaRPr>
          </a:p>
        </p:txBody>
      </p:sp>
      <p:sp>
        <p:nvSpPr>
          <p:cNvPr id="4" name="Rounded Rectangle 3"/>
          <p:cNvSpPr/>
          <p:nvPr/>
        </p:nvSpPr>
        <p:spPr>
          <a:xfrm>
            <a:off x="9014581" y="4679681"/>
            <a:ext cx="432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705877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83613" y="2828836"/>
            <a:ext cx="2723823" cy="2123658"/>
          </a:xfrm>
          <a:prstGeom prst="rect">
            <a:avLst/>
          </a:prstGeom>
          <a:noFill/>
        </p:spPr>
        <p:txBody>
          <a:bodyPr wrap="none" rtlCol="0">
            <a:spAutoFit/>
          </a:bodyPr>
          <a:lstStyle/>
          <a:p>
            <a:pPr algn="ctr"/>
            <a:r>
              <a:rPr lang="en-US" sz="6600" b="1" dirty="0" smtClean="0">
                <a:solidFill>
                  <a:schemeClr val="bg1"/>
                </a:solidFill>
                <a:latin typeface="Arial" panose="020B0604020202020204" pitchFamily="34" charset="0"/>
                <a:ea typeface="SamsungOneLatin 1100C" panose="020B0B06030303020204" pitchFamily="34" charset="0"/>
                <a:cs typeface="Arial" panose="020B0604020202020204" pitchFamily="34" charset="0"/>
              </a:rPr>
              <a:t>LINKS</a:t>
            </a:r>
          </a:p>
          <a:p>
            <a:pPr algn="ctr"/>
            <a:endParaRPr lang="en-US" sz="6600" b="1" dirty="0">
              <a:solidFill>
                <a:schemeClr val="bg1"/>
              </a:solidFill>
              <a:latin typeface="Arial" panose="020B0604020202020204" pitchFamily="34" charset="0"/>
              <a:ea typeface="SamsungOneLatin 1100C" panose="020B0B06030303020204" pitchFamily="34" charset="0"/>
              <a:cs typeface="Arial" panose="020B0604020202020204" pitchFamily="34" charset="0"/>
            </a:endParaRPr>
          </a:p>
        </p:txBody>
      </p:sp>
      <p:sp>
        <p:nvSpPr>
          <p:cNvPr id="4" name="Rounded Rectangle 3"/>
          <p:cNvSpPr/>
          <p:nvPr/>
        </p:nvSpPr>
        <p:spPr>
          <a:xfrm>
            <a:off x="7728898" y="3689081"/>
            <a:ext cx="43200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63919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76226" y="4039811"/>
            <a:ext cx="2776875" cy="360000"/>
          </a:xfrm>
          <a:prstGeom prst="rect">
            <a:avLst/>
          </a:prstGeom>
        </p:spPr>
      </p:pic>
      <p:sp>
        <p:nvSpPr>
          <p:cNvPr id="4" name="Title 1"/>
          <p:cNvSpPr txBox="1">
            <a:spLocks/>
          </p:cNvSpPr>
          <p:nvPr/>
        </p:nvSpPr>
        <p:spPr>
          <a:xfrm>
            <a:off x="872900" y="3203390"/>
            <a:ext cx="8821706" cy="833663"/>
          </a:xfrm>
          <a:prstGeom prst="rect">
            <a:avLst/>
          </a:prstGeom>
          <a:noFill/>
          <a:ln>
            <a:noFill/>
          </a:ln>
        </p:spPr>
        <p:txBody>
          <a:bodyPr vert="horz" wrap="square" lIns="108000" tIns="108000" rIns="108000" bIns="108000" rtlCol="0" anchor="b">
            <a:spAutoFit/>
          </a:bodyPr>
          <a:lstStyle/>
          <a:p>
            <a:pPr>
              <a:spcBef>
                <a:spcPct val="0"/>
              </a:spcBef>
              <a:defRPr/>
            </a:pPr>
            <a:r>
              <a:rPr lang="pt-BR" sz="4000" b="1" dirty="0" smtClean="0">
                <a:solidFill>
                  <a:schemeClr val="bg1"/>
                </a:solidFill>
                <a:latin typeface="Arial" panose="020B0604020202020204" pitchFamily="34" charset="0"/>
                <a:ea typeface="Roboto" pitchFamily="2" charset="0"/>
                <a:cs typeface="Arial" panose="020B0604020202020204" pitchFamily="34" charset="0"/>
              </a:rPr>
              <a:t>Obrigado,</a:t>
            </a:r>
          </a:p>
        </p:txBody>
      </p:sp>
      <p:sp>
        <p:nvSpPr>
          <p:cNvPr id="6" name="Rounded Rectangle 5"/>
          <p:cNvSpPr/>
          <p:nvPr/>
        </p:nvSpPr>
        <p:spPr>
          <a:xfrm>
            <a:off x="976226" y="4559052"/>
            <a:ext cx="1152000" cy="10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528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t-BR" dirty="0" smtClean="0"/>
              <a:t>Necessidade de trocar informações sensíveis usando canais inseguros</a:t>
            </a:r>
          </a:p>
          <a:p>
            <a:r>
              <a:rPr lang="pt-BR" dirty="0" smtClean="0"/>
              <a:t>Modelo OSI não garante segurança</a:t>
            </a:r>
            <a:endParaRPr lang="en-US" dirty="0"/>
          </a:p>
        </p:txBody>
      </p:sp>
      <p:sp>
        <p:nvSpPr>
          <p:cNvPr id="3" name="Title 2"/>
          <p:cNvSpPr>
            <a:spLocks noGrp="1"/>
          </p:cNvSpPr>
          <p:nvPr>
            <p:ph type="title"/>
          </p:nvPr>
        </p:nvSpPr>
        <p:spPr/>
        <p:txBody>
          <a:bodyPr>
            <a:normAutofit fontScale="90000"/>
          </a:bodyPr>
          <a:lstStyle/>
          <a:p>
            <a:r>
              <a:rPr lang="pt-BR" dirty="0" smtClean="0"/>
              <a:t>Contexto geral</a:t>
            </a:r>
            <a:endParaRPr lang="en-US" dirty="0"/>
          </a:p>
        </p:txBody>
      </p:sp>
      <p:sp>
        <p:nvSpPr>
          <p:cNvPr id="4" name="Text Placeholder 3"/>
          <p:cNvSpPr>
            <a:spLocks noGrp="1"/>
          </p:cNvSpPr>
          <p:nvPr>
            <p:ph type="body" sz="quarter" idx="10"/>
          </p:nvPr>
        </p:nvSpPr>
        <p:spPr/>
        <p:txBody>
          <a:bodyPr>
            <a:normAutofit lnSpcReduction="10000"/>
          </a:bodyPr>
          <a:lstStyle/>
          <a:p>
            <a:endParaRPr lang="en-US"/>
          </a:p>
        </p:txBody>
      </p:sp>
      <p:pic>
        <p:nvPicPr>
          <p:cNvPr id="2050" name="Picture 2" descr="osi_0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23836"/>
            <a:ext cx="3867150"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236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t-BR" dirty="0" smtClean="0"/>
              <a:t>Protocolo de criptografia feito para prover comunicação segura através de um canal inseguro.</a:t>
            </a:r>
          </a:p>
          <a:p>
            <a:r>
              <a:rPr lang="pt-BR" dirty="0" smtClean="0"/>
              <a:t>Usado por web-browsers, e-mail, </a:t>
            </a:r>
            <a:r>
              <a:rPr lang="pt-BR" dirty="0" err="1" smtClean="0"/>
              <a:t>voip</a:t>
            </a:r>
            <a:r>
              <a:rPr lang="pt-BR" dirty="0" smtClean="0"/>
              <a:t>, etc.</a:t>
            </a:r>
          </a:p>
          <a:p>
            <a:r>
              <a:rPr lang="pt-BR" dirty="0" smtClean="0"/>
              <a:t>Versões:</a:t>
            </a:r>
          </a:p>
          <a:p>
            <a:pPr lvl="1"/>
            <a:r>
              <a:rPr lang="pt-BR" dirty="0" smtClean="0"/>
              <a:t>1.0 (nunca foi lançada)</a:t>
            </a:r>
          </a:p>
          <a:p>
            <a:pPr lvl="1"/>
            <a:r>
              <a:rPr lang="pt-BR" dirty="0" smtClean="0"/>
              <a:t>2.0 (deprecada 2011)</a:t>
            </a:r>
          </a:p>
          <a:p>
            <a:pPr lvl="1"/>
            <a:r>
              <a:rPr lang="pt-BR" dirty="0" smtClean="0"/>
              <a:t>3.0 (deprecada 2015)</a:t>
            </a:r>
            <a:endParaRPr lang="en-US" dirty="0"/>
          </a:p>
        </p:txBody>
      </p:sp>
      <p:sp>
        <p:nvSpPr>
          <p:cNvPr id="3" name="Title 2"/>
          <p:cNvSpPr>
            <a:spLocks noGrp="1"/>
          </p:cNvSpPr>
          <p:nvPr>
            <p:ph type="title"/>
          </p:nvPr>
        </p:nvSpPr>
        <p:spPr/>
        <p:txBody>
          <a:bodyPr>
            <a:normAutofit fontScale="90000"/>
          </a:bodyPr>
          <a:lstStyle/>
          <a:p>
            <a:r>
              <a:rPr lang="pt-BR" dirty="0" smtClean="0"/>
              <a:t>SSL </a:t>
            </a:r>
            <a:r>
              <a:rPr lang="pt-BR" dirty="0" err="1" smtClean="0"/>
              <a:t>Context</a:t>
            </a:r>
            <a:endParaRPr lang="en-US" dirty="0"/>
          </a:p>
        </p:txBody>
      </p:sp>
      <p:sp>
        <p:nvSpPr>
          <p:cNvPr id="4" name="Text Placeholder 3"/>
          <p:cNvSpPr>
            <a:spLocks noGrp="1"/>
          </p:cNvSpPr>
          <p:nvPr>
            <p:ph type="body" sz="quarter" idx="10"/>
          </p:nvPr>
        </p:nvSpPr>
        <p:spPr/>
        <p:txBody>
          <a:bodyPr>
            <a:normAutofit lnSpcReduction="10000"/>
          </a:bodyPr>
          <a:lstStyle/>
          <a:p>
            <a:endParaRPr lang="en-US"/>
          </a:p>
        </p:txBody>
      </p:sp>
    </p:spTree>
    <p:extLst>
      <p:ext uri="{BB962C8B-B14F-4D97-AF65-F5344CB8AC3E}">
        <p14:creationId xmlns:p14="http://schemas.microsoft.com/office/powerpoint/2010/main" val="1317221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t-BR" dirty="0"/>
              <a:t>Protocolo de criptografia feito para prover comunicação segura através de um canal inseguro</a:t>
            </a:r>
            <a:r>
              <a:rPr lang="pt-BR" dirty="0" smtClean="0"/>
              <a:t>.</a:t>
            </a:r>
          </a:p>
          <a:p>
            <a:r>
              <a:rPr lang="pt-BR" dirty="0" smtClean="0"/>
              <a:t>Sucessor do SSL</a:t>
            </a:r>
          </a:p>
          <a:p>
            <a:r>
              <a:rPr lang="pt-BR" dirty="0"/>
              <a:t>Versões:</a:t>
            </a:r>
          </a:p>
          <a:p>
            <a:pPr lvl="1"/>
            <a:r>
              <a:rPr lang="pt-BR" dirty="0"/>
              <a:t>1.0 </a:t>
            </a:r>
            <a:r>
              <a:rPr lang="pt-BR" dirty="0" smtClean="0"/>
              <a:t>(1999)</a:t>
            </a:r>
          </a:p>
          <a:p>
            <a:pPr lvl="1"/>
            <a:r>
              <a:rPr lang="pt-BR" dirty="0" smtClean="0"/>
              <a:t>1.1 (2006)</a:t>
            </a:r>
          </a:p>
          <a:p>
            <a:pPr lvl="1"/>
            <a:r>
              <a:rPr lang="pt-BR" dirty="0" smtClean="0"/>
              <a:t>1.2 (2008) – Mais usada atualmente</a:t>
            </a:r>
          </a:p>
          <a:p>
            <a:pPr lvl="1"/>
            <a:r>
              <a:rPr lang="pt-BR" dirty="0" smtClean="0"/>
              <a:t>1.3 (2018)</a:t>
            </a:r>
            <a:endParaRPr lang="en-US" dirty="0"/>
          </a:p>
        </p:txBody>
      </p:sp>
      <p:sp>
        <p:nvSpPr>
          <p:cNvPr id="3" name="Title 2"/>
          <p:cNvSpPr>
            <a:spLocks noGrp="1"/>
          </p:cNvSpPr>
          <p:nvPr>
            <p:ph type="title"/>
          </p:nvPr>
        </p:nvSpPr>
        <p:spPr/>
        <p:txBody>
          <a:bodyPr>
            <a:normAutofit fontScale="90000"/>
          </a:bodyPr>
          <a:lstStyle/>
          <a:p>
            <a:r>
              <a:rPr lang="pt-BR" dirty="0" smtClean="0"/>
              <a:t>TLS </a:t>
            </a:r>
            <a:r>
              <a:rPr lang="pt-BR" dirty="0" err="1" smtClean="0"/>
              <a:t>Context</a:t>
            </a:r>
            <a:endParaRPr lang="en-US" dirty="0"/>
          </a:p>
        </p:txBody>
      </p:sp>
      <p:sp>
        <p:nvSpPr>
          <p:cNvPr id="4" name="Text Placeholder 3"/>
          <p:cNvSpPr>
            <a:spLocks noGrp="1"/>
          </p:cNvSpPr>
          <p:nvPr>
            <p:ph type="body" sz="quarter" idx="10"/>
          </p:nvPr>
        </p:nvSpPr>
        <p:spPr/>
        <p:txBody>
          <a:bodyPr>
            <a:normAutofit lnSpcReduction="10000"/>
          </a:bodyPr>
          <a:lstStyle/>
          <a:p>
            <a:endParaRPr lang="en-US"/>
          </a:p>
        </p:txBody>
      </p:sp>
    </p:spTree>
    <p:extLst>
      <p:ext uri="{BB962C8B-B14F-4D97-AF65-F5344CB8AC3E}">
        <p14:creationId xmlns:p14="http://schemas.microsoft.com/office/powerpoint/2010/main" val="3857285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t-BR" dirty="0" smtClean="0"/>
              <a:t>CIFRAS</a:t>
            </a:r>
            <a:endParaRPr lang="en-US" dirty="0"/>
          </a:p>
        </p:txBody>
      </p:sp>
      <p:sp>
        <p:nvSpPr>
          <p:cNvPr id="3" name="Title 2"/>
          <p:cNvSpPr>
            <a:spLocks noGrp="1"/>
          </p:cNvSpPr>
          <p:nvPr>
            <p:ph type="title"/>
          </p:nvPr>
        </p:nvSpPr>
        <p:spPr/>
        <p:txBody>
          <a:bodyPr>
            <a:normAutofit fontScale="90000"/>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Tree>
    <p:extLst>
      <p:ext uri="{BB962C8B-B14F-4D97-AF65-F5344CB8AC3E}">
        <p14:creationId xmlns:p14="http://schemas.microsoft.com/office/powerpoint/2010/main" val="1676649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t-BR" dirty="0" err="1" smtClean="0"/>
              <a:t>Korose</a:t>
            </a:r>
            <a:r>
              <a:rPr lang="pt-BR" dirty="0" smtClean="0"/>
              <a:t> – </a:t>
            </a:r>
            <a:r>
              <a:rPr lang="pt-BR" dirty="0" err="1" smtClean="0"/>
              <a:t>Introducação</a:t>
            </a:r>
            <a:r>
              <a:rPr lang="pt-BR" dirty="0" smtClean="0"/>
              <a:t> criptografia (</a:t>
            </a:r>
            <a:r>
              <a:rPr lang="pt-BR" dirty="0" err="1" smtClean="0"/>
              <a:t>cap</a:t>
            </a:r>
            <a:r>
              <a:rPr lang="pt-BR" dirty="0" smtClean="0"/>
              <a:t> 8)</a:t>
            </a:r>
          </a:p>
          <a:p>
            <a:r>
              <a:rPr lang="pt-BR" dirty="0" err="1" smtClean="0"/>
              <a:t>Pq</a:t>
            </a:r>
            <a:r>
              <a:rPr lang="pt-BR" dirty="0" smtClean="0"/>
              <a:t> precisa de criptografia</a:t>
            </a:r>
            <a:endParaRPr lang="en-US" dirty="0"/>
          </a:p>
        </p:txBody>
      </p:sp>
      <p:sp>
        <p:nvSpPr>
          <p:cNvPr id="3" name="Title 2"/>
          <p:cNvSpPr>
            <a:spLocks noGrp="1"/>
          </p:cNvSpPr>
          <p:nvPr>
            <p:ph type="title"/>
          </p:nvPr>
        </p:nvSpPr>
        <p:spPr/>
        <p:txBody>
          <a:bodyPr>
            <a:normAutofit fontScale="90000"/>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Tree>
    <p:extLst>
      <p:ext uri="{BB962C8B-B14F-4D97-AF65-F5344CB8AC3E}">
        <p14:creationId xmlns:p14="http://schemas.microsoft.com/office/powerpoint/2010/main" val="2987852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t-BR" dirty="0" smtClean="0"/>
              <a:t>Qual o problema se a chave vazar?</a:t>
            </a:r>
            <a:endParaRPr lang="en-US" dirty="0"/>
          </a:p>
        </p:txBody>
      </p:sp>
      <p:sp>
        <p:nvSpPr>
          <p:cNvPr id="3" name="Title 2"/>
          <p:cNvSpPr>
            <a:spLocks noGrp="1"/>
          </p:cNvSpPr>
          <p:nvPr>
            <p:ph type="title"/>
          </p:nvPr>
        </p:nvSpPr>
        <p:spPr/>
        <p:txBody>
          <a:bodyPr>
            <a:normAutofit fontScale="90000"/>
          </a:bodyPr>
          <a:lstStyle/>
          <a:p>
            <a:r>
              <a:rPr lang="pt-BR" dirty="0" smtClean="0"/>
              <a:t>Chave simétrica</a:t>
            </a:r>
            <a:endParaRPr lang="en-US" dirty="0"/>
          </a:p>
        </p:txBody>
      </p:sp>
      <p:sp>
        <p:nvSpPr>
          <p:cNvPr id="4" name="Text Placeholder 3"/>
          <p:cNvSpPr>
            <a:spLocks noGrp="1"/>
          </p:cNvSpPr>
          <p:nvPr>
            <p:ph type="body" sz="quarter" idx="10"/>
          </p:nvPr>
        </p:nvSpPr>
        <p:spPr/>
        <p:txBody>
          <a:bodyPr>
            <a:normAutofit lnSpcReduction="10000"/>
          </a:bodyPr>
          <a:lstStyle/>
          <a:p>
            <a:endParaRPr lang="en-US"/>
          </a:p>
        </p:txBody>
      </p:sp>
    </p:spTree>
    <p:extLst>
      <p:ext uri="{BB962C8B-B14F-4D97-AF65-F5344CB8AC3E}">
        <p14:creationId xmlns:p14="http://schemas.microsoft.com/office/powerpoint/2010/main" val="3461193407"/>
      </p:ext>
    </p:extLst>
  </p:cSld>
  <p:clrMapOvr>
    <a:masterClrMapping/>
  </p:clrMapOvr>
</p:sld>
</file>

<file path=ppt/theme/theme1.xml><?xml version="1.0" encoding="utf-8"?>
<a:theme xmlns:a="http://schemas.openxmlformats.org/drawingml/2006/main" name="SIDI_LVAS">
  <a:themeElements>
    <a:clrScheme name="LOCAL_VAS">
      <a:dk1>
        <a:sysClr val="windowText" lastClr="000000"/>
      </a:dk1>
      <a:lt1>
        <a:sysClr val="window" lastClr="FFFFFF"/>
      </a:lt1>
      <a:dk2>
        <a:srgbClr val="471D7C"/>
      </a:dk2>
      <a:lt2>
        <a:srgbClr val="E7E6E6"/>
      </a:lt2>
      <a:accent1>
        <a:srgbClr val="50D691"/>
      </a:accent1>
      <a:accent2>
        <a:srgbClr val="8C61F7"/>
      </a:accent2>
      <a:accent3>
        <a:srgbClr val="69B0ED"/>
      </a:accent3>
      <a:accent4>
        <a:srgbClr val="96F596"/>
      </a:accent4>
      <a:accent5>
        <a:srgbClr val="F0C74A"/>
      </a:accent5>
      <a:accent6>
        <a:srgbClr val="D62BF5"/>
      </a:accent6>
      <a:hlink>
        <a:srgbClr val="0070C0"/>
      </a:hlink>
      <a:folHlink>
        <a:srgbClr val="B40AD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DI_LVAS" id="{E1BB9F93-5E5F-4813-A819-B016D08F9149}" vid="{06723A3A-E07B-4176-8BA7-94223E0BB8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13462</TotalTime>
  <Words>1844</Words>
  <Application>Microsoft Office PowerPoint</Application>
  <PresentationFormat>Widescreen</PresentationFormat>
  <Paragraphs>298</Paragraphs>
  <Slides>34</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游ゴシック</vt:lpstr>
      <vt:lpstr>Arial</vt:lpstr>
      <vt:lpstr>Calibri</vt:lpstr>
      <vt:lpstr>Courier New</vt:lpstr>
      <vt:lpstr>Roboto</vt:lpstr>
      <vt:lpstr>SamsungOneLatin 1100C</vt:lpstr>
      <vt:lpstr>SIDI_LVAS</vt:lpstr>
      <vt:lpstr>PowerPoint Presentation</vt:lpstr>
      <vt:lpstr>PowerPoint Presentation</vt:lpstr>
      <vt:lpstr>PowerPoint Presentation</vt:lpstr>
      <vt:lpstr>Contexto geral</vt:lpstr>
      <vt:lpstr>SSL Context</vt:lpstr>
      <vt:lpstr>TLS Context</vt:lpstr>
      <vt:lpstr>PowerPoint Presentation</vt:lpstr>
      <vt:lpstr>PowerPoint Presentation</vt:lpstr>
      <vt:lpstr>Chave simétrica</vt:lpstr>
      <vt:lpstr>Private/Public Keys</vt:lpstr>
      <vt:lpstr>Certificado Digital</vt:lpstr>
      <vt:lpstr>Certificado Digital</vt:lpstr>
      <vt:lpstr>Quem pode gerar um certificado?</vt:lpstr>
      <vt:lpstr>Tipos de validação de certificado</vt:lpstr>
      <vt:lpstr>Cadeia de certificados</vt:lpstr>
      <vt:lpstr>PowerPoint Presentation</vt:lpstr>
      <vt:lpstr>PowerPoint Presentation</vt:lpstr>
      <vt:lpstr>PowerPoint Presentation</vt:lpstr>
      <vt:lpstr>Métodos de criptografia</vt:lpstr>
      <vt:lpstr>Métodos de criptografia</vt:lpstr>
      <vt:lpstr>Métodos de criptografia</vt:lpstr>
      <vt:lpstr>Métodos de criptografia</vt:lpstr>
      <vt:lpstr>PowerPoint Presentation</vt:lpstr>
      <vt:lpstr>OpenSSL</vt:lpstr>
      <vt:lpstr>Criando seu self-signed certificate</vt:lpstr>
      <vt:lpstr>PowerPoint Presentation</vt:lpstr>
      <vt:lpstr>Self signed fast for tests</vt:lpstr>
      <vt:lpstr>PowerPoint Presentation</vt:lpstr>
      <vt:lpstr>Hands on com certificado intermediário</vt:lpstr>
      <vt:lpstr>Hands on com certificado intermediário</vt:lpstr>
      <vt:lpstr>Repositório</vt:lpstr>
      <vt:lpstr>PowerPoint Presentation</vt:lpstr>
      <vt:lpstr>PowerPoint Presentation</vt:lpstr>
      <vt:lpstr>PowerPoint Presentation</vt:lpstr>
    </vt:vector>
  </TitlesOfParts>
  <Company>SIDI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Daniele Zandona</dc:creator>
  <cp:lastModifiedBy>Felipe Luiz Tortella</cp:lastModifiedBy>
  <cp:revision>517</cp:revision>
  <dcterms:created xsi:type="dcterms:W3CDTF">2018-12-21T17:49:22Z</dcterms:created>
  <dcterms:modified xsi:type="dcterms:W3CDTF">2019-08-16T20:12:10Z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NSCPROP_SA">
    <vt:lpwstr>C:\Users\d.zandona.CORP\Documents\PROJETOS\SIDI_Inovacao_case2.pptx</vt:lpwstr>
  </property>
</Properties>
</file>