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7734300" cy="12242800"/>
  <p:notesSz cx="7734300" cy="122428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0548" y="3795268"/>
            <a:ext cx="6579552" cy="2570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1097" y="6855968"/>
            <a:ext cx="5418455" cy="3060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231F2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231F2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7032" y="2815844"/>
            <a:ext cx="3367182" cy="80802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986434" y="2815844"/>
            <a:ext cx="3367182" cy="80802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231F2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19999" y="895731"/>
            <a:ext cx="6300470" cy="0"/>
          </a:xfrm>
          <a:custGeom>
            <a:avLst/>
            <a:gdLst/>
            <a:ahLst/>
            <a:cxnLst/>
            <a:rect l="l" t="t" r="r" b="b"/>
            <a:pathLst>
              <a:path w="6300470" h="0">
                <a:moveTo>
                  <a:pt x="0" y="0"/>
                </a:moveTo>
                <a:lnTo>
                  <a:pt x="630000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2971" y="1525537"/>
            <a:ext cx="6350000" cy="741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231F2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7032" y="2815844"/>
            <a:ext cx="6966585" cy="80802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31821" y="11385804"/>
            <a:ext cx="2477008" cy="612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7032" y="11385804"/>
            <a:ext cx="1780349" cy="612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73268" y="11385804"/>
            <a:ext cx="1780349" cy="612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mprenta.gov.co/" TargetMode="External"/><Relationship Id="rId3" Type="http://schemas.openxmlformats.org/officeDocument/2006/relationships/hyperlink" Target="http://www.camara.gov.co/" TargetMode="External"/><Relationship Id="rId4" Type="http://schemas.openxmlformats.org/officeDocument/2006/relationships/hyperlink" Target="http://www.secretariasenado.gov.co/" TargetMode="External"/><Relationship Id="rId5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182" y="3332963"/>
            <a:ext cx="9232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0">
                <a:solidFill>
                  <a:srgbClr val="231F20"/>
                </a:solidFill>
                <a:latin typeface="Times New Roman"/>
                <a:cs typeface="Times New Roman"/>
              </a:rPr>
              <a:t>DIRECTORES: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1888" y="2749296"/>
            <a:ext cx="91821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231F20"/>
                </a:solidFill>
                <a:latin typeface="Times New Roman"/>
                <a:cs typeface="Times New Roman"/>
                <a:hlinkClick r:id="rId2"/>
              </a:rPr>
              <a:t>www.imprenta.gov.co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8851" y="2184417"/>
            <a:ext cx="2364740" cy="59817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dirty="0" sz="1200" spc="480">
                <a:solidFill>
                  <a:srgbClr val="231F20"/>
                </a:solidFill>
                <a:latin typeface="Times New Roman"/>
                <a:cs typeface="Times New Roman"/>
              </a:rPr>
              <a:t>SENADO</a:t>
            </a:r>
            <a:r>
              <a:rPr dirty="0" sz="1200" spc="7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200" spc="52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dirty="0" sz="1200" spc="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200" spc="525">
                <a:solidFill>
                  <a:srgbClr val="231F20"/>
                </a:solidFill>
                <a:latin typeface="Times New Roman"/>
                <a:cs typeface="Times New Roman"/>
              </a:rPr>
              <a:t>CÁMARA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dirty="0" sz="1000" spc="80">
                <a:solidFill>
                  <a:srgbClr val="231F20"/>
                </a:solidFill>
                <a:latin typeface="Times New Roman"/>
                <a:cs typeface="Times New Roman"/>
              </a:rPr>
              <a:t>(Artículo 36, </a:t>
            </a:r>
            <a:r>
              <a:rPr dirty="0" sz="1000" spc="100">
                <a:solidFill>
                  <a:srgbClr val="231F20"/>
                </a:solidFill>
                <a:latin typeface="Times New Roman"/>
                <a:cs typeface="Times New Roman"/>
              </a:rPr>
              <a:t>Ley </a:t>
            </a:r>
            <a:r>
              <a:rPr dirty="0" sz="1000" spc="75">
                <a:solidFill>
                  <a:srgbClr val="231F20"/>
                </a:solidFill>
                <a:latin typeface="Times New Roman"/>
                <a:cs typeface="Times New Roman"/>
              </a:rPr>
              <a:t>5ª </a:t>
            </a:r>
            <a:r>
              <a:rPr dirty="0" sz="1000" spc="90">
                <a:solidFill>
                  <a:srgbClr val="231F20"/>
                </a:solidFill>
                <a:latin typeface="Times New Roman"/>
                <a:cs typeface="Times New Roman"/>
              </a:rPr>
              <a:t>de</a:t>
            </a:r>
            <a:r>
              <a:rPr dirty="0" sz="1000" spc="-1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00" spc="90">
                <a:solidFill>
                  <a:srgbClr val="231F20"/>
                </a:solidFill>
                <a:latin typeface="Times New Roman"/>
                <a:cs typeface="Times New Roman"/>
              </a:rPr>
              <a:t>1992)</a:t>
            </a:r>
            <a:endParaRPr sz="1000">
              <a:latin typeface="Times New Roman"/>
              <a:cs typeface="Times New Roman"/>
            </a:endParaRPr>
          </a:p>
          <a:p>
            <a:pPr algn="ctr" marL="5080">
              <a:lnSpc>
                <a:spcPct val="100000"/>
              </a:lnSpc>
              <a:spcBef>
                <a:spcPts val="245"/>
              </a:spcBef>
            </a:pPr>
            <a:r>
              <a:rPr dirty="0" sz="800" spc="15">
                <a:solidFill>
                  <a:srgbClr val="231F20"/>
                </a:solidFill>
                <a:latin typeface="Times New Roman"/>
                <a:cs typeface="Times New Roman"/>
              </a:rPr>
              <a:t>IMPRENTA </a:t>
            </a:r>
            <a:r>
              <a:rPr dirty="0" sz="800" spc="20">
                <a:solidFill>
                  <a:srgbClr val="231F20"/>
                </a:solidFill>
                <a:latin typeface="Times New Roman"/>
                <a:cs typeface="Times New Roman"/>
              </a:rPr>
              <a:t>NACIONAL DE</a:t>
            </a:r>
            <a:r>
              <a:rPr dirty="0" sz="800" spc="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800" spc="25">
                <a:solidFill>
                  <a:srgbClr val="231F20"/>
                </a:solidFill>
                <a:latin typeface="Times New Roman"/>
                <a:cs typeface="Times New Roman"/>
              </a:rPr>
              <a:t>COLOMBIA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1796" y="2965767"/>
            <a:ext cx="632587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3440" algn="l"/>
                <a:tab pos="4752975" algn="l"/>
              </a:tabLst>
            </a:pPr>
            <a:r>
              <a:rPr dirty="0" sz="1000" spc="-5">
                <a:solidFill>
                  <a:srgbClr val="231F20"/>
                </a:solidFill>
                <a:latin typeface="Times New Roman"/>
                <a:cs typeface="Times New Roman"/>
              </a:rPr>
              <a:t>AÑO XXIX </a:t>
            </a:r>
            <a:r>
              <a:rPr dirty="0" sz="100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  <a:r>
              <a:rPr dirty="0" sz="10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Times New Roman"/>
                <a:cs typeface="Times New Roman"/>
              </a:rPr>
              <a:t>Nº </a:t>
            </a:r>
            <a:r>
              <a:rPr dirty="0" sz="1000">
                <a:solidFill>
                  <a:srgbClr val="231F20"/>
                </a:solidFill>
                <a:latin typeface="Times New Roman"/>
                <a:cs typeface="Times New Roman"/>
              </a:rPr>
              <a:t>405	Bogotá, </a:t>
            </a:r>
            <a:r>
              <a:rPr dirty="0" sz="1000" spc="-5">
                <a:solidFill>
                  <a:srgbClr val="231F20"/>
                </a:solidFill>
                <a:latin typeface="Times New Roman"/>
                <a:cs typeface="Times New Roman"/>
              </a:rPr>
              <a:t>D. </a:t>
            </a:r>
            <a:r>
              <a:rPr dirty="0" sz="1000">
                <a:solidFill>
                  <a:srgbClr val="231F20"/>
                </a:solidFill>
                <a:latin typeface="Times New Roman"/>
                <a:cs typeface="Times New Roman"/>
              </a:rPr>
              <a:t>C., viernes, 19 de junio</a:t>
            </a:r>
            <a:r>
              <a:rPr dirty="0" sz="100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31F20"/>
                </a:solidFill>
                <a:latin typeface="Times New Roman"/>
                <a:cs typeface="Times New Roman"/>
              </a:rPr>
              <a:t>de 2020	EDICIÓN </a:t>
            </a:r>
            <a:r>
              <a:rPr dirty="0" sz="1000" spc="-5">
                <a:solidFill>
                  <a:srgbClr val="231F20"/>
                </a:solidFill>
                <a:latin typeface="Times New Roman"/>
                <a:cs typeface="Times New Roman"/>
              </a:rPr>
              <a:t>DE </a:t>
            </a:r>
            <a:r>
              <a:rPr dirty="0" sz="1000">
                <a:solidFill>
                  <a:srgbClr val="231F20"/>
                </a:solidFill>
                <a:latin typeface="Times New Roman"/>
                <a:cs typeface="Times New Roman"/>
              </a:rPr>
              <a:t>12</a:t>
            </a:r>
            <a:r>
              <a:rPr dirty="0" sz="1000" spc="17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Times New Roman"/>
                <a:cs typeface="Times New Roman"/>
              </a:rPr>
              <a:t>PÁGINAS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8845" y="3196691"/>
            <a:ext cx="6303010" cy="553720"/>
          </a:xfrm>
          <a:custGeom>
            <a:avLst/>
            <a:gdLst/>
            <a:ahLst/>
            <a:cxnLst/>
            <a:rect l="l" t="t" r="r" b="b"/>
            <a:pathLst>
              <a:path w="6303009" h="553720">
                <a:moveTo>
                  <a:pt x="0" y="553440"/>
                </a:moveTo>
                <a:lnTo>
                  <a:pt x="6302476" y="553440"/>
                </a:lnTo>
                <a:lnTo>
                  <a:pt x="6302476" y="0"/>
                </a:lnTo>
                <a:lnTo>
                  <a:pt x="0" y="0"/>
                </a:lnTo>
                <a:lnTo>
                  <a:pt x="0" y="553440"/>
                </a:lnTo>
                <a:close/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620581" y="567804"/>
            <a:ext cx="25253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700" algn="l"/>
                <a:tab pos="1536065" algn="l"/>
              </a:tabLst>
            </a:pPr>
            <a:r>
              <a:rPr dirty="0" sz="1200" spc="145">
                <a:solidFill>
                  <a:srgbClr val="231F20"/>
                </a:solidFill>
                <a:latin typeface="Times New Roman"/>
                <a:cs typeface="Times New Roman"/>
              </a:rPr>
              <a:t>REPÚBLICA</a:t>
            </a:r>
            <a:r>
              <a:rPr dirty="0" sz="1200" spc="145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1200" spc="165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dirty="0" sz="1200" spc="145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1200" spc="160">
                <a:solidFill>
                  <a:srgbClr val="231F20"/>
                </a:solidFill>
                <a:latin typeface="Times New Roman"/>
                <a:cs typeface="Times New Roman"/>
              </a:rPr>
              <a:t>COLOMBIA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5728" y="4368813"/>
            <a:ext cx="6300470" cy="0"/>
          </a:xfrm>
          <a:custGeom>
            <a:avLst/>
            <a:gdLst/>
            <a:ahLst/>
            <a:cxnLst/>
            <a:rect l="l" t="t" r="r" b="b"/>
            <a:pathLst>
              <a:path w="6300470" h="0">
                <a:moveTo>
                  <a:pt x="0" y="0"/>
                </a:moveTo>
                <a:lnTo>
                  <a:pt x="630000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419692" y="3826205"/>
            <a:ext cx="29127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31F20"/>
                </a:solidFill>
                <a:latin typeface="Times New Roman"/>
                <a:cs typeface="Times New Roman"/>
              </a:rPr>
              <a:t>RAMA </a:t>
            </a:r>
            <a:r>
              <a:rPr dirty="0" sz="1100" spc="-25">
                <a:solidFill>
                  <a:srgbClr val="231F20"/>
                </a:solidFill>
                <a:latin typeface="Times New Roman"/>
                <a:cs typeface="Times New Roman"/>
              </a:rPr>
              <a:t>LEGISLATIVA </a:t>
            </a:r>
            <a:r>
              <a:rPr dirty="0" sz="1100" spc="-5">
                <a:solidFill>
                  <a:srgbClr val="231F20"/>
                </a:solidFill>
                <a:latin typeface="Times New Roman"/>
                <a:cs typeface="Times New Roman"/>
              </a:rPr>
              <a:t>DEL PODER</a:t>
            </a:r>
            <a:r>
              <a:rPr dirty="0" sz="1100" spc="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231F20"/>
                </a:solidFill>
                <a:latin typeface="Times New Roman"/>
                <a:cs typeface="Times New Roman"/>
              </a:rPr>
              <a:t>PÚBLICO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3028" y="3869262"/>
            <a:ext cx="6344920" cy="942975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60"/>
              </a:spcBef>
              <a:tabLst>
                <a:tab pos="2099945" algn="l"/>
                <a:tab pos="2938780" algn="l"/>
                <a:tab pos="3728720" algn="l"/>
              </a:tabLst>
            </a:pP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S E N A</a:t>
            </a:r>
            <a:r>
              <a:rPr dirty="0" sz="2600" spc="2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dirty="0" sz="2600" spc="1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O	D</a:t>
            </a:r>
            <a:r>
              <a:rPr dirty="0" sz="2600" spc="1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E	L</a:t>
            </a:r>
            <a:r>
              <a:rPr dirty="0" sz="2600" spc="-1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A	R E P Ú B L I C</a:t>
            </a:r>
            <a:r>
              <a:rPr dirty="0" sz="2600" spc="6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  <a:p>
            <a:pPr algn="ctr" marL="12065">
              <a:lnSpc>
                <a:spcPct val="100000"/>
              </a:lnSpc>
              <a:spcBef>
                <a:spcPts val="740"/>
              </a:spcBef>
              <a:tabLst>
                <a:tab pos="1748789" algn="l"/>
                <a:tab pos="2280285" algn="l"/>
              </a:tabLst>
            </a:pPr>
            <a:r>
              <a:rPr dirty="0" u="sng" sz="2000" spc="29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INFORME</a:t>
            </a:r>
            <a:r>
              <a:rPr dirty="0" u="sng" sz="2000" spc="-16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S	D</a:t>
            </a:r>
            <a:r>
              <a:rPr dirty="0" u="sng" sz="2000" spc="-165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E	</a:t>
            </a:r>
            <a:r>
              <a:rPr dirty="0" u="sng" sz="2000" spc="31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CONCILIACIÓN</a:t>
            </a:r>
            <a:r>
              <a:rPr dirty="0" u="sng" sz="2000" spc="-16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4496" y="2951302"/>
            <a:ext cx="6300470" cy="0"/>
          </a:xfrm>
          <a:custGeom>
            <a:avLst/>
            <a:gdLst/>
            <a:ahLst/>
            <a:cxnLst/>
            <a:rect l="l" t="t" r="r" b="b"/>
            <a:pathLst>
              <a:path w="6300470" h="0">
                <a:moveTo>
                  <a:pt x="0" y="0"/>
                </a:moveTo>
                <a:lnTo>
                  <a:pt x="630000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628896" y="3228629"/>
            <a:ext cx="2345055" cy="50038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950" spc="-5">
                <a:solidFill>
                  <a:srgbClr val="231F20"/>
                </a:solidFill>
                <a:latin typeface="Times New Roman"/>
                <a:cs typeface="Times New Roman"/>
              </a:rPr>
              <a:t>JORGE </a:t>
            </a:r>
            <a:r>
              <a:rPr dirty="0" sz="950" spc="-15">
                <a:solidFill>
                  <a:srgbClr val="231F20"/>
                </a:solidFill>
                <a:latin typeface="Times New Roman"/>
                <a:cs typeface="Times New Roman"/>
              </a:rPr>
              <a:t>HUMBERTO </a:t>
            </a:r>
            <a:r>
              <a:rPr dirty="0" sz="950" spc="-5">
                <a:solidFill>
                  <a:srgbClr val="231F20"/>
                </a:solidFill>
                <a:latin typeface="Times New Roman"/>
                <a:cs typeface="Times New Roman"/>
              </a:rPr>
              <a:t>MANTILLA</a:t>
            </a:r>
            <a:r>
              <a:rPr dirty="0" sz="950" spc="-10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950" spc="-5">
                <a:solidFill>
                  <a:srgbClr val="231F20"/>
                </a:solidFill>
                <a:latin typeface="Times New Roman"/>
                <a:cs typeface="Times New Roman"/>
              </a:rPr>
              <a:t>SERRANO</a:t>
            </a:r>
            <a:endParaRPr sz="950">
              <a:latin typeface="Times New Roman"/>
              <a:cs typeface="Times New Roman"/>
            </a:endParaRPr>
          </a:p>
          <a:p>
            <a:pPr algn="ctr" marR="167005">
              <a:lnSpc>
                <a:spcPct val="100000"/>
              </a:lnSpc>
              <a:spcBef>
                <a:spcPts val="235"/>
              </a:spcBef>
            </a:pPr>
            <a:r>
              <a:rPr dirty="0" u="sng" sz="700" spc="-1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SECRETARIO </a:t>
            </a:r>
            <a:r>
              <a:rPr dirty="0" u="sng" sz="700" spc="-5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GENERAL DE </a:t>
            </a:r>
            <a:r>
              <a:rPr dirty="0" u="sng" sz="70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LA</a:t>
            </a:r>
            <a:r>
              <a:rPr dirty="0" u="sng" sz="700" spc="95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70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CÁMARA</a:t>
            </a:r>
            <a:endParaRPr sz="700">
              <a:latin typeface="Times New Roman"/>
              <a:cs typeface="Times New Roman"/>
            </a:endParaRPr>
          </a:p>
          <a:p>
            <a:pPr algn="ctr" marR="171450">
              <a:lnSpc>
                <a:spcPct val="100000"/>
              </a:lnSpc>
              <a:spcBef>
                <a:spcPts val="245"/>
              </a:spcBef>
            </a:pPr>
            <a:r>
              <a:rPr dirty="0" sz="800" spc="30">
                <a:solidFill>
                  <a:srgbClr val="231F20"/>
                </a:solidFill>
                <a:latin typeface="Times New Roman"/>
                <a:cs typeface="Times New Roman"/>
                <a:hlinkClick r:id="rId3"/>
              </a:rPr>
              <a:t>www.camara.gov.co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45004" y="3187417"/>
            <a:ext cx="1802764" cy="548005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dirty="0" sz="950" spc="-5">
                <a:solidFill>
                  <a:srgbClr val="231F20"/>
                </a:solidFill>
                <a:latin typeface="Times New Roman"/>
                <a:cs typeface="Times New Roman"/>
              </a:rPr>
              <a:t>GREGORIO </a:t>
            </a:r>
            <a:r>
              <a:rPr dirty="0" sz="950">
                <a:solidFill>
                  <a:srgbClr val="231F20"/>
                </a:solidFill>
                <a:latin typeface="Times New Roman"/>
                <a:cs typeface="Times New Roman"/>
              </a:rPr>
              <a:t>ELJACH</a:t>
            </a:r>
            <a:r>
              <a:rPr dirty="0" sz="9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950" spc="-20">
                <a:solidFill>
                  <a:srgbClr val="231F20"/>
                </a:solidFill>
                <a:latin typeface="Times New Roman"/>
                <a:cs typeface="Times New Roman"/>
              </a:rPr>
              <a:t>PACHECO</a:t>
            </a:r>
            <a:endParaRPr sz="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dirty="0" u="sng" sz="700" spc="3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SECRETARIO </a:t>
            </a:r>
            <a:r>
              <a:rPr dirty="0" u="sng" sz="700" spc="4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GENERAL DEL SENADO</a:t>
            </a:r>
            <a:endParaRPr sz="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dirty="0" sz="800" spc="30">
                <a:solidFill>
                  <a:srgbClr val="231F20"/>
                </a:solidFill>
                <a:latin typeface="Times New Roman"/>
                <a:cs typeface="Times New Roman"/>
                <a:hlinkClick r:id="rId4"/>
              </a:rPr>
              <a:t>www.secretariasenado.gov.co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7425" algn="l"/>
                <a:tab pos="3342640" algn="l"/>
              </a:tabLst>
            </a:pPr>
            <a:r>
              <a:rPr dirty="0" sz="4700" spc="1035"/>
              <a:t>G</a:t>
            </a:r>
            <a:r>
              <a:rPr dirty="0" spc="1035"/>
              <a:t>aceta	</a:t>
            </a:r>
            <a:r>
              <a:rPr dirty="0" spc="1080"/>
              <a:t>del	</a:t>
            </a:r>
            <a:r>
              <a:rPr dirty="0" sz="4700" spc="1375"/>
              <a:t>c</a:t>
            </a:r>
            <a:r>
              <a:rPr dirty="0" spc="1375"/>
              <a:t>o</a:t>
            </a:r>
            <a:r>
              <a:rPr dirty="0" spc="-409"/>
              <a:t> </a:t>
            </a:r>
            <a:r>
              <a:rPr dirty="0" spc="960"/>
              <a:t>n</a:t>
            </a:r>
            <a:r>
              <a:rPr dirty="0" spc="-405"/>
              <a:t> </a:t>
            </a:r>
            <a:r>
              <a:rPr dirty="0" spc="229"/>
              <a:t>G</a:t>
            </a:r>
            <a:r>
              <a:rPr dirty="0" spc="-409"/>
              <a:t> </a:t>
            </a:r>
            <a:r>
              <a:rPr dirty="0" spc="1310"/>
              <a:t>r</a:t>
            </a:r>
            <a:r>
              <a:rPr dirty="0" spc="-405"/>
              <a:t> </a:t>
            </a:r>
            <a:r>
              <a:rPr dirty="0" spc="745"/>
              <a:t>e</a:t>
            </a:r>
            <a:r>
              <a:rPr dirty="0" spc="-409"/>
              <a:t> </a:t>
            </a:r>
            <a:r>
              <a:rPr dirty="0" spc="725"/>
              <a:t>s</a:t>
            </a:r>
            <a:r>
              <a:rPr dirty="0" spc="-405"/>
              <a:t> </a:t>
            </a:r>
            <a:r>
              <a:rPr dirty="0" spc="960"/>
              <a:t>o</a:t>
            </a:r>
            <a:endParaRPr sz="4700"/>
          </a:p>
        </p:txBody>
      </p:sp>
      <p:sp>
        <p:nvSpPr>
          <p:cNvPr id="15" name="object 15"/>
          <p:cNvSpPr txBox="1"/>
          <p:nvPr/>
        </p:nvSpPr>
        <p:spPr>
          <a:xfrm>
            <a:off x="5682386" y="2716784"/>
            <a:ext cx="13328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5">
                <a:solidFill>
                  <a:srgbClr val="231F20"/>
                </a:solidFill>
                <a:latin typeface="Times New Roman"/>
                <a:cs typeface="Times New Roman"/>
              </a:rPr>
              <a:t>I </a:t>
            </a:r>
            <a:r>
              <a:rPr dirty="0" sz="900" spc="30">
                <a:solidFill>
                  <a:srgbClr val="231F20"/>
                </a:solidFill>
                <a:latin typeface="Times New Roman"/>
                <a:cs typeface="Times New Roman"/>
              </a:rPr>
              <a:t>S S </a:t>
            </a:r>
            <a:r>
              <a:rPr dirty="0" sz="900" spc="35">
                <a:solidFill>
                  <a:srgbClr val="231F20"/>
                </a:solidFill>
                <a:latin typeface="Times New Roman"/>
                <a:cs typeface="Times New Roman"/>
              </a:rPr>
              <a:t>N </a:t>
            </a:r>
            <a:r>
              <a:rPr dirty="0" sz="900" spc="25">
                <a:solidFill>
                  <a:srgbClr val="231F20"/>
                </a:solidFill>
                <a:latin typeface="Times New Roman"/>
                <a:cs typeface="Times New Roman"/>
              </a:rPr>
              <a:t>0 1 2 3 </a:t>
            </a:r>
            <a:r>
              <a:rPr dirty="0" sz="900" spc="15">
                <a:solidFill>
                  <a:srgbClr val="231F20"/>
                </a:solidFill>
                <a:latin typeface="Times New Roman"/>
                <a:cs typeface="Times New Roman"/>
              </a:rPr>
              <a:t>- </a:t>
            </a:r>
            <a:r>
              <a:rPr dirty="0" sz="900" spc="25">
                <a:solidFill>
                  <a:srgbClr val="231F20"/>
                </a:solidFill>
                <a:latin typeface="Times New Roman"/>
                <a:cs typeface="Times New Roman"/>
              </a:rPr>
              <a:t>9 0 6</a:t>
            </a:r>
            <a:r>
              <a:rPr dirty="0" sz="900" spc="26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Times New Roman"/>
                <a:cs typeface="Times New Roman"/>
              </a:rPr>
              <a:t>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79826" y="840600"/>
            <a:ext cx="1795360" cy="8047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759178" y="6559163"/>
            <a:ext cx="4208780" cy="175768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 spc="-10">
                <a:latin typeface="Times New Roman"/>
                <a:cs typeface="Times New Roman"/>
              </a:rPr>
              <a:t>Honorables </a:t>
            </a:r>
            <a:r>
              <a:rPr dirty="0" sz="900" spc="-5">
                <a:latin typeface="Times New Roman"/>
                <a:cs typeface="Times New Roman"/>
              </a:rPr>
              <a:t>Congresistas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-10" b="1">
                <a:latin typeface="Times New Roman"/>
                <a:cs typeface="Times New Roman"/>
              </a:rPr>
              <a:t>LIDIO GARCIA</a:t>
            </a:r>
            <a:r>
              <a:rPr dirty="0" sz="900" spc="-5" b="1">
                <a:latin typeface="Times New Roman"/>
                <a:cs typeface="Times New Roman"/>
              </a:rPr>
              <a:t> </a:t>
            </a:r>
            <a:r>
              <a:rPr dirty="0" sz="900" spc="-10" b="1">
                <a:latin typeface="Times New Roman"/>
                <a:cs typeface="Times New Roman"/>
              </a:rPr>
              <a:t>TURBAY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900" spc="-10">
                <a:latin typeface="Times New Roman"/>
                <a:cs typeface="Times New Roman"/>
              </a:rPr>
              <a:t>Presidente del </a:t>
            </a:r>
            <a:r>
              <a:rPr dirty="0" sz="900" spc="-5">
                <a:latin typeface="Times New Roman"/>
                <a:cs typeface="Times New Roman"/>
              </a:rPr>
              <a:t>Senado de la</a:t>
            </a:r>
            <a:r>
              <a:rPr dirty="0" sz="900" spc="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República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10" b="1">
                <a:latin typeface="Times New Roman"/>
                <a:cs typeface="Times New Roman"/>
              </a:rPr>
              <a:t>CARLOS ALBERTO CUENCA</a:t>
            </a:r>
            <a:r>
              <a:rPr dirty="0" sz="900" b="1">
                <a:latin typeface="Times New Roman"/>
                <a:cs typeface="Times New Roman"/>
              </a:rPr>
              <a:t> </a:t>
            </a:r>
            <a:r>
              <a:rPr dirty="0" sz="900" spc="-10" b="1">
                <a:latin typeface="Times New Roman"/>
                <a:cs typeface="Times New Roman"/>
              </a:rPr>
              <a:t>CHAUX</a:t>
            </a:r>
            <a:endParaRPr sz="900">
              <a:latin typeface="Times New Roman"/>
              <a:cs typeface="Times New Roman"/>
            </a:endParaRPr>
          </a:p>
          <a:p>
            <a:pPr marL="12700" marR="2237740">
              <a:lnSpc>
                <a:spcPts val="1180"/>
              </a:lnSpc>
              <a:spcBef>
                <a:spcPts val="50"/>
              </a:spcBef>
            </a:pPr>
            <a:r>
              <a:rPr dirty="0" sz="900" spc="-10">
                <a:latin typeface="Times New Roman"/>
                <a:cs typeface="Times New Roman"/>
              </a:rPr>
              <a:t>Presidente </a:t>
            </a:r>
            <a:r>
              <a:rPr dirty="0" sz="900" spc="-5">
                <a:latin typeface="Times New Roman"/>
                <a:cs typeface="Times New Roman"/>
              </a:rPr>
              <a:t>de la Cámara de Representantes  Ciudad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9600"/>
              </a:lnSpc>
              <a:spcBef>
                <a:spcPts val="575"/>
              </a:spcBef>
            </a:pPr>
            <a:r>
              <a:rPr dirty="0" sz="900" spc="-10" b="1">
                <a:latin typeface="Times New Roman"/>
                <a:cs typeface="Times New Roman"/>
              </a:rPr>
              <a:t>Referencia</a:t>
            </a:r>
            <a:r>
              <a:rPr dirty="0" sz="900" spc="-10">
                <a:latin typeface="Times New Roman"/>
                <a:cs typeface="Times New Roman"/>
              </a:rPr>
              <a:t>: Informe </a:t>
            </a:r>
            <a:r>
              <a:rPr dirty="0" sz="900" spc="-5">
                <a:latin typeface="Times New Roman"/>
                <a:cs typeface="Times New Roman"/>
              </a:rPr>
              <a:t>de Conciliación al </a:t>
            </a:r>
            <a:r>
              <a:rPr dirty="0" sz="900" spc="-10">
                <a:latin typeface="Times New Roman"/>
                <a:cs typeface="Times New Roman"/>
              </a:rPr>
              <a:t>Proyecto </a:t>
            </a:r>
            <a:r>
              <a:rPr dirty="0" sz="900" spc="-5">
                <a:latin typeface="Times New Roman"/>
                <a:cs typeface="Times New Roman"/>
              </a:rPr>
              <a:t>de Ley </a:t>
            </a:r>
            <a:r>
              <a:rPr dirty="0" sz="900" spc="-10">
                <a:latin typeface="Times New Roman"/>
                <a:cs typeface="Times New Roman"/>
              </a:rPr>
              <a:t>N° </a:t>
            </a:r>
            <a:r>
              <a:rPr dirty="0" sz="900" spc="-5">
                <a:latin typeface="Times New Roman"/>
                <a:cs typeface="Times New Roman"/>
              </a:rPr>
              <a:t>139 de 2018 Cámara, </a:t>
            </a:r>
            <a:r>
              <a:rPr dirty="0" sz="900" spc="-10">
                <a:latin typeface="Times New Roman"/>
                <a:cs typeface="Times New Roman"/>
              </a:rPr>
              <a:t>N° </a:t>
            </a:r>
            <a:r>
              <a:rPr dirty="0" sz="900" spc="-5">
                <a:latin typeface="Times New Roman"/>
                <a:cs typeface="Times New Roman"/>
              </a:rPr>
              <a:t>026</a:t>
            </a:r>
            <a:r>
              <a:rPr dirty="0" sz="900" spc="-12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de  2019 Senado “Por la cual se </a:t>
            </a:r>
            <a:r>
              <a:rPr dirty="0" sz="900" spc="-10">
                <a:latin typeface="Times New Roman"/>
                <a:cs typeface="Times New Roman"/>
              </a:rPr>
              <a:t>establecen </a:t>
            </a:r>
            <a:r>
              <a:rPr dirty="0" sz="900" spc="-5">
                <a:latin typeface="Times New Roman"/>
                <a:cs typeface="Times New Roman"/>
              </a:rPr>
              <a:t>mecanismos para promover la participación de  pequeños productores locales agropecuarios y de la agricultura </a:t>
            </a:r>
            <a:r>
              <a:rPr dirty="0" sz="900" spc="-10">
                <a:latin typeface="Times New Roman"/>
                <a:cs typeface="Times New Roman"/>
              </a:rPr>
              <a:t>campesina, </a:t>
            </a:r>
            <a:r>
              <a:rPr dirty="0" sz="900" spc="-5">
                <a:latin typeface="Times New Roman"/>
                <a:cs typeface="Times New Roman"/>
              </a:rPr>
              <a:t>familiar y  comunitaria </a:t>
            </a:r>
            <a:r>
              <a:rPr dirty="0" sz="900" spc="-10">
                <a:latin typeface="Times New Roman"/>
                <a:cs typeface="Times New Roman"/>
              </a:rPr>
              <a:t>en </a:t>
            </a:r>
            <a:r>
              <a:rPr dirty="0" sz="900" spc="-5">
                <a:latin typeface="Times New Roman"/>
                <a:cs typeface="Times New Roman"/>
              </a:rPr>
              <a:t>los mercados de compras públicas de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alimentos”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59178" y="8754334"/>
            <a:ext cx="4207510" cy="26441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0"/>
              </a:spcBef>
            </a:pPr>
            <a:r>
              <a:rPr dirty="0" sz="900" spc="-10">
                <a:latin typeface="Times New Roman"/>
                <a:cs typeface="Times New Roman"/>
              </a:rPr>
              <a:t>Respetados Presidentes:</a:t>
            </a:r>
            <a:endParaRPr sz="9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9500"/>
              </a:lnSpc>
              <a:spcBef>
                <a:spcPts val="615"/>
              </a:spcBef>
            </a:pPr>
            <a:r>
              <a:rPr dirty="0" sz="900" spc="-5">
                <a:latin typeface="Times New Roman"/>
                <a:cs typeface="Times New Roman"/>
              </a:rPr>
              <a:t>En cumplimiento de la honrosa designación que nos han hecho las mesas directivas del  </a:t>
            </a:r>
            <a:r>
              <a:rPr dirty="0" sz="900" spc="-10">
                <a:latin typeface="Times New Roman"/>
                <a:cs typeface="Times New Roman"/>
              </a:rPr>
              <a:t>Honorable </a:t>
            </a:r>
            <a:r>
              <a:rPr dirty="0" sz="900" spc="-5">
                <a:latin typeface="Times New Roman"/>
                <a:cs typeface="Times New Roman"/>
              </a:rPr>
              <a:t>Senado de la Republica y de la Honorable Cámara de Representantes para  conciliar las diferencias entre los textos aprobados por las Plenarias de ambas </a:t>
            </a:r>
            <a:r>
              <a:rPr dirty="0" sz="900" spc="-10">
                <a:latin typeface="Times New Roman"/>
                <a:cs typeface="Times New Roman"/>
              </a:rPr>
              <a:t>Cámaras </a:t>
            </a:r>
            <a:r>
              <a:rPr dirty="0" sz="900">
                <a:latin typeface="Times New Roman"/>
                <a:cs typeface="Times New Roman"/>
              </a:rPr>
              <a:t>del  </a:t>
            </a:r>
            <a:r>
              <a:rPr dirty="0" sz="900" spc="-10">
                <a:latin typeface="Times New Roman"/>
                <a:cs typeface="Times New Roman"/>
              </a:rPr>
              <a:t>Proyecto </a:t>
            </a:r>
            <a:r>
              <a:rPr dirty="0" sz="900" spc="-5">
                <a:latin typeface="Times New Roman"/>
                <a:cs typeface="Times New Roman"/>
              </a:rPr>
              <a:t>de Ley </a:t>
            </a:r>
            <a:r>
              <a:rPr dirty="0" sz="900" spc="-10">
                <a:latin typeface="Times New Roman"/>
                <a:cs typeface="Times New Roman"/>
              </a:rPr>
              <a:t>N° </a:t>
            </a:r>
            <a:r>
              <a:rPr dirty="0" sz="900" spc="-5">
                <a:latin typeface="Times New Roman"/>
                <a:cs typeface="Times New Roman"/>
              </a:rPr>
              <a:t>139 de 2018 Cámara, </a:t>
            </a:r>
            <a:r>
              <a:rPr dirty="0" sz="900" spc="-10">
                <a:latin typeface="Times New Roman"/>
                <a:cs typeface="Times New Roman"/>
              </a:rPr>
              <a:t>N° </a:t>
            </a:r>
            <a:r>
              <a:rPr dirty="0" sz="900" spc="-5">
                <a:latin typeface="Times New Roman"/>
                <a:cs typeface="Times New Roman"/>
              </a:rPr>
              <a:t>026 de 2019 Senado “Por la cual se </a:t>
            </a:r>
            <a:r>
              <a:rPr dirty="0" sz="900" spc="-20">
                <a:latin typeface="Times New Roman"/>
                <a:cs typeface="Times New Roman"/>
              </a:rPr>
              <a:t>establecen  </a:t>
            </a:r>
            <a:r>
              <a:rPr dirty="0" sz="900" spc="-5">
                <a:latin typeface="Times New Roman"/>
                <a:cs typeface="Times New Roman"/>
              </a:rPr>
              <a:t>mecanismos para promover la participación de pequeños productores locales agropecuarios  y de la agricultura </a:t>
            </a:r>
            <a:r>
              <a:rPr dirty="0" sz="900" spc="-10">
                <a:latin typeface="Times New Roman"/>
                <a:cs typeface="Times New Roman"/>
              </a:rPr>
              <a:t>campesina, </a:t>
            </a:r>
            <a:r>
              <a:rPr dirty="0" sz="900" spc="-5">
                <a:latin typeface="Times New Roman"/>
                <a:cs typeface="Times New Roman"/>
              </a:rPr>
              <a:t>familiar y comunitaria </a:t>
            </a:r>
            <a:r>
              <a:rPr dirty="0" sz="900" spc="-10">
                <a:latin typeface="Times New Roman"/>
                <a:cs typeface="Times New Roman"/>
              </a:rPr>
              <a:t>en </a:t>
            </a:r>
            <a:r>
              <a:rPr dirty="0" sz="900" spc="-5">
                <a:latin typeface="Times New Roman"/>
                <a:cs typeface="Times New Roman"/>
              </a:rPr>
              <a:t>los mercados de compras públicas  de</a:t>
            </a:r>
            <a:r>
              <a:rPr dirty="0" sz="900" spc="-2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alimentos”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900" spc="-10" b="1">
                <a:latin typeface="Times New Roman"/>
                <a:cs typeface="Times New Roman"/>
              </a:rPr>
              <a:t>INFORME DE</a:t>
            </a:r>
            <a:r>
              <a:rPr dirty="0" sz="900" b="1">
                <a:latin typeface="Times New Roman"/>
                <a:cs typeface="Times New Roman"/>
              </a:rPr>
              <a:t> </a:t>
            </a:r>
            <a:r>
              <a:rPr dirty="0" sz="900" spc="-10" b="1">
                <a:latin typeface="Times New Roman"/>
                <a:cs typeface="Times New Roman"/>
              </a:rPr>
              <a:t>CONCILIACIÓN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 marR="71120">
              <a:lnSpc>
                <a:spcPct val="109500"/>
              </a:lnSpc>
              <a:spcBef>
                <a:spcPts val="5"/>
              </a:spcBef>
            </a:pPr>
            <a:r>
              <a:rPr dirty="0" sz="900" spc="-10">
                <a:latin typeface="Times New Roman"/>
                <a:cs typeface="Times New Roman"/>
              </a:rPr>
              <a:t>De</a:t>
            </a:r>
            <a:r>
              <a:rPr dirty="0" sz="900" spc="-3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conformidad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con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los</a:t>
            </a:r>
            <a:r>
              <a:rPr dirty="0" sz="900" spc="-3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artículos</a:t>
            </a:r>
            <a:r>
              <a:rPr dirty="0" sz="900" spc="-2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161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de</a:t>
            </a:r>
            <a:r>
              <a:rPr dirty="0" sz="900" spc="-4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la</a:t>
            </a:r>
            <a:r>
              <a:rPr dirty="0" sz="900" spc="-3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Constitución</a:t>
            </a:r>
            <a:r>
              <a:rPr dirty="0" sz="900" spc="-2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Política</a:t>
            </a:r>
            <a:r>
              <a:rPr dirty="0" sz="900" spc="-2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y</a:t>
            </a:r>
            <a:r>
              <a:rPr dirty="0" sz="900" spc="-6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186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de</a:t>
            </a:r>
            <a:r>
              <a:rPr dirty="0" sz="900" spc="-4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la</a:t>
            </a:r>
            <a:r>
              <a:rPr dirty="0" sz="900" spc="-2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Ley</a:t>
            </a:r>
            <a:r>
              <a:rPr dirty="0" sz="900" spc="-4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5ª</a:t>
            </a:r>
            <a:r>
              <a:rPr dirty="0" sz="900" spc="-2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de</a:t>
            </a:r>
            <a:r>
              <a:rPr dirty="0" sz="900" spc="-4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1992  y</a:t>
            </a:r>
            <a:r>
              <a:rPr dirty="0" sz="900" spc="-5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la</a:t>
            </a:r>
            <a:r>
              <a:rPr dirty="0" sz="900" spc="-4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honrosa</a:t>
            </a:r>
            <a:r>
              <a:rPr dirty="0" sz="900" spc="-4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designación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que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nos</a:t>
            </a:r>
            <a:r>
              <a:rPr dirty="0" sz="900" spc="-4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hicieran</a:t>
            </a:r>
            <a:r>
              <a:rPr dirty="0" sz="900" spc="-3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las</a:t>
            </a:r>
            <a:r>
              <a:rPr dirty="0" sz="900" spc="-2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mesas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directivas</a:t>
            </a:r>
            <a:r>
              <a:rPr dirty="0" sz="900" spc="-3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de</a:t>
            </a:r>
            <a:r>
              <a:rPr dirty="0" sz="900" spc="-3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ambas</a:t>
            </a:r>
            <a:r>
              <a:rPr dirty="0" sz="900" spc="-4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celulas</a:t>
            </a:r>
            <a:r>
              <a:rPr dirty="0" sz="900" spc="-2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legislativas  de manera atenta el </a:t>
            </a:r>
            <a:r>
              <a:rPr dirty="0" sz="900" spc="-10">
                <a:latin typeface="Times New Roman"/>
                <a:cs typeface="Times New Roman"/>
              </a:rPr>
              <a:t>suscrito </a:t>
            </a:r>
            <a:r>
              <a:rPr dirty="0" sz="900" spc="-5">
                <a:latin typeface="Times New Roman"/>
                <a:cs typeface="Times New Roman"/>
              </a:rPr>
              <a:t>Senador y Representante a la Cámara integrantes de la  Comisión Accidental de Conciliación, comedidamente nos permitimos someter</a:t>
            </a:r>
            <a:r>
              <a:rPr dirty="0" sz="900" spc="19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59178" y="5026778"/>
            <a:ext cx="4161790" cy="11093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641985" marR="566420">
              <a:lnSpc>
                <a:spcPct val="100000"/>
              </a:lnSpc>
              <a:spcBef>
                <a:spcPts val="90"/>
              </a:spcBef>
            </a:pPr>
            <a:r>
              <a:rPr dirty="0" sz="900" spc="-10" b="1">
                <a:latin typeface="Times New Roman"/>
                <a:cs typeface="Times New Roman"/>
              </a:rPr>
              <a:t>INFORME DE CONCILIACIÓN AL </a:t>
            </a:r>
            <a:r>
              <a:rPr dirty="0" sz="900" spc="-5" b="1">
                <a:latin typeface="Times New Roman"/>
                <a:cs typeface="Times New Roman"/>
              </a:rPr>
              <a:t>PROYECTO </a:t>
            </a:r>
            <a:r>
              <a:rPr dirty="0" sz="900" spc="-10" b="1">
                <a:latin typeface="Times New Roman"/>
                <a:cs typeface="Times New Roman"/>
              </a:rPr>
              <a:t>DE </a:t>
            </a:r>
            <a:r>
              <a:rPr dirty="0" sz="900" spc="-5" b="1">
                <a:latin typeface="Times New Roman"/>
                <a:cs typeface="Times New Roman"/>
              </a:rPr>
              <a:t>LEY  </a:t>
            </a:r>
            <a:r>
              <a:rPr dirty="0" sz="900" spc="-10" b="1">
                <a:latin typeface="Times New Roman"/>
                <a:cs typeface="Times New Roman"/>
              </a:rPr>
              <a:t>NÚMERO </a:t>
            </a:r>
            <a:r>
              <a:rPr dirty="0" sz="900" spc="-5" b="1">
                <a:latin typeface="Times New Roman"/>
                <a:cs typeface="Times New Roman"/>
              </a:rPr>
              <a:t>139 </a:t>
            </a:r>
            <a:r>
              <a:rPr dirty="0" sz="900" spc="-10" b="1">
                <a:latin typeface="Times New Roman"/>
                <a:cs typeface="Times New Roman"/>
              </a:rPr>
              <a:t>DE </a:t>
            </a:r>
            <a:r>
              <a:rPr dirty="0" sz="900" spc="-5" b="1">
                <a:latin typeface="Times New Roman"/>
                <a:cs typeface="Times New Roman"/>
              </a:rPr>
              <a:t>2018 </a:t>
            </a:r>
            <a:r>
              <a:rPr dirty="0" sz="900" spc="-10" b="1">
                <a:latin typeface="Times New Roman"/>
                <a:cs typeface="Times New Roman"/>
              </a:rPr>
              <a:t>CÁMARA, </a:t>
            </a:r>
            <a:r>
              <a:rPr dirty="0" sz="900" spc="-5" b="1">
                <a:latin typeface="Times New Roman"/>
                <a:cs typeface="Times New Roman"/>
              </a:rPr>
              <a:t>26 </a:t>
            </a:r>
            <a:r>
              <a:rPr dirty="0" sz="900" spc="-10" b="1">
                <a:latin typeface="Times New Roman"/>
                <a:cs typeface="Times New Roman"/>
              </a:rPr>
              <a:t>DE </a:t>
            </a:r>
            <a:r>
              <a:rPr dirty="0" sz="900" spc="-5" b="1">
                <a:latin typeface="Times New Roman"/>
                <a:cs typeface="Times New Roman"/>
              </a:rPr>
              <a:t>2019</a:t>
            </a:r>
            <a:r>
              <a:rPr dirty="0" sz="900" spc="-15" b="1">
                <a:latin typeface="Times New Roman"/>
                <a:cs typeface="Times New Roman"/>
              </a:rPr>
              <a:t> </a:t>
            </a:r>
            <a:r>
              <a:rPr dirty="0" sz="900" spc="-10" b="1">
                <a:latin typeface="Times New Roman"/>
                <a:cs typeface="Times New Roman"/>
              </a:rPr>
              <a:t>SENADO</a:t>
            </a:r>
            <a:endParaRPr sz="900">
              <a:latin typeface="Times New Roman"/>
              <a:cs typeface="Times New Roman"/>
            </a:endParaRPr>
          </a:p>
          <a:p>
            <a:pPr algn="ctr" marL="82550" marR="5080" indent="-1270">
              <a:lnSpc>
                <a:spcPts val="1070"/>
              </a:lnSpc>
              <a:spcBef>
                <a:spcPts val="30"/>
              </a:spcBef>
            </a:pPr>
            <a:r>
              <a:rPr dirty="0" sz="900" spc="-5" i="1">
                <a:latin typeface="Times New Roman"/>
                <a:cs typeface="Times New Roman"/>
              </a:rPr>
              <a:t>por la cual se establecen </a:t>
            </a:r>
            <a:r>
              <a:rPr dirty="0" sz="900" spc="-10" i="1">
                <a:latin typeface="Times New Roman"/>
                <a:cs typeface="Times New Roman"/>
              </a:rPr>
              <a:t>mecanismos </a:t>
            </a:r>
            <a:r>
              <a:rPr dirty="0" sz="900" spc="-5" i="1">
                <a:latin typeface="Times New Roman"/>
                <a:cs typeface="Times New Roman"/>
              </a:rPr>
              <a:t>para promover la participación de pequeños  </a:t>
            </a:r>
            <a:r>
              <a:rPr dirty="0" sz="900" spc="-5" i="1">
                <a:latin typeface="Times New Roman"/>
                <a:cs typeface="Times New Roman"/>
              </a:rPr>
              <a:t>productores locales agropecuarios y de la agricultura campesina, familiar y comunitaria  en los </a:t>
            </a:r>
            <a:r>
              <a:rPr dirty="0" sz="900" spc="-10" i="1">
                <a:latin typeface="Times New Roman"/>
                <a:cs typeface="Times New Roman"/>
              </a:rPr>
              <a:t>mercados </a:t>
            </a:r>
            <a:r>
              <a:rPr dirty="0" sz="900" spc="-5" i="1">
                <a:latin typeface="Times New Roman"/>
                <a:cs typeface="Times New Roman"/>
              </a:rPr>
              <a:t>de compras públicas de</a:t>
            </a:r>
            <a:r>
              <a:rPr dirty="0" sz="900" i="1">
                <a:latin typeface="Times New Roman"/>
                <a:cs typeface="Times New Roman"/>
              </a:rPr>
              <a:t> </a:t>
            </a:r>
            <a:r>
              <a:rPr dirty="0" sz="900" spc="-5" i="1">
                <a:latin typeface="Times New Roman"/>
                <a:cs typeface="Times New Roman"/>
              </a:rPr>
              <a:t>alimentos.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10">
                <a:latin typeface="Times New Roman"/>
                <a:cs typeface="Times New Roman"/>
              </a:rPr>
              <a:t>Bogotá </a:t>
            </a:r>
            <a:r>
              <a:rPr dirty="0" sz="900" spc="-5">
                <a:latin typeface="Times New Roman"/>
                <a:cs typeface="Times New Roman"/>
              </a:rPr>
              <a:t>D.C., 19 de junio de 2020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14347" y="4929492"/>
            <a:ext cx="4427855" cy="6584315"/>
          </a:xfrm>
          <a:custGeom>
            <a:avLst/>
            <a:gdLst/>
            <a:ahLst/>
            <a:cxnLst/>
            <a:rect l="l" t="t" r="r" b="b"/>
            <a:pathLst>
              <a:path w="4427855" h="6584315">
                <a:moveTo>
                  <a:pt x="0" y="6584162"/>
                </a:moveTo>
                <a:lnTo>
                  <a:pt x="4427651" y="6584162"/>
                </a:lnTo>
                <a:lnTo>
                  <a:pt x="4427651" y="0"/>
                </a:lnTo>
                <a:lnTo>
                  <a:pt x="0" y="0"/>
                </a:lnTo>
                <a:lnTo>
                  <a:pt x="0" y="6584162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934" y="657162"/>
            <a:ext cx="630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31F20"/>
                </a:solidFill>
                <a:latin typeface="Times New Roman"/>
                <a:cs typeface="Times New Roman"/>
              </a:rPr>
              <a:t>Página</a:t>
            </a:r>
            <a:r>
              <a:rPr dirty="0" sz="1200" spc="-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3885" y="657162"/>
            <a:ext cx="177736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31F20"/>
                </a:solidFill>
                <a:latin typeface="Times New Roman"/>
                <a:cs typeface="Times New Roman"/>
              </a:rPr>
              <a:t>Viernes,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19 de </a:t>
            </a:r>
            <a:r>
              <a:rPr dirty="0" sz="1200" spc="-5">
                <a:solidFill>
                  <a:srgbClr val="231F20"/>
                </a:solidFill>
                <a:latin typeface="Times New Roman"/>
                <a:cs typeface="Times New Roman"/>
              </a:rPr>
              <a:t>junio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de</a:t>
            </a:r>
            <a:r>
              <a:rPr dirty="0" sz="1200" spc="-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2020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2978" y="657162"/>
            <a:ext cx="1676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6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dirty="0" sz="850" spc="160">
                <a:solidFill>
                  <a:srgbClr val="231F20"/>
                </a:solidFill>
                <a:latin typeface="Times New Roman"/>
                <a:cs typeface="Times New Roman"/>
              </a:rPr>
              <a:t>aceta </a:t>
            </a:r>
            <a:r>
              <a:rPr dirty="0" sz="850" spc="190">
                <a:solidFill>
                  <a:srgbClr val="231F20"/>
                </a:solidFill>
                <a:latin typeface="Times New Roman"/>
                <a:cs typeface="Times New Roman"/>
              </a:rPr>
              <a:t>del </a:t>
            </a:r>
            <a:r>
              <a:rPr dirty="0" sz="1200" spc="165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dirty="0" sz="850" spc="165">
                <a:solidFill>
                  <a:srgbClr val="231F20"/>
                </a:solidFill>
                <a:latin typeface="Times New Roman"/>
                <a:cs typeface="Times New Roman"/>
              </a:rPr>
              <a:t>onGreso</a:t>
            </a:r>
            <a:r>
              <a:rPr dirty="0" sz="850" spc="1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405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7931" y="1929715"/>
            <a:ext cx="6294755" cy="85775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8255">
              <a:lnSpc>
                <a:spcPct val="113500"/>
              </a:lnSpc>
              <a:spcBef>
                <a:spcPts val="90"/>
              </a:spcBef>
            </a:pPr>
            <a:r>
              <a:rPr dirty="0" sz="1300" spc="15">
                <a:latin typeface="Times New Roman"/>
                <a:cs typeface="Times New Roman"/>
              </a:rPr>
              <a:t>con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el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INVIMA,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dentro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20">
                <a:latin typeface="Times New Roman"/>
                <a:cs typeface="Times New Roman"/>
              </a:rPr>
              <a:t>de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los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seis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(6)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meses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siguientes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a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su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conformación,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deberá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establecer  </a:t>
            </a:r>
            <a:r>
              <a:rPr dirty="0" sz="1300" spc="15">
                <a:latin typeface="Times New Roman"/>
                <a:cs typeface="Times New Roman"/>
              </a:rPr>
              <a:t>un conjunto </a:t>
            </a:r>
            <a:r>
              <a:rPr dirty="0" sz="1300" spc="10">
                <a:latin typeface="Times New Roman"/>
                <a:cs typeface="Times New Roman"/>
              </a:rPr>
              <a:t>unificado </a:t>
            </a:r>
            <a:r>
              <a:rPr dirty="0" sz="1300" spc="15">
                <a:latin typeface="Times New Roman"/>
                <a:cs typeface="Times New Roman"/>
              </a:rPr>
              <a:t>y normalizado de </a:t>
            </a:r>
            <a:r>
              <a:rPr dirty="0" sz="1300" spc="10">
                <a:latin typeface="Times New Roman"/>
                <a:cs typeface="Times New Roman"/>
              </a:rPr>
              <a:t>fichas técnicas </a:t>
            </a:r>
            <a:r>
              <a:rPr dirty="0" sz="1300" spc="15">
                <a:latin typeface="Times New Roman"/>
                <a:cs typeface="Times New Roman"/>
              </a:rPr>
              <a:t>que </a:t>
            </a:r>
            <a:r>
              <a:rPr dirty="0" sz="1300" spc="10">
                <a:latin typeface="Times New Roman"/>
                <a:cs typeface="Times New Roman"/>
              </a:rPr>
              <a:t>contengan las especificaciones  </a:t>
            </a:r>
            <a:r>
              <a:rPr dirty="0" sz="1300" spc="15">
                <a:latin typeface="Times New Roman"/>
                <a:cs typeface="Times New Roman"/>
              </a:rPr>
              <a:t>que </a:t>
            </a:r>
            <a:r>
              <a:rPr dirty="0" sz="1300" spc="10">
                <a:latin typeface="Times New Roman"/>
                <a:cs typeface="Times New Roman"/>
              </a:rPr>
              <a:t>deben </a:t>
            </a:r>
            <a:r>
              <a:rPr dirty="0" sz="1300" spc="15">
                <a:latin typeface="Times New Roman"/>
                <a:cs typeface="Times New Roman"/>
              </a:rPr>
              <a:t>cumplir los alimentos </a:t>
            </a:r>
            <a:r>
              <a:rPr dirty="0" sz="1300" spc="10">
                <a:latin typeface="Times New Roman"/>
                <a:cs typeface="Times New Roman"/>
              </a:rPr>
              <a:t>procesados </a:t>
            </a:r>
            <a:r>
              <a:rPr dirty="0" sz="1300" spc="15">
                <a:latin typeface="Times New Roman"/>
                <a:cs typeface="Times New Roman"/>
              </a:rPr>
              <a:t>y </a:t>
            </a:r>
            <a:r>
              <a:rPr dirty="0" sz="1300" spc="20">
                <a:latin typeface="Times New Roman"/>
                <a:cs typeface="Times New Roman"/>
              </a:rPr>
              <a:t>no </a:t>
            </a:r>
            <a:r>
              <a:rPr dirty="0" sz="1300" spc="10">
                <a:latin typeface="Times New Roman"/>
                <a:cs typeface="Times New Roman"/>
              </a:rPr>
              <a:t>procesados </a:t>
            </a:r>
            <a:r>
              <a:rPr dirty="0" sz="1300" spc="15">
                <a:latin typeface="Times New Roman"/>
                <a:cs typeface="Times New Roman"/>
              </a:rPr>
              <a:t>de origen </a:t>
            </a:r>
            <a:r>
              <a:rPr dirty="0" sz="1300" spc="10">
                <a:latin typeface="Times New Roman"/>
                <a:cs typeface="Times New Roman"/>
              </a:rPr>
              <a:t>agropecuario, </a:t>
            </a:r>
            <a:r>
              <a:rPr dirty="0" sz="1300" spc="15">
                <a:latin typeface="Times New Roman"/>
                <a:cs typeface="Times New Roman"/>
              </a:rPr>
              <a:t>de  forma </a:t>
            </a:r>
            <a:r>
              <a:rPr dirty="0" sz="1300" spc="10">
                <a:latin typeface="Times New Roman"/>
                <a:cs typeface="Times New Roman"/>
              </a:rPr>
              <a:t>tal </a:t>
            </a:r>
            <a:r>
              <a:rPr dirty="0" sz="1300" spc="15">
                <a:latin typeface="Times New Roman"/>
                <a:cs typeface="Times New Roman"/>
              </a:rPr>
              <a:t>que </a:t>
            </a:r>
            <a:r>
              <a:rPr dirty="0" sz="1300" spc="10">
                <a:latin typeface="Times New Roman"/>
                <a:cs typeface="Times New Roman"/>
              </a:rPr>
              <a:t>estén </a:t>
            </a:r>
            <a:r>
              <a:rPr dirty="0" sz="1300" spc="15">
                <a:latin typeface="Times New Roman"/>
                <a:cs typeface="Times New Roman"/>
              </a:rPr>
              <a:t>sujetos a </a:t>
            </a:r>
            <a:r>
              <a:rPr dirty="0" sz="1300" spc="10">
                <a:latin typeface="Times New Roman"/>
                <a:cs typeface="Times New Roman"/>
              </a:rPr>
              <a:t>la </a:t>
            </a:r>
            <a:r>
              <a:rPr dirty="0" sz="1300" spc="15">
                <a:latin typeface="Times New Roman"/>
                <a:cs typeface="Times New Roman"/>
              </a:rPr>
              <a:t>normatividad </a:t>
            </a:r>
            <a:r>
              <a:rPr dirty="0" sz="1300" spc="10">
                <a:latin typeface="Times New Roman"/>
                <a:cs typeface="Times New Roman"/>
              </a:rPr>
              <a:t>sanitaria </a:t>
            </a:r>
            <a:r>
              <a:rPr dirty="0" sz="1300" spc="15">
                <a:latin typeface="Times New Roman"/>
                <a:cs typeface="Times New Roman"/>
              </a:rPr>
              <a:t>vigente y no </a:t>
            </a:r>
            <a:r>
              <a:rPr dirty="0" sz="1300" spc="10">
                <a:latin typeface="Times New Roman"/>
                <a:cs typeface="Times New Roman"/>
              </a:rPr>
              <a:t>se establezcan  características </a:t>
            </a:r>
            <a:r>
              <a:rPr dirty="0" sz="1300" spc="15">
                <a:latin typeface="Times New Roman"/>
                <a:cs typeface="Times New Roman"/>
              </a:rPr>
              <a:t>excluyentes a </a:t>
            </a:r>
            <a:r>
              <a:rPr dirty="0" sz="1300" spc="10">
                <a:latin typeface="Times New Roman"/>
                <a:cs typeface="Times New Roman"/>
              </a:rPr>
              <a:t>la </a:t>
            </a:r>
            <a:r>
              <a:rPr dirty="0" sz="1300" spc="15">
                <a:latin typeface="Times New Roman"/>
                <a:cs typeface="Times New Roman"/>
              </a:rPr>
              <a:t>producción proveniente de pequeños productores </a:t>
            </a:r>
            <a:r>
              <a:rPr dirty="0" sz="1300" spc="10">
                <a:latin typeface="Times New Roman"/>
                <a:cs typeface="Times New Roman"/>
              </a:rPr>
              <a:t>locales </a:t>
            </a:r>
            <a:r>
              <a:rPr dirty="0" sz="1300" spc="15">
                <a:latin typeface="Times New Roman"/>
                <a:cs typeface="Times New Roman"/>
              </a:rPr>
              <a:t>y  </a:t>
            </a:r>
            <a:r>
              <a:rPr dirty="0" sz="1300" spc="10">
                <a:latin typeface="Times New Roman"/>
                <a:cs typeface="Times New Roman"/>
              </a:rPr>
              <a:t>productores </a:t>
            </a:r>
            <a:r>
              <a:rPr dirty="0" sz="1300" spc="20">
                <a:latin typeface="Times New Roman"/>
                <a:cs typeface="Times New Roman"/>
              </a:rPr>
              <a:t>de </a:t>
            </a:r>
            <a:r>
              <a:rPr dirty="0" sz="1300" spc="10">
                <a:latin typeface="Times New Roman"/>
                <a:cs typeface="Times New Roman"/>
              </a:rPr>
              <a:t>la </a:t>
            </a:r>
            <a:r>
              <a:rPr dirty="0" sz="1300" spc="15">
                <a:latin typeface="Times New Roman"/>
                <a:cs typeface="Times New Roman"/>
              </a:rPr>
              <a:t>Agricultura Campesina, </a:t>
            </a:r>
            <a:r>
              <a:rPr dirty="0" sz="1300" spc="10">
                <a:latin typeface="Times New Roman"/>
                <a:cs typeface="Times New Roman"/>
              </a:rPr>
              <a:t>Familiar </a:t>
            </a:r>
            <a:r>
              <a:rPr dirty="0" sz="1300" spc="15">
                <a:latin typeface="Times New Roman"/>
                <a:cs typeface="Times New Roman"/>
              </a:rPr>
              <a:t>y Comunitaria y </a:t>
            </a:r>
            <a:r>
              <a:rPr dirty="0" sz="1300" spc="10">
                <a:latin typeface="Times New Roman"/>
                <a:cs typeface="Times New Roman"/>
              </a:rPr>
              <a:t>sus</a:t>
            </a:r>
            <a:r>
              <a:rPr dirty="0" sz="1300" spc="-11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organizaciones.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algn="just" marL="12700" marR="13335">
              <a:lnSpc>
                <a:spcPct val="113799"/>
              </a:lnSpc>
            </a:pPr>
            <a:r>
              <a:rPr dirty="0" sz="1300" spc="15" b="1">
                <a:latin typeface="Times New Roman"/>
                <a:cs typeface="Times New Roman"/>
              </a:rPr>
              <a:t>Parágrafo. </a:t>
            </a:r>
            <a:r>
              <a:rPr dirty="0" sz="1300" spc="5">
                <a:latin typeface="Times New Roman"/>
                <a:cs typeface="Times New Roman"/>
              </a:rPr>
              <a:t>Las </a:t>
            </a:r>
            <a:r>
              <a:rPr dirty="0" sz="1300" spc="10">
                <a:latin typeface="Times New Roman"/>
                <a:cs typeface="Times New Roman"/>
              </a:rPr>
              <a:t>fichas técnicas </a:t>
            </a:r>
            <a:r>
              <a:rPr dirty="0" sz="1300" spc="15">
                <a:latin typeface="Times New Roman"/>
                <a:cs typeface="Times New Roman"/>
              </a:rPr>
              <a:t>podrán </a:t>
            </a:r>
            <a:r>
              <a:rPr dirty="0" sz="1300" spc="10">
                <a:latin typeface="Times New Roman"/>
                <a:cs typeface="Times New Roman"/>
              </a:rPr>
              <a:t>contener criterios </a:t>
            </a:r>
            <a:r>
              <a:rPr dirty="0" sz="1300" spc="15">
                <a:latin typeface="Times New Roman"/>
                <a:cs typeface="Times New Roman"/>
              </a:rPr>
              <a:t>que </a:t>
            </a:r>
            <a:r>
              <a:rPr dirty="0" sz="1300" spc="20">
                <a:latin typeface="Times New Roman"/>
                <a:cs typeface="Times New Roman"/>
              </a:rPr>
              <a:t>promuevan </a:t>
            </a:r>
            <a:r>
              <a:rPr dirty="0" sz="1300" spc="10">
                <a:latin typeface="Times New Roman"/>
                <a:cs typeface="Times New Roman"/>
              </a:rPr>
              <a:t>la </a:t>
            </a:r>
            <a:r>
              <a:rPr dirty="0" sz="1300" spc="15">
                <a:latin typeface="Times New Roman"/>
                <a:cs typeface="Times New Roman"/>
              </a:rPr>
              <a:t>compra </a:t>
            </a:r>
            <a:r>
              <a:rPr dirty="0" sz="1300" spc="20">
                <a:latin typeface="Times New Roman"/>
                <a:cs typeface="Times New Roman"/>
              </a:rPr>
              <a:t>de  </a:t>
            </a:r>
            <a:r>
              <a:rPr dirty="0" sz="1300" spc="15">
                <a:latin typeface="Times New Roman"/>
                <a:cs typeface="Times New Roman"/>
              </a:rPr>
              <a:t>alimentos </a:t>
            </a:r>
            <a:r>
              <a:rPr dirty="0" sz="1300" spc="10">
                <a:latin typeface="Times New Roman"/>
                <a:cs typeface="Times New Roman"/>
              </a:rPr>
              <a:t>provenientes </a:t>
            </a:r>
            <a:r>
              <a:rPr dirty="0" sz="1300" spc="20">
                <a:latin typeface="Times New Roman"/>
                <a:cs typeface="Times New Roman"/>
              </a:rPr>
              <a:t>de </a:t>
            </a:r>
            <a:r>
              <a:rPr dirty="0" sz="1300" spc="10">
                <a:latin typeface="Times New Roman"/>
                <a:cs typeface="Times New Roman"/>
              </a:rPr>
              <a:t>sistemas </a:t>
            </a:r>
            <a:r>
              <a:rPr dirty="0" sz="1300" spc="15">
                <a:latin typeface="Times New Roman"/>
                <a:cs typeface="Times New Roman"/>
              </a:rPr>
              <a:t>de producción agroecológica debidamente reconocidos  por </a:t>
            </a:r>
            <a:r>
              <a:rPr dirty="0" sz="1300" spc="5">
                <a:latin typeface="Times New Roman"/>
                <a:cs typeface="Times New Roman"/>
              </a:rPr>
              <a:t>el </a:t>
            </a:r>
            <a:r>
              <a:rPr dirty="0" sz="1300" spc="15">
                <a:latin typeface="Times New Roman"/>
                <a:cs typeface="Times New Roman"/>
              </a:rPr>
              <a:t>Ministerio de Agricultura y </a:t>
            </a:r>
            <a:r>
              <a:rPr dirty="0" sz="1300" spc="10">
                <a:latin typeface="Times New Roman"/>
                <a:cs typeface="Times New Roman"/>
              </a:rPr>
              <a:t>Desarrollo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Rural.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3300"/>
              </a:lnSpc>
              <a:spcBef>
                <a:spcPts val="5"/>
              </a:spcBef>
            </a:pPr>
            <a:r>
              <a:rPr dirty="0" sz="1300" spc="10" b="1">
                <a:latin typeface="Times New Roman"/>
                <a:cs typeface="Times New Roman"/>
              </a:rPr>
              <a:t>Artículo</a:t>
            </a:r>
            <a:r>
              <a:rPr dirty="0" sz="1300" spc="-55" b="1">
                <a:latin typeface="Times New Roman"/>
                <a:cs typeface="Times New Roman"/>
              </a:rPr>
              <a:t> </a:t>
            </a:r>
            <a:r>
              <a:rPr dirty="0" sz="1300" spc="15" b="1">
                <a:latin typeface="Times New Roman"/>
                <a:cs typeface="Times New Roman"/>
              </a:rPr>
              <a:t>10º.</a:t>
            </a:r>
            <a:r>
              <a:rPr dirty="0" sz="1300" spc="-40" b="1">
                <a:latin typeface="Times New Roman"/>
                <a:cs typeface="Times New Roman"/>
              </a:rPr>
              <a:t> </a:t>
            </a:r>
            <a:r>
              <a:rPr dirty="0" sz="1300" spc="15" b="1">
                <a:latin typeface="Times New Roman"/>
                <a:cs typeface="Times New Roman"/>
              </a:rPr>
              <a:t>Pago</a:t>
            </a:r>
            <a:r>
              <a:rPr dirty="0" sz="1300" spc="-55" b="1">
                <a:latin typeface="Times New Roman"/>
                <a:cs typeface="Times New Roman"/>
              </a:rPr>
              <a:t> </a:t>
            </a:r>
            <a:r>
              <a:rPr dirty="0" sz="1300" spc="20" b="1">
                <a:latin typeface="Times New Roman"/>
                <a:cs typeface="Times New Roman"/>
              </a:rPr>
              <a:t>de</a:t>
            </a:r>
            <a:r>
              <a:rPr dirty="0" sz="1300" spc="-65" b="1">
                <a:latin typeface="Times New Roman"/>
                <a:cs typeface="Times New Roman"/>
              </a:rPr>
              <a:t> </a:t>
            </a:r>
            <a:r>
              <a:rPr dirty="0" sz="1300" spc="15" b="1">
                <a:latin typeface="Times New Roman"/>
                <a:cs typeface="Times New Roman"/>
              </a:rPr>
              <a:t>las</a:t>
            </a:r>
            <a:r>
              <a:rPr dirty="0" sz="1300" spc="-45" b="1">
                <a:latin typeface="Times New Roman"/>
                <a:cs typeface="Times New Roman"/>
              </a:rPr>
              <a:t> </a:t>
            </a:r>
            <a:r>
              <a:rPr dirty="0" sz="1300" spc="15" b="1">
                <a:latin typeface="Times New Roman"/>
                <a:cs typeface="Times New Roman"/>
              </a:rPr>
              <a:t>compras</a:t>
            </a:r>
            <a:r>
              <a:rPr dirty="0" sz="1300" spc="-50" b="1">
                <a:latin typeface="Times New Roman"/>
                <a:cs typeface="Times New Roman"/>
              </a:rPr>
              <a:t> </a:t>
            </a:r>
            <a:r>
              <a:rPr dirty="0" sz="1300" spc="10" b="1">
                <a:latin typeface="Times New Roman"/>
                <a:cs typeface="Times New Roman"/>
              </a:rPr>
              <a:t>realizadas</a:t>
            </a:r>
            <a:r>
              <a:rPr dirty="0" sz="1300" spc="-50" b="1">
                <a:latin typeface="Times New Roman"/>
                <a:cs typeface="Times New Roman"/>
              </a:rPr>
              <a:t> </a:t>
            </a:r>
            <a:r>
              <a:rPr dirty="0" sz="1300" spc="15" b="1">
                <a:latin typeface="Times New Roman"/>
                <a:cs typeface="Times New Roman"/>
              </a:rPr>
              <a:t>a</a:t>
            </a:r>
            <a:r>
              <a:rPr dirty="0" sz="1300" spc="-60" b="1">
                <a:latin typeface="Times New Roman"/>
                <a:cs typeface="Times New Roman"/>
              </a:rPr>
              <a:t> </a:t>
            </a:r>
            <a:r>
              <a:rPr dirty="0" sz="1300" spc="15" b="1">
                <a:latin typeface="Times New Roman"/>
                <a:cs typeface="Times New Roman"/>
              </a:rPr>
              <a:t>productores</a:t>
            </a:r>
            <a:r>
              <a:rPr dirty="0" sz="1300" spc="-45" b="1">
                <a:latin typeface="Times New Roman"/>
                <a:cs typeface="Times New Roman"/>
              </a:rPr>
              <a:t> </a:t>
            </a:r>
            <a:r>
              <a:rPr dirty="0" sz="1300" spc="20" b="1">
                <a:latin typeface="Times New Roman"/>
                <a:cs typeface="Times New Roman"/>
              </a:rPr>
              <a:t>de</a:t>
            </a:r>
            <a:r>
              <a:rPr dirty="0" sz="1300" spc="-60" b="1">
                <a:latin typeface="Times New Roman"/>
                <a:cs typeface="Times New Roman"/>
              </a:rPr>
              <a:t> </a:t>
            </a:r>
            <a:r>
              <a:rPr dirty="0" sz="1300" spc="15" b="1">
                <a:latin typeface="Times New Roman"/>
                <a:cs typeface="Times New Roman"/>
              </a:rPr>
              <a:t>la</a:t>
            </a:r>
            <a:r>
              <a:rPr dirty="0" sz="1300" spc="-60" b="1">
                <a:latin typeface="Times New Roman"/>
                <a:cs typeface="Times New Roman"/>
              </a:rPr>
              <a:t> </a:t>
            </a:r>
            <a:r>
              <a:rPr dirty="0" sz="1300" spc="15" b="1">
                <a:latin typeface="Times New Roman"/>
                <a:cs typeface="Times New Roman"/>
              </a:rPr>
              <a:t>agricultura</a:t>
            </a:r>
            <a:r>
              <a:rPr dirty="0" sz="1300" spc="-50" b="1">
                <a:latin typeface="Times New Roman"/>
                <a:cs typeface="Times New Roman"/>
              </a:rPr>
              <a:t> </a:t>
            </a:r>
            <a:r>
              <a:rPr dirty="0" sz="1300" spc="15" b="1">
                <a:latin typeface="Times New Roman"/>
                <a:cs typeface="Times New Roman"/>
              </a:rPr>
              <a:t>campesina,  familiar y comunitaria. </a:t>
            </a:r>
            <a:r>
              <a:rPr dirty="0" sz="1300" spc="15">
                <a:latin typeface="Times New Roman"/>
                <a:cs typeface="Times New Roman"/>
              </a:rPr>
              <a:t>Para promover y </a:t>
            </a:r>
            <a:r>
              <a:rPr dirty="0" sz="1300" spc="10">
                <a:latin typeface="Times New Roman"/>
                <a:cs typeface="Times New Roman"/>
              </a:rPr>
              <a:t>fortalecer la </a:t>
            </a:r>
            <a:r>
              <a:rPr dirty="0" sz="1300" spc="15">
                <a:latin typeface="Times New Roman"/>
                <a:cs typeface="Times New Roman"/>
              </a:rPr>
              <a:t>economía de pequeños productores</a:t>
            </a:r>
            <a:r>
              <a:rPr dirty="0" sz="1300" spc="-16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y  </a:t>
            </a:r>
            <a:r>
              <a:rPr dirty="0" sz="1300" spc="10">
                <a:latin typeface="Times New Roman"/>
                <a:cs typeface="Times New Roman"/>
              </a:rPr>
              <a:t>productores </a:t>
            </a:r>
            <a:r>
              <a:rPr dirty="0" sz="1300" spc="20">
                <a:latin typeface="Times New Roman"/>
                <a:cs typeface="Times New Roman"/>
              </a:rPr>
              <a:t>de </a:t>
            </a:r>
            <a:r>
              <a:rPr dirty="0" sz="1300" spc="10">
                <a:latin typeface="Times New Roman"/>
                <a:cs typeface="Times New Roman"/>
              </a:rPr>
              <a:t>la </a:t>
            </a:r>
            <a:r>
              <a:rPr dirty="0" sz="1300" spc="15">
                <a:latin typeface="Times New Roman"/>
                <a:cs typeface="Times New Roman"/>
              </a:rPr>
              <a:t>Agricultura Campesina, Familiar y Comunitaria, y sus </a:t>
            </a:r>
            <a:r>
              <a:rPr dirty="0" sz="1300" spc="10">
                <a:latin typeface="Times New Roman"/>
                <a:cs typeface="Times New Roman"/>
              </a:rPr>
              <a:t>organizaciones  frente </a:t>
            </a:r>
            <a:r>
              <a:rPr dirty="0" sz="1300" spc="15">
                <a:latin typeface="Times New Roman"/>
                <a:cs typeface="Times New Roman"/>
              </a:rPr>
              <a:t>a los impactos </a:t>
            </a:r>
            <a:r>
              <a:rPr dirty="0" sz="1300" spc="10">
                <a:latin typeface="Times New Roman"/>
                <a:cs typeface="Times New Roman"/>
              </a:rPr>
              <a:t>financieros </a:t>
            </a:r>
            <a:r>
              <a:rPr dirty="0" sz="1300" spc="20">
                <a:latin typeface="Times New Roman"/>
                <a:cs typeface="Times New Roman"/>
              </a:rPr>
              <a:t>que </a:t>
            </a:r>
            <a:r>
              <a:rPr dirty="0" sz="1300" spc="15">
                <a:latin typeface="Times New Roman"/>
                <a:cs typeface="Times New Roman"/>
              </a:rPr>
              <a:t>puedan derivarse </a:t>
            </a:r>
            <a:r>
              <a:rPr dirty="0" sz="1300" spc="20">
                <a:latin typeface="Times New Roman"/>
                <a:cs typeface="Times New Roman"/>
              </a:rPr>
              <a:t>de </a:t>
            </a:r>
            <a:r>
              <a:rPr dirty="0" sz="1300" spc="10">
                <a:latin typeface="Times New Roman"/>
                <a:cs typeface="Times New Roman"/>
              </a:rPr>
              <a:t>las </a:t>
            </a:r>
            <a:r>
              <a:rPr dirty="0" sz="1300" spc="15">
                <a:latin typeface="Times New Roman"/>
                <a:cs typeface="Times New Roman"/>
              </a:rPr>
              <a:t>formas </a:t>
            </a:r>
            <a:r>
              <a:rPr dirty="0" sz="1300" spc="20">
                <a:latin typeface="Times New Roman"/>
                <a:cs typeface="Times New Roman"/>
              </a:rPr>
              <a:t>de </a:t>
            </a:r>
            <a:r>
              <a:rPr dirty="0" sz="1300" spc="15">
                <a:latin typeface="Times New Roman"/>
                <a:cs typeface="Times New Roman"/>
              </a:rPr>
              <a:t>pago </a:t>
            </a:r>
            <a:r>
              <a:rPr dirty="0" sz="1300" spc="10">
                <a:latin typeface="Times New Roman"/>
                <a:cs typeface="Times New Roman"/>
              </a:rPr>
              <a:t>utilizadas </a:t>
            </a:r>
            <a:r>
              <a:rPr dirty="0" sz="1300" spc="15">
                <a:latin typeface="Times New Roman"/>
                <a:cs typeface="Times New Roman"/>
              </a:rPr>
              <a:t>por  los compradores y proteger su </a:t>
            </a:r>
            <a:r>
              <a:rPr dirty="0" sz="1300" spc="10">
                <a:latin typeface="Times New Roman"/>
                <a:cs typeface="Times New Roman"/>
              </a:rPr>
              <a:t>flujo </a:t>
            </a:r>
            <a:r>
              <a:rPr dirty="0" sz="1300" spc="15">
                <a:latin typeface="Times New Roman"/>
                <a:cs typeface="Times New Roman"/>
              </a:rPr>
              <a:t>de fondos, </a:t>
            </a:r>
            <a:r>
              <a:rPr dirty="0" sz="1300" spc="5">
                <a:latin typeface="Times New Roman"/>
                <a:cs typeface="Times New Roman"/>
              </a:rPr>
              <a:t>el </a:t>
            </a:r>
            <a:r>
              <a:rPr dirty="0" sz="1300" spc="10">
                <a:latin typeface="Times New Roman"/>
                <a:cs typeface="Times New Roman"/>
              </a:rPr>
              <a:t>Gobierno nacional, en </a:t>
            </a:r>
            <a:r>
              <a:rPr dirty="0" sz="1300" spc="5">
                <a:latin typeface="Times New Roman"/>
                <a:cs typeface="Times New Roman"/>
              </a:rPr>
              <a:t>el </a:t>
            </a:r>
            <a:r>
              <a:rPr dirty="0" sz="1300" spc="15">
                <a:latin typeface="Times New Roman"/>
                <a:cs typeface="Times New Roman"/>
              </a:rPr>
              <a:t>marco de </a:t>
            </a:r>
            <a:r>
              <a:rPr dirty="0" sz="1300" spc="10">
                <a:latin typeface="Times New Roman"/>
                <a:cs typeface="Times New Roman"/>
              </a:rPr>
              <a:t>la </a:t>
            </a:r>
            <a:r>
              <a:rPr dirty="0" sz="1300" spc="15">
                <a:latin typeface="Times New Roman"/>
                <a:cs typeface="Times New Roman"/>
              </a:rPr>
              <a:t>Mesa  </a:t>
            </a:r>
            <a:r>
              <a:rPr dirty="0" sz="1300" spc="10">
                <a:latin typeface="Times New Roman"/>
                <a:cs typeface="Times New Roman"/>
              </a:rPr>
              <a:t>Técnica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Nacional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de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Compras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Públicas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de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Alimentos,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dentro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de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los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seis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(6)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meses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siguientes  </a:t>
            </a:r>
            <a:r>
              <a:rPr dirty="0" sz="1300" spc="15">
                <a:latin typeface="Times New Roman"/>
                <a:cs typeface="Times New Roman"/>
              </a:rPr>
              <a:t>a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su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conformación,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deberá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diseñar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e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implementar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los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mecanismos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financieros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y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contractuales  necesarios </a:t>
            </a:r>
            <a:r>
              <a:rPr dirty="0" sz="1300" spc="15">
                <a:latin typeface="Times New Roman"/>
                <a:cs typeface="Times New Roman"/>
              </a:rPr>
              <a:t>para que </a:t>
            </a:r>
            <a:r>
              <a:rPr dirty="0" sz="1300" spc="5">
                <a:latin typeface="Times New Roman"/>
                <a:cs typeface="Times New Roman"/>
              </a:rPr>
              <a:t>el </a:t>
            </a:r>
            <a:r>
              <a:rPr dirty="0" sz="1300" spc="15">
                <a:latin typeface="Times New Roman"/>
                <a:cs typeface="Times New Roman"/>
              </a:rPr>
              <a:t>valor de </a:t>
            </a:r>
            <a:r>
              <a:rPr dirty="0" sz="1300" spc="10">
                <a:latin typeface="Times New Roman"/>
                <a:cs typeface="Times New Roman"/>
              </a:rPr>
              <a:t>sus </a:t>
            </a:r>
            <a:r>
              <a:rPr dirty="0" sz="1300" spc="15">
                <a:latin typeface="Times New Roman"/>
                <a:cs typeface="Times New Roman"/>
              </a:rPr>
              <a:t>ventas sea </a:t>
            </a:r>
            <a:r>
              <a:rPr dirty="0" sz="1300" spc="10">
                <a:latin typeface="Times New Roman"/>
                <a:cs typeface="Times New Roman"/>
              </a:rPr>
              <a:t>recibido contra </a:t>
            </a:r>
            <a:r>
              <a:rPr dirty="0" sz="1300" spc="15">
                <a:latin typeface="Times New Roman"/>
                <a:cs typeface="Times New Roman"/>
              </a:rPr>
              <a:t>entrega </a:t>
            </a:r>
            <a:r>
              <a:rPr dirty="0" sz="1300" spc="10">
                <a:latin typeface="Times New Roman"/>
                <a:cs typeface="Times New Roman"/>
              </a:rPr>
              <a:t>del</a:t>
            </a:r>
            <a:r>
              <a:rPr dirty="0" sz="1300" spc="-14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producto.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300" spc="20" b="1">
                <a:latin typeface="Times New Roman"/>
                <a:cs typeface="Times New Roman"/>
              </a:rPr>
              <a:t>CAPÍTULO</a:t>
            </a:r>
            <a:r>
              <a:rPr dirty="0" sz="1300" spc="5" b="1">
                <a:latin typeface="Times New Roman"/>
                <a:cs typeface="Times New Roman"/>
              </a:rPr>
              <a:t> </a:t>
            </a:r>
            <a:r>
              <a:rPr dirty="0" sz="1300" spc="10" b="1">
                <a:latin typeface="Times New Roman"/>
                <a:cs typeface="Times New Roman"/>
              </a:rPr>
              <a:t>III</a:t>
            </a:r>
            <a:endParaRPr sz="1300">
              <a:latin typeface="Times New Roman"/>
              <a:cs typeface="Times New Roman"/>
            </a:endParaRPr>
          </a:p>
          <a:p>
            <a:pPr algn="ctr" marL="51435" marR="52705" indent="-635">
              <a:lnSpc>
                <a:spcPts val="1780"/>
              </a:lnSpc>
              <a:spcBef>
                <a:spcPts val="70"/>
              </a:spcBef>
            </a:pPr>
            <a:r>
              <a:rPr dirty="0" sz="1300" spc="10" b="1">
                <a:latin typeface="Times New Roman"/>
                <a:cs typeface="Times New Roman"/>
              </a:rPr>
              <a:t>Sistema Público </a:t>
            </a:r>
            <a:r>
              <a:rPr dirty="0" sz="1300" spc="15" b="1">
                <a:latin typeface="Times New Roman"/>
                <a:cs typeface="Times New Roman"/>
              </a:rPr>
              <a:t>de Información </a:t>
            </a:r>
            <a:r>
              <a:rPr dirty="0" sz="1300" spc="10" b="1">
                <a:latin typeface="Times New Roman"/>
                <a:cs typeface="Times New Roman"/>
              </a:rPr>
              <a:t>Alimentaria, </a:t>
            </a:r>
            <a:r>
              <a:rPr dirty="0" sz="1300" spc="25" b="1">
                <a:latin typeface="Times New Roman"/>
                <a:cs typeface="Times New Roman"/>
              </a:rPr>
              <a:t>de </a:t>
            </a:r>
            <a:r>
              <a:rPr dirty="0" sz="1300" spc="15" b="1">
                <a:latin typeface="Times New Roman"/>
                <a:cs typeface="Times New Roman"/>
              </a:rPr>
              <a:t>pequeños productores locales y </a:t>
            </a:r>
            <a:r>
              <a:rPr dirty="0" sz="1300" spc="10" b="1">
                <a:latin typeface="Times New Roman"/>
                <a:cs typeface="Times New Roman"/>
              </a:rPr>
              <a:t>de  productores </a:t>
            </a:r>
            <a:r>
              <a:rPr dirty="0" sz="1300" spc="20" b="1">
                <a:latin typeface="Times New Roman"/>
                <a:cs typeface="Times New Roman"/>
              </a:rPr>
              <a:t>de </a:t>
            </a:r>
            <a:r>
              <a:rPr dirty="0" sz="1300" spc="15" b="1">
                <a:latin typeface="Times New Roman"/>
                <a:cs typeface="Times New Roman"/>
              </a:rPr>
              <a:t>la agricultura </a:t>
            </a:r>
            <a:r>
              <a:rPr dirty="0" sz="1300" spc="10" b="1">
                <a:latin typeface="Times New Roman"/>
                <a:cs typeface="Times New Roman"/>
              </a:rPr>
              <a:t>campesina, </a:t>
            </a:r>
            <a:r>
              <a:rPr dirty="0" sz="1300" spc="15" b="1">
                <a:latin typeface="Times New Roman"/>
                <a:cs typeface="Times New Roman"/>
              </a:rPr>
              <a:t>familiar y comunitaria y sus</a:t>
            </a:r>
            <a:r>
              <a:rPr dirty="0" sz="1300" spc="25" b="1">
                <a:latin typeface="Times New Roman"/>
                <a:cs typeface="Times New Roman"/>
              </a:rPr>
              <a:t> </a:t>
            </a:r>
            <a:r>
              <a:rPr dirty="0" sz="1300" spc="15" b="1">
                <a:latin typeface="Times New Roman"/>
                <a:cs typeface="Times New Roman"/>
              </a:rPr>
              <a:t>organizaciones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algn="just" marL="12700" marR="6985">
              <a:lnSpc>
                <a:spcPct val="113399"/>
              </a:lnSpc>
            </a:pPr>
            <a:r>
              <a:rPr dirty="0" sz="1300" spc="10" b="1">
                <a:latin typeface="Times New Roman"/>
                <a:cs typeface="Times New Roman"/>
              </a:rPr>
              <a:t>Artículo </a:t>
            </a:r>
            <a:r>
              <a:rPr dirty="0" sz="1300" spc="15" b="1">
                <a:latin typeface="Times New Roman"/>
                <a:cs typeface="Times New Roman"/>
              </a:rPr>
              <a:t>11º. Sistema Público de </a:t>
            </a:r>
            <a:r>
              <a:rPr dirty="0" sz="1300" spc="10" b="1">
                <a:latin typeface="Times New Roman"/>
                <a:cs typeface="Times New Roman"/>
              </a:rPr>
              <a:t>Información Alimentaria, </a:t>
            </a:r>
            <a:r>
              <a:rPr dirty="0" sz="1300" spc="15" b="1">
                <a:latin typeface="Times New Roman"/>
                <a:cs typeface="Times New Roman"/>
              </a:rPr>
              <a:t>de pequeños </a:t>
            </a:r>
            <a:r>
              <a:rPr dirty="0" sz="1300" spc="10" b="1">
                <a:latin typeface="Times New Roman"/>
                <a:cs typeface="Times New Roman"/>
              </a:rPr>
              <a:t>productores  locales </a:t>
            </a:r>
            <a:r>
              <a:rPr dirty="0" sz="1300" spc="15" b="1">
                <a:latin typeface="Times New Roman"/>
                <a:cs typeface="Times New Roman"/>
              </a:rPr>
              <a:t>y de productores de la agricultura campesina, familiar y comunitaria y sus  organizaciones.</a:t>
            </a:r>
            <a:r>
              <a:rPr dirty="0" sz="1300" spc="-30" b="1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El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Gobierno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nacional,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en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el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marco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de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la</a:t>
            </a:r>
            <a:r>
              <a:rPr dirty="0" sz="1300" spc="-6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Mesa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Técnica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Nacional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de</a:t>
            </a:r>
            <a:r>
              <a:rPr dirty="0" sz="1300" spc="-6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Compras  </a:t>
            </a:r>
            <a:r>
              <a:rPr dirty="0" sz="1300" spc="10">
                <a:latin typeface="Times New Roman"/>
                <a:cs typeface="Times New Roman"/>
              </a:rPr>
              <a:t>Públicas Locales </a:t>
            </a:r>
            <a:r>
              <a:rPr dirty="0" sz="1300" spc="15">
                <a:latin typeface="Times New Roman"/>
                <a:cs typeface="Times New Roman"/>
              </a:rPr>
              <a:t>de </a:t>
            </a:r>
            <a:r>
              <a:rPr dirty="0" sz="1300" spc="10">
                <a:latin typeface="Times New Roman"/>
                <a:cs typeface="Times New Roman"/>
              </a:rPr>
              <a:t>Alimentos, </a:t>
            </a:r>
            <a:r>
              <a:rPr dirty="0" sz="1300" spc="15">
                <a:latin typeface="Times New Roman"/>
                <a:cs typeface="Times New Roman"/>
              </a:rPr>
              <a:t>deberá diseñar un sistema de información pública que  </a:t>
            </a:r>
            <a:r>
              <a:rPr dirty="0" sz="1300" spc="10">
                <a:latin typeface="Times New Roman"/>
                <a:cs typeface="Times New Roman"/>
              </a:rPr>
              <a:t>articule </a:t>
            </a:r>
            <a:r>
              <a:rPr dirty="0" sz="1300" spc="15">
                <a:latin typeface="Times New Roman"/>
                <a:cs typeface="Times New Roman"/>
              </a:rPr>
              <a:t>los diferentes datos relacionados con pequeños productores </a:t>
            </a:r>
            <a:r>
              <a:rPr dirty="0" sz="1300" spc="10">
                <a:latin typeface="Times New Roman"/>
                <a:cs typeface="Times New Roman"/>
              </a:rPr>
              <a:t>locales agropecuarios </a:t>
            </a:r>
            <a:r>
              <a:rPr dirty="0" sz="1300" spc="15">
                <a:latin typeface="Times New Roman"/>
                <a:cs typeface="Times New Roman"/>
              </a:rPr>
              <a:t>y  </a:t>
            </a:r>
            <a:r>
              <a:rPr dirty="0" sz="1300" spc="10">
                <a:latin typeface="Times New Roman"/>
                <a:cs typeface="Times New Roman"/>
              </a:rPr>
              <a:t>productores pertenecientes </a:t>
            </a:r>
            <a:r>
              <a:rPr dirty="0" sz="1300" spc="15">
                <a:latin typeface="Times New Roman"/>
                <a:cs typeface="Times New Roman"/>
              </a:rPr>
              <a:t>a </a:t>
            </a:r>
            <a:r>
              <a:rPr dirty="0" sz="1300" spc="10">
                <a:latin typeface="Times New Roman"/>
                <a:cs typeface="Times New Roman"/>
              </a:rPr>
              <a:t>la Agricultura </a:t>
            </a:r>
            <a:r>
              <a:rPr dirty="0" sz="1300" spc="15">
                <a:latin typeface="Times New Roman"/>
                <a:cs typeface="Times New Roman"/>
              </a:rPr>
              <a:t>Campesina, </a:t>
            </a:r>
            <a:r>
              <a:rPr dirty="0" sz="1300" spc="10">
                <a:latin typeface="Times New Roman"/>
                <a:cs typeface="Times New Roman"/>
              </a:rPr>
              <a:t>Familiar </a:t>
            </a:r>
            <a:r>
              <a:rPr dirty="0" sz="1300" spc="15">
                <a:latin typeface="Times New Roman"/>
                <a:cs typeface="Times New Roman"/>
              </a:rPr>
              <a:t>y </a:t>
            </a:r>
            <a:r>
              <a:rPr dirty="0" sz="1300" spc="20">
                <a:latin typeface="Times New Roman"/>
                <a:cs typeface="Times New Roman"/>
              </a:rPr>
              <a:t>Comunitaria </a:t>
            </a:r>
            <a:r>
              <a:rPr dirty="0" sz="1300" spc="15">
                <a:latin typeface="Times New Roman"/>
                <a:cs typeface="Times New Roman"/>
              </a:rPr>
              <a:t>con </a:t>
            </a:r>
            <a:r>
              <a:rPr dirty="0" sz="1300" spc="5">
                <a:latin typeface="Times New Roman"/>
                <a:cs typeface="Times New Roman"/>
              </a:rPr>
              <a:t>el  </a:t>
            </a:r>
            <a:r>
              <a:rPr dirty="0" sz="1300" spc="15">
                <a:latin typeface="Times New Roman"/>
                <a:cs typeface="Times New Roman"/>
              </a:rPr>
              <a:t>objetivo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de</a:t>
            </a:r>
            <a:r>
              <a:rPr dirty="0" sz="1300" spc="-7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apoyar</a:t>
            </a:r>
            <a:r>
              <a:rPr dirty="0" sz="1300" spc="-7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de</a:t>
            </a:r>
            <a:r>
              <a:rPr dirty="0" sz="1300" spc="-6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forma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técnica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la</a:t>
            </a:r>
            <a:r>
              <a:rPr dirty="0" sz="1300" spc="-7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toma</a:t>
            </a:r>
            <a:r>
              <a:rPr dirty="0" sz="1300" spc="-70">
                <a:latin typeface="Times New Roman"/>
                <a:cs typeface="Times New Roman"/>
              </a:rPr>
              <a:t> </a:t>
            </a:r>
            <a:r>
              <a:rPr dirty="0" sz="1300" spc="20">
                <a:latin typeface="Times New Roman"/>
                <a:cs typeface="Times New Roman"/>
              </a:rPr>
              <a:t>de</a:t>
            </a:r>
            <a:r>
              <a:rPr dirty="0" sz="1300" spc="-7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decisiones</a:t>
            </a:r>
            <a:r>
              <a:rPr dirty="0" sz="1300" spc="-6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de</a:t>
            </a:r>
            <a:r>
              <a:rPr dirty="0" sz="1300" spc="-7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todos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sus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actores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y</a:t>
            </a:r>
            <a:r>
              <a:rPr dirty="0" sz="1300" spc="-9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que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garantice  la trazabilidad del </a:t>
            </a:r>
            <a:r>
              <a:rPr dirty="0" sz="1300" spc="15">
                <a:latin typeface="Times New Roman"/>
                <a:cs typeface="Times New Roman"/>
              </a:rPr>
              <a:t>proceso de </a:t>
            </a:r>
            <a:r>
              <a:rPr dirty="0" sz="1300" spc="10">
                <a:latin typeface="Times New Roman"/>
                <a:cs typeface="Times New Roman"/>
              </a:rPr>
              <a:t>participación </a:t>
            </a:r>
            <a:r>
              <a:rPr dirty="0" sz="1300" spc="15">
                <a:latin typeface="Times New Roman"/>
                <a:cs typeface="Times New Roman"/>
              </a:rPr>
              <a:t>de </a:t>
            </a:r>
            <a:r>
              <a:rPr dirty="0" sz="1300" spc="10">
                <a:latin typeface="Times New Roman"/>
                <a:cs typeface="Times New Roman"/>
              </a:rPr>
              <a:t>la </a:t>
            </a:r>
            <a:r>
              <a:rPr dirty="0" sz="1300" spc="15">
                <a:latin typeface="Times New Roman"/>
                <a:cs typeface="Times New Roman"/>
              </a:rPr>
              <a:t>producción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local.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algn="ctr" marL="80645" marR="75565">
              <a:lnSpc>
                <a:spcPct val="114199"/>
              </a:lnSpc>
            </a:pPr>
            <a:r>
              <a:rPr dirty="0" sz="1300" spc="10">
                <a:latin typeface="Times New Roman"/>
                <a:cs typeface="Times New Roman"/>
              </a:rPr>
              <a:t>La </a:t>
            </a:r>
            <a:r>
              <a:rPr dirty="0" sz="1300" spc="15">
                <a:latin typeface="Times New Roman"/>
                <a:cs typeface="Times New Roman"/>
              </a:rPr>
              <a:t>información contenida </a:t>
            </a:r>
            <a:r>
              <a:rPr dirty="0" sz="1300" spc="10">
                <a:latin typeface="Times New Roman"/>
                <a:cs typeface="Times New Roman"/>
              </a:rPr>
              <a:t>en </a:t>
            </a:r>
            <a:r>
              <a:rPr dirty="0" sz="1300" spc="5">
                <a:latin typeface="Times New Roman"/>
                <a:cs typeface="Times New Roman"/>
              </a:rPr>
              <a:t>el </a:t>
            </a:r>
            <a:r>
              <a:rPr dirty="0" sz="1300" spc="15">
                <a:latin typeface="Times New Roman"/>
                <a:cs typeface="Times New Roman"/>
              </a:rPr>
              <a:t>Sistema a que hace </a:t>
            </a:r>
            <a:r>
              <a:rPr dirty="0" sz="1300" spc="10">
                <a:latin typeface="Times New Roman"/>
                <a:cs typeface="Times New Roman"/>
              </a:rPr>
              <a:t>referencia </a:t>
            </a:r>
            <a:r>
              <a:rPr dirty="0" sz="1300" spc="5">
                <a:latin typeface="Times New Roman"/>
                <a:cs typeface="Times New Roman"/>
              </a:rPr>
              <a:t>el </a:t>
            </a:r>
            <a:r>
              <a:rPr dirty="0" sz="1300" spc="15">
                <a:latin typeface="Times New Roman"/>
                <a:cs typeface="Times New Roman"/>
              </a:rPr>
              <a:t>presente artículo </a:t>
            </a:r>
            <a:r>
              <a:rPr dirty="0" sz="1300" spc="10">
                <a:latin typeface="Times New Roman"/>
                <a:cs typeface="Times New Roman"/>
              </a:rPr>
              <a:t>será </a:t>
            </a:r>
            <a:r>
              <a:rPr dirty="0" sz="1300" spc="15">
                <a:latin typeface="Times New Roman"/>
                <a:cs typeface="Times New Roman"/>
              </a:rPr>
              <a:t>una  plataforma </a:t>
            </a:r>
            <a:r>
              <a:rPr dirty="0" sz="1300" spc="20">
                <a:latin typeface="Times New Roman"/>
                <a:cs typeface="Times New Roman"/>
              </a:rPr>
              <a:t>que </a:t>
            </a:r>
            <a:r>
              <a:rPr dirty="0" sz="1300" spc="15">
                <a:latin typeface="Times New Roman"/>
                <a:cs typeface="Times New Roman"/>
              </a:rPr>
              <a:t>podrán </a:t>
            </a:r>
            <a:r>
              <a:rPr dirty="0" sz="1300" spc="10">
                <a:latin typeface="Times New Roman"/>
                <a:cs typeface="Times New Roman"/>
              </a:rPr>
              <a:t>utilizar </a:t>
            </a:r>
            <a:r>
              <a:rPr dirty="0" sz="1300" spc="15">
                <a:latin typeface="Times New Roman"/>
                <a:cs typeface="Times New Roman"/>
              </a:rPr>
              <a:t>los </a:t>
            </a:r>
            <a:r>
              <a:rPr dirty="0" sz="1300" spc="10">
                <a:latin typeface="Times New Roman"/>
                <a:cs typeface="Times New Roman"/>
              </a:rPr>
              <a:t>sujetos relacionados en </a:t>
            </a:r>
            <a:r>
              <a:rPr dirty="0" sz="1300" spc="5">
                <a:latin typeface="Times New Roman"/>
                <a:cs typeface="Times New Roman"/>
              </a:rPr>
              <a:t>el </a:t>
            </a:r>
            <a:r>
              <a:rPr dirty="0" sz="1300" spc="15">
                <a:latin typeface="Times New Roman"/>
                <a:cs typeface="Times New Roman"/>
              </a:rPr>
              <a:t>artículo 3º de </a:t>
            </a:r>
            <a:r>
              <a:rPr dirty="0" sz="1300" spc="20">
                <a:latin typeface="Times New Roman"/>
                <a:cs typeface="Times New Roman"/>
              </a:rPr>
              <a:t>la </a:t>
            </a:r>
            <a:r>
              <a:rPr dirty="0" sz="1300" spc="15">
                <a:latin typeface="Times New Roman"/>
                <a:cs typeface="Times New Roman"/>
              </a:rPr>
              <a:t>presente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20">
                <a:latin typeface="Times New Roman"/>
                <a:cs typeface="Times New Roman"/>
              </a:rPr>
              <a:t>ley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6356" y="1038352"/>
            <a:ext cx="6407785" cy="10547350"/>
          </a:xfrm>
          <a:custGeom>
            <a:avLst/>
            <a:gdLst/>
            <a:ahLst/>
            <a:cxnLst/>
            <a:rect l="l" t="t" r="r" b="b"/>
            <a:pathLst>
              <a:path w="6407784" h="10547350">
                <a:moveTo>
                  <a:pt x="0" y="10547299"/>
                </a:moveTo>
                <a:lnTo>
                  <a:pt x="6407302" y="10547299"/>
                </a:lnTo>
                <a:lnTo>
                  <a:pt x="6407302" y="0"/>
                </a:lnTo>
                <a:lnTo>
                  <a:pt x="0" y="0"/>
                </a:lnTo>
                <a:lnTo>
                  <a:pt x="0" y="10547299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934" y="651764"/>
            <a:ext cx="1676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6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dirty="0" sz="850" spc="160">
                <a:solidFill>
                  <a:srgbClr val="231F20"/>
                </a:solidFill>
                <a:latin typeface="Times New Roman"/>
                <a:cs typeface="Times New Roman"/>
              </a:rPr>
              <a:t>aceta </a:t>
            </a:r>
            <a:r>
              <a:rPr dirty="0" sz="850" spc="190">
                <a:solidFill>
                  <a:srgbClr val="231F20"/>
                </a:solidFill>
                <a:latin typeface="Times New Roman"/>
                <a:cs typeface="Times New Roman"/>
              </a:rPr>
              <a:t>del </a:t>
            </a:r>
            <a:r>
              <a:rPr dirty="0" sz="1200" spc="165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dirty="0" sz="850" spc="165">
                <a:solidFill>
                  <a:srgbClr val="231F20"/>
                </a:solidFill>
                <a:latin typeface="Times New Roman"/>
                <a:cs typeface="Times New Roman"/>
              </a:rPr>
              <a:t>onGreso</a:t>
            </a:r>
            <a:r>
              <a:rPr dirty="0" sz="850" spc="1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405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3885" y="651764"/>
            <a:ext cx="1778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31F20"/>
                </a:solidFill>
                <a:latin typeface="Times New Roman"/>
                <a:cs typeface="Times New Roman"/>
              </a:rPr>
              <a:t>Viernes,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19 de junio de</a:t>
            </a:r>
            <a:r>
              <a:rPr dirty="0" sz="1200" spc="-6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Times New Roman"/>
                <a:cs typeface="Times New Roman"/>
              </a:rPr>
              <a:t>2020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94234" y="651764"/>
            <a:ext cx="625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31F20"/>
                </a:solidFill>
                <a:latin typeface="Times New Roman"/>
                <a:cs typeface="Times New Roman"/>
              </a:rPr>
              <a:t>Página</a:t>
            </a:r>
            <a:r>
              <a:rPr dirty="0" sz="1200" spc="-7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Times New Roman"/>
                <a:cs typeface="Times New Roman"/>
              </a:rPr>
              <a:t>11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086" y="2038302"/>
            <a:ext cx="6242050" cy="2038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9525">
              <a:lnSpc>
                <a:spcPct val="114100"/>
              </a:lnSpc>
              <a:spcBef>
                <a:spcPts val="95"/>
              </a:spcBef>
            </a:pPr>
            <a:r>
              <a:rPr dirty="0" sz="1300" spc="5">
                <a:latin typeface="Times New Roman"/>
                <a:cs typeface="Times New Roman"/>
              </a:rPr>
              <a:t>para efectuar </a:t>
            </a:r>
            <a:r>
              <a:rPr dirty="0" sz="1300" spc="10">
                <a:latin typeface="Times New Roman"/>
                <a:cs typeface="Times New Roman"/>
              </a:rPr>
              <a:t>las compras </a:t>
            </a:r>
            <a:r>
              <a:rPr dirty="0" sz="1300" spc="5">
                <a:latin typeface="Times New Roman"/>
                <a:cs typeface="Times New Roman"/>
              </a:rPr>
              <a:t>públicas locales </a:t>
            </a:r>
            <a:r>
              <a:rPr dirty="0" sz="1300" spc="10">
                <a:latin typeface="Times New Roman"/>
                <a:cs typeface="Times New Roman"/>
              </a:rPr>
              <a:t>de alimentos de conformidad con lo </a:t>
            </a:r>
            <a:r>
              <a:rPr dirty="0" sz="1300" spc="5">
                <a:latin typeface="Times New Roman"/>
                <a:cs typeface="Times New Roman"/>
              </a:rPr>
              <a:t>establecido  en estas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disposiciones.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2799"/>
              </a:lnSpc>
              <a:spcBef>
                <a:spcPts val="5"/>
              </a:spcBef>
            </a:pPr>
            <a:r>
              <a:rPr dirty="0" sz="1300" spc="10" b="1">
                <a:latin typeface="Times New Roman"/>
                <a:cs typeface="Times New Roman"/>
              </a:rPr>
              <a:t>Parágrafo. </a:t>
            </a:r>
            <a:r>
              <a:rPr dirty="0" sz="1300" spc="10">
                <a:latin typeface="Times New Roman"/>
                <a:cs typeface="Times New Roman"/>
              </a:rPr>
              <a:t>El </a:t>
            </a:r>
            <a:r>
              <a:rPr dirty="0" sz="1300" spc="5">
                <a:latin typeface="Times New Roman"/>
                <a:cs typeface="Times New Roman"/>
              </a:rPr>
              <a:t>Gobierno nacional, </a:t>
            </a:r>
            <a:r>
              <a:rPr dirty="0" sz="1300" spc="10">
                <a:latin typeface="Times New Roman"/>
                <a:cs typeface="Times New Roman"/>
              </a:rPr>
              <a:t>a </a:t>
            </a:r>
            <a:r>
              <a:rPr dirty="0" sz="1300" spc="5">
                <a:latin typeface="Times New Roman"/>
                <a:cs typeface="Times New Roman"/>
              </a:rPr>
              <a:t>través del </a:t>
            </a:r>
            <a:r>
              <a:rPr dirty="0" sz="1300" spc="10">
                <a:latin typeface="Times New Roman"/>
                <a:cs typeface="Times New Roman"/>
              </a:rPr>
              <a:t>Ministerio de </a:t>
            </a:r>
            <a:r>
              <a:rPr dirty="0" sz="1300" spc="5">
                <a:latin typeface="Times New Roman"/>
                <a:cs typeface="Times New Roman"/>
              </a:rPr>
              <a:t>Agricultura </a:t>
            </a:r>
            <a:r>
              <a:rPr dirty="0" sz="1300" spc="10">
                <a:latin typeface="Times New Roman"/>
                <a:cs typeface="Times New Roman"/>
              </a:rPr>
              <a:t>y Desarrollo </a:t>
            </a:r>
            <a:r>
              <a:rPr dirty="0" sz="1300" spc="5">
                <a:latin typeface="Times New Roman"/>
                <a:cs typeface="Times New Roman"/>
              </a:rPr>
              <a:t>Rural  </a:t>
            </a:r>
            <a:r>
              <a:rPr dirty="0" sz="1300" spc="10">
                <a:latin typeface="Times New Roman"/>
                <a:cs typeface="Times New Roman"/>
              </a:rPr>
              <a:t>y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el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Ministerio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de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Tecnologías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de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Información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y</a:t>
            </a:r>
            <a:r>
              <a:rPr dirty="0" sz="1300" spc="-7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las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Comunicaciones,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en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el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marco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de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la</a:t>
            </a:r>
            <a:r>
              <a:rPr dirty="0" sz="1300" spc="-6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Mesa  Técnica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Nacional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de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Compras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Públicas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Locales,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contará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con</a:t>
            </a:r>
            <a:r>
              <a:rPr dirty="0" sz="1300" spc="-6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un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término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improrrogable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de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un</a:t>
            </a:r>
            <a:endParaRPr sz="13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90"/>
              </a:spcBef>
            </a:pPr>
            <a:r>
              <a:rPr dirty="0" sz="1300" spc="10">
                <a:latin typeface="Times New Roman"/>
                <a:cs typeface="Times New Roman"/>
              </a:rPr>
              <a:t>(1)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año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para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establecer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el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diseño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del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sistema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de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que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trata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el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presente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artículo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y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para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consolidar</a:t>
            </a:r>
            <a:endParaRPr sz="1300">
              <a:latin typeface="Times New Roman"/>
              <a:cs typeface="Times New Roman"/>
            </a:endParaRPr>
          </a:p>
          <a:p>
            <a:pPr algn="just" marL="12700" marR="12065" indent="-635">
              <a:lnSpc>
                <a:spcPct val="112400"/>
              </a:lnSpc>
              <a:spcBef>
                <a:spcPts val="15"/>
              </a:spcBef>
            </a:pPr>
            <a:r>
              <a:rPr dirty="0" sz="1300" spc="10">
                <a:latin typeface="Times New Roman"/>
                <a:cs typeface="Times New Roman"/>
              </a:rPr>
              <a:t>y poner a </a:t>
            </a:r>
            <a:r>
              <a:rPr dirty="0" sz="1300" spc="5">
                <a:latin typeface="Times New Roman"/>
                <a:cs typeface="Times New Roman"/>
              </a:rPr>
              <a:t>disposición </a:t>
            </a:r>
            <a:r>
              <a:rPr dirty="0" sz="1300" spc="10">
                <a:latin typeface="Times New Roman"/>
                <a:cs typeface="Times New Roman"/>
              </a:rPr>
              <a:t>del público datos </a:t>
            </a:r>
            <a:r>
              <a:rPr dirty="0" sz="1300" spc="5">
                <a:latin typeface="Times New Roman"/>
                <a:cs typeface="Times New Roman"/>
              </a:rPr>
              <a:t>abiertos </a:t>
            </a:r>
            <a:r>
              <a:rPr dirty="0" sz="1300" spc="15">
                <a:latin typeface="Times New Roman"/>
                <a:cs typeface="Times New Roman"/>
              </a:rPr>
              <a:t>en </a:t>
            </a:r>
            <a:r>
              <a:rPr dirty="0" sz="1300" spc="10">
                <a:latin typeface="Times New Roman"/>
                <a:cs typeface="Times New Roman"/>
              </a:rPr>
              <a:t>los términos de la </a:t>
            </a:r>
            <a:r>
              <a:rPr dirty="0" sz="1300" spc="15">
                <a:latin typeface="Times New Roman"/>
                <a:cs typeface="Times New Roman"/>
              </a:rPr>
              <a:t>ley </a:t>
            </a:r>
            <a:r>
              <a:rPr dirty="0" sz="1300" spc="10">
                <a:latin typeface="Times New Roman"/>
                <a:cs typeface="Times New Roman"/>
              </a:rPr>
              <a:t>y las </a:t>
            </a:r>
            <a:r>
              <a:rPr dirty="0" sz="1300" spc="5">
                <a:latin typeface="Times New Roman"/>
                <a:cs typeface="Times New Roman"/>
              </a:rPr>
              <a:t>políticas </a:t>
            </a:r>
            <a:r>
              <a:rPr dirty="0" sz="1300" spc="15">
                <a:latin typeface="Times New Roman"/>
                <a:cs typeface="Times New Roman"/>
              </a:rPr>
              <a:t>de  </a:t>
            </a:r>
            <a:r>
              <a:rPr dirty="0" sz="1300" spc="10">
                <a:latin typeface="Times New Roman"/>
                <a:cs typeface="Times New Roman"/>
              </a:rPr>
              <a:t>datos abiertos y Gobierno </a:t>
            </a:r>
            <a:r>
              <a:rPr dirty="0" sz="1300" spc="5">
                <a:latin typeface="Times New Roman"/>
                <a:cs typeface="Times New Roman"/>
              </a:rPr>
              <a:t>en Línea.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2938" y="4723271"/>
            <a:ext cx="6242685" cy="582612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dirty="0" sz="1300" spc="15" b="1">
                <a:latin typeface="Times New Roman"/>
                <a:cs typeface="Times New Roman"/>
              </a:rPr>
              <a:t>CAPÍTULO</a:t>
            </a:r>
            <a:r>
              <a:rPr dirty="0" sz="1300" b="1">
                <a:latin typeface="Times New Roman"/>
                <a:cs typeface="Times New Roman"/>
              </a:rPr>
              <a:t> </a:t>
            </a:r>
            <a:r>
              <a:rPr dirty="0" sz="1300" spc="10" b="1">
                <a:latin typeface="Times New Roman"/>
                <a:cs typeface="Times New Roman"/>
              </a:rPr>
              <a:t>IV</a:t>
            </a:r>
            <a:endParaRPr sz="1300">
              <a:latin typeface="Times New Roman"/>
              <a:cs typeface="Times New Roman"/>
            </a:endParaRPr>
          </a:p>
          <a:p>
            <a:pPr algn="ctr" marL="341630" marR="339725">
              <a:lnSpc>
                <a:spcPts val="1770"/>
              </a:lnSpc>
              <a:spcBef>
                <a:spcPts val="80"/>
              </a:spcBef>
            </a:pPr>
            <a:r>
              <a:rPr dirty="0" sz="1300" spc="10" b="1">
                <a:latin typeface="Times New Roman"/>
                <a:cs typeface="Times New Roman"/>
              </a:rPr>
              <a:t>Incentivos para pequeños productores locales y </a:t>
            </a:r>
            <a:r>
              <a:rPr dirty="0" sz="1300" spc="5" b="1">
                <a:latin typeface="Times New Roman"/>
                <a:cs typeface="Times New Roman"/>
              </a:rPr>
              <a:t>productores </a:t>
            </a:r>
            <a:r>
              <a:rPr dirty="0" sz="1300" spc="15" b="1">
                <a:latin typeface="Times New Roman"/>
                <a:cs typeface="Times New Roman"/>
              </a:rPr>
              <a:t>de </a:t>
            </a:r>
            <a:r>
              <a:rPr dirty="0" sz="1300" spc="10" b="1">
                <a:latin typeface="Times New Roman"/>
                <a:cs typeface="Times New Roman"/>
              </a:rPr>
              <a:t>la agricultura  campesina, familiar y comunitaria y sus</a:t>
            </a:r>
            <a:r>
              <a:rPr dirty="0" sz="1300" spc="-35" b="1">
                <a:latin typeface="Times New Roman"/>
                <a:cs typeface="Times New Roman"/>
              </a:rPr>
              <a:t> </a:t>
            </a:r>
            <a:r>
              <a:rPr dirty="0" sz="1300" spc="10" b="1">
                <a:latin typeface="Times New Roman"/>
                <a:cs typeface="Times New Roman"/>
              </a:rPr>
              <a:t>organizaciones.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algn="just" marL="12700" marR="5080" indent="-635">
              <a:lnSpc>
                <a:spcPct val="112700"/>
              </a:lnSpc>
            </a:pPr>
            <a:r>
              <a:rPr dirty="0" sz="1300" spc="5" b="1">
                <a:latin typeface="Times New Roman"/>
                <a:cs typeface="Times New Roman"/>
              </a:rPr>
              <a:t>Artículo </a:t>
            </a:r>
            <a:r>
              <a:rPr dirty="0" sz="1300" spc="10" b="1">
                <a:latin typeface="Times New Roman"/>
                <a:cs typeface="Times New Roman"/>
              </a:rPr>
              <a:t>12º. Informes de cumplimiento al Congreso de la República. </a:t>
            </a:r>
            <a:r>
              <a:rPr dirty="0" sz="1300" spc="15">
                <a:latin typeface="Times New Roman"/>
                <a:cs typeface="Times New Roman"/>
              </a:rPr>
              <a:t>Con </a:t>
            </a:r>
            <a:r>
              <a:rPr dirty="0" sz="1300" spc="5">
                <a:latin typeface="Times New Roman"/>
                <a:cs typeface="Times New Roman"/>
              </a:rPr>
              <a:t>el propósito 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hacer </a:t>
            </a:r>
            <a:r>
              <a:rPr dirty="0" sz="1300" spc="10">
                <a:latin typeface="Times New Roman"/>
                <a:cs typeface="Times New Roman"/>
              </a:rPr>
              <a:t>seguimiento y control </a:t>
            </a:r>
            <a:r>
              <a:rPr dirty="0" sz="1300" spc="5">
                <a:latin typeface="Times New Roman"/>
                <a:cs typeface="Times New Roman"/>
              </a:rPr>
              <a:t>al </a:t>
            </a:r>
            <a:r>
              <a:rPr dirty="0" sz="1300" spc="10">
                <a:latin typeface="Times New Roman"/>
                <a:cs typeface="Times New Roman"/>
              </a:rPr>
              <a:t>cumplimiento de los </a:t>
            </a:r>
            <a:r>
              <a:rPr dirty="0" sz="1300" spc="5">
                <a:latin typeface="Times New Roman"/>
                <a:cs typeface="Times New Roman"/>
              </a:rPr>
              <a:t>fines </a:t>
            </a:r>
            <a:r>
              <a:rPr dirty="0" sz="1300" spc="10">
                <a:latin typeface="Times New Roman"/>
                <a:cs typeface="Times New Roman"/>
              </a:rPr>
              <a:t>y objetivos que persigue la  </a:t>
            </a:r>
            <a:r>
              <a:rPr dirty="0" sz="1300" spc="5">
                <a:latin typeface="Times New Roman"/>
                <a:cs typeface="Times New Roman"/>
              </a:rPr>
              <a:t>presente </a:t>
            </a:r>
            <a:r>
              <a:rPr dirty="0" sz="1300" spc="10">
                <a:latin typeface="Times New Roman"/>
                <a:cs typeface="Times New Roman"/>
              </a:rPr>
              <a:t>ley, la Mesa Técnica Nacional </a:t>
            </a:r>
            <a:r>
              <a:rPr dirty="0" sz="1300" spc="15">
                <a:latin typeface="Times New Roman"/>
                <a:cs typeface="Times New Roman"/>
              </a:rPr>
              <a:t>de </a:t>
            </a:r>
            <a:r>
              <a:rPr dirty="0" sz="1300" spc="10">
                <a:latin typeface="Times New Roman"/>
                <a:cs typeface="Times New Roman"/>
              </a:rPr>
              <a:t>Compras </a:t>
            </a:r>
            <a:r>
              <a:rPr dirty="0" sz="1300" spc="5">
                <a:latin typeface="Times New Roman"/>
                <a:cs typeface="Times New Roman"/>
              </a:rPr>
              <a:t>Públicas Locales </a:t>
            </a:r>
            <a:r>
              <a:rPr dirty="0" sz="1300" spc="10">
                <a:latin typeface="Times New Roman"/>
                <a:cs typeface="Times New Roman"/>
              </a:rPr>
              <a:t>de Alimentos rendirá  anualmente </a:t>
            </a:r>
            <a:r>
              <a:rPr dirty="0" sz="1300" spc="5">
                <a:latin typeface="Times New Roman"/>
                <a:cs typeface="Times New Roman"/>
              </a:rPr>
              <a:t>en </a:t>
            </a:r>
            <a:r>
              <a:rPr dirty="0" sz="1300" spc="10">
                <a:latin typeface="Times New Roman"/>
                <a:cs typeface="Times New Roman"/>
              </a:rPr>
              <a:t>los quince (15) primeros días </a:t>
            </a:r>
            <a:r>
              <a:rPr dirty="0" sz="1300" spc="5">
                <a:latin typeface="Times New Roman"/>
                <a:cs typeface="Times New Roman"/>
              </a:rPr>
              <a:t>del </a:t>
            </a:r>
            <a:r>
              <a:rPr dirty="0" sz="1300" spc="15">
                <a:latin typeface="Times New Roman"/>
                <a:cs typeface="Times New Roman"/>
              </a:rPr>
              <a:t>mes </a:t>
            </a:r>
            <a:r>
              <a:rPr dirty="0" sz="1300" spc="10">
                <a:latin typeface="Times New Roman"/>
                <a:cs typeface="Times New Roman"/>
              </a:rPr>
              <a:t>de octubre de cada </a:t>
            </a:r>
            <a:r>
              <a:rPr dirty="0" sz="1300" spc="5">
                <a:latin typeface="Times New Roman"/>
                <a:cs typeface="Times New Roman"/>
              </a:rPr>
              <a:t>año, </a:t>
            </a:r>
            <a:r>
              <a:rPr dirty="0" sz="1300" spc="10">
                <a:latin typeface="Times New Roman"/>
                <a:cs typeface="Times New Roman"/>
              </a:rPr>
              <a:t>un informe  detallado </a:t>
            </a:r>
            <a:r>
              <a:rPr dirty="0" sz="1300" spc="5">
                <a:latin typeface="Times New Roman"/>
                <a:cs typeface="Times New Roman"/>
              </a:rPr>
              <a:t>sobre </a:t>
            </a:r>
            <a:r>
              <a:rPr dirty="0" sz="1300" spc="15">
                <a:latin typeface="Times New Roman"/>
                <a:cs typeface="Times New Roman"/>
              </a:rPr>
              <a:t>la </a:t>
            </a:r>
            <a:r>
              <a:rPr dirty="0" sz="1300" spc="10">
                <a:latin typeface="Times New Roman"/>
                <a:cs typeface="Times New Roman"/>
              </a:rPr>
              <a:t>implementación de la </a:t>
            </a:r>
            <a:r>
              <a:rPr dirty="0" sz="1300" spc="5">
                <a:latin typeface="Times New Roman"/>
                <a:cs typeface="Times New Roman"/>
              </a:rPr>
              <a:t>estrategia </a:t>
            </a:r>
            <a:r>
              <a:rPr dirty="0" sz="1300" spc="10">
                <a:latin typeface="Times New Roman"/>
                <a:cs typeface="Times New Roman"/>
              </a:rPr>
              <a:t>de compras </a:t>
            </a:r>
            <a:r>
              <a:rPr dirty="0" sz="1300" spc="5">
                <a:latin typeface="Times New Roman"/>
                <a:cs typeface="Times New Roman"/>
              </a:rPr>
              <a:t>públicas locales descrita en  esta </a:t>
            </a:r>
            <a:r>
              <a:rPr dirty="0" sz="1300" spc="10">
                <a:latin typeface="Times New Roman"/>
                <a:cs typeface="Times New Roman"/>
              </a:rPr>
              <a:t>normatividad y </a:t>
            </a:r>
            <a:r>
              <a:rPr dirty="0" sz="1300" spc="5">
                <a:latin typeface="Times New Roman"/>
                <a:cs typeface="Times New Roman"/>
              </a:rPr>
              <a:t>el </a:t>
            </a:r>
            <a:r>
              <a:rPr dirty="0" sz="1300" spc="10">
                <a:latin typeface="Times New Roman"/>
                <a:cs typeface="Times New Roman"/>
              </a:rPr>
              <a:t>apoyo brindado a pequeños productores </a:t>
            </a:r>
            <a:r>
              <a:rPr dirty="0" sz="1300" spc="5">
                <a:latin typeface="Times New Roman"/>
                <a:cs typeface="Times New Roman"/>
              </a:rPr>
              <a:t>locales </a:t>
            </a:r>
            <a:r>
              <a:rPr dirty="0" sz="1300" spc="10">
                <a:latin typeface="Times New Roman"/>
                <a:cs typeface="Times New Roman"/>
              </a:rPr>
              <a:t>y productores de la  </a:t>
            </a:r>
            <a:r>
              <a:rPr dirty="0" sz="1300" spc="5">
                <a:latin typeface="Times New Roman"/>
                <a:cs typeface="Times New Roman"/>
              </a:rPr>
              <a:t>agricultura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campesina,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familiar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y</a:t>
            </a:r>
            <a:r>
              <a:rPr dirty="0" sz="1300" spc="-8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comunitaria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y</a:t>
            </a:r>
            <a:r>
              <a:rPr dirty="0" sz="1300" spc="-9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sus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organizaciones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en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la</a:t>
            </a:r>
            <a:r>
              <a:rPr dirty="0" sz="1300" spc="-7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inserción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al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mercado  de compras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institucionales.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algn="just" marL="12700" marR="78740">
              <a:lnSpc>
                <a:spcPct val="112700"/>
              </a:lnSpc>
            </a:pPr>
            <a:r>
              <a:rPr dirty="0" sz="1300" spc="5" b="1">
                <a:latin typeface="Times New Roman"/>
                <a:cs typeface="Times New Roman"/>
              </a:rPr>
              <a:t>Artículo </a:t>
            </a:r>
            <a:r>
              <a:rPr dirty="0" sz="1300" spc="10" b="1">
                <a:latin typeface="Times New Roman"/>
                <a:cs typeface="Times New Roman"/>
              </a:rPr>
              <a:t>13º. Monitoreo y vigilancia. </a:t>
            </a:r>
            <a:r>
              <a:rPr dirty="0" sz="1300" spc="10">
                <a:latin typeface="Times New Roman"/>
                <a:cs typeface="Times New Roman"/>
              </a:rPr>
              <a:t>El Departamento </a:t>
            </a:r>
            <a:r>
              <a:rPr dirty="0" sz="1300" spc="5">
                <a:latin typeface="Times New Roman"/>
                <a:cs typeface="Times New Roman"/>
              </a:rPr>
              <a:t>Administrativo Nacional </a:t>
            </a:r>
            <a:r>
              <a:rPr dirty="0" sz="1300" spc="10">
                <a:latin typeface="Times New Roman"/>
                <a:cs typeface="Times New Roman"/>
              </a:rPr>
              <a:t>de  Estadística monitoreará </a:t>
            </a:r>
            <a:r>
              <a:rPr dirty="0" sz="1300" spc="5">
                <a:latin typeface="Times New Roman"/>
                <a:cs typeface="Times New Roman"/>
              </a:rPr>
              <a:t>el </a:t>
            </a:r>
            <a:r>
              <a:rPr dirty="0" sz="1300" spc="10">
                <a:latin typeface="Times New Roman"/>
                <a:cs typeface="Times New Roman"/>
              </a:rPr>
              <a:t>comportamiento </a:t>
            </a:r>
            <a:r>
              <a:rPr dirty="0" sz="1300" spc="5">
                <a:latin typeface="Times New Roman"/>
                <a:cs typeface="Times New Roman"/>
              </a:rPr>
              <a:t>del precio </a:t>
            </a:r>
            <a:r>
              <a:rPr dirty="0" sz="1300" spc="15">
                <a:latin typeface="Times New Roman"/>
                <a:cs typeface="Times New Roman"/>
              </a:rPr>
              <a:t>de </a:t>
            </a:r>
            <a:r>
              <a:rPr dirty="0" sz="1300" spc="10">
                <a:latin typeface="Times New Roman"/>
                <a:cs typeface="Times New Roman"/>
              </a:rPr>
              <a:t>los productos de que </a:t>
            </a:r>
            <a:r>
              <a:rPr dirty="0" sz="1300" spc="5">
                <a:latin typeface="Times New Roman"/>
                <a:cs typeface="Times New Roman"/>
              </a:rPr>
              <a:t>trata </a:t>
            </a:r>
            <a:r>
              <a:rPr dirty="0" sz="1300" spc="15">
                <a:latin typeface="Times New Roman"/>
                <a:cs typeface="Times New Roman"/>
              </a:rPr>
              <a:t>la  </a:t>
            </a:r>
            <a:r>
              <a:rPr dirty="0" sz="1300" spc="5">
                <a:latin typeface="Times New Roman"/>
                <a:cs typeface="Times New Roman"/>
              </a:rPr>
              <a:t>presente</a:t>
            </a:r>
            <a:r>
              <a:rPr dirty="0" sz="1300" spc="-6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ley</a:t>
            </a:r>
            <a:r>
              <a:rPr dirty="0" sz="1300" spc="-7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y</a:t>
            </a:r>
            <a:r>
              <a:rPr dirty="0" sz="1300" spc="-8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reportará</a:t>
            </a:r>
            <a:r>
              <a:rPr dirty="0" sz="1300" spc="-6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de</a:t>
            </a:r>
            <a:r>
              <a:rPr dirty="0" sz="1300" spc="-7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manera</a:t>
            </a:r>
            <a:r>
              <a:rPr dirty="0" sz="1300" spc="-8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trimestral</a:t>
            </a:r>
            <a:r>
              <a:rPr dirty="0" sz="1300" spc="-6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sus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hallazgos.</a:t>
            </a:r>
            <a:r>
              <a:rPr dirty="0" sz="1300" spc="-6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Por</a:t>
            </a:r>
            <a:r>
              <a:rPr dirty="0" sz="1300" spc="-7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su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parte,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la</a:t>
            </a:r>
            <a:r>
              <a:rPr dirty="0" sz="1300" spc="-6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Superintendencia  de </a:t>
            </a:r>
            <a:r>
              <a:rPr dirty="0" sz="1300" spc="5">
                <a:latin typeface="Times New Roman"/>
                <a:cs typeface="Times New Roman"/>
              </a:rPr>
              <a:t>Industria </a:t>
            </a:r>
            <a:r>
              <a:rPr dirty="0" sz="1300" spc="10">
                <a:latin typeface="Times New Roman"/>
                <a:cs typeface="Times New Roman"/>
              </a:rPr>
              <a:t>y Comercio, </a:t>
            </a:r>
            <a:r>
              <a:rPr dirty="0" sz="1300" spc="5">
                <a:latin typeface="Times New Roman"/>
                <a:cs typeface="Times New Roman"/>
              </a:rPr>
              <a:t>verificará </a:t>
            </a:r>
            <a:r>
              <a:rPr dirty="0" sz="1300" spc="15">
                <a:latin typeface="Times New Roman"/>
                <a:cs typeface="Times New Roman"/>
              </a:rPr>
              <a:t>que </a:t>
            </a:r>
            <a:r>
              <a:rPr dirty="0" sz="1300" spc="5">
                <a:latin typeface="Times New Roman"/>
                <a:cs typeface="Times New Roman"/>
              </a:rPr>
              <a:t>en el </a:t>
            </a:r>
            <a:r>
              <a:rPr dirty="0" sz="1300" spc="10">
                <a:latin typeface="Times New Roman"/>
                <a:cs typeface="Times New Roman"/>
              </a:rPr>
              <a:t>marco de </a:t>
            </a:r>
            <a:r>
              <a:rPr dirty="0" sz="1300" spc="15">
                <a:latin typeface="Times New Roman"/>
                <a:cs typeface="Times New Roman"/>
              </a:rPr>
              <a:t>la </a:t>
            </a:r>
            <a:r>
              <a:rPr dirty="0" sz="1300" spc="10">
                <a:latin typeface="Times New Roman"/>
                <a:cs typeface="Times New Roman"/>
              </a:rPr>
              <a:t>presente ley y tomando </a:t>
            </a:r>
            <a:r>
              <a:rPr dirty="0" sz="1300" spc="5">
                <a:latin typeface="Times New Roman"/>
                <a:cs typeface="Times New Roman"/>
              </a:rPr>
              <a:t>en  consideración </a:t>
            </a:r>
            <a:r>
              <a:rPr dirty="0" sz="1300" spc="10">
                <a:latin typeface="Times New Roman"/>
                <a:cs typeface="Times New Roman"/>
              </a:rPr>
              <a:t>las </a:t>
            </a:r>
            <a:r>
              <a:rPr dirty="0" sz="1300" spc="5">
                <a:latin typeface="Times New Roman"/>
                <a:cs typeface="Times New Roman"/>
              </a:rPr>
              <a:t>disposiciones </a:t>
            </a:r>
            <a:r>
              <a:rPr dirty="0" sz="1300" spc="10">
                <a:latin typeface="Times New Roman"/>
                <a:cs typeface="Times New Roman"/>
              </a:rPr>
              <a:t>de la misma, </a:t>
            </a:r>
            <a:r>
              <a:rPr dirty="0" sz="1300" spc="5">
                <a:latin typeface="Times New Roman"/>
                <a:cs typeface="Times New Roman"/>
              </a:rPr>
              <a:t>se respeten </a:t>
            </a:r>
            <a:r>
              <a:rPr dirty="0" sz="1300" spc="10">
                <a:latin typeface="Times New Roman"/>
                <a:cs typeface="Times New Roman"/>
              </a:rPr>
              <a:t>la libre competencia económica,  los </a:t>
            </a:r>
            <a:r>
              <a:rPr dirty="0" sz="1300" spc="5">
                <a:latin typeface="Times New Roman"/>
                <a:cs typeface="Times New Roman"/>
              </a:rPr>
              <a:t>derechos </a:t>
            </a:r>
            <a:r>
              <a:rPr dirty="0" sz="1300" spc="10">
                <a:latin typeface="Times New Roman"/>
                <a:cs typeface="Times New Roman"/>
              </a:rPr>
              <a:t>de los consumidores y </a:t>
            </a:r>
            <a:r>
              <a:rPr dirty="0" sz="1300" spc="5">
                <a:latin typeface="Times New Roman"/>
                <a:cs typeface="Times New Roman"/>
              </a:rPr>
              <a:t>el </a:t>
            </a:r>
            <a:r>
              <a:rPr dirty="0" sz="1300" spc="10">
                <a:latin typeface="Times New Roman"/>
                <a:cs typeface="Times New Roman"/>
              </a:rPr>
              <a:t>cumplimiento de </a:t>
            </a:r>
            <a:r>
              <a:rPr dirty="0" sz="1300" spc="5">
                <a:latin typeface="Times New Roman"/>
                <a:cs typeface="Times New Roman"/>
              </a:rPr>
              <a:t>aspectos concernientes </a:t>
            </a:r>
            <a:r>
              <a:rPr dirty="0" sz="1300" spc="10">
                <a:latin typeface="Times New Roman"/>
                <a:cs typeface="Times New Roman"/>
              </a:rPr>
              <a:t>con  metrología legal y reglamentos </a:t>
            </a:r>
            <a:r>
              <a:rPr dirty="0" sz="1300" spc="5">
                <a:latin typeface="Times New Roman"/>
                <a:cs typeface="Times New Roman"/>
              </a:rPr>
              <a:t>técnicos, así </a:t>
            </a:r>
            <a:r>
              <a:rPr dirty="0" sz="1300" spc="15">
                <a:latin typeface="Times New Roman"/>
                <a:cs typeface="Times New Roman"/>
              </a:rPr>
              <a:t>como </a:t>
            </a:r>
            <a:r>
              <a:rPr dirty="0" sz="1300" spc="10">
                <a:latin typeface="Times New Roman"/>
                <a:cs typeface="Times New Roman"/>
              </a:rPr>
              <a:t>la </a:t>
            </a:r>
            <a:r>
              <a:rPr dirty="0" sz="1300" spc="5">
                <a:latin typeface="Times New Roman"/>
                <a:cs typeface="Times New Roman"/>
              </a:rPr>
              <a:t>actividad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valuadora.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algn="just" marL="12700" marR="10160">
              <a:lnSpc>
                <a:spcPct val="112900"/>
              </a:lnSpc>
            </a:pPr>
            <a:r>
              <a:rPr dirty="0" sz="1300" spc="10">
                <a:latin typeface="Times New Roman"/>
                <a:cs typeface="Times New Roman"/>
              </a:rPr>
              <a:t>El Departamento Administrativo </a:t>
            </a:r>
            <a:r>
              <a:rPr dirty="0" sz="1300" spc="5">
                <a:latin typeface="Times New Roman"/>
                <a:cs typeface="Times New Roman"/>
              </a:rPr>
              <a:t>Nacional </a:t>
            </a:r>
            <a:r>
              <a:rPr dirty="0" sz="1300" spc="10">
                <a:latin typeface="Times New Roman"/>
                <a:cs typeface="Times New Roman"/>
              </a:rPr>
              <a:t>de Estadística publicará </a:t>
            </a:r>
            <a:r>
              <a:rPr dirty="0" sz="1300" spc="5">
                <a:latin typeface="Times New Roman"/>
                <a:cs typeface="Times New Roman"/>
              </a:rPr>
              <a:t>en </a:t>
            </a:r>
            <a:r>
              <a:rPr dirty="0" sz="1300" spc="10">
                <a:latin typeface="Times New Roman"/>
                <a:cs typeface="Times New Roman"/>
              </a:rPr>
              <a:t>su página web los  </a:t>
            </a:r>
            <a:r>
              <a:rPr dirty="0" sz="1300" spc="5">
                <a:latin typeface="Times New Roman"/>
                <a:cs typeface="Times New Roman"/>
              </a:rPr>
              <a:t>resultados del </a:t>
            </a:r>
            <a:r>
              <a:rPr dirty="0" sz="1300" spc="10">
                <a:latin typeface="Times New Roman"/>
                <a:cs typeface="Times New Roman"/>
              </a:rPr>
              <a:t>monitoreo </a:t>
            </a:r>
            <a:r>
              <a:rPr dirty="0" sz="1300" spc="5">
                <a:latin typeface="Times New Roman"/>
                <a:cs typeface="Times New Roman"/>
              </a:rPr>
              <a:t>al </a:t>
            </a:r>
            <a:r>
              <a:rPr dirty="0" sz="1300" spc="10">
                <a:latin typeface="Times New Roman"/>
                <a:cs typeface="Times New Roman"/>
              </a:rPr>
              <a:t>que </a:t>
            </a:r>
            <a:r>
              <a:rPr dirty="0" sz="1300" spc="5">
                <a:latin typeface="Times New Roman"/>
                <a:cs typeface="Times New Roman"/>
              </a:rPr>
              <a:t>se hace referencia en el presente artículo, </a:t>
            </a:r>
            <a:r>
              <a:rPr dirty="0" sz="1300" spc="10">
                <a:latin typeface="Times New Roman"/>
                <a:cs typeface="Times New Roman"/>
              </a:rPr>
              <a:t>y remitirá a la  Mesta Técnica Nacional de Compras Públicas </a:t>
            </a:r>
            <a:r>
              <a:rPr dirty="0" sz="1300" spc="5">
                <a:latin typeface="Times New Roman"/>
                <a:cs typeface="Times New Roman"/>
              </a:rPr>
              <a:t>Locales </a:t>
            </a:r>
            <a:r>
              <a:rPr dirty="0" sz="1300" spc="10">
                <a:latin typeface="Times New Roman"/>
                <a:cs typeface="Times New Roman"/>
              </a:rPr>
              <a:t>de Alimentos dichos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resultados.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6356" y="1038352"/>
            <a:ext cx="6407785" cy="10547350"/>
          </a:xfrm>
          <a:custGeom>
            <a:avLst/>
            <a:gdLst/>
            <a:ahLst/>
            <a:cxnLst/>
            <a:rect l="l" t="t" r="r" b="b"/>
            <a:pathLst>
              <a:path w="6407784" h="10547350">
                <a:moveTo>
                  <a:pt x="0" y="10547299"/>
                </a:moveTo>
                <a:lnTo>
                  <a:pt x="6407302" y="10547299"/>
                </a:lnTo>
                <a:lnTo>
                  <a:pt x="6407302" y="0"/>
                </a:lnTo>
                <a:lnTo>
                  <a:pt x="0" y="0"/>
                </a:lnTo>
                <a:lnTo>
                  <a:pt x="0" y="10547299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934" y="657162"/>
            <a:ext cx="630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31F20"/>
                </a:solidFill>
                <a:latin typeface="Times New Roman"/>
                <a:cs typeface="Times New Roman"/>
              </a:rPr>
              <a:t>Página</a:t>
            </a:r>
            <a:r>
              <a:rPr dirty="0" sz="1200" spc="-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12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3885" y="657162"/>
            <a:ext cx="177736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31F20"/>
                </a:solidFill>
                <a:latin typeface="Times New Roman"/>
                <a:cs typeface="Times New Roman"/>
              </a:rPr>
              <a:t>Viernes,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19 de </a:t>
            </a:r>
            <a:r>
              <a:rPr dirty="0" sz="1200" spc="-5">
                <a:solidFill>
                  <a:srgbClr val="231F20"/>
                </a:solidFill>
                <a:latin typeface="Times New Roman"/>
                <a:cs typeface="Times New Roman"/>
              </a:rPr>
              <a:t>junio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de</a:t>
            </a:r>
            <a:r>
              <a:rPr dirty="0" sz="1200" spc="-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2020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2978" y="657162"/>
            <a:ext cx="1676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6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dirty="0" sz="850" spc="160">
                <a:solidFill>
                  <a:srgbClr val="231F20"/>
                </a:solidFill>
                <a:latin typeface="Times New Roman"/>
                <a:cs typeface="Times New Roman"/>
              </a:rPr>
              <a:t>aceta </a:t>
            </a:r>
            <a:r>
              <a:rPr dirty="0" sz="850" spc="190">
                <a:solidFill>
                  <a:srgbClr val="231F20"/>
                </a:solidFill>
                <a:latin typeface="Times New Roman"/>
                <a:cs typeface="Times New Roman"/>
              </a:rPr>
              <a:t>del </a:t>
            </a:r>
            <a:r>
              <a:rPr dirty="0" sz="1200" spc="165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dirty="0" sz="850" spc="165">
                <a:solidFill>
                  <a:srgbClr val="231F20"/>
                </a:solidFill>
                <a:latin typeface="Times New Roman"/>
                <a:cs typeface="Times New Roman"/>
              </a:rPr>
              <a:t>onGreso</a:t>
            </a:r>
            <a:r>
              <a:rPr dirty="0" sz="850" spc="1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405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75408" y="8335594"/>
            <a:ext cx="3385820" cy="1968500"/>
            <a:chOff x="2175408" y="8335594"/>
            <a:chExt cx="3385820" cy="1968500"/>
          </a:xfrm>
        </p:grpSpPr>
        <p:sp>
          <p:nvSpPr>
            <p:cNvPr id="6" name="object 6"/>
            <p:cNvSpPr/>
            <p:nvPr/>
          </p:nvSpPr>
          <p:spPr>
            <a:xfrm>
              <a:off x="2182406" y="8339086"/>
              <a:ext cx="3371850" cy="0"/>
            </a:xfrm>
            <a:custGeom>
              <a:avLst/>
              <a:gdLst/>
              <a:ahLst/>
              <a:cxnLst/>
              <a:rect l="l" t="t" r="r" b="b"/>
              <a:pathLst>
                <a:path w="3371850" h="0">
                  <a:moveTo>
                    <a:pt x="0" y="0"/>
                  </a:moveTo>
                  <a:lnTo>
                    <a:pt x="3371545" y="0"/>
                  </a:lnTo>
                </a:path>
              </a:pathLst>
            </a:custGeom>
            <a:ln w="673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178900" y="9626663"/>
              <a:ext cx="3378835" cy="673735"/>
            </a:xfrm>
            <a:custGeom>
              <a:avLst/>
              <a:gdLst/>
              <a:ahLst/>
              <a:cxnLst/>
              <a:rect l="l" t="t" r="r" b="b"/>
              <a:pathLst>
                <a:path w="3378835" h="673734">
                  <a:moveTo>
                    <a:pt x="0" y="673607"/>
                  </a:moveTo>
                  <a:lnTo>
                    <a:pt x="3378568" y="673607"/>
                  </a:lnTo>
                  <a:lnTo>
                    <a:pt x="3378568" y="0"/>
                  </a:lnTo>
                  <a:lnTo>
                    <a:pt x="0" y="0"/>
                  </a:lnTo>
                  <a:lnTo>
                    <a:pt x="0" y="673607"/>
                  </a:lnTo>
                  <a:close/>
                </a:path>
              </a:pathLst>
            </a:custGeom>
            <a:ln w="673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852585" y="9810150"/>
            <a:ext cx="2035175" cy="470534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dirty="0" sz="1300" spc="15" b="1">
                <a:solidFill>
                  <a:srgbClr val="231F20"/>
                </a:solidFill>
                <a:latin typeface="Times New Roman"/>
                <a:cs typeface="Times New Roman"/>
              </a:rPr>
              <a:t>RUBÉN </a:t>
            </a:r>
            <a:r>
              <a:rPr dirty="0" sz="1300" spc="10" b="1">
                <a:solidFill>
                  <a:srgbClr val="231F20"/>
                </a:solidFill>
                <a:latin typeface="Times New Roman"/>
                <a:cs typeface="Times New Roman"/>
              </a:rPr>
              <a:t>DARÍO</a:t>
            </a:r>
            <a:r>
              <a:rPr dirty="0" sz="1300" spc="-7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15" b="1">
                <a:solidFill>
                  <a:srgbClr val="231F20"/>
                </a:solidFill>
                <a:latin typeface="Times New Roman"/>
                <a:cs typeface="Times New Roman"/>
              </a:rPr>
              <a:t>MOLANO</a:t>
            </a: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Representante </a:t>
            </a:r>
            <a:r>
              <a:rPr dirty="0" sz="1300" spc="1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la</a:t>
            </a:r>
            <a:r>
              <a:rPr dirty="0" sz="130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10">
                <a:solidFill>
                  <a:srgbClr val="231F20"/>
                </a:solidFill>
                <a:latin typeface="Times New Roman"/>
                <a:cs typeface="Times New Roman"/>
              </a:rPr>
              <a:t>Cámara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5611" y="2256141"/>
            <a:ext cx="6227445" cy="3136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87220" marR="1881505" indent="777875">
              <a:lnSpc>
                <a:spcPct val="112200"/>
              </a:lnSpc>
              <a:spcBef>
                <a:spcPts val="95"/>
              </a:spcBef>
            </a:pPr>
            <a:r>
              <a:rPr dirty="0" sz="1300" spc="10" b="1">
                <a:solidFill>
                  <a:srgbClr val="231F20"/>
                </a:solidFill>
                <a:latin typeface="Times New Roman"/>
                <a:cs typeface="Times New Roman"/>
              </a:rPr>
              <a:t>TITULO </a:t>
            </a:r>
            <a:r>
              <a:rPr dirty="0" sz="1300" spc="5" b="1">
                <a:solidFill>
                  <a:srgbClr val="231F20"/>
                </a:solidFill>
                <a:latin typeface="Times New Roman"/>
                <a:cs typeface="Times New Roman"/>
              </a:rPr>
              <a:t>III  </a:t>
            </a:r>
            <a:r>
              <a:rPr dirty="0" sz="1300" spc="10" b="1">
                <a:solidFill>
                  <a:srgbClr val="231F20"/>
                </a:solidFill>
                <a:latin typeface="Times New Roman"/>
                <a:cs typeface="Times New Roman"/>
              </a:rPr>
              <a:t>VIGENCIA </a:t>
            </a:r>
            <a:r>
              <a:rPr dirty="0" sz="1300" spc="15" b="1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dirty="0" sz="1300" spc="-3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10" b="1">
                <a:solidFill>
                  <a:srgbClr val="231F20"/>
                </a:solidFill>
                <a:latin typeface="Times New Roman"/>
                <a:cs typeface="Times New Roman"/>
              </a:rPr>
              <a:t>DEROGATORIAS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2200"/>
              </a:lnSpc>
            </a:pPr>
            <a:r>
              <a:rPr dirty="0" sz="1300" spc="5" b="1">
                <a:solidFill>
                  <a:srgbClr val="231F20"/>
                </a:solidFill>
                <a:latin typeface="Times New Roman"/>
                <a:cs typeface="Times New Roman"/>
              </a:rPr>
              <a:t>Artículo </a:t>
            </a:r>
            <a:r>
              <a:rPr dirty="0" sz="1300" spc="10" b="1">
                <a:solidFill>
                  <a:srgbClr val="231F20"/>
                </a:solidFill>
                <a:latin typeface="Times New Roman"/>
                <a:cs typeface="Times New Roman"/>
              </a:rPr>
              <a:t>14º. </a:t>
            </a:r>
            <a:r>
              <a:rPr dirty="0" sz="1300" spc="5" b="1">
                <a:solidFill>
                  <a:srgbClr val="231F20"/>
                </a:solidFill>
                <a:latin typeface="Times New Roman"/>
                <a:cs typeface="Times New Roman"/>
              </a:rPr>
              <a:t>Vigencia </a:t>
            </a:r>
            <a:r>
              <a:rPr dirty="0" sz="1300" spc="10" b="1">
                <a:solidFill>
                  <a:srgbClr val="231F20"/>
                </a:solidFill>
                <a:latin typeface="Times New Roman"/>
                <a:cs typeface="Times New Roman"/>
              </a:rPr>
              <a:t>y </a:t>
            </a:r>
            <a:r>
              <a:rPr dirty="0" sz="1300" spc="5" b="1">
                <a:solidFill>
                  <a:srgbClr val="231F20"/>
                </a:solidFill>
                <a:latin typeface="Times New Roman"/>
                <a:cs typeface="Times New Roman"/>
              </a:rPr>
              <a:t>derogatorias.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La </a:t>
            </a:r>
            <a:r>
              <a:rPr dirty="0" sz="1300" spc="10">
                <a:solidFill>
                  <a:srgbClr val="231F20"/>
                </a:solidFill>
                <a:latin typeface="Times New Roman"/>
                <a:cs typeface="Times New Roman"/>
              </a:rPr>
              <a:t>presente </a:t>
            </a:r>
            <a:r>
              <a:rPr dirty="0" sz="1300" spc="15">
                <a:solidFill>
                  <a:srgbClr val="231F20"/>
                </a:solidFill>
                <a:latin typeface="Times New Roman"/>
                <a:cs typeface="Times New Roman"/>
              </a:rPr>
              <a:t>ley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rige </a:t>
            </a:r>
            <a:r>
              <a:rPr dirty="0" sz="1300" spc="10">
                <a:solidFill>
                  <a:srgbClr val="231F20"/>
                </a:solidFill>
                <a:latin typeface="Times New Roman"/>
                <a:cs typeface="Times New Roman"/>
              </a:rPr>
              <a:t>a partir de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la fecha </a:t>
            </a:r>
            <a:r>
              <a:rPr dirty="0" sz="1300" spc="15">
                <a:solidFill>
                  <a:srgbClr val="231F20"/>
                </a:solidFill>
                <a:latin typeface="Times New Roman"/>
                <a:cs typeface="Times New Roman"/>
              </a:rPr>
              <a:t>de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su </a:t>
            </a:r>
            <a:r>
              <a:rPr dirty="0" sz="1300" spc="3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publicación </a:t>
            </a:r>
            <a:r>
              <a:rPr dirty="0" sz="1300" spc="10">
                <a:solidFill>
                  <a:srgbClr val="231F20"/>
                </a:solidFill>
                <a:latin typeface="Times New Roman"/>
                <a:cs typeface="Times New Roman"/>
              </a:rPr>
              <a:t>y deroga todas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las </a:t>
            </a:r>
            <a:r>
              <a:rPr dirty="0" sz="1300" spc="10">
                <a:solidFill>
                  <a:srgbClr val="231F20"/>
                </a:solidFill>
                <a:latin typeface="Times New Roman"/>
                <a:cs typeface="Times New Roman"/>
              </a:rPr>
              <a:t>disposiciones que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le sean</a:t>
            </a:r>
            <a:r>
              <a:rPr dirty="0" sz="130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contrarias.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2599"/>
              </a:lnSpc>
            </a:pPr>
            <a:r>
              <a:rPr dirty="0" sz="1300" spc="10">
                <a:solidFill>
                  <a:srgbClr val="231F20"/>
                </a:solidFill>
                <a:latin typeface="Times New Roman"/>
                <a:cs typeface="Times New Roman"/>
              </a:rPr>
              <a:t>En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consecuencia,</a:t>
            </a:r>
            <a:r>
              <a:rPr dirty="0" sz="1300" spc="3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10">
                <a:solidFill>
                  <a:srgbClr val="231F20"/>
                </a:solidFill>
                <a:latin typeface="Times New Roman"/>
                <a:cs typeface="Times New Roman"/>
              </a:rPr>
              <a:t>los suscritos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conciliadores solicitamos </a:t>
            </a:r>
            <a:r>
              <a:rPr dirty="0" sz="1300" spc="10">
                <a:solidFill>
                  <a:srgbClr val="231F20"/>
                </a:solidFill>
                <a:latin typeface="Times New Roman"/>
                <a:cs typeface="Times New Roman"/>
              </a:rPr>
              <a:t>de manera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respetuosa </a:t>
            </a:r>
            <a:r>
              <a:rPr dirty="0" sz="1300" spc="1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las </a:t>
            </a:r>
            <a:r>
              <a:rPr dirty="0" sz="1300" spc="3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Honorables Plenarias </a:t>
            </a:r>
            <a:r>
              <a:rPr dirty="0" sz="1300" spc="10">
                <a:solidFill>
                  <a:srgbClr val="231F20"/>
                </a:solidFill>
                <a:latin typeface="Times New Roman"/>
                <a:cs typeface="Times New Roman"/>
              </a:rPr>
              <a:t>del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Senado </a:t>
            </a:r>
            <a:r>
              <a:rPr dirty="0" sz="1300" spc="10">
                <a:solidFill>
                  <a:srgbClr val="231F20"/>
                </a:solidFill>
                <a:latin typeface="Times New Roman"/>
                <a:cs typeface="Times New Roman"/>
              </a:rPr>
              <a:t>de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la </a:t>
            </a:r>
            <a:r>
              <a:rPr dirty="0" sz="1300" spc="10">
                <a:solidFill>
                  <a:srgbClr val="231F20"/>
                </a:solidFill>
                <a:latin typeface="Times New Roman"/>
                <a:cs typeface="Times New Roman"/>
              </a:rPr>
              <a:t>República y </a:t>
            </a:r>
            <a:r>
              <a:rPr dirty="0" sz="1300" spc="15">
                <a:solidFill>
                  <a:srgbClr val="231F20"/>
                </a:solidFill>
                <a:latin typeface="Times New Roman"/>
                <a:cs typeface="Times New Roman"/>
              </a:rPr>
              <a:t>Cámara de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Representantes aprobar la </a:t>
            </a:r>
            <a:r>
              <a:rPr dirty="0" sz="1300" spc="3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conciliacion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al al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Proyecto </a:t>
            </a:r>
            <a:r>
              <a:rPr dirty="0" sz="1300" spc="10">
                <a:solidFill>
                  <a:srgbClr val="231F20"/>
                </a:solidFill>
                <a:latin typeface="Times New Roman"/>
                <a:cs typeface="Times New Roman"/>
              </a:rPr>
              <a:t>de </a:t>
            </a:r>
            <a:r>
              <a:rPr dirty="0" sz="1300" spc="15">
                <a:solidFill>
                  <a:srgbClr val="231F20"/>
                </a:solidFill>
                <a:latin typeface="Times New Roman"/>
                <a:cs typeface="Times New Roman"/>
              </a:rPr>
              <a:t>Ley </a:t>
            </a:r>
            <a:r>
              <a:rPr dirty="0" sz="1300" spc="10">
                <a:solidFill>
                  <a:srgbClr val="231F20"/>
                </a:solidFill>
                <a:latin typeface="Times New Roman"/>
                <a:cs typeface="Times New Roman"/>
              </a:rPr>
              <a:t>N° 139 </a:t>
            </a:r>
            <a:r>
              <a:rPr dirty="0" sz="1300" spc="15">
                <a:solidFill>
                  <a:srgbClr val="231F20"/>
                </a:solidFill>
                <a:latin typeface="Times New Roman"/>
                <a:cs typeface="Times New Roman"/>
              </a:rPr>
              <a:t>de </a:t>
            </a:r>
            <a:r>
              <a:rPr dirty="0" sz="1300" spc="10">
                <a:solidFill>
                  <a:srgbClr val="231F20"/>
                </a:solidFill>
                <a:latin typeface="Times New Roman"/>
                <a:cs typeface="Times New Roman"/>
              </a:rPr>
              <a:t>2018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Cámara, </a:t>
            </a:r>
            <a:r>
              <a:rPr dirty="0" sz="1300" spc="10">
                <a:solidFill>
                  <a:srgbClr val="231F20"/>
                </a:solidFill>
                <a:latin typeface="Times New Roman"/>
                <a:cs typeface="Times New Roman"/>
              </a:rPr>
              <a:t>N° 026 </a:t>
            </a:r>
            <a:r>
              <a:rPr dirty="0" sz="1300" spc="15">
                <a:solidFill>
                  <a:srgbClr val="231F20"/>
                </a:solidFill>
                <a:latin typeface="Times New Roman"/>
                <a:cs typeface="Times New Roman"/>
              </a:rPr>
              <a:t>de 2019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Senado “Por </a:t>
            </a:r>
            <a:r>
              <a:rPr dirty="0" sz="1300" spc="10">
                <a:solidFill>
                  <a:srgbClr val="231F20"/>
                </a:solidFill>
                <a:latin typeface="Times New Roman"/>
                <a:cs typeface="Times New Roman"/>
              </a:rPr>
              <a:t>la 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cual se establecen </a:t>
            </a:r>
            <a:r>
              <a:rPr dirty="0" sz="1300" spc="10">
                <a:solidFill>
                  <a:srgbClr val="231F20"/>
                </a:solidFill>
                <a:latin typeface="Times New Roman"/>
                <a:cs typeface="Times New Roman"/>
              </a:rPr>
              <a:t>mecanismos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para </a:t>
            </a:r>
            <a:r>
              <a:rPr dirty="0" sz="1300" spc="10">
                <a:solidFill>
                  <a:srgbClr val="231F20"/>
                </a:solidFill>
                <a:latin typeface="Times New Roman"/>
                <a:cs typeface="Times New Roman"/>
              </a:rPr>
              <a:t>promover la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participación </a:t>
            </a:r>
            <a:r>
              <a:rPr dirty="0" sz="1300" spc="15">
                <a:solidFill>
                  <a:srgbClr val="231F20"/>
                </a:solidFill>
                <a:latin typeface="Times New Roman"/>
                <a:cs typeface="Times New Roman"/>
              </a:rPr>
              <a:t>de </a:t>
            </a:r>
            <a:r>
              <a:rPr dirty="0" sz="1300" spc="10">
                <a:solidFill>
                  <a:srgbClr val="231F20"/>
                </a:solidFill>
                <a:latin typeface="Times New Roman"/>
                <a:cs typeface="Times New Roman"/>
              </a:rPr>
              <a:t>pequeños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productores  locales agropecuarios </a:t>
            </a:r>
            <a:r>
              <a:rPr dirty="0" sz="1300" spc="10">
                <a:solidFill>
                  <a:srgbClr val="231F20"/>
                </a:solidFill>
                <a:latin typeface="Times New Roman"/>
                <a:cs typeface="Times New Roman"/>
              </a:rPr>
              <a:t>y </a:t>
            </a:r>
            <a:r>
              <a:rPr dirty="0" sz="1300" spc="15">
                <a:solidFill>
                  <a:srgbClr val="231F20"/>
                </a:solidFill>
                <a:latin typeface="Times New Roman"/>
                <a:cs typeface="Times New Roman"/>
              </a:rPr>
              <a:t>de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la agricultura </a:t>
            </a:r>
            <a:r>
              <a:rPr dirty="0" sz="1300" spc="10">
                <a:solidFill>
                  <a:srgbClr val="231F20"/>
                </a:solidFill>
                <a:latin typeface="Times New Roman"/>
                <a:cs typeface="Times New Roman"/>
              </a:rPr>
              <a:t>campesina,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familiar </a:t>
            </a:r>
            <a:r>
              <a:rPr dirty="0" sz="1300" spc="10">
                <a:solidFill>
                  <a:srgbClr val="231F20"/>
                </a:solidFill>
                <a:latin typeface="Times New Roman"/>
                <a:cs typeface="Times New Roman"/>
              </a:rPr>
              <a:t>y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comunitaria en </a:t>
            </a:r>
            <a:r>
              <a:rPr dirty="0" sz="1300" spc="10">
                <a:solidFill>
                  <a:srgbClr val="231F20"/>
                </a:solidFill>
                <a:latin typeface="Times New Roman"/>
                <a:cs typeface="Times New Roman"/>
              </a:rPr>
              <a:t>los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mercados  </a:t>
            </a:r>
            <a:r>
              <a:rPr dirty="0" sz="1300" spc="10">
                <a:solidFill>
                  <a:srgbClr val="231F20"/>
                </a:solidFill>
                <a:latin typeface="Times New Roman"/>
                <a:cs typeface="Times New Roman"/>
              </a:rPr>
              <a:t>de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compras </a:t>
            </a:r>
            <a:r>
              <a:rPr dirty="0" sz="1300" spc="10">
                <a:solidFill>
                  <a:srgbClr val="231F20"/>
                </a:solidFill>
                <a:latin typeface="Times New Roman"/>
                <a:cs typeface="Times New Roman"/>
              </a:rPr>
              <a:t>públicas de alimentos”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según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el </a:t>
            </a:r>
            <a:r>
              <a:rPr dirty="0" sz="1300" spc="10">
                <a:solidFill>
                  <a:srgbClr val="231F20"/>
                </a:solidFill>
                <a:latin typeface="Times New Roman"/>
                <a:cs typeface="Times New Roman"/>
              </a:rPr>
              <a:t>texto</a:t>
            </a:r>
            <a:r>
              <a:rPr dirty="0" sz="130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conciliado.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Atentamente,</a:t>
            </a:r>
            <a:endParaRPr sz="13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68311" y="5864707"/>
          <a:ext cx="6205220" cy="2248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5950"/>
                <a:gridCol w="3038475"/>
              </a:tblGrid>
              <a:tr h="16051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636562">
                <a:tc>
                  <a:txBody>
                    <a:bodyPr/>
                    <a:lstStyle/>
                    <a:p>
                      <a:pPr marL="80645">
                        <a:lnSpc>
                          <a:spcPts val="1520"/>
                        </a:lnSpc>
                      </a:pPr>
                      <a:r>
                        <a:rPr dirty="0" sz="1300" spc="10" b="1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GUILLERMO </a:t>
                      </a:r>
                      <a:r>
                        <a:rPr dirty="0" sz="1300" spc="15" b="1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GARCÍA</a:t>
                      </a:r>
                      <a:r>
                        <a:rPr dirty="0" sz="1300" spc="-10" b="1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10" b="1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REALPE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300" spc="5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Senador de la</a:t>
                      </a:r>
                      <a:r>
                        <a:rPr dirty="0" sz="1300" spc="-5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1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República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520"/>
                        </a:lnSpc>
                      </a:pPr>
                      <a:r>
                        <a:rPr dirty="0" sz="1300" spc="15" b="1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FLORA PERDOMO</a:t>
                      </a:r>
                      <a:r>
                        <a:rPr dirty="0" sz="1300" spc="-5" b="1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10" b="1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ANDRADE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787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200" spc="5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Representante a la</a:t>
                      </a:r>
                      <a:r>
                        <a:rPr dirty="0" sz="1200" spc="-15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Cámara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9525">
                      <a:solidFill>
                        <a:srgbClr val="231F20"/>
                      </a:solidFill>
                      <a:prstDash val="solid"/>
                    </a:lnT>
                    <a:lnB w="9525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851333" y="6091631"/>
            <a:ext cx="5609590" cy="3874770"/>
            <a:chOff x="851333" y="6091631"/>
            <a:chExt cx="5609590" cy="3874770"/>
          </a:xfrm>
        </p:grpSpPr>
        <p:sp>
          <p:nvSpPr>
            <p:cNvPr id="12" name="object 12"/>
            <p:cNvSpPr/>
            <p:nvPr/>
          </p:nvSpPr>
          <p:spPr>
            <a:xfrm>
              <a:off x="2755684" y="8545665"/>
              <a:ext cx="1922589" cy="14201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51333" y="6121796"/>
              <a:ext cx="2954197" cy="111355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006062" y="6091631"/>
              <a:ext cx="2454313" cy="8939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069678" y="11212340"/>
            <a:ext cx="16008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231F20"/>
                </a:solidFill>
                <a:latin typeface="Arial"/>
                <a:cs typeface="Arial"/>
              </a:rPr>
              <a:t>IMPRENTA </a:t>
            </a:r>
            <a:r>
              <a:rPr dirty="0" sz="600" spc="-5">
                <a:solidFill>
                  <a:srgbClr val="231F20"/>
                </a:solidFill>
                <a:latin typeface="Arial"/>
                <a:cs typeface="Arial"/>
              </a:rPr>
              <a:t>NACIONAL DE COLOMBIA </a:t>
            </a:r>
            <a:r>
              <a:rPr dirty="0" sz="60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dirty="0" sz="600" spc="-114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231F20"/>
                </a:solidFill>
                <a:latin typeface="Arial"/>
                <a:cs typeface="Arial"/>
              </a:rPr>
              <a:t>2020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64768" y="1036764"/>
            <a:ext cx="6410960" cy="10550525"/>
            <a:chOff x="664768" y="1036764"/>
            <a:chExt cx="6410960" cy="10550525"/>
          </a:xfrm>
        </p:grpSpPr>
        <p:sp>
          <p:nvSpPr>
            <p:cNvPr id="17" name="object 17"/>
            <p:cNvSpPr/>
            <p:nvPr/>
          </p:nvSpPr>
          <p:spPr>
            <a:xfrm>
              <a:off x="2340000" y="11188734"/>
              <a:ext cx="3060065" cy="0"/>
            </a:xfrm>
            <a:custGeom>
              <a:avLst/>
              <a:gdLst/>
              <a:ahLst/>
              <a:cxnLst/>
              <a:rect l="l" t="t" r="r" b="b"/>
              <a:pathLst>
                <a:path w="3060065" h="0">
                  <a:moveTo>
                    <a:pt x="0" y="0"/>
                  </a:moveTo>
                  <a:lnTo>
                    <a:pt x="3060001" y="0"/>
                  </a:lnTo>
                </a:path>
              </a:pathLst>
            </a:custGeom>
            <a:ln w="317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66356" y="1038352"/>
              <a:ext cx="6407785" cy="10547350"/>
            </a:xfrm>
            <a:custGeom>
              <a:avLst/>
              <a:gdLst/>
              <a:ahLst/>
              <a:cxnLst/>
              <a:rect l="l" t="t" r="r" b="b"/>
              <a:pathLst>
                <a:path w="6407784" h="10547350">
                  <a:moveTo>
                    <a:pt x="0" y="10547299"/>
                  </a:moveTo>
                  <a:lnTo>
                    <a:pt x="6407302" y="10547299"/>
                  </a:lnTo>
                  <a:lnTo>
                    <a:pt x="6407302" y="0"/>
                  </a:lnTo>
                  <a:lnTo>
                    <a:pt x="0" y="0"/>
                  </a:lnTo>
                  <a:lnTo>
                    <a:pt x="0" y="10547299"/>
                  </a:lnTo>
                  <a:close/>
                </a:path>
              </a:pathLst>
            </a:custGeom>
            <a:ln w="317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934" y="657162"/>
            <a:ext cx="554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31F20"/>
                </a:solidFill>
                <a:latin typeface="Times New Roman"/>
                <a:cs typeface="Times New Roman"/>
              </a:rPr>
              <a:t>Página</a:t>
            </a:r>
            <a:r>
              <a:rPr dirty="0" sz="1200" spc="-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3783" y="657162"/>
            <a:ext cx="177736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31F20"/>
                </a:solidFill>
                <a:latin typeface="Times New Roman"/>
                <a:cs typeface="Times New Roman"/>
              </a:rPr>
              <a:t>Viernes,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19 de </a:t>
            </a:r>
            <a:r>
              <a:rPr dirty="0" sz="1200" spc="-5">
                <a:solidFill>
                  <a:srgbClr val="231F20"/>
                </a:solidFill>
                <a:latin typeface="Times New Roman"/>
                <a:cs typeface="Times New Roman"/>
              </a:rPr>
              <a:t>junio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de</a:t>
            </a:r>
            <a:r>
              <a:rPr dirty="0" sz="1200" spc="-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2020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2877" y="657162"/>
            <a:ext cx="1676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6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dirty="0" sz="850" spc="160">
                <a:solidFill>
                  <a:srgbClr val="231F20"/>
                </a:solidFill>
                <a:latin typeface="Times New Roman"/>
                <a:cs typeface="Times New Roman"/>
              </a:rPr>
              <a:t>aceta </a:t>
            </a:r>
            <a:r>
              <a:rPr dirty="0" sz="850" spc="190">
                <a:solidFill>
                  <a:srgbClr val="231F20"/>
                </a:solidFill>
                <a:latin typeface="Times New Roman"/>
                <a:cs typeface="Times New Roman"/>
              </a:rPr>
              <a:t>del </a:t>
            </a:r>
            <a:r>
              <a:rPr dirty="0" sz="1200" spc="165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dirty="0" sz="850" spc="165">
                <a:solidFill>
                  <a:srgbClr val="231F20"/>
                </a:solidFill>
                <a:latin typeface="Times New Roman"/>
                <a:cs typeface="Times New Roman"/>
              </a:rPr>
              <a:t>onGreso</a:t>
            </a:r>
            <a:r>
              <a:rPr dirty="0" sz="850" spc="1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405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0760" y="2045093"/>
            <a:ext cx="6226175" cy="57130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99695">
              <a:lnSpc>
                <a:spcPct val="112400"/>
              </a:lnSpc>
              <a:spcBef>
                <a:spcPts val="90"/>
              </a:spcBef>
            </a:pPr>
            <a:r>
              <a:rPr dirty="0" sz="1300" spc="5">
                <a:latin typeface="Times New Roman"/>
                <a:cs typeface="Times New Roman"/>
              </a:rPr>
              <a:t>consideración </a:t>
            </a:r>
            <a:r>
              <a:rPr dirty="0" sz="1300" spc="10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las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Plenarias </a:t>
            </a:r>
            <a:r>
              <a:rPr dirty="0" sz="1300" spc="10">
                <a:latin typeface="Times New Roman"/>
                <a:cs typeface="Times New Roman"/>
              </a:rPr>
              <a:t>del </a:t>
            </a:r>
            <a:r>
              <a:rPr dirty="0" sz="1300" spc="5">
                <a:latin typeface="Times New Roman"/>
                <a:cs typeface="Times New Roman"/>
              </a:rPr>
              <a:t>Senado </a:t>
            </a:r>
            <a:r>
              <a:rPr dirty="0" sz="1300" spc="15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la República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y de </a:t>
            </a:r>
            <a:r>
              <a:rPr dirty="0" sz="1300" spc="5">
                <a:latin typeface="Times New Roman"/>
                <a:cs typeface="Times New Roman"/>
              </a:rPr>
              <a:t>la </a:t>
            </a:r>
            <a:r>
              <a:rPr dirty="0" sz="1300" spc="10">
                <a:latin typeface="Times New Roman"/>
                <a:cs typeface="Times New Roman"/>
              </a:rPr>
              <a:t>Cámara de  </a:t>
            </a:r>
            <a:r>
              <a:rPr dirty="0" sz="1300" spc="5">
                <a:latin typeface="Times New Roman"/>
                <a:cs typeface="Times New Roman"/>
              </a:rPr>
              <a:t>Representantes,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el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texto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conciliado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del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proyecto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de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la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referencia,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dirimiendo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de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esta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manera  </a:t>
            </a:r>
            <a:r>
              <a:rPr dirty="0" sz="1300" spc="5">
                <a:latin typeface="Times New Roman"/>
                <a:cs typeface="Times New Roman"/>
              </a:rPr>
              <a:t>las diferencias existentes entre </a:t>
            </a:r>
            <a:r>
              <a:rPr dirty="0" sz="1300" spc="10">
                <a:latin typeface="Times New Roman"/>
                <a:cs typeface="Times New Roman"/>
              </a:rPr>
              <a:t>los textos </a:t>
            </a:r>
            <a:r>
              <a:rPr dirty="0" sz="1300" spc="5">
                <a:latin typeface="Times New Roman"/>
                <a:cs typeface="Times New Roman"/>
              </a:rPr>
              <a:t>aprobados </a:t>
            </a:r>
            <a:r>
              <a:rPr dirty="0" sz="1300" spc="10">
                <a:latin typeface="Times New Roman"/>
                <a:cs typeface="Times New Roman"/>
              </a:rPr>
              <a:t>por </a:t>
            </a:r>
            <a:r>
              <a:rPr dirty="0" sz="1300" spc="5">
                <a:latin typeface="Times New Roman"/>
                <a:cs typeface="Times New Roman"/>
              </a:rPr>
              <a:t>las respectivas Plenarias </a:t>
            </a:r>
            <a:r>
              <a:rPr dirty="0" sz="1300" spc="10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las 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Cámaras, </a:t>
            </a:r>
            <a:r>
              <a:rPr dirty="0" sz="1300" spc="10">
                <a:latin typeface="Times New Roman"/>
                <a:cs typeface="Times New Roman"/>
              </a:rPr>
              <a:t>razón por </a:t>
            </a:r>
            <a:r>
              <a:rPr dirty="0" sz="1300" spc="5">
                <a:latin typeface="Times New Roman"/>
                <a:cs typeface="Times New Roman"/>
              </a:rPr>
              <a:t>la cual, </a:t>
            </a:r>
            <a:r>
              <a:rPr dirty="0" sz="1300">
                <a:latin typeface="Times New Roman"/>
                <a:cs typeface="Times New Roman"/>
              </a:rPr>
              <a:t>el </a:t>
            </a:r>
            <a:r>
              <a:rPr dirty="0" sz="1300" spc="5">
                <a:latin typeface="Times New Roman"/>
                <a:cs typeface="Times New Roman"/>
              </a:rPr>
              <a:t>articulado </a:t>
            </a:r>
            <a:r>
              <a:rPr dirty="0" sz="1300" spc="10">
                <a:latin typeface="Times New Roman"/>
                <a:cs typeface="Times New Roman"/>
              </a:rPr>
              <a:t>aprobado </a:t>
            </a:r>
            <a:r>
              <a:rPr dirty="0" sz="1300" spc="5">
                <a:latin typeface="Times New Roman"/>
                <a:cs typeface="Times New Roman"/>
              </a:rPr>
              <a:t>en la </a:t>
            </a:r>
            <a:r>
              <a:rPr dirty="0" sz="1300" spc="10">
                <a:latin typeface="Times New Roman"/>
                <a:cs typeface="Times New Roman"/>
              </a:rPr>
              <a:t>plenaria de </a:t>
            </a:r>
            <a:r>
              <a:rPr dirty="0" sz="1300" spc="5">
                <a:latin typeface="Times New Roman"/>
                <a:cs typeface="Times New Roman"/>
              </a:rPr>
              <a:t>la </a:t>
            </a:r>
            <a:r>
              <a:rPr dirty="0" sz="1300" spc="10">
                <a:latin typeface="Times New Roman"/>
                <a:cs typeface="Times New Roman"/>
              </a:rPr>
              <a:t>Cámara de  </a:t>
            </a:r>
            <a:r>
              <a:rPr dirty="0" sz="1300" spc="5">
                <a:latin typeface="Times New Roman"/>
                <a:cs typeface="Times New Roman"/>
              </a:rPr>
              <a:t>Representantes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y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el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texto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definitivo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aprobado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en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la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plenaria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del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Senado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de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la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República,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son  diferentes </a:t>
            </a:r>
            <a:r>
              <a:rPr dirty="0" sz="1300" spc="10">
                <a:latin typeface="Times New Roman"/>
                <a:cs typeface="Times New Roman"/>
              </a:rPr>
              <a:t>y </a:t>
            </a:r>
            <a:r>
              <a:rPr dirty="0" sz="1300" spc="5">
                <a:latin typeface="Times New Roman"/>
                <a:cs typeface="Times New Roman"/>
              </a:rPr>
              <a:t>es </a:t>
            </a:r>
            <a:r>
              <a:rPr dirty="0" sz="1300" spc="10">
                <a:latin typeface="Times New Roman"/>
                <a:cs typeface="Times New Roman"/>
              </a:rPr>
              <a:t>por </a:t>
            </a:r>
            <a:r>
              <a:rPr dirty="0" sz="1300" spc="5">
                <a:latin typeface="Times New Roman"/>
                <a:cs typeface="Times New Roman"/>
              </a:rPr>
              <a:t>ello </a:t>
            </a:r>
            <a:r>
              <a:rPr dirty="0" sz="1300" spc="10">
                <a:latin typeface="Times New Roman"/>
                <a:cs typeface="Times New Roman"/>
              </a:rPr>
              <a:t>que, </a:t>
            </a:r>
            <a:r>
              <a:rPr dirty="0" sz="1300" spc="5">
                <a:latin typeface="Times New Roman"/>
                <a:cs typeface="Times New Roman"/>
              </a:rPr>
              <a:t>resulta necesaria su mediación </a:t>
            </a:r>
            <a:r>
              <a:rPr dirty="0" sz="1300" spc="10">
                <a:latin typeface="Times New Roman"/>
                <a:cs typeface="Times New Roman"/>
              </a:rPr>
              <a:t>a </a:t>
            </a:r>
            <a:r>
              <a:rPr dirty="0" sz="1300" spc="5">
                <a:latin typeface="Times New Roman"/>
                <a:cs typeface="Times New Roman"/>
              </a:rPr>
              <a:t>fin </a:t>
            </a:r>
            <a:r>
              <a:rPr dirty="0" sz="1300" spc="15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que, </a:t>
            </a:r>
            <a:r>
              <a:rPr dirty="0" sz="1300" spc="15">
                <a:latin typeface="Times New Roman"/>
                <a:cs typeface="Times New Roman"/>
              </a:rPr>
              <a:t>una </a:t>
            </a:r>
            <a:r>
              <a:rPr dirty="0" sz="1300" spc="5">
                <a:latin typeface="Times New Roman"/>
                <a:cs typeface="Times New Roman"/>
              </a:rPr>
              <a:t>vez se surta </a:t>
            </a:r>
            <a:r>
              <a:rPr dirty="0" sz="1300">
                <a:latin typeface="Times New Roman"/>
                <a:cs typeface="Times New Roman"/>
              </a:rPr>
              <a:t>el  </a:t>
            </a:r>
            <a:r>
              <a:rPr dirty="0" sz="1300" spc="5">
                <a:latin typeface="Times New Roman"/>
                <a:cs typeface="Times New Roman"/>
              </a:rPr>
              <a:t>trámite </a:t>
            </a:r>
            <a:r>
              <a:rPr dirty="0" sz="1300" spc="10">
                <a:latin typeface="Times New Roman"/>
                <a:cs typeface="Times New Roman"/>
              </a:rPr>
              <a:t>de discusión y votación </a:t>
            </a:r>
            <a:r>
              <a:rPr dirty="0" sz="1300" spc="5">
                <a:latin typeface="Times New Roman"/>
                <a:cs typeface="Times New Roman"/>
              </a:rPr>
              <a:t>del </a:t>
            </a:r>
            <a:r>
              <a:rPr dirty="0" sz="1300" spc="10">
                <a:latin typeface="Times New Roman"/>
                <a:cs typeface="Times New Roman"/>
              </a:rPr>
              <a:t>presente informe, </a:t>
            </a:r>
            <a:r>
              <a:rPr dirty="0" sz="1300" spc="5">
                <a:latin typeface="Times New Roman"/>
                <a:cs typeface="Times New Roman"/>
              </a:rPr>
              <a:t>se </a:t>
            </a:r>
            <a:r>
              <a:rPr dirty="0" sz="1300" spc="10">
                <a:latin typeface="Times New Roman"/>
                <a:cs typeface="Times New Roman"/>
              </a:rPr>
              <a:t>proceda a </a:t>
            </a:r>
            <a:r>
              <a:rPr dirty="0" sz="1300" spc="5">
                <a:latin typeface="Times New Roman"/>
                <a:cs typeface="Times New Roman"/>
              </a:rPr>
              <a:t>su </a:t>
            </a:r>
            <a:r>
              <a:rPr dirty="0" sz="1300" spc="10">
                <a:latin typeface="Times New Roman"/>
                <a:cs typeface="Times New Roman"/>
              </a:rPr>
              <a:t>sanción </a:t>
            </a:r>
            <a:r>
              <a:rPr dirty="0" sz="1300" spc="5">
                <a:latin typeface="Times New Roman"/>
                <a:cs typeface="Times New Roman"/>
              </a:rPr>
              <a:t>presidencial  </a:t>
            </a:r>
            <a:r>
              <a:rPr dirty="0" sz="1300" spc="10">
                <a:latin typeface="Times New Roman"/>
                <a:cs typeface="Times New Roman"/>
              </a:rPr>
              <a:t>y </a:t>
            </a:r>
            <a:r>
              <a:rPr dirty="0" sz="1300" spc="5">
                <a:latin typeface="Times New Roman"/>
                <a:cs typeface="Times New Roman"/>
              </a:rPr>
              <a:t>se convierta en </a:t>
            </a:r>
            <a:r>
              <a:rPr dirty="0" sz="1300" spc="15">
                <a:latin typeface="Times New Roman"/>
                <a:cs typeface="Times New Roman"/>
              </a:rPr>
              <a:t>ley </a:t>
            </a:r>
            <a:r>
              <a:rPr dirty="0" sz="1300" spc="10">
                <a:latin typeface="Times New Roman"/>
                <a:cs typeface="Times New Roman"/>
              </a:rPr>
              <a:t>de la</a:t>
            </a:r>
            <a:r>
              <a:rPr dirty="0" sz="1300" spc="-7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República.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algn="just" marL="12700" marR="99060">
              <a:lnSpc>
                <a:spcPct val="112300"/>
              </a:lnSpc>
              <a:spcBef>
                <a:spcPts val="5"/>
              </a:spcBef>
            </a:pPr>
            <a:r>
              <a:rPr dirty="0" sz="1300" spc="5">
                <a:latin typeface="Times New Roman"/>
                <a:cs typeface="Times New Roman"/>
              </a:rPr>
              <a:t>Para ello, </a:t>
            </a:r>
            <a:r>
              <a:rPr dirty="0" sz="1300" spc="10">
                <a:latin typeface="Times New Roman"/>
                <a:cs typeface="Times New Roman"/>
              </a:rPr>
              <a:t>procedimos a </a:t>
            </a:r>
            <a:r>
              <a:rPr dirty="0" sz="1300" spc="5">
                <a:latin typeface="Times New Roman"/>
                <a:cs typeface="Times New Roman"/>
              </a:rPr>
              <a:t>realizar </a:t>
            </a:r>
            <a:r>
              <a:rPr dirty="0" sz="1300" spc="10">
                <a:latin typeface="Times New Roman"/>
                <a:cs typeface="Times New Roman"/>
              </a:rPr>
              <a:t>un </a:t>
            </a:r>
            <a:r>
              <a:rPr dirty="0" sz="1300" spc="5">
                <a:latin typeface="Times New Roman"/>
                <a:cs typeface="Times New Roman"/>
              </a:rPr>
              <a:t>juicioso estudio </a:t>
            </a:r>
            <a:r>
              <a:rPr dirty="0" sz="1300" spc="10">
                <a:latin typeface="Times New Roman"/>
                <a:cs typeface="Times New Roman"/>
              </a:rPr>
              <a:t>y </a:t>
            </a:r>
            <a:r>
              <a:rPr dirty="0" sz="1300" spc="5">
                <a:latin typeface="Times New Roman"/>
                <a:cs typeface="Times New Roman"/>
              </a:rPr>
              <a:t>análisis comparativo entre </a:t>
            </a:r>
            <a:r>
              <a:rPr dirty="0" sz="1300" spc="10">
                <a:latin typeface="Times New Roman"/>
                <a:cs typeface="Times New Roman"/>
              </a:rPr>
              <a:t>los </a:t>
            </a:r>
            <a:r>
              <a:rPr dirty="0" sz="1300" spc="5">
                <a:latin typeface="Times New Roman"/>
                <a:cs typeface="Times New Roman"/>
              </a:rPr>
              <a:t>textos  aprobados en cada </a:t>
            </a:r>
            <a:r>
              <a:rPr dirty="0" sz="1300" spc="10">
                <a:latin typeface="Times New Roman"/>
                <a:cs typeface="Times New Roman"/>
              </a:rPr>
              <a:t>una </a:t>
            </a:r>
            <a:r>
              <a:rPr dirty="0" sz="1300" spc="15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las Cámaras, </a:t>
            </a:r>
            <a:r>
              <a:rPr dirty="0" sz="1300" spc="10">
                <a:latin typeface="Times New Roman"/>
                <a:cs typeface="Times New Roman"/>
              </a:rPr>
              <a:t>encontrando </a:t>
            </a:r>
            <a:r>
              <a:rPr dirty="0" sz="1300" spc="5">
                <a:latin typeface="Times New Roman"/>
                <a:cs typeface="Times New Roman"/>
              </a:rPr>
              <a:t>discrepancias en </a:t>
            </a:r>
            <a:r>
              <a:rPr dirty="0" sz="1300" spc="10">
                <a:latin typeface="Times New Roman"/>
                <a:cs typeface="Times New Roman"/>
              </a:rPr>
              <a:t>los </a:t>
            </a:r>
            <a:r>
              <a:rPr dirty="0" sz="1300" spc="15">
                <a:latin typeface="Times New Roman"/>
                <a:cs typeface="Times New Roman"/>
              </a:rPr>
              <a:t>dos </a:t>
            </a:r>
            <a:r>
              <a:rPr dirty="0" sz="1300" spc="5">
                <a:latin typeface="Times New Roman"/>
                <a:cs typeface="Times New Roman"/>
              </a:rPr>
              <a:t>textos. </a:t>
            </a:r>
            <a:r>
              <a:rPr dirty="0" sz="1300" spc="10">
                <a:latin typeface="Times New Roman"/>
                <a:cs typeface="Times New Roman"/>
              </a:rPr>
              <a:t>Por lo  </a:t>
            </a:r>
            <a:r>
              <a:rPr dirty="0" sz="1300" spc="5">
                <a:latin typeface="Times New Roman"/>
                <a:cs typeface="Times New Roman"/>
              </a:rPr>
              <a:t>anterior,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hemos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convenido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mantener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el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texto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aprobado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en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segundo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debate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en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la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Plenaria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del  Senado </a:t>
            </a:r>
            <a:r>
              <a:rPr dirty="0" sz="1300" spc="10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la </a:t>
            </a:r>
            <a:r>
              <a:rPr dirty="0" sz="1300" spc="10">
                <a:latin typeface="Times New Roman"/>
                <a:cs typeface="Times New Roman"/>
              </a:rPr>
              <a:t>República, </a:t>
            </a:r>
            <a:r>
              <a:rPr dirty="0" sz="1300">
                <a:latin typeface="Times New Roman"/>
                <a:cs typeface="Times New Roman"/>
              </a:rPr>
              <a:t>así </a:t>
            </a:r>
            <a:r>
              <a:rPr dirty="0" sz="1300" spc="10">
                <a:latin typeface="Times New Roman"/>
                <a:cs typeface="Times New Roman"/>
              </a:rPr>
              <a:t>como </a:t>
            </a:r>
            <a:r>
              <a:rPr dirty="0" sz="1300">
                <a:latin typeface="Times New Roman"/>
                <a:cs typeface="Times New Roman"/>
              </a:rPr>
              <a:t>el </a:t>
            </a:r>
            <a:r>
              <a:rPr dirty="0" sz="1300" spc="5">
                <a:latin typeface="Times New Roman"/>
                <a:cs typeface="Times New Roman"/>
              </a:rPr>
              <a:t>título </a:t>
            </a:r>
            <a:r>
              <a:rPr dirty="0" sz="1300" spc="10">
                <a:latin typeface="Times New Roman"/>
                <a:cs typeface="Times New Roman"/>
              </a:rPr>
              <a:t>aprobado por </a:t>
            </a:r>
            <a:r>
              <a:rPr dirty="0" sz="1300">
                <a:latin typeface="Times New Roman"/>
                <a:cs typeface="Times New Roman"/>
              </a:rPr>
              <a:t>esta, </a:t>
            </a:r>
            <a:r>
              <a:rPr dirty="0" sz="1300" spc="10">
                <a:latin typeface="Times New Roman"/>
                <a:cs typeface="Times New Roman"/>
              </a:rPr>
              <a:t>considerando que </a:t>
            </a:r>
            <a:r>
              <a:rPr dirty="0" sz="1300" spc="5">
                <a:latin typeface="Times New Roman"/>
                <a:cs typeface="Times New Roman"/>
              </a:rPr>
              <a:t>las  modificaciones realizadas </a:t>
            </a:r>
            <a:r>
              <a:rPr dirty="0" sz="1300" spc="10">
                <a:latin typeface="Times New Roman"/>
                <a:cs typeface="Times New Roman"/>
              </a:rPr>
              <a:t>complementaron y </a:t>
            </a:r>
            <a:r>
              <a:rPr dirty="0" sz="1300" spc="5">
                <a:latin typeface="Times New Roman"/>
                <a:cs typeface="Times New Roman"/>
              </a:rPr>
              <a:t>enriquecieron  </a:t>
            </a:r>
            <a:r>
              <a:rPr dirty="0" sz="1300">
                <a:latin typeface="Times New Roman"/>
                <a:cs typeface="Times New Roman"/>
              </a:rPr>
              <a:t>el </a:t>
            </a:r>
            <a:r>
              <a:rPr dirty="0" sz="1300" spc="10">
                <a:latin typeface="Times New Roman"/>
                <a:cs typeface="Times New Roman"/>
              </a:rPr>
              <a:t>contenido </a:t>
            </a:r>
            <a:r>
              <a:rPr dirty="0" sz="1300" spc="5">
                <a:latin typeface="Times New Roman"/>
                <a:cs typeface="Times New Roman"/>
              </a:rPr>
              <a:t>del mismo,  resaltando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la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participación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de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todos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los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partidos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políticos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y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acogiendo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las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recomendaciones  </a:t>
            </a:r>
            <a:r>
              <a:rPr dirty="0" sz="1300" spc="5">
                <a:latin typeface="Times New Roman"/>
                <a:cs typeface="Times New Roman"/>
              </a:rPr>
              <a:t>realizadas.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2400"/>
              </a:lnSpc>
            </a:pPr>
            <a:r>
              <a:rPr dirty="0" sz="1300" spc="10">
                <a:latin typeface="Times New Roman"/>
                <a:cs typeface="Times New Roman"/>
              </a:rPr>
              <a:t>En los </a:t>
            </a:r>
            <a:r>
              <a:rPr dirty="0" sz="1300" spc="5">
                <a:latin typeface="Times New Roman"/>
                <a:cs typeface="Times New Roman"/>
              </a:rPr>
              <a:t>anteriores </a:t>
            </a:r>
            <a:r>
              <a:rPr dirty="0" sz="1300" spc="10">
                <a:latin typeface="Times New Roman"/>
                <a:cs typeface="Times New Roman"/>
              </a:rPr>
              <a:t>términos, los miembros de </a:t>
            </a:r>
            <a:r>
              <a:rPr dirty="0" sz="1300" spc="5">
                <a:latin typeface="Times New Roman"/>
                <a:cs typeface="Times New Roman"/>
              </a:rPr>
              <a:t>la presente </a:t>
            </a:r>
            <a:r>
              <a:rPr dirty="0" sz="1300" spc="10">
                <a:latin typeface="Times New Roman"/>
                <a:cs typeface="Times New Roman"/>
              </a:rPr>
              <a:t>Comisión </a:t>
            </a:r>
            <a:r>
              <a:rPr dirty="0" sz="1300" spc="5">
                <a:latin typeface="Times New Roman"/>
                <a:cs typeface="Times New Roman"/>
              </a:rPr>
              <a:t>Accidental, </a:t>
            </a:r>
            <a:r>
              <a:rPr dirty="0" sz="1300" spc="10">
                <a:latin typeface="Times New Roman"/>
                <a:cs typeface="Times New Roman"/>
              </a:rPr>
              <a:t>rendimos  informe de </a:t>
            </a:r>
            <a:r>
              <a:rPr dirty="0" sz="1300" spc="5">
                <a:latin typeface="Times New Roman"/>
                <a:cs typeface="Times New Roman"/>
              </a:rPr>
              <a:t>conciliación del Proyecto </a:t>
            </a:r>
            <a:r>
              <a:rPr dirty="0" sz="1300" spc="10">
                <a:latin typeface="Times New Roman"/>
                <a:cs typeface="Times New Roman"/>
              </a:rPr>
              <a:t>de </a:t>
            </a:r>
            <a:r>
              <a:rPr dirty="0" sz="1300" spc="15">
                <a:latin typeface="Times New Roman"/>
                <a:cs typeface="Times New Roman"/>
              </a:rPr>
              <a:t>Ley </a:t>
            </a:r>
            <a:r>
              <a:rPr dirty="0" sz="1300" spc="10">
                <a:latin typeface="Times New Roman"/>
                <a:cs typeface="Times New Roman"/>
              </a:rPr>
              <a:t>N° 139 de 2018 </a:t>
            </a:r>
            <a:r>
              <a:rPr dirty="0" sz="1300" spc="5">
                <a:latin typeface="Times New Roman"/>
                <a:cs typeface="Times New Roman"/>
              </a:rPr>
              <a:t>Cámara, </a:t>
            </a:r>
            <a:r>
              <a:rPr dirty="0" sz="1300" spc="10">
                <a:latin typeface="Times New Roman"/>
                <a:cs typeface="Times New Roman"/>
              </a:rPr>
              <a:t>N° 026 de </a:t>
            </a:r>
            <a:r>
              <a:rPr dirty="0" sz="1300" spc="5">
                <a:latin typeface="Times New Roman"/>
                <a:cs typeface="Times New Roman"/>
              </a:rPr>
              <a:t>2019  Senado “Por la cual se establecen </a:t>
            </a:r>
            <a:r>
              <a:rPr dirty="0" sz="1300" spc="10">
                <a:latin typeface="Times New Roman"/>
                <a:cs typeface="Times New Roman"/>
              </a:rPr>
              <a:t>mecanismos para promover </a:t>
            </a:r>
            <a:r>
              <a:rPr dirty="0" sz="1300" spc="5">
                <a:latin typeface="Times New Roman"/>
                <a:cs typeface="Times New Roman"/>
              </a:rPr>
              <a:t>la </a:t>
            </a:r>
            <a:r>
              <a:rPr dirty="0" sz="1300" spc="10">
                <a:latin typeface="Times New Roman"/>
                <a:cs typeface="Times New Roman"/>
              </a:rPr>
              <a:t>participación de </a:t>
            </a:r>
            <a:r>
              <a:rPr dirty="0" sz="1300" spc="5">
                <a:latin typeface="Times New Roman"/>
                <a:cs typeface="Times New Roman"/>
              </a:rPr>
              <a:t>pequeños  productores locales agropecuarios </a:t>
            </a:r>
            <a:r>
              <a:rPr dirty="0" sz="1300" spc="10">
                <a:latin typeface="Times New Roman"/>
                <a:cs typeface="Times New Roman"/>
              </a:rPr>
              <a:t>y de </a:t>
            </a:r>
            <a:r>
              <a:rPr dirty="0" sz="1300" spc="5">
                <a:latin typeface="Times New Roman"/>
                <a:cs typeface="Times New Roman"/>
              </a:rPr>
              <a:t>la agricultura campesina, familiar </a:t>
            </a:r>
            <a:r>
              <a:rPr dirty="0" sz="1300" spc="10">
                <a:latin typeface="Times New Roman"/>
                <a:cs typeface="Times New Roman"/>
              </a:rPr>
              <a:t>y </a:t>
            </a:r>
            <a:r>
              <a:rPr dirty="0" sz="1300" spc="5">
                <a:latin typeface="Times New Roman"/>
                <a:cs typeface="Times New Roman"/>
              </a:rPr>
              <a:t>comunitaria en 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los </a:t>
            </a:r>
            <a:r>
              <a:rPr dirty="0" sz="1300" spc="5">
                <a:latin typeface="Times New Roman"/>
                <a:cs typeface="Times New Roman"/>
              </a:rPr>
              <a:t>mercados </a:t>
            </a:r>
            <a:r>
              <a:rPr dirty="0" sz="1300" spc="10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compras públicas </a:t>
            </a:r>
            <a:r>
              <a:rPr dirty="0" sz="1300" spc="10">
                <a:latin typeface="Times New Roman"/>
                <a:cs typeface="Times New Roman"/>
              </a:rPr>
              <a:t>de alimentos”</a:t>
            </a: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dirty="0" sz="1300" spc="10" b="1">
                <a:latin typeface="Times New Roman"/>
                <a:cs typeface="Times New Roman"/>
              </a:rPr>
              <a:t>CONCILIADORES</a:t>
            </a:r>
            <a:endParaRPr sz="13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93457" y="7890256"/>
          <a:ext cx="6205220" cy="2474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5950"/>
                <a:gridCol w="3038475"/>
              </a:tblGrid>
              <a:tr h="18292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8238">
                <a:tc>
                  <a:txBody>
                    <a:bodyPr/>
                    <a:lstStyle/>
                    <a:p>
                      <a:pPr marL="80645">
                        <a:lnSpc>
                          <a:spcPts val="1520"/>
                        </a:lnSpc>
                      </a:pP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GUILLERMO </a:t>
                      </a: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GARCÍA</a:t>
                      </a:r>
                      <a:r>
                        <a:rPr dirty="0" sz="13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REALPE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300" spc="5">
                          <a:latin typeface="Times New Roman"/>
                          <a:cs typeface="Times New Roman"/>
                        </a:rPr>
                        <a:t>Senador de la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República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520"/>
                        </a:lnSpc>
                      </a:pPr>
                      <a:r>
                        <a:rPr dirty="0" sz="1300" spc="15" b="1">
                          <a:latin typeface="Times New Roman"/>
                          <a:cs typeface="Times New Roman"/>
                        </a:rPr>
                        <a:t>FLORA PERDOMO</a:t>
                      </a:r>
                      <a:r>
                        <a:rPr dirty="0" sz="13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10" b="1">
                          <a:latin typeface="Times New Roman"/>
                          <a:cs typeface="Times New Roman"/>
                        </a:rPr>
                        <a:t>ANDRADE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787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Representante a la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Cámara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664768" y="1036764"/>
            <a:ext cx="6410960" cy="10550525"/>
            <a:chOff x="664768" y="1036764"/>
            <a:chExt cx="6410960" cy="10550525"/>
          </a:xfrm>
        </p:grpSpPr>
        <p:sp>
          <p:nvSpPr>
            <p:cNvPr id="8" name="object 8"/>
            <p:cNvSpPr/>
            <p:nvPr/>
          </p:nvSpPr>
          <p:spPr>
            <a:xfrm>
              <a:off x="876490" y="8371741"/>
              <a:ext cx="2954185" cy="11135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031208" y="8341570"/>
              <a:ext cx="2454313" cy="89393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66356" y="1038352"/>
              <a:ext cx="6407785" cy="10547350"/>
            </a:xfrm>
            <a:custGeom>
              <a:avLst/>
              <a:gdLst/>
              <a:ahLst/>
              <a:cxnLst/>
              <a:rect l="l" t="t" r="r" b="b"/>
              <a:pathLst>
                <a:path w="6407784" h="10547350">
                  <a:moveTo>
                    <a:pt x="0" y="10547299"/>
                  </a:moveTo>
                  <a:lnTo>
                    <a:pt x="6407302" y="10547299"/>
                  </a:lnTo>
                  <a:lnTo>
                    <a:pt x="6407302" y="0"/>
                  </a:lnTo>
                  <a:lnTo>
                    <a:pt x="0" y="0"/>
                  </a:lnTo>
                  <a:lnTo>
                    <a:pt x="0" y="10547299"/>
                  </a:lnTo>
                  <a:close/>
                </a:path>
              </a:pathLst>
            </a:custGeom>
            <a:ln w="317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934" y="651764"/>
            <a:ext cx="1676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6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dirty="0" sz="850" spc="160">
                <a:solidFill>
                  <a:srgbClr val="231F20"/>
                </a:solidFill>
                <a:latin typeface="Times New Roman"/>
                <a:cs typeface="Times New Roman"/>
              </a:rPr>
              <a:t>aceta </a:t>
            </a:r>
            <a:r>
              <a:rPr dirty="0" sz="850" spc="190">
                <a:solidFill>
                  <a:srgbClr val="231F20"/>
                </a:solidFill>
                <a:latin typeface="Times New Roman"/>
                <a:cs typeface="Times New Roman"/>
              </a:rPr>
              <a:t>del </a:t>
            </a:r>
            <a:r>
              <a:rPr dirty="0" sz="1200" spc="165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dirty="0" sz="850" spc="165">
                <a:solidFill>
                  <a:srgbClr val="231F20"/>
                </a:solidFill>
                <a:latin typeface="Times New Roman"/>
                <a:cs typeface="Times New Roman"/>
              </a:rPr>
              <a:t>onGreso</a:t>
            </a:r>
            <a:r>
              <a:rPr dirty="0" sz="850" spc="1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405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3885" y="651764"/>
            <a:ext cx="1778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31F20"/>
                </a:solidFill>
                <a:latin typeface="Times New Roman"/>
                <a:cs typeface="Times New Roman"/>
              </a:rPr>
              <a:t>Viernes,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19 de junio de</a:t>
            </a:r>
            <a:r>
              <a:rPr dirty="0" sz="1200" spc="-6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Times New Roman"/>
                <a:cs typeface="Times New Roman"/>
              </a:rPr>
              <a:t>2020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64795" y="651764"/>
            <a:ext cx="554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31F20"/>
                </a:solidFill>
                <a:latin typeface="Times New Roman"/>
                <a:cs typeface="Times New Roman"/>
              </a:rPr>
              <a:t>Página</a:t>
            </a:r>
            <a:r>
              <a:rPr dirty="0" sz="1200" spc="-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9827" y="3287357"/>
            <a:ext cx="3352165" cy="892810"/>
          </a:xfrm>
          <a:prstGeom prst="rect">
            <a:avLst/>
          </a:prstGeom>
          <a:ln w="6680">
            <a:solidFill>
              <a:srgbClr val="231F2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algn="ctr" marL="3810">
              <a:lnSpc>
                <a:spcPct val="100000"/>
              </a:lnSpc>
            </a:pPr>
            <a:r>
              <a:rPr dirty="0" sz="1300" spc="5" b="1">
                <a:solidFill>
                  <a:srgbClr val="231F20"/>
                </a:solidFill>
                <a:latin typeface="Times New Roman"/>
                <a:cs typeface="Times New Roman"/>
              </a:rPr>
              <a:t>RUBÉN </a:t>
            </a: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DARÍO</a:t>
            </a:r>
            <a:r>
              <a:rPr dirty="0" sz="1300" spc="-1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5" b="1">
                <a:solidFill>
                  <a:srgbClr val="231F20"/>
                </a:solidFill>
                <a:latin typeface="Times New Roman"/>
                <a:cs typeface="Times New Roman"/>
              </a:rPr>
              <a:t>MOLANO</a:t>
            </a:r>
            <a:endParaRPr sz="13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200"/>
              </a:spcBef>
            </a:pP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Representante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a la</a:t>
            </a:r>
            <a:r>
              <a:rPr dirty="0" sz="130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Cámara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703" y="4557402"/>
            <a:ext cx="6177915" cy="576834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dirty="0" sz="1300" spc="5" b="1">
                <a:solidFill>
                  <a:srgbClr val="231F20"/>
                </a:solidFill>
                <a:latin typeface="Times New Roman"/>
                <a:cs typeface="Times New Roman"/>
              </a:rPr>
              <a:t>TEXTO CONCILIADO AL PROYECTO DE </a:t>
            </a:r>
            <a:r>
              <a:rPr dirty="0" sz="1300" spc="10" b="1">
                <a:solidFill>
                  <a:srgbClr val="231F20"/>
                </a:solidFill>
                <a:latin typeface="Times New Roman"/>
                <a:cs typeface="Times New Roman"/>
              </a:rPr>
              <a:t>LEY </a:t>
            </a:r>
            <a:r>
              <a:rPr dirty="0" sz="1300" spc="5" b="1">
                <a:solidFill>
                  <a:srgbClr val="231F20"/>
                </a:solidFill>
                <a:latin typeface="Times New Roman"/>
                <a:cs typeface="Times New Roman"/>
              </a:rPr>
              <a:t>N°139 DE 2018 CÁMARA</a:t>
            </a:r>
            <a:r>
              <a:rPr dirty="0" sz="1300" spc="-3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5" b="1">
                <a:solidFill>
                  <a:srgbClr val="231F20"/>
                </a:solidFill>
                <a:latin typeface="Times New Roman"/>
                <a:cs typeface="Times New Roman"/>
              </a:rPr>
              <a:t>–</a:t>
            </a:r>
            <a:endParaRPr sz="130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  <a:spcBef>
                <a:spcPts val="180"/>
              </a:spcBef>
            </a:pP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N°026 </a:t>
            </a:r>
            <a:r>
              <a:rPr dirty="0" sz="1300" spc="5" b="1">
                <a:solidFill>
                  <a:srgbClr val="231F20"/>
                </a:solidFill>
                <a:latin typeface="Times New Roman"/>
                <a:cs typeface="Times New Roman"/>
              </a:rPr>
              <a:t>DE 2019</a:t>
            </a:r>
            <a:r>
              <a:rPr dirty="0" sz="1300" spc="-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5" b="1">
                <a:solidFill>
                  <a:srgbClr val="231F20"/>
                </a:solidFill>
                <a:latin typeface="Times New Roman"/>
                <a:cs typeface="Times New Roman"/>
              </a:rPr>
              <a:t>SENADO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algn="ctr" marL="129539" marR="124460">
              <a:lnSpc>
                <a:spcPct val="112599"/>
              </a:lnSpc>
            </a:pP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“Por </a:t>
            </a:r>
            <a:r>
              <a:rPr dirty="0" sz="1300" spc="5" b="1">
                <a:solidFill>
                  <a:srgbClr val="231F20"/>
                </a:solidFill>
                <a:latin typeface="Times New Roman"/>
                <a:cs typeface="Times New Roman"/>
              </a:rPr>
              <a:t>la </a:t>
            </a: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cual se establecen </a:t>
            </a:r>
            <a:r>
              <a:rPr dirty="0" sz="1300" spc="5" b="1">
                <a:solidFill>
                  <a:srgbClr val="231F20"/>
                </a:solidFill>
                <a:latin typeface="Times New Roman"/>
                <a:cs typeface="Times New Roman"/>
              </a:rPr>
              <a:t>mecanismos para promover la participación de pequeños  </a:t>
            </a: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productores </a:t>
            </a:r>
            <a:r>
              <a:rPr dirty="0" sz="1300" spc="5" b="1">
                <a:solidFill>
                  <a:srgbClr val="231F20"/>
                </a:solidFill>
                <a:latin typeface="Times New Roman"/>
                <a:cs typeface="Times New Roman"/>
              </a:rPr>
              <a:t>locales </a:t>
            </a: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agropecuarios </a:t>
            </a:r>
            <a:r>
              <a:rPr dirty="0" sz="1300" spc="5" b="1">
                <a:solidFill>
                  <a:srgbClr val="231F20"/>
                </a:solidFill>
                <a:latin typeface="Times New Roman"/>
                <a:cs typeface="Times New Roman"/>
              </a:rPr>
              <a:t>y de la agricultura </a:t>
            </a: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campesina, </a:t>
            </a:r>
            <a:r>
              <a:rPr dirty="0" sz="1300" spc="5" b="1">
                <a:solidFill>
                  <a:srgbClr val="231F20"/>
                </a:solidFill>
                <a:latin typeface="Times New Roman"/>
                <a:cs typeface="Times New Roman"/>
              </a:rPr>
              <a:t>familiar y  </a:t>
            </a: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comunitaria </a:t>
            </a:r>
            <a:r>
              <a:rPr dirty="0" sz="1300" spc="5" b="1">
                <a:solidFill>
                  <a:srgbClr val="231F20"/>
                </a:solidFill>
                <a:latin typeface="Times New Roman"/>
                <a:cs typeface="Times New Roman"/>
              </a:rPr>
              <a:t>en los mercados </a:t>
            </a:r>
            <a:r>
              <a:rPr dirty="0" sz="1300" spc="10" b="1">
                <a:solidFill>
                  <a:srgbClr val="231F20"/>
                </a:solidFill>
                <a:latin typeface="Times New Roman"/>
                <a:cs typeface="Times New Roman"/>
              </a:rPr>
              <a:t>de </a:t>
            </a: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compras </a:t>
            </a:r>
            <a:r>
              <a:rPr dirty="0" sz="1300" spc="5" b="1">
                <a:solidFill>
                  <a:srgbClr val="231F20"/>
                </a:solidFill>
                <a:latin typeface="Times New Roman"/>
                <a:cs typeface="Times New Roman"/>
              </a:rPr>
              <a:t>públicas </a:t>
            </a:r>
            <a:r>
              <a:rPr dirty="0" sz="1300" spc="10" b="1">
                <a:solidFill>
                  <a:srgbClr val="231F20"/>
                </a:solidFill>
                <a:latin typeface="Times New Roman"/>
                <a:cs typeface="Times New Roman"/>
              </a:rPr>
              <a:t>de</a:t>
            </a:r>
            <a:r>
              <a:rPr dirty="0" sz="1300" spc="-4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5" b="1">
                <a:solidFill>
                  <a:srgbClr val="231F20"/>
                </a:solidFill>
                <a:latin typeface="Times New Roman"/>
                <a:cs typeface="Times New Roman"/>
              </a:rPr>
              <a:t>alimentos”</a:t>
            </a:r>
            <a:endParaRPr sz="1300">
              <a:latin typeface="Times New Roman"/>
              <a:cs typeface="Times New Roman"/>
            </a:endParaRPr>
          </a:p>
          <a:p>
            <a:pPr algn="ctr" marL="603885" marR="594995">
              <a:lnSpc>
                <a:spcPts val="3490"/>
              </a:lnSpc>
              <a:spcBef>
                <a:spcPts val="409"/>
              </a:spcBef>
            </a:pPr>
            <a:r>
              <a:rPr dirty="0" sz="1300" spc="10" b="1">
                <a:solidFill>
                  <a:srgbClr val="231F20"/>
                </a:solidFill>
                <a:latin typeface="Times New Roman"/>
                <a:cs typeface="Times New Roman"/>
              </a:rPr>
              <a:t>EL </a:t>
            </a:r>
            <a:r>
              <a:rPr dirty="0" sz="1300" spc="5" b="1">
                <a:solidFill>
                  <a:srgbClr val="231F20"/>
                </a:solidFill>
                <a:latin typeface="Times New Roman"/>
                <a:cs typeface="Times New Roman"/>
              </a:rPr>
              <a:t>CONGRESO DE LA REPÚBLICA DE </a:t>
            </a:r>
            <a:r>
              <a:rPr dirty="0" sz="1300" spc="10" b="1">
                <a:solidFill>
                  <a:srgbClr val="231F20"/>
                </a:solidFill>
                <a:latin typeface="Times New Roman"/>
                <a:cs typeface="Times New Roman"/>
              </a:rPr>
              <a:t>COLOMBIA</a:t>
            </a:r>
            <a:r>
              <a:rPr dirty="0" sz="1300" spc="-6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5" b="1">
                <a:solidFill>
                  <a:srgbClr val="231F20"/>
                </a:solidFill>
                <a:latin typeface="Times New Roman"/>
                <a:cs typeface="Times New Roman"/>
              </a:rPr>
              <a:t>DECRETA:  TITULO</a:t>
            </a: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5" b="1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ts val="1295"/>
              </a:lnSpc>
            </a:pPr>
            <a:r>
              <a:rPr dirty="0" sz="1300" spc="5" b="1">
                <a:solidFill>
                  <a:srgbClr val="231F20"/>
                </a:solidFill>
                <a:latin typeface="Times New Roman"/>
                <a:cs typeface="Times New Roman"/>
              </a:rPr>
              <a:t>CAPÍTULO</a:t>
            </a: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 ÚNICO</a:t>
            </a: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dirty="0" sz="1300" spc="5" b="1">
                <a:solidFill>
                  <a:srgbClr val="231F20"/>
                </a:solidFill>
                <a:latin typeface="Times New Roman"/>
                <a:cs typeface="Times New Roman"/>
              </a:rPr>
              <a:t>De la naturaleza, finalidad y</a:t>
            </a:r>
            <a:r>
              <a:rPr dirty="0" sz="1300" spc="-3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5" b="1">
                <a:solidFill>
                  <a:srgbClr val="231F20"/>
                </a:solidFill>
                <a:latin typeface="Times New Roman"/>
                <a:cs typeface="Times New Roman"/>
              </a:rPr>
              <a:t>propósitos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algn="just" marL="12700" marR="21590">
              <a:lnSpc>
                <a:spcPct val="111500"/>
              </a:lnSpc>
            </a:pP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Artículo </a:t>
            </a:r>
            <a:r>
              <a:rPr dirty="0" sz="1300" spc="5" b="1">
                <a:solidFill>
                  <a:srgbClr val="231F20"/>
                </a:solidFill>
                <a:latin typeface="Times New Roman"/>
                <a:cs typeface="Times New Roman"/>
              </a:rPr>
              <a:t>1°. Objeto.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El objeto de la presente </a:t>
            </a:r>
            <a:r>
              <a:rPr dirty="0" sz="1300" spc="10">
                <a:solidFill>
                  <a:srgbClr val="231F20"/>
                </a:solidFill>
                <a:latin typeface="Times New Roman"/>
                <a:cs typeface="Times New Roman"/>
              </a:rPr>
              <a:t>ley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consiste en establecer condiciones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e  instrumentos de abastecimiento alimentario para que todos los programas públicos de  suministro y distribución de alimentos promuevan la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participación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de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pequeños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productores 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locales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y productores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locales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agropecuarios cuyos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sistemas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productivos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pertenezcan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a la 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Agricultura Campesina, Familiar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y Comunitaria, o </a:t>
            </a:r>
            <a:r>
              <a:rPr dirty="0" sz="1300" spc="10">
                <a:solidFill>
                  <a:srgbClr val="231F20"/>
                </a:solidFill>
                <a:latin typeface="Times New Roman"/>
                <a:cs typeface="Times New Roman"/>
              </a:rPr>
              <a:t>de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sus organizaciones legalmente  constituidas.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1100"/>
              </a:lnSpc>
            </a:pP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Artículo </a:t>
            </a:r>
            <a:r>
              <a:rPr dirty="0" sz="1300" spc="5" b="1">
                <a:solidFill>
                  <a:srgbClr val="231F20"/>
                </a:solidFill>
                <a:latin typeface="Times New Roman"/>
                <a:cs typeface="Times New Roman"/>
              </a:rPr>
              <a:t>2º. </a:t>
            </a: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Participación </a:t>
            </a:r>
            <a:r>
              <a:rPr dirty="0" sz="1300" spc="5" b="1">
                <a:solidFill>
                  <a:srgbClr val="231F20"/>
                </a:solidFill>
                <a:latin typeface="Times New Roman"/>
                <a:cs typeface="Times New Roman"/>
              </a:rPr>
              <a:t>de </a:t>
            </a: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productores agropecuarios pertenecientes </a:t>
            </a:r>
            <a:r>
              <a:rPr dirty="0" sz="1300" spc="5" b="1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300" b="1">
                <a:solidFill>
                  <a:srgbClr val="231F20"/>
                </a:solidFill>
                <a:latin typeface="Times New Roman"/>
                <a:cs typeface="Times New Roman"/>
              </a:rPr>
              <a:t>comunidades  étnicas.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Los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mecanismos,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condiciones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e instrumentos que promuevan o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establezcan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la 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participación </a:t>
            </a:r>
            <a:r>
              <a:rPr dirty="0" sz="1300" spc="10">
                <a:solidFill>
                  <a:srgbClr val="231F20"/>
                </a:solidFill>
                <a:latin typeface="Times New Roman"/>
                <a:cs typeface="Times New Roman"/>
              </a:rPr>
              <a:t>de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pequeños productores agropecuarios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pertenecientes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comunidades étnicas 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o de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productores agropecuarios pertenecientes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comunidades étnicas cuyo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sistema  productivo</a:t>
            </a:r>
            <a:r>
              <a:rPr dirty="0" sz="130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pertenezca</a:t>
            </a:r>
            <a:r>
              <a:rPr dirty="0" sz="130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130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la</a:t>
            </a:r>
            <a:r>
              <a:rPr dirty="0" sz="130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Agricultura</a:t>
            </a:r>
            <a:r>
              <a:rPr dirty="0" sz="130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Campesina,</a:t>
            </a:r>
            <a:r>
              <a:rPr dirty="0" sz="130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Familiar</a:t>
            </a:r>
            <a:r>
              <a:rPr dirty="0" sz="130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dirty="0" sz="130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Comunitaria</a:t>
            </a:r>
            <a:r>
              <a:rPr dirty="0" sz="130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en</a:t>
            </a:r>
            <a:r>
              <a:rPr dirty="0" sz="130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1F20"/>
                </a:solidFill>
                <a:latin typeface="Times New Roman"/>
                <a:cs typeface="Times New Roman"/>
              </a:rPr>
              <a:t>el</a:t>
            </a:r>
            <a:r>
              <a:rPr dirty="0" sz="130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5">
                <a:solidFill>
                  <a:srgbClr val="231F20"/>
                </a:solidFill>
                <a:latin typeface="Times New Roman"/>
                <a:cs typeface="Times New Roman"/>
              </a:rPr>
              <a:t>mercado</a:t>
            </a:r>
            <a:r>
              <a:rPr dirty="0" sz="130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300" spc="15">
                <a:solidFill>
                  <a:srgbClr val="231F20"/>
                </a:solidFill>
                <a:latin typeface="Times New Roman"/>
                <a:cs typeface="Times New Roman"/>
              </a:rPr>
              <a:t>de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4768" y="1036764"/>
            <a:ext cx="6410960" cy="10550525"/>
            <a:chOff x="664768" y="1036764"/>
            <a:chExt cx="6410960" cy="10550525"/>
          </a:xfrm>
        </p:grpSpPr>
        <p:sp>
          <p:nvSpPr>
            <p:cNvPr id="8" name="object 8"/>
            <p:cNvSpPr/>
            <p:nvPr/>
          </p:nvSpPr>
          <p:spPr>
            <a:xfrm>
              <a:off x="2679636" y="2216874"/>
              <a:ext cx="1907362" cy="1252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66356" y="1038352"/>
              <a:ext cx="6407785" cy="10547350"/>
            </a:xfrm>
            <a:custGeom>
              <a:avLst/>
              <a:gdLst/>
              <a:ahLst/>
              <a:cxnLst/>
              <a:rect l="l" t="t" r="r" b="b"/>
              <a:pathLst>
                <a:path w="6407784" h="10547350">
                  <a:moveTo>
                    <a:pt x="0" y="10547299"/>
                  </a:moveTo>
                  <a:lnTo>
                    <a:pt x="6407302" y="10547299"/>
                  </a:lnTo>
                  <a:lnTo>
                    <a:pt x="6407302" y="0"/>
                  </a:lnTo>
                  <a:lnTo>
                    <a:pt x="0" y="0"/>
                  </a:lnTo>
                  <a:lnTo>
                    <a:pt x="0" y="10547299"/>
                  </a:lnTo>
                  <a:close/>
                </a:path>
              </a:pathLst>
            </a:custGeom>
            <a:ln w="317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934" y="657162"/>
            <a:ext cx="554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31F20"/>
                </a:solidFill>
                <a:latin typeface="Times New Roman"/>
                <a:cs typeface="Times New Roman"/>
              </a:rPr>
              <a:t>Página</a:t>
            </a:r>
            <a:r>
              <a:rPr dirty="0" sz="1200" spc="-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3783" y="657162"/>
            <a:ext cx="177736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31F20"/>
                </a:solidFill>
                <a:latin typeface="Times New Roman"/>
                <a:cs typeface="Times New Roman"/>
              </a:rPr>
              <a:t>Viernes,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19 de </a:t>
            </a:r>
            <a:r>
              <a:rPr dirty="0" sz="1200" spc="-5">
                <a:solidFill>
                  <a:srgbClr val="231F20"/>
                </a:solidFill>
                <a:latin typeface="Times New Roman"/>
                <a:cs typeface="Times New Roman"/>
              </a:rPr>
              <a:t>junio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de</a:t>
            </a:r>
            <a:r>
              <a:rPr dirty="0" sz="1200" spc="-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2020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2877" y="657162"/>
            <a:ext cx="1676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6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dirty="0" sz="850" spc="160">
                <a:solidFill>
                  <a:srgbClr val="231F20"/>
                </a:solidFill>
                <a:latin typeface="Times New Roman"/>
                <a:cs typeface="Times New Roman"/>
              </a:rPr>
              <a:t>aceta </a:t>
            </a:r>
            <a:r>
              <a:rPr dirty="0" sz="850" spc="190">
                <a:solidFill>
                  <a:srgbClr val="231F20"/>
                </a:solidFill>
                <a:latin typeface="Times New Roman"/>
                <a:cs typeface="Times New Roman"/>
              </a:rPr>
              <a:t>del </a:t>
            </a:r>
            <a:r>
              <a:rPr dirty="0" sz="1200" spc="165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dirty="0" sz="850" spc="165">
                <a:solidFill>
                  <a:srgbClr val="231F20"/>
                </a:solidFill>
                <a:latin typeface="Times New Roman"/>
                <a:cs typeface="Times New Roman"/>
              </a:rPr>
              <a:t>onGreso</a:t>
            </a:r>
            <a:r>
              <a:rPr dirty="0" sz="850" spc="1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405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248" y="2014983"/>
            <a:ext cx="6243955" cy="85077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2700"/>
              </a:lnSpc>
              <a:spcBef>
                <a:spcPts val="90"/>
              </a:spcBef>
            </a:pPr>
            <a:r>
              <a:rPr dirty="0" sz="1300" spc="10">
                <a:latin typeface="Times New Roman"/>
                <a:cs typeface="Times New Roman"/>
              </a:rPr>
              <a:t>compras </a:t>
            </a:r>
            <a:r>
              <a:rPr dirty="0" sz="1300" spc="5">
                <a:latin typeface="Times New Roman"/>
                <a:cs typeface="Times New Roman"/>
              </a:rPr>
              <a:t>públicas </a:t>
            </a:r>
            <a:r>
              <a:rPr dirty="0" sz="1300" spc="10">
                <a:latin typeface="Times New Roman"/>
                <a:cs typeface="Times New Roman"/>
              </a:rPr>
              <a:t>locales de alimentos, </a:t>
            </a:r>
            <a:r>
              <a:rPr dirty="0" sz="1300" spc="5">
                <a:latin typeface="Times New Roman"/>
                <a:cs typeface="Times New Roman"/>
              </a:rPr>
              <a:t>harán </a:t>
            </a:r>
            <a:r>
              <a:rPr dirty="0" sz="1300" spc="10">
                <a:latin typeface="Times New Roman"/>
                <a:cs typeface="Times New Roman"/>
              </a:rPr>
              <a:t>parte de normas </a:t>
            </a:r>
            <a:r>
              <a:rPr dirty="0" sz="1300" spc="5">
                <a:latin typeface="Times New Roman"/>
                <a:cs typeface="Times New Roman"/>
              </a:rPr>
              <a:t>específicas para </a:t>
            </a:r>
            <a:r>
              <a:rPr dirty="0" sz="1300" spc="10">
                <a:latin typeface="Times New Roman"/>
                <a:cs typeface="Times New Roman"/>
              </a:rPr>
              <a:t>cada uno </a:t>
            </a:r>
            <a:r>
              <a:rPr dirty="0" sz="1300" spc="15">
                <a:latin typeface="Times New Roman"/>
                <a:cs typeface="Times New Roman"/>
              </a:rPr>
              <a:t>de  </a:t>
            </a:r>
            <a:r>
              <a:rPr dirty="0" sz="1300" spc="5">
                <a:latin typeface="Times New Roman"/>
                <a:cs typeface="Times New Roman"/>
              </a:rPr>
              <a:t>estas </a:t>
            </a:r>
            <a:r>
              <a:rPr dirty="0" sz="1300" spc="10">
                <a:latin typeface="Times New Roman"/>
                <a:cs typeface="Times New Roman"/>
              </a:rPr>
              <a:t>comunidades, las cuales </a:t>
            </a:r>
            <a:r>
              <a:rPr dirty="0" sz="1300" spc="5">
                <a:latin typeface="Times New Roman"/>
                <a:cs typeface="Times New Roman"/>
              </a:rPr>
              <a:t>serán </a:t>
            </a:r>
            <a:r>
              <a:rPr dirty="0" sz="1300" spc="10">
                <a:latin typeface="Times New Roman"/>
                <a:cs typeface="Times New Roman"/>
              </a:rPr>
              <a:t>consultadas previamente a fin de respetar </a:t>
            </a:r>
            <a:r>
              <a:rPr dirty="0" sz="1300" spc="5">
                <a:latin typeface="Times New Roman"/>
                <a:cs typeface="Times New Roman"/>
              </a:rPr>
              <a:t>sus </a:t>
            </a:r>
            <a:r>
              <a:rPr dirty="0" sz="1300" spc="10">
                <a:latin typeface="Times New Roman"/>
                <a:cs typeface="Times New Roman"/>
              </a:rPr>
              <a:t>usos y  costumbres, </a:t>
            </a:r>
            <a:r>
              <a:rPr dirty="0" sz="1300" spc="5">
                <a:latin typeface="Times New Roman"/>
                <a:cs typeface="Times New Roman"/>
              </a:rPr>
              <a:t>así </a:t>
            </a:r>
            <a:r>
              <a:rPr dirty="0" sz="1300" spc="10">
                <a:latin typeface="Times New Roman"/>
                <a:cs typeface="Times New Roman"/>
              </a:rPr>
              <a:t>como </a:t>
            </a:r>
            <a:r>
              <a:rPr dirty="0" sz="1300" spc="5">
                <a:latin typeface="Times New Roman"/>
                <a:cs typeface="Times New Roman"/>
              </a:rPr>
              <a:t>sus derechos colectivos, </a:t>
            </a:r>
            <a:r>
              <a:rPr dirty="0" sz="1300" spc="10">
                <a:latin typeface="Times New Roman"/>
                <a:cs typeface="Times New Roman"/>
              </a:rPr>
              <a:t>de conformidad con lo </a:t>
            </a:r>
            <a:r>
              <a:rPr dirty="0" sz="1300" spc="5">
                <a:latin typeface="Times New Roman"/>
                <a:cs typeface="Times New Roman"/>
              </a:rPr>
              <a:t>establecido en </a:t>
            </a:r>
            <a:r>
              <a:rPr dirty="0" sz="1300" spc="10">
                <a:latin typeface="Times New Roman"/>
                <a:cs typeface="Times New Roman"/>
              </a:rPr>
              <a:t>la  </a:t>
            </a:r>
            <a:r>
              <a:rPr dirty="0" sz="1300" spc="5">
                <a:latin typeface="Times New Roman"/>
                <a:cs typeface="Times New Roman"/>
              </a:rPr>
              <a:t>presente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ley.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algn="just" marL="12700" marR="27305">
              <a:lnSpc>
                <a:spcPct val="112700"/>
              </a:lnSpc>
              <a:spcBef>
                <a:spcPts val="5"/>
              </a:spcBef>
            </a:pPr>
            <a:r>
              <a:rPr dirty="0" sz="1300" spc="5" b="1">
                <a:latin typeface="Times New Roman"/>
                <a:cs typeface="Times New Roman"/>
              </a:rPr>
              <a:t>Artículo </a:t>
            </a:r>
            <a:r>
              <a:rPr dirty="0" sz="1300" spc="10" b="1">
                <a:latin typeface="Times New Roman"/>
                <a:cs typeface="Times New Roman"/>
              </a:rPr>
              <a:t>3°. Ámbito de aplicación. </a:t>
            </a:r>
            <a:r>
              <a:rPr dirty="0" sz="1300">
                <a:latin typeface="Times New Roman"/>
                <a:cs typeface="Times New Roman"/>
              </a:rPr>
              <a:t>Las </a:t>
            </a:r>
            <a:r>
              <a:rPr dirty="0" sz="1300" spc="10">
                <a:latin typeface="Times New Roman"/>
                <a:cs typeface="Times New Roman"/>
              </a:rPr>
              <a:t>disposiciones que </a:t>
            </a:r>
            <a:r>
              <a:rPr dirty="0" sz="1300" spc="5">
                <a:latin typeface="Times New Roman"/>
                <a:cs typeface="Times New Roman"/>
              </a:rPr>
              <a:t>aquí se establecen, </a:t>
            </a:r>
            <a:r>
              <a:rPr dirty="0" sz="1300" spc="10">
                <a:latin typeface="Times New Roman"/>
                <a:cs typeface="Times New Roman"/>
              </a:rPr>
              <a:t>serán  </a:t>
            </a:r>
            <a:r>
              <a:rPr dirty="0" sz="1300" spc="5">
                <a:latin typeface="Times New Roman"/>
                <a:cs typeface="Times New Roman"/>
              </a:rPr>
              <a:t>obligatorias </a:t>
            </a:r>
            <a:r>
              <a:rPr dirty="0" sz="1300" spc="10">
                <a:latin typeface="Times New Roman"/>
                <a:cs typeface="Times New Roman"/>
              </a:rPr>
              <a:t>para las entidades </a:t>
            </a:r>
            <a:r>
              <a:rPr dirty="0" sz="1300" spc="5">
                <a:latin typeface="Times New Roman"/>
                <a:cs typeface="Times New Roman"/>
              </a:rPr>
              <a:t>públicas </a:t>
            </a:r>
            <a:r>
              <a:rPr dirty="0" sz="1300" spc="10">
                <a:latin typeface="Times New Roman"/>
                <a:cs typeface="Times New Roman"/>
              </a:rPr>
              <a:t>del nivel nacional, departamental, </a:t>
            </a:r>
            <a:r>
              <a:rPr dirty="0" sz="1300" spc="5">
                <a:latin typeface="Times New Roman"/>
                <a:cs typeface="Times New Roman"/>
              </a:rPr>
              <a:t>distrital, 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municipal, </a:t>
            </a:r>
            <a:r>
              <a:rPr dirty="0" sz="1300" spc="5">
                <a:latin typeface="Times New Roman"/>
                <a:cs typeface="Times New Roman"/>
              </a:rPr>
              <a:t>sociedades </a:t>
            </a:r>
            <a:r>
              <a:rPr dirty="0" sz="1300" spc="15">
                <a:latin typeface="Times New Roman"/>
                <a:cs typeface="Times New Roman"/>
              </a:rPr>
              <a:t>de </a:t>
            </a:r>
            <a:r>
              <a:rPr dirty="0" sz="1300" spc="10">
                <a:latin typeface="Times New Roman"/>
                <a:cs typeface="Times New Roman"/>
              </a:rPr>
              <a:t>economía mixta, y entidades privadas que manejen recursos  públicos y operen </a:t>
            </a:r>
            <a:r>
              <a:rPr dirty="0" sz="1300" spc="5">
                <a:latin typeface="Times New Roman"/>
                <a:cs typeface="Times New Roman"/>
              </a:rPr>
              <a:t>en el territorio nacional, </a:t>
            </a:r>
            <a:r>
              <a:rPr dirty="0" sz="1300" spc="10">
                <a:latin typeface="Times New Roman"/>
                <a:cs typeface="Times New Roman"/>
              </a:rPr>
              <a:t>que demanden de forma directa o a </a:t>
            </a:r>
            <a:r>
              <a:rPr dirty="0" sz="1300" spc="5">
                <a:latin typeface="Times New Roman"/>
                <a:cs typeface="Times New Roman"/>
              </a:rPr>
              <a:t>través </a:t>
            </a:r>
            <a:r>
              <a:rPr dirty="0" sz="1300" spc="10">
                <a:latin typeface="Times New Roman"/>
                <a:cs typeface="Times New Roman"/>
              </a:rPr>
              <a:t>de  </a:t>
            </a:r>
            <a:r>
              <a:rPr dirty="0" sz="1300" spc="5">
                <a:latin typeface="Times New Roman"/>
                <a:cs typeface="Times New Roman"/>
              </a:rPr>
              <a:t>interpuesta persona, </a:t>
            </a:r>
            <a:r>
              <a:rPr dirty="0" sz="1300" spc="10">
                <a:latin typeface="Times New Roman"/>
                <a:cs typeface="Times New Roman"/>
              </a:rPr>
              <a:t>alimentos </a:t>
            </a:r>
            <a:r>
              <a:rPr dirty="0" sz="1300" spc="5">
                <a:latin typeface="Times New Roman"/>
                <a:cs typeface="Times New Roman"/>
              </a:rPr>
              <a:t>para el abastecimiento </a:t>
            </a:r>
            <a:r>
              <a:rPr dirty="0" sz="1300" spc="10">
                <a:latin typeface="Times New Roman"/>
                <a:cs typeface="Times New Roman"/>
              </a:rPr>
              <a:t>y para suministro de productos de  </a:t>
            </a:r>
            <a:r>
              <a:rPr dirty="0" sz="1300" spc="5">
                <a:latin typeface="Times New Roman"/>
                <a:cs typeface="Times New Roman"/>
              </a:rPr>
              <a:t>origen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agropecuario,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cumpliendo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con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los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requisitos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sanitarios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que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establezca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la</a:t>
            </a:r>
            <a:r>
              <a:rPr dirty="0" sz="1300" spc="-6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normatividad  </a:t>
            </a:r>
            <a:r>
              <a:rPr dirty="0" sz="1300" spc="5">
                <a:latin typeface="Times New Roman"/>
                <a:cs typeface="Times New Roman"/>
              </a:rPr>
              <a:t>vigente.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algn="just" marL="12700" marR="6350">
              <a:lnSpc>
                <a:spcPct val="112599"/>
              </a:lnSpc>
            </a:pPr>
            <a:r>
              <a:rPr dirty="0" sz="1300" spc="5">
                <a:latin typeface="Times New Roman"/>
                <a:cs typeface="Times New Roman"/>
              </a:rPr>
              <a:t>Las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disposiciones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contempladas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en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la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presente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ley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también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aplicarán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para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entidades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privadas  que </a:t>
            </a:r>
            <a:r>
              <a:rPr dirty="0" sz="1300" spc="5">
                <a:latin typeface="Times New Roman"/>
                <a:cs typeface="Times New Roman"/>
              </a:rPr>
              <a:t>suscriban contratos </a:t>
            </a:r>
            <a:r>
              <a:rPr dirty="0" sz="1300" spc="10">
                <a:latin typeface="Times New Roman"/>
                <a:cs typeface="Times New Roman"/>
              </a:rPr>
              <a:t>con </a:t>
            </a:r>
            <a:r>
              <a:rPr dirty="0" sz="1300" spc="5">
                <a:latin typeface="Times New Roman"/>
                <a:cs typeface="Times New Roman"/>
              </a:rPr>
              <a:t>el </a:t>
            </a:r>
            <a:r>
              <a:rPr dirty="0" sz="1300" spc="10">
                <a:latin typeface="Times New Roman"/>
                <a:cs typeface="Times New Roman"/>
              </a:rPr>
              <a:t>Estado y </a:t>
            </a:r>
            <a:r>
              <a:rPr dirty="0" sz="1300" spc="5">
                <a:latin typeface="Times New Roman"/>
                <a:cs typeface="Times New Roman"/>
              </a:rPr>
              <a:t>que, en desarrollo </a:t>
            </a:r>
            <a:r>
              <a:rPr dirty="0" sz="1300" spc="10">
                <a:latin typeface="Times New Roman"/>
                <a:cs typeface="Times New Roman"/>
              </a:rPr>
              <a:t>de las labores o </a:t>
            </a:r>
            <a:r>
              <a:rPr dirty="0" sz="1300" spc="5">
                <a:latin typeface="Times New Roman"/>
                <a:cs typeface="Times New Roman"/>
              </a:rPr>
              <a:t>actividades  desplegadas en el </a:t>
            </a:r>
            <a:r>
              <a:rPr dirty="0" sz="1300" spc="10">
                <a:latin typeface="Times New Roman"/>
                <a:cs typeface="Times New Roman"/>
              </a:rPr>
              <a:t>marco de </a:t>
            </a:r>
            <a:r>
              <a:rPr dirty="0" sz="1300" spc="5">
                <a:latin typeface="Times New Roman"/>
                <a:cs typeface="Times New Roman"/>
              </a:rPr>
              <a:t>aquellos, </a:t>
            </a:r>
            <a:r>
              <a:rPr dirty="0" sz="1300" spc="10">
                <a:latin typeface="Times New Roman"/>
                <a:cs typeface="Times New Roman"/>
              </a:rPr>
              <a:t>demanden de forma </a:t>
            </a:r>
            <a:r>
              <a:rPr dirty="0" sz="1300" spc="5">
                <a:latin typeface="Times New Roman"/>
                <a:cs typeface="Times New Roman"/>
              </a:rPr>
              <a:t>directa </a:t>
            </a:r>
            <a:r>
              <a:rPr dirty="0" sz="1300" spc="10">
                <a:latin typeface="Times New Roman"/>
                <a:cs typeface="Times New Roman"/>
              </a:rPr>
              <a:t>o a </a:t>
            </a:r>
            <a:r>
              <a:rPr dirty="0" sz="1300" spc="5">
                <a:latin typeface="Times New Roman"/>
                <a:cs typeface="Times New Roman"/>
              </a:rPr>
              <a:t>través </a:t>
            </a:r>
            <a:r>
              <a:rPr dirty="0" sz="1300" spc="10">
                <a:latin typeface="Times New Roman"/>
                <a:cs typeface="Times New Roman"/>
              </a:rPr>
              <a:t>de interpuesta  persona alimentos para </a:t>
            </a:r>
            <a:r>
              <a:rPr dirty="0" sz="1300" spc="5">
                <a:latin typeface="Times New Roman"/>
                <a:cs typeface="Times New Roman"/>
              </a:rPr>
              <a:t>abastecimiento  </a:t>
            </a:r>
            <a:r>
              <a:rPr dirty="0" sz="1300" spc="10">
                <a:latin typeface="Times New Roman"/>
                <a:cs typeface="Times New Roman"/>
              </a:rPr>
              <a:t>o para suministro de productos </a:t>
            </a:r>
            <a:r>
              <a:rPr dirty="0" sz="1300" spc="25">
                <a:latin typeface="Times New Roman"/>
                <a:cs typeface="Times New Roman"/>
              </a:rPr>
              <a:t>de </a:t>
            </a:r>
            <a:r>
              <a:rPr dirty="0" sz="1300" spc="10">
                <a:latin typeface="Times New Roman"/>
                <a:cs typeface="Times New Roman"/>
              </a:rPr>
              <a:t>origen  </a:t>
            </a:r>
            <a:r>
              <a:rPr dirty="0" sz="1300" spc="5">
                <a:latin typeface="Times New Roman"/>
                <a:cs typeface="Times New Roman"/>
              </a:rPr>
              <a:t>agropecuario.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algn="just" marL="12700" marR="12065">
              <a:lnSpc>
                <a:spcPct val="112400"/>
              </a:lnSpc>
            </a:pPr>
            <a:r>
              <a:rPr dirty="0" sz="1300" spc="5" b="1">
                <a:latin typeface="Times New Roman"/>
                <a:cs typeface="Times New Roman"/>
              </a:rPr>
              <a:t>Artículo </a:t>
            </a:r>
            <a:r>
              <a:rPr dirty="0" sz="1300" spc="10" b="1">
                <a:latin typeface="Times New Roman"/>
                <a:cs typeface="Times New Roman"/>
              </a:rPr>
              <a:t>4°. Definiciones. </a:t>
            </a:r>
            <a:r>
              <a:rPr dirty="0" sz="1300" spc="10">
                <a:latin typeface="Times New Roman"/>
                <a:cs typeface="Times New Roman"/>
              </a:rPr>
              <a:t>Para </a:t>
            </a:r>
            <a:r>
              <a:rPr dirty="0" sz="1300" spc="5">
                <a:latin typeface="Times New Roman"/>
                <a:cs typeface="Times New Roman"/>
              </a:rPr>
              <a:t>efectos </a:t>
            </a:r>
            <a:r>
              <a:rPr dirty="0" sz="1300" spc="10">
                <a:latin typeface="Times New Roman"/>
                <a:cs typeface="Times New Roman"/>
              </a:rPr>
              <a:t>de la </a:t>
            </a:r>
            <a:r>
              <a:rPr dirty="0" sz="1300" spc="5">
                <a:latin typeface="Times New Roman"/>
                <a:cs typeface="Times New Roman"/>
              </a:rPr>
              <a:t>aplicación </a:t>
            </a:r>
            <a:r>
              <a:rPr dirty="0" sz="1300" spc="10">
                <a:latin typeface="Times New Roman"/>
                <a:cs typeface="Times New Roman"/>
              </a:rPr>
              <a:t>de la presente ley </a:t>
            </a:r>
            <a:r>
              <a:rPr dirty="0" sz="1300" spc="5">
                <a:latin typeface="Times New Roman"/>
                <a:cs typeface="Times New Roman"/>
              </a:rPr>
              <a:t>se establecen </a:t>
            </a:r>
            <a:r>
              <a:rPr dirty="0" sz="1300" spc="10">
                <a:latin typeface="Times New Roman"/>
                <a:cs typeface="Times New Roman"/>
              </a:rPr>
              <a:t>las  </a:t>
            </a:r>
            <a:r>
              <a:rPr dirty="0" sz="1300" spc="5">
                <a:latin typeface="Times New Roman"/>
                <a:cs typeface="Times New Roman"/>
              </a:rPr>
              <a:t>siguientes </a:t>
            </a:r>
            <a:r>
              <a:rPr dirty="0" sz="1300" spc="10">
                <a:latin typeface="Times New Roman"/>
                <a:cs typeface="Times New Roman"/>
              </a:rPr>
              <a:t>definiciones y</a:t>
            </a:r>
            <a:r>
              <a:rPr dirty="0" sz="1300" spc="5">
                <a:latin typeface="Times New Roman"/>
                <a:cs typeface="Times New Roman"/>
              </a:rPr>
              <a:t> siglas: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2599"/>
              </a:lnSpc>
            </a:pPr>
            <a:r>
              <a:rPr dirty="0" sz="1300" spc="10" b="1">
                <a:latin typeface="Times New Roman"/>
                <a:cs typeface="Times New Roman"/>
              </a:rPr>
              <a:t>Agricultura Campesina, Familiar y Comunitaria (ACFC): </a:t>
            </a:r>
            <a:r>
              <a:rPr dirty="0" sz="1300" spc="10">
                <a:latin typeface="Times New Roman"/>
                <a:cs typeface="Times New Roman"/>
              </a:rPr>
              <a:t>Sistema de producción y  </a:t>
            </a:r>
            <a:r>
              <a:rPr dirty="0" sz="1300" spc="5">
                <a:latin typeface="Times New Roman"/>
                <a:cs typeface="Times New Roman"/>
              </a:rPr>
              <a:t>organización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gestionado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y operado por </a:t>
            </a:r>
            <a:r>
              <a:rPr dirty="0" sz="1300" spc="5">
                <a:latin typeface="Times New Roman"/>
                <a:cs typeface="Times New Roman"/>
              </a:rPr>
              <a:t>mujeres,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hombres, </a:t>
            </a:r>
            <a:r>
              <a:rPr dirty="0" sz="1300" spc="5">
                <a:latin typeface="Times New Roman"/>
                <a:cs typeface="Times New Roman"/>
              </a:rPr>
              <a:t>familias,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y comunidades  campesinas,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indígenas,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negras,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afrodescendientes,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raizales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y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palanqueras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que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conviven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en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los  </a:t>
            </a:r>
            <a:r>
              <a:rPr dirty="0" sz="1300" spc="5">
                <a:latin typeface="Times New Roman"/>
                <a:cs typeface="Times New Roman"/>
              </a:rPr>
              <a:t>territorios rurales </a:t>
            </a:r>
            <a:r>
              <a:rPr dirty="0" sz="1300" spc="10">
                <a:latin typeface="Times New Roman"/>
                <a:cs typeface="Times New Roman"/>
              </a:rPr>
              <a:t>del país. </a:t>
            </a:r>
            <a:r>
              <a:rPr dirty="0" sz="1300" spc="15">
                <a:latin typeface="Times New Roman"/>
                <a:cs typeface="Times New Roman"/>
              </a:rPr>
              <a:t>En </a:t>
            </a:r>
            <a:r>
              <a:rPr dirty="0" sz="1300" spc="5">
                <a:latin typeface="Times New Roman"/>
                <a:cs typeface="Times New Roman"/>
              </a:rPr>
              <a:t>este </a:t>
            </a:r>
            <a:r>
              <a:rPr dirty="0" sz="1300" spc="10">
                <a:latin typeface="Times New Roman"/>
                <a:cs typeface="Times New Roman"/>
              </a:rPr>
              <a:t>sistema </a:t>
            </a:r>
            <a:r>
              <a:rPr dirty="0" sz="1300" spc="5">
                <a:latin typeface="Times New Roman"/>
                <a:cs typeface="Times New Roman"/>
              </a:rPr>
              <a:t>se desarrollan </a:t>
            </a:r>
            <a:r>
              <a:rPr dirty="0" sz="1300" spc="10">
                <a:latin typeface="Times New Roman"/>
                <a:cs typeface="Times New Roman"/>
              </a:rPr>
              <a:t>principalmente </a:t>
            </a:r>
            <a:r>
              <a:rPr dirty="0" sz="1300" spc="5">
                <a:latin typeface="Times New Roman"/>
                <a:cs typeface="Times New Roman"/>
              </a:rPr>
              <a:t>actividades </a:t>
            </a:r>
            <a:r>
              <a:rPr dirty="0" sz="1300" spc="10">
                <a:latin typeface="Times New Roman"/>
                <a:cs typeface="Times New Roman"/>
              </a:rPr>
              <a:t>de  producción, transformación y comercialización de bienes y servicios agrícolas, pecuarios,  </a:t>
            </a:r>
            <a:r>
              <a:rPr dirty="0" sz="1300" spc="5">
                <a:latin typeface="Times New Roman"/>
                <a:cs typeface="Times New Roman"/>
              </a:rPr>
              <a:t>pesqueros,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acuícolas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y </a:t>
            </a:r>
            <a:r>
              <a:rPr dirty="0" sz="1300" spc="5">
                <a:latin typeface="Times New Roman"/>
                <a:cs typeface="Times New Roman"/>
              </a:rPr>
              <a:t>silvícolas;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que </a:t>
            </a:r>
            <a:r>
              <a:rPr dirty="0" sz="1300" spc="5">
                <a:latin typeface="Times New Roman"/>
                <a:cs typeface="Times New Roman"/>
              </a:rPr>
              <a:t>suelen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complementarse con </a:t>
            </a:r>
            <a:r>
              <a:rPr dirty="0" sz="1300" spc="5">
                <a:latin typeface="Times New Roman"/>
                <a:cs typeface="Times New Roman"/>
              </a:rPr>
              <a:t>actividades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no  </a:t>
            </a:r>
            <a:r>
              <a:rPr dirty="0" sz="1300" spc="5">
                <a:latin typeface="Times New Roman"/>
                <a:cs typeface="Times New Roman"/>
              </a:rPr>
              <a:t>agropecuarias.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Esta diversificación de </a:t>
            </a:r>
            <a:r>
              <a:rPr dirty="0" sz="1300" spc="5">
                <a:latin typeface="Times New Roman"/>
                <a:cs typeface="Times New Roman"/>
              </a:rPr>
              <a:t>actividades </a:t>
            </a:r>
            <a:r>
              <a:rPr dirty="0" sz="1300" spc="10">
                <a:latin typeface="Times New Roman"/>
                <a:cs typeface="Times New Roman"/>
              </a:rPr>
              <a:t>y medios de vida </a:t>
            </a:r>
            <a:r>
              <a:rPr dirty="0" sz="1300" spc="5">
                <a:latin typeface="Times New Roman"/>
                <a:cs typeface="Times New Roman"/>
              </a:rPr>
              <a:t>se  realiza   </a:t>
            </a:r>
            <a:r>
              <a:rPr dirty="0" sz="1300" spc="10">
                <a:latin typeface="Times New Roman"/>
                <a:cs typeface="Times New Roman"/>
              </a:rPr>
              <a:t>predominantemente mediante la </a:t>
            </a:r>
            <a:r>
              <a:rPr dirty="0" sz="1300" spc="5">
                <a:latin typeface="Times New Roman"/>
                <a:cs typeface="Times New Roman"/>
              </a:rPr>
              <a:t>gestión </a:t>
            </a:r>
            <a:r>
              <a:rPr dirty="0" sz="1300" spc="10">
                <a:latin typeface="Times New Roman"/>
                <a:cs typeface="Times New Roman"/>
              </a:rPr>
              <a:t>y </a:t>
            </a:r>
            <a:r>
              <a:rPr dirty="0" sz="1300" spc="5">
                <a:latin typeface="Times New Roman"/>
                <a:cs typeface="Times New Roman"/>
              </a:rPr>
              <a:t>el </a:t>
            </a:r>
            <a:r>
              <a:rPr dirty="0" sz="1300" spc="10">
                <a:latin typeface="Times New Roman"/>
                <a:cs typeface="Times New Roman"/>
              </a:rPr>
              <a:t>trabajo </a:t>
            </a:r>
            <a:r>
              <a:rPr dirty="0" sz="1300" spc="5">
                <a:latin typeface="Times New Roman"/>
                <a:cs typeface="Times New Roman"/>
              </a:rPr>
              <a:t>familiar, asociativo </a:t>
            </a:r>
            <a:r>
              <a:rPr dirty="0" sz="1300" spc="10">
                <a:latin typeface="Times New Roman"/>
                <a:cs typeface="Times New Roman"/>
              </a:rPr>
              <a:t>o </a:t>
            </a:r>
            <a:r>
              <a:rPr dirty="0" sz="1300" spc="5">
                <a:latin typeface="Times New Roman"/>
                <a:cs typeface="Times New Roman"/>
              </a:rPr>
              <a:t>comunitario,  </a:t>
            </a:r>
            <a:r>
              <a:rPr dirty="0" sz="1300" spc="10">
                <a:latin typeface="Times New Roman"/>
                <a:cs typeface="Times New Roman"/>
              </a:rPr>
              <a:t>aunque también puede emplearse </a:t>
            </a:r>
            <a:r>
              <a:rPr dirty="0" sz="1300" spc="15">
                <a:latin typeface="Times New Roman"/>
                <a:cs typeface="Times New Roman"/>
              </a:rPr>
              <a:t>mano </a:t>
            </a:r>
            <a:r>
              <a:rPr dirty="0" sz="1300" spc="10">
                <a:latin typeface="Times New Roman"/>
                <a:cs typeface="Times New Roman"/>
              </a:rPr>
              <a:t>de </a:t>
            </a:r>
            <a:r>
              <a:rPr dirty="0" sz="1300" spc="15">
                <a:latin typeface="Times New Roman"/>
                <a:cs typeface="Times New Roman"/>
              </a:rPr>
              <a:t>obra </a:t>
            </a:r>
            <a:r>
              <a:rPr dirty="0" sz="1300" spc="5">
                <a:latin typeface="Times New Roman"/>
                <a:cs typeface="Times New Roman"/>
              </a:rPr>
              <a:t>contratada. </a:t>
            </a:r>
            <a:r>
              <a:rPr dirty="0" sz="1300" spc="10">
                <a:latin typeface="Times New Roman"/>
                <a:cs typeface="Times New Roman"/>
              </a:rPr>
              <a:t>El </a:t>
            </a:r>
            <a:r>
              <a:rPr dirty="0" sz="1300" spc="5">
                <a:latin typeface="Times New Roman"/>
                <a:cs typeface="Times New Roman"/>
              </a:rPr>
              <a:t>territorio </a:t>
            </a:r>
            <a:r>
              <a:rPr dirty="0" sz="1300" spc="10">
                <a:latin typeface="Times New Roman"/>
                <a:cs typeface="Times New Roman"/>
              </a:rPr>
              <a:t>y los </a:t>
            </a:r>
            <a:r>
              <a:rPr dirty="0" sz="1300" spc="5">
                <a:latin typeface="Times New Roman"/>
                <a:cs typeface="Times New Roman"/>
              </a:rPr>
              <a:t>actores </a:t>
            </a:r>
            <a:r>
              <a:rPr dirty="0" sz="1300" spc="10">
                <a:latin typeface="Times New Roman"/>
                <a:cs typeface="Times New Roman"/>
              </a:rPr>
              <a:t>que  </a:t>
            </a:r>
            <a:r>
              <a:rPr dirty="0" sz="1300" spc="5">
                <a:latin typeface="Times New Roman"/>
                <a:cs typeface="Times New Roman"/>
              </a:rPr>
              <a:t>gestionan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este </a:t>
            </a:r>
            <a:r>
              <a:rPr dirty="0" sz="1300" spc="10">
                <a:latin typeface="Times New Roman"/>
                <a:cs typeface="Times New Roman"/>
              </a:rPr>
              <a:t>sistema </a:t>
            </a:r>
            <a:r>
              <a:rPr dirty="0" sz="1300" spc="5">
                <a:latin typeface="Times New Roman"/>
                <a:cs typeface="Times New Roman"/>
              </a:rPr>
              <a:t>están </a:t>
            </a:r>
            <a:r>
              <a:rPr dirty="0" sz="1300" spc="10">
                <a:latin typeface="Times New Roman"/>
                <a:cs typeface="Times New Roman"/>
              </a:rPr>
              <a:t>estrechamente vinculados y evolucionan conjuntamente,  combinando funciones económicas, </a:t>
            </a:r>
            <a:r>
              <a:rPr dirty="0" sz="1300" spc="5">
                <a:latin typeface="Times New Roman"/>
                <a:cs typeface="Times New Roman"/>
              </a:rPr>
              <a:t>sociales, ecológicas, políticas </a:t>
            </a:r>
            <a:r>
              <a:rPr dirty="0" sz="1300" spc="10">
                <a:latin typeface="Times New Roman"/>
                <a:cs typeface="Times New Roman"/>
              </a:rPr>
              <a:t>y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culturales.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algn="just" marL="12700" marR="12065">
              <a:lnSpc>
                <a:spcPct val="112400"/>
              </a:lnSpc>
            </a:pPr>
            <a:r>
              <a:rPr dirty="0" sz="1300" spc="10" b="1">
                <a:latin typeface="Times New Roman"/>
                <a:cs typeface="Times New Roman"/>
              </a:rPr>
              <a:t>Pequeño </a:t>
            </a:r>
            <a:r>
              <a:rPr dirty="0" sz="1300" spc="5" b="1">
                <a:latin typeface="Times New Roman"/>
                <a:cs typeface="Times New Roman"/>
              </a:rPr>
              <a:t>Productor: </a:t>
            </a:r>
            <a:r>
              <a:rPr dirty="0" sz="1300" spc="10">
                <a:latin typeface="Times New Roman"/>
                <a:cs typeface="Times New Roman"/>
              </a:rPr>
              <a:t>Se </a:t>
            </a:r>
            <a:r>
              <a:rPr dirty="0" sz="1300" spc="5">
                <a:latin typeface="Times New Roman"/>
                <a:cs typeface="Times New Roman"/>
              </a:rPr>
              <a:t>consideran </a:t>
            </a:r>
            <a:r>
              <a:rPr dirty="0" sz="1300" spc="10">
                <a:latin typeface="Times New Roman"/>
                <a:cs typeface="Times New Roman"/>
              </a:rPr>
              <a:t>pequeños productores </a:t>
            </a:r>
            <a:r>
              <a:rPr dirty="0" sz="1300" spc="5">
                <a:latin typeface="Times New Roman"/>
                <a:cs typeface="Times New Roman"/>
              </a:rPr>
              <a:t>aquellas </a:t>
            </a:r>
            <a:r>
              <a:rPr dirty="0" sz="1300" spc="10">
                <a:latin typeface="Times New Roman"/>
                <a:cs typeface="Times New Roman"/>
              </a:rPr>
              <a:t>personas naturales que  cumplan con los requisitos consagrados </a:t>
            </a:r>
            <a:r>
              <a:rPr dirty="0" sz="1300" spc="5">
                <a:latin typeface="Times New Roman"/>
                <a:cs typeface="Times New Roman"/>
              </a:rPr>
              <a:t>en el </a:t>
            </a:r>
            <a:r>
              <a:rPr dirty="0" sz="1300" spc="10">
                <a:latin typeface="Times New Roman"/>
                <a:cs typeface="Times New Roman"/>
              </a:rPr>
              <a:t>artículo 2.1.2.2.8 </a:t>
            </a:r>
            <a:r>
              <a:rPr dirty="0" sz="1300" spc="5">
                <a:latin typeface="Times New Roman"/>
                <a:cs typeface="Times New Roman"/>
              </a:rPr>
              <a:t>del </a:t>
            </a:r>
            <a:r>
              <a:rPr dirty="0" sz="1300" spc="10">
                <a:latin typeface="Times New Roman"/>
                <a:cs typeface="Times New Roman"/>
              </a:rPr>
              <a:t>Decreto 1071 de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2015,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6356" y="1038352"/>
            <a:ext cx="6407785" cy="10547350"/>
          </a:xfrm>
          <a:custGeom>
            <a:avLst/>
            <a:gdLst/>
            <a:ahLst/>
            <a:cxnLst/>
            <a:rect l="l" t="t" r="r" b="b"/>
            <a:pathLst>
              <a:path w="6407784" h="10547350">
                <a:moveTo>
                  <a:pt x="0" y="10547299"/>
                </a:moveTo>
                <a:lnTo>
                  <a:pt x="6407302" y="10547299"/>
                </a:lnTo>
                <a:lnTo>
                  <a:pt x="6407302" y="0"/>
                </a:lnTo>
                <a:lnTo>
                  <a:pt x="0" y="0"/>
                </a:lnTo>
                <a:lnTo>
                  <a:pt x="0" y="10547299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934" y="651764"/>
            <a:ext cx="1676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6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dirty="0" sz="850" spc="160">
                <a:solidFill>
                  <a:srgbClr val="231F20"/>
                </a:solidFill>
                <a:latin typeface="Times New Roman"/>
                <a:cs typeface="Times New Roman"/>
              </a:rPr>
              <a:t>aceta </a:t>
            </a:r>
            <a:r>
              <a:rPr dirty="0" sz="850" spc="190">
                <a:solidFill>
                  <a:srgbClr val="231F20"/>
                </a:solidFill>
                <a:latin typeface="Times New Roman"/>
                <a:cs typeface="Times New Roman"/>
              </a:rPr>
              <a:t>del </a:t>
            </a:r>
            <a:r>
              <a:rPr dirty="0" sz="1200" spc="165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dirty="0" sz="850" spc="165">
                <a:solidFill>
                  <a:srgbClr val="231F20"/>
                </a:solidFill>
                <a:latin typeface="Times New Roman"/>
                <a:cs typeface="Times New Roman"/>
              </a:rPr>
              <a:t>onGreso</a:t>
            </a:r>
            <a:r>
              <a:rPr dirty="0" sz="850" spc="1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405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3885" y="651764"/>
            <a:ext cx="1778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31F20"/>
                </a:solidFill>
                <a:latin typeface="Times New Roman"/>
                <a:cs typeface="Times New Roman"/>
              </a:rPr>
              <a:t>Viernes,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19 de junio de</a:t>
            </a:r>
            <a:r>
              <a:rPr dirty="0" sz="1200" spc="-6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Times New Roman"/>
                <a:cs typeface="Times New Roman"/>
              </a:rPr>
              <a:t>2020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64795" y="651764"/>
            <a:ext cx="554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31F20"/>
                </a:solidFill>
                <a:latin typeface="Times New Roman"/>
                <a:cs typeface="Times New Roman"/>
              </a:rPr>
              <a:t>Página</a:t>
            </a:r>
            <a:r>
              <a:rPr dirty="0" sz="1200" spc="-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7950" y="2199395"/>
            <a:ext cx="6294120" cy="81305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10795">
              <a:lnSpc>
                <a:spcPct val="115100"/>
              </a:lnSpc>
              <a:spcBef>
                <a:spcPts val="90"/>
              </a:spcBef>
            </a:pPr>
            <a:r>
              <a:rPr dirty="0" sz="1300" spc="15">
                <a:latin typeface="Times New Roman"/>
                <a:cs typeface="Times New Roman"/>
              </a:rPr>
              <a:t>modificado por </a:t>
            </a:r>
            <a:r>
              <a:rPr dirty="0" sz="1300" spc="5">
                <a:latin typeface="Times New Roman"/>
                <a:cs typeface="Times New Roman"/>
              </a:rPr>
              <a:t>el </a:t>
            </a:r>
            <a:r>
              <a:rPr dirty="0" sz="1300" spc="15">
                <a:latin typeface="Times New Roman"/>
                <a:cs typeface="Times New Roman"/>
              </a:rPr>
              <a:t>artículo 1º </a:t>
            </a:r>
            <a:r>
              <a:rPr dirty="0" sz="1300" spc="10">
                <a:latin typeface="Times New Roman"/>
                <a:cs typeface="Times New Roman"/>
              </a:rPr>
              <a:t>del Decreto </a:t>
            </a:r>
            <a:r>
              <a:rPr dirty="0" sz="1300" spc="15">
                <a:latin typeface="Times New Roman"/>
                <a:cs typeface="Times New Roman"/>
              </a:rPr>
              <a:t>691 </a:t>
            </a:r>
            <a:r>
              <a:rPr dirty="0" sz="1300" spc="20">
                <a:latin typeface="Times New Roman"/>
                <a:cs typeface="Times New Roman"/>
              </a:rPr>
              <a:t>de </a:t>
            </a:r>
            <a:r>
              <a:rPr dirty="0" sz="1300" spc="15">
                <a:latin typeface="Times New Roman"/>
                <a:cs typeface="Times New Roman"/>
              </a:rPr>
              <a:t>2018, o </a:t>
            </a:r>
            <a:r>
              <a:rPr dirty="0" sz="1300" spc="10">
                <a:latin typeface="Times New Roman"/>
                <a:cs typeface="Times New Roman"/>
              </a:rPr>
              <a:t>la </a:t>
            </a:r>
            <a:r>
              <a:rPr dirty="0" sz="1300" spc="20">
                <a:latin typeface="Times New Roman"/>
                <a:cs typeface="Times New Roman"/>
              </a:rPr>
              <a:t>norma </a:t>
            </a:r>
            <a:r>
              <a:rPr dirty="0" sz="1300" spc="15">
                <a:latin typeface="Times New Roman"/>
                <a:cs typeface="Times New Roman"/>
              </a:rPr>
              <a:t>que los modifique o los  </a:t>
            </a:r>
            <a:r>
              <a:rPr dirty="0" sz="1300" spc="10">
                <a:latin typeface="Times New Roman"/>
                <a:cs typeface="Times New Roman"/>
              </a:rPr>
              <a:t>sustituya.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3599"/>
              </a:lnSpc>
            </a:pPr>
            <a:r>
              <a:rPr dirty="0" sz="1300" spc="10" b="1">
                <a:latin typeface="Times New Roman"/>
                <a:cs typeface="Times New Roman"/>
              </a:rPr>
              <a:t>Agroecología: </a:t>
            </a:r>
            <a:r>
              <a:rPr dirty="0" sz="1300" spc="15">
                <a:latin typeface="Times New Roman"/>
                <a:cs typeface="Times New Roman"/>
              </a:rPr>
              <a:t>Es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una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disciplina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científica,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un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conjunto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de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prácticas </a:t>
            </a:r>
            <a:r>
              <a:rPr dirty="0" sz="1300" spc="15">
                <a:latin typeface="Times New Roman"/>
                <a:cs typeface="Times New Roman"/>
              </a:rPr>
              <a:t>y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un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20">
                <a:latin typeface="Times New Roman"/>
                <a:cs typeface="Times New Roman"/>
              </a:rPr>
              <a:t>movimiento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social.  </a:t>
            </a:r>
            <a:r>
              <a:rPr dirty="0" sz="1300" spc="20">
                <a:latin typeface="Times New Roman"/>
                <a:cs typeface="Times New Roman"/>
              </a:rPr>
              <a:t>Como </a:t>
            </a:r>
            <a:r>
              <a:rPr dirty="0" sz="1300" spc="10">
                <a:latin typeface="Times New Roman"/>
                <a:cs typeface="Times New Roman"/>
              </a:rPr>
              <a:t>ciencia, estudia </a:t>
            </a:r>
            <a:r>
              <a:rPr dirty="0" sz="1300" spc="15">
                <a:latin typeface="Times New Roman"/>
                <a:cs typeface="Times New Roman"/>
              </a:rPr>
              <a:t>las </a:t>
            </a:r>
            <a:r>
              <a:rPr dirty="0" sz="1300" spc="10">
                <a:latin typeface="Times New Roman"/>
                <a:cs typeface="Times New Roman"/>
              </a:rPr>
              <a:t>interacciones ecológicas </a:t>
            </a:r>
            <a:r>
              <a:rPr dirty="0" sz="1300" spc="15">
                <a:latin typeface="Times New Roman"/>
                <a:cs typeface="Times New Roman"/>
              </a:rPr>
              <a:t>de los diferentes componentes </a:t>
            </a:r>
            <a:r>
              <a:rPr dirty="0" sz="1300" spc="10">
                <a:latin typeface="Times New Roman"/>
                <a:cs typeface="Times New Roman"/>
              </a:rPr>
              <a:t>del  agroecosistema,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como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conjunto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de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prácticas,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busca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sistemas</a:t>
            </a:r>
            <a:r>
              <a:rPr dirty="0" sz="1300" spc="-6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agroalimentarios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sostenibles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que  optimicen y </a:t>
            </a:r>
            <a:r>
              <a:rPr dirty="0" sz="1300" spc="10">
                <a:latin typeface="Times New Roman"/>
                <a:cs typeface="Times New Roman"/>
              </a:rPr>
              <a:t>estabilicen </a:t>
            </a:r>
            <a:r>
              <a:rPr dirty="0" sz="1300" spc="20">
                <a:latin typeface="Times New Roman"/>
                <a:cs typeface="Times New Roman"/>
              </a:rPr>
              <a:t>la </a:t>
            </a:r>
            <a:r>
              <a:rPr dirty="0" sz="1300" spc="10">
                <a:latin typeface="Times New Roman"/>
                <a:cs typeface="Times New Roman"/>
              </a:rPr>
              <a:t>producción, </a:t>
            </a:r>
            <a:r>
              <a:rPr dirty="0" sz="1300" spc="15">
                <a:latin typeface="Times New Roman"/>
                <a:cs typeface="Times New Roman"/>
              </a:rPr>
              <a:t>y que </a:t>
            </a:r>
            <a:r>
              <a:rPr dirty="0" sz="1300" spc="10">
                <a:latin typeface="Times New Roman"/>
                <a:cs typeface="Times New Roman"/>
              </a:rPr>
              <a:t>se </a:t>
            </a:r>
            <a:r>
              <a:rPr dirty="0" sz="1300" spc="15">
                <a:latin typeface="Times New Roman"/>
                <a:cs typeface="Times New Roman"/>
              </a:rPr>
              <a:t>basen tanto </a:t>
            </a:r>
            <a:r>
              <a:rPr dirty="0" sz="1300" spc="10">
                <a:latin typeface="Times New Roman"/>
                <a:cs typeface="Times New Roman"/>
              </a:rPr>
              <a:t>en </a:t>
            </a:r>
            <a:r>
              <a:rPr dirty="0" sz="1300" spc="15">
                <a:latin typeface="Times New Roman"/>
                <a:cs typeface="Times New Roman"/>
              </a:rPr>
              <a:t>los conocimientos </a:t>
            </a:r>
            <a:r>
              <a:rPr dirty="0" sz="1300" spc="10">
                <a:latin typeface="Times New Roman"/>
                <a:cs typeface="Times New Roman"/>
              </a:rPr>
              <a:t>locales </a:t>
            </a:r>
            <a:r>
              <a:rPr dirty="0" sz="1300" spc="15">
                <a:latin typeface="Times New Roman"/>
                <a:cs typeface="Times New Roman"/>
              </a:rPr>
              <a:t>y  </a:t>
            </a:r>
            <a:r>
              <a:rPr dirty="0" sz="1300" spc="10">
                <a:latin typeface="Times New Roman"/>
                <a:cs typeface="Times New Roman"/>
              </a:rPr>
              <a:t>tradicionales </a:t>
            </a:r>
            <a:r>
              <a:rPr dirty="0" sz="1300" spc="15">
                <a:latin typeface="Times New Roman"/>
                <a:cs typeface="Times New Roman"/>
              </a:rPr>
              <a:t>como </a:t>
            </a:r>
            <a:r>
              <a:rPr dirty="0" sz="1300" spc="10">
                <a:latin typeface="Times New Roman"/>
                <a:cs typeface="Times New Roman"/>
              </a:rPr>
              <a:t>en </a:t>
            </a:r>
            <a:r>
              <a:rPr dirty="0" sz="1300" spc="20">
                <a:latin typeface="Times New Roman"/>
                <a:cs typeface="Times New Roman"/>
              </a:rPr>
              <a:t>los </a:t>
            </a:r>
            <a:r>
              <a:rPr dirty="0" sz="1300" spc="15">
                <a:latin typeface="Times New Roman"/>
                <a:cs typeface="Times New Roman"/>
              </a:rPr>
              <a:t>de </a:t>
            </a:r>
            <a:r>
              <a:rPr dirty="0" sz="1300" spc="10">
                <a:latin typeface="Times New Roman"/>
                <a:cs typeface="Times New Roman"/>
              </a:rPr>
              <a:t>la </a:t>
            </a:r>
            <a:r>
              <a:rPr dirty="0" sz="1300" spc="15">
                <a:latin typeface="Times New Roman"/>
                <a:cs typeface="Times New Roman"/>
              </a:rPr>
              <a:t>ciencia moderna y como movimiento </a:t>
            </a:r>
            <a:r>
              <a:rPr dirty="0" sz="1300" spc="10">
                <a:latin typeface="Times New Roman"/>
                <a:cs typeface="Times New Roman"/>
              </a:rPr>
              <a:t>social, </a:t>
            </a:r>
            <a:r>
              <a:rPr dirty="0" sz="1300" spc="15">
                <a:latin typeface="Times New Roman"/>
                <a:cs typeface="Times New Roman"/>
              </a:rPr>
              <a:t>impulsa </a:t>
            </a:r>
            <a:r>
              <a:rPr dirty="0" sz="1300" spc="10">
                <a:latin typeface="Times New Roman"/>
                <a:cs typeface="Times New Roman"/>
              </a:rPr>
              <a:t>la  </a:t>
            </a:r>
            <a:r>
              <a:rPr dirty="0" sz="1300" spc="15">
                <a:latin typeface="Times New Roman"/>
                <a:cs typeface="Times New Roman"/>
              </a:rPr>
              <a:t>multifuncionalidad y sostenibilidad de </a:t>
            </a:r>
            <a:r>
              <a:rPr dirty="0" sz="1300" spc="10">
                <a:latin typeface="Times New Roman"/>
                <a:cs typeface="Times New Roman"/>
              </a:rPr>
              <a:t>la agricultura, </a:t>
            </a:r>
            <a:r>
              <a:rPr dirty="0" sz="1300" spc="15">
                <a:latin typeface="Times New Roman"/>
                <a:cs typeface="Times New Roman"/>
              </a:rPr>
              <a:t>promueve </a:t>
            </a:r>
            <a:r>
              <a:rPr dirty="0" sz="1300" spc="10">
                <a:latin typeface="Times New Roman"/>
                <a:cs typeface="Times New Roman"/>
              </a:rPr>
              <a:t>la justicia social, </a:t>
            </a:r>
            <a:r>
              <a:rPr dirty="0" sz="1300" spc="15">
                <a:latin typeface="Times New Roman"/>
                <a:cs typeface="Times New Roman"/>
              </a:rPr>
              <a:t>nutre </a:t>
            </a:r>
            <a:r>
              <a:rPr dirty="0" sz="1300" spc="10">
                <a:latin typeface="Times New Roman"/>
                <a:cs typeface="Times New Roman"/>
              </a:rPr>
              <a:t>la  </a:t>
            </a:r>
            <a:r>
              <a:rPr dirty="0" sz="1300" spc="15">
                <a:latin typeface="Times New Roman"/>
                <a:cs typeface="Times New Roman"/>
              </a:rPr>
              <a:t>identidad y </a:t>
            </a:r>
            <a:r>
              <a:rPr dirty="0" sz="1300" spc="10">
                <a:latin typeface="Times New Roman"/>
                <a:cs typeface="Times New Roman"/>
              </a:rPr>
              <a:t>la cultura, </a:t>
            </a:r>
            <a:r>
              <a:rPr dirty="0" sz="1300" spc="15">
                <a:latin typeface="Times New Roman"/>
                <a:cs typeface="Times New Roman"/>
              </a:rPr>
              <a:t>y </a:t>
            </a:r>
            <a:r>
              <a:rPr dirty="0" sz="1300" spc="10">
                <a:latin typeface="Times New Roman"/>
                <a:cs typeface="Times New Roman"/>
              </a:rPr>
              <a:t>refuerza la </a:t>
            </a:r>
            <a:r>
              <a:rPr dirty="0" sz="1300" spc="15">
                <a:latin typeface="Times New Roman"/>
                <a:cs typeface="Times New Roman"/>
              </a:rPr>
              <a:t>viabilidad económica de </a:t>
            </a:r>
            <a:r>
              <a:rPr dirty="0" sz="1300" spc="10">
                <a:latin typeface="Times New Roman"/>
                <a:cs typeface="Times New Roman"/>
              </a:rPr>
              <a:t>las </a:t>
            </a:r>
            <a:r>
              <a:rPr dirty="0" sz="1300" spc="15">
                <a:latin typeface="Times New Roman"/>
                <a:cs typeface="Times New Roman"/>
              </a:rPr>
              <a:t>zonas</a:t>
            </a:r>
            <a:r>
              <a:rPr dirty="0" sz="1300" spc="-114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rurales.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algn="just" marL="12700" marR="8890">
              <a:lnSpc>
                <a:spcPct val="113399"/>
              </a:lnSpc>
            </a:pPr>
            <a:r>
              <a:rPr dirty="0" sz="1300" spc="10" b="1">
                <a:latin typeface="Times New Roman"/>
                <a:cs typeface="Times New Roman"/>
              </a:rPr>
              <a:t>Circuitos </a:t>
            </a:r>
            <a:r>
              <a:rPr dirty="0" sz="1300" spc="15" b="1">
                <a:latin typeface="Times New Roman"/>
                <a:cs typeface="Times New Roman"/>
              </a:rPr>
              <a:t>cortos de comercialización: </a:t>
            </a:r>
            <a:r>
              <a:rPr dirty="0" sz="1300" spc="20">
                <a:latin typeface="Times New Roman"/>
                <a:cs typeface="Times New Roman"/>
              </a:rPr>
              <a:t>Forma </a:t>
            </a:r>
            <a:r>
              <a:rPr dirty="0" sz="1300" spc="15">
                <a:latin typeface="Times New Roman"/>
                <a:cs typeface="Times New Roman"/>
              </a:rPr>
              <a:t>de comercio </a:t>
            </a:r>
            <a:r>
              <a:rPr dirty="0" sz="1300" spc="10">
                <a:latin typeface="Times New Roman"/>
                <a:cs typeface="Times New Roman"/>
              </a:rPr>
              <a:t>basada en la </a:t>
            </a:r>
            <a:r>
              <a:rPr dirty="0" sz="1300" spc="15">
                <a:latin typeface="Times New Roman"/>
                <a:cs typeface="Times New Roman"/>
              </a:rPr>
              <a:t>venta </a:t>
            </a:r>
            <a:r>
              <a:rPr dirty="0" sz="1300" spc="10">
                <a:latin typeface="Times New Roman"/>
                <a:cs typeface="Times New Roman"/>
              </a:rPr>
              <a:t>directa </a:t>
            </a:r>
            <a:r>
              <a:rPr dirty="0" sz="1300" spc="15">
                <a:latin typeface="Times New Roman"/>
                <a:cs typeface="Times New Roman"/>
              </a:rPr>
              <a:t>de  productos </a:t>
            </a:r>
            <a:r>
              <a:rPr dirty="0" sz="1300" spc="10">
                <a:latin typeface="Times New Roman"/>
                <a:cs typeface="Times New Roman"/>
              </a:rPr>
              <a:t>frescos </a:t>
            </a:r>
            <a:r>
              <a:rPr dirty="0" sz="1300" spc="15">
                <a:latin typeface="Times New Roman"/>
                <a:cs typeface="Times New Roman"/>
              </a:rPr>
              <a:t>o de temporada, </a:t>
            </a:r>
            <a:r>
              <a:rPr dirty="0" sz="1300" spc="10">
                <a:latin typeface="Times New Roman"/>
                <a:cs typeface="Times New Roman"/>
              </a:rPr>
              <a:t>sin intermediario </a:t>
            </a:r>
            <a:r>
              <a:rPr dirty="0" sz="1300" spc="15">
                <a:latin typeface="Times New Roman"/>
                <a:cs typeface="Times New Roman"/>
              </a:rPr>
              <a:t>o reduciendo </a:t>
            </a:r>
            <a:r>
              <a:rPr dirty="0" sz="1300" spc="5">
                <a:latin typeface="Times New Roman"/>
                <a:cs typeface="Times New Roman"/>
              </a:rPr>
              <a:t>al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mínimo </a:t>
            </a:r>
            <a:r>
              <a:rPr dirty="0" sz="1300" spc="10">
                <a:latin typeface="Times New Roman"/>
                <a:cs typeface="Times New Roman"/>
              </a:rPr>
              <a:t>la  intermediación </a:t>
            </a:r>
            <a:r>
              <a:rPr dirty="0" sz="1300" spc="15">
                <a:latin typeface="Times New Roman"/>
                <a:cs typeface="Times New Roman"/>
              </a:rPr>
              <a:t>entre productores y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consumidores.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algn="just" marL="12700" marR="6350">
              <a:lnSpc>
                <a:spcPct val="113500"/>
              </a:lnSpc>
              <a:spcBef>
                <a:spcPts val="5"/>
              </a:spcBef>
            </a:pPr>
            <a:r>
              <a:rPr dirty="0" sz="1300" spc="15" b="1">
                <a:latin typeface="Times New Roman"/>
                <a:cs typeface="Times New Roman"/>
              </a:rPr>
              <a:t>Comercio justo: </a:t>
            </a:r>
            <a:r>
              <a:rPr dirty="0" sz="1300" spc="15">
                <a:latin typeface="Times New Roman"/>
                <a:cs typeface="Times New Roman"/>
              </a:rPr>
              <a:t>Es aquel que favorece </a:t>
            </a:r>
            <a:r>
              <a:rPr dirty="0" sz="1300" spc="10">
                <a:latin typeface="Times New Roman"/>
                <a:cs typeface="Times New Roman"/>
              </a:rPr>
              <a:t>las redes </a:t>
            </a:r>
            <a:r>
              <a:rPr dirty="0" sz="1300" spc="15">
                <a:latin typeface="Times New Roman"/>
                <a:cs typeface="Times New Roman"/>
              </a:rPr>
              <a:t>y </a:t>
            </a:r>
            <a:r>
              <a:rPr dirty="0" sz="1300" spc="10">
                <a:latin typeface="Times New Roman"/>
                <a:cs typeface="Times New Roman"/>
              </a:rPr>
              <a:t>la organización </a:t>
            </a:r>
            <a:r>
              <a:rPr dirty="0" sz="1300" spc="20">
                <a:latin typeface="Times New Roman"/>
                <a:cs typeface="Times New Roman"/>
              </a:rPr>
              <a:t>de </a:t>
            </a:r>
            <a:r>
              <a:rPr dirty="0" sz="1300" spc="15">
                <a:latin typeface="Times New Roman"/>
                <a:cs typeface="Times New Roman"/>
              </a:rPr>
              <a:t>productores </a:t>
            </a:r>
            <a:r>
              <a:rPr dirty="0" sz="1300" spc="10">
                <a:latin typeface="Times New Roman"/>
                <a:cs typeface="Times New Roman"/>
              </a:rPr>
              <a:t>locales,  </a:t>
            </a:r>
            <a:r>
              <a:rPr dirty="0" sz="1300" spc="15">
                <a:latin typeface="Times New Roman"/>
                <a:cs typeface="Times New Roman"/>
              </a:rPr>
              <a:t>permite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valorar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el </a:t>
            </a:r>
            <a:r>
              <a:rPr dirty="0" sz="1300" spc="10">
                <a:latin typeface="Times New Roman"/>
                <a:cs typeface="Times New Roman"/>
              </a:rPr>
              <a:t>trabajo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y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20">
                <a:latin typeface="Times New Roman"/>
                <a:cs typeface="Times New Roman"/>
              </a:rPr>
              <a:t>la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protección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del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medioambiente y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genera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responsabilidad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de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los  consumidores </a:t>
            </a:r>
            <a:r>
              <a:rPr dirty="0" sz="1300" spc="10">
                <a:latin typeface="Times New Roman"/>
                <a:cs typeface="Times New Roman"/>
              </a:rPr>
              <a:t>al </a:t>
            </a:r>
            <a:r>
              <a:rPr dirty="0" sz="1300" spc="20">
                <a:latin typeface="Times New Roman"/>
                <a:cs typeface="Times New Roman"/>
              </a:rPr>
              <a:t>momento </a:t>
            </a:r>
            <a:r>
              <a:rPr dirty="0" sz="1300" spc="15">
                <a:latin typeface="Times New Roman"/>
                <a:cs typeface="Times New Roman"/>
              </a:rPr>
              <a:t>de </a:t>
            </a:r>
            <a:r>
              <a:rPr dirty="0" sz="1300" spc="10">
                <a:latin typeface="Times New Roman"/>
                <a:cs typeface="Times New Roman"/>
              </a:rPr>
              <a:t>la </a:t>
            </a:r>
            <a:r>
              <a:rPr dirty="0" sz="1300" spc="15">
                <a:latin typeface="Times New Roman"/>
                <a:cs typeface="Times New Roman"/>
              </a:rPr>
              <a:t>compra, permitiendo </a:t>
            </a:r>
            <a:r>
              <a:rPr dirty="0" sz="1300" spc="10">
                <a:latin typeface="Times New Roman"/>
                <a:cs typeface="Times New Roman"/>
              </a:rPr>
              <a:t>relaciones </a:t>
            </a:r>
            <a:r>
              <a:rPr dirty="0" sz="1300" spc="20">
                <a:latin typeface="Times New Roman"/>
                <a:cs typeface="Times New Roman"/>
              </a:rPr>
              <a:t>más </a:t>
            </a:r>
            <a:r>
              <a:rPr dirty="0" sz="1300" spc="10">
                <a:latin typeface="Times New Roman"/>
                <a:cs typeface="Times New Roman"/>
              </a:rPr>
              <a:t>solidarias entre estos </a:t>
            </a:r>
            <a:r>
              <a:rPr dirty="0" sz="1300" spc="15">
                <a:latin typeface="Times New Roman"/>
                <a:cs typeface="Times New Roman"/>
              </a:rPr>
              <a:t>y  los </a:t>
            </a:r>
            <a:r>
              <a:rPr dirty="0" sz="1300" spc="10">
                <a:latin typeface="Times New Roman"/>
                <a:cs typeface="Times New Roman"/>
              </a:rPr>
              <a:t>productores. Los </a:t>
            </a:r>
            <a:r>
              <a:rPr dirty="0" sz="1300" spc="15">
                <a:latin typeface="Times New Roman"/>
                <a:cs typeface="Times New Roman"/>
              </a:rPr>
              <a:t>principios </a:t>
            </a:r>
            <a:r>
              <a:rPr dirty="0" sz="1300" spc="10">
                <a:latin typeface="Times New Roman"/>
                <a:cs typeface="Times New Roman"/>
              </a:rPr>
              <a:t>del </a:t>
            </a:r>
            <a:r>
              <a:rPr dirty="0" sz="1300" spc="15">
                <a:latin typeface="Times New Roman"/>
                <a:cs typeface="Times New Roman"/>
              </a:rPr>
              <a:t>comercio justo </a:t>
            </a:r>
            <a:r>
              <a:rPr dirty="0" sz="1300" spc="10">
                <a:latin typeface="Times New Roman"/>
                <a:cs typeface="Times New Roman"/>
              </a:rPr>
              <a:t>están </a:t>
            </a:r>
            <a:r>
              <a:rPr dirty="0" sz="1300" spc="15">
                <a:latin typeface="Times New Roman"/>
                <a:cs typeface="Times New Roman"/>
              </a:rPr>
              <a:t>relacionados </a:t>
            </a:r>
            <a:r>
              <a:rPr dirty="0" sz="1300" spc="20">
                <a:latin typeface="Times New Roman"/>
                <a:cs typeface="Times New Roman"/>
              </a:rPr>
              <a:t>con </a:t>
            </a:r>
            <a:r>
              <a:rPr dirty="0" sz="1300" spc="10">
                <a:latin typeface="Times New Roman"/>
                <a:cs typeface="Times New Roman"/>
              </a:rPr>
              <a:t>la soberanía  alimentaria </a:t>
            </a:r>
            <a:r>
              <a:rPr dirty="0" sz="1300" spc="15">
                <a:latin typeface="Times New Roman"/>
                <a:cs typeface="Times New Roman"/>
              </a:rPr>
              <a:t>y seguridad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alimentaria.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algn="just" marL="12700" marR="7620">
              <a:lnSpc>
                <a:spcPct val="113799"/>
              </a:lnSpc>
            </a:pPr>
            <a:r>
              <a:rPr dirty="0" sz="1300" spc="15" b="1">
                <a:latin typeface="Times New Roman"/>
                <a:cs typeface="Times New Roman"/>
              </a:rPr>
              <a:t>Compra local de alimentos: </a:t>
            </a:r>
            <a:r>
              <a:rPr dirty="0" sz="1300" spc="15">
                <a:latin typeface="Times New Roman"/>
                <a:cs typeface="Times New Roman"/>
              </a:rPr>
              <a:t>Es </a:t>
            </a:r>
            <a:r>
              <a:rPr dirty="0" sz="1300" spc="10">
                <a:latin typeface="Times New Roman"/>
                <a:cs typeface="Times New Roman"/>
              </a:rPr>
              <a:t>la acción </a:t>
            </a:r>
            <a:r>
              <a:rPr dirty="0" sz="1300" spc="15">
                <a:latin typeface="Times New Roman"/>
                <a:cs typeface="Times New Roman"/>
              </a:rPr>
              <a:t>de adquirir uno o </a:t>
            </a:r>
            <a:r>
              <a:rPr dirty="0" sz="1300" spc="10">
                <a:latin typeface="Times New Roman"/>
                <a:cs typeface="Times New Roman"/>
              </a:rPr>
              <a:t>varios </a:t>
            </a:r>
            <a:r>
              <a:rPr dirty="0" sz="1300" spc="15">
                <a:latin typeface="Times New Roman"/>
                <a:cs typeface="Times New Roman"/>
              </a:rPr>
              <a:t>alimentos </a:t>
            </a:r>
            <a:r>
              <a:rPr dirty="0" sz="1300" spc="10">
                <a:latin typeface="Times New Roman"/>
                <a:cs typeface="Times New Roman"/>
              </a:rPr>
              <a:t>ofrecidos </a:t>
            </a:r>
            <a:r>
              <a:rPr dirty="0" sz="1300" spc="15">
                <a:latin typeface="Times New Roman"/>
                <a:cs typeface="Times New Roman"/>
              </a:rPr>
              <a:t>por  pequeños productores </a:t>
            </a:r>
            <a:r>
              <a:rPr dirty="0" sz="1300" spc="10">
                <a:latin typeface="Times New Roman"/>
                <a:cs typeface="Times New Roman"/>
              </a:rPr>
              <a:t>agropecuarios </a:t>
            </a:r>
            <a:r>
              <a:rPr dirty="0" sz="1300" spc="15">
                <a:latin typeface="Times New Roman"/>
                <a:cs typeface="Times New Roman"/>
              </a:rPr>
              <a:t>y productores </a:t>
            </a:r>
            <a:r>
              <a:rPr dirty="0" sz="1300" spc="10">
                <a:latin typeface="Times New Roman"/>
                <a:cs typeface="Times New Roman"/>
              </a:rPr>
              <a:t>cuyos sistemas </a:t>
            </a:r>
            <a:r>
              <a:rPr dirty="0" sz="1300" spc="15">
                <a:latin typeface="Times New Roman"/>
                <a:cs typeface="Times New Roman"/>
              </a:rPr>
              <a:t>productivos </a:t>
            </a:r>
            <a:r>
              <a:rPr dirty="0" sz="1300" spc="10">
                <a:latin typeface="Times New Roman"/>
                <a:cs typeface="Times New Roman"/>
              </a:rPr>
              <a:t>pertenezcan  </a:t>
            </a:r>
            <a:r>
              <a:rPr dirty="0" sz="1300" spc="15">
                <a:latin typeface="Times New Roman"/>
                <a:cs typeface="Times New Roman"/>
              </a:rPr>
              <a:t>a </a:t>
            </a:r>
            <a:r>
              <a:rPr dirty="0" sz="1300" spc="10">
                <a:latin typeface="Times New Roman"/>
                <a:cs typeface="Times New Roman"/>
              </a:rPr>
              <a:t>la Agricultura </a:t>
            </a:r>
            <a:r>
              <a:rPr dirty="0" sz="1300" spc="15">
                <a:latin typeface="Times New Roman"/>
                <a:cs typeface="Times New Roman"/>
              </a:rPr>
              <a:t>Campesina, </a:t>
            </a:r>
            <a:r>
              <a:rPr dirty="0" sz="1300" spc="10">
                <a:latin typeface="Times New Roman"/>
                <a:cs typeface="Times New Roman"/>
              </a:rPr>
              <a:t>Familiar </a:t>
            </a:r>
            <a:r>
              <a:rPr dirty="0" sz="1300" spc="15">
                <a:latin typeface="Times New Roman"/>
                <a:cs typeface="Times New Roman"/>
              </a:rPr>
              <a:t>y Comunitaria, o de </a:t>
            </a:r>
            <a:r>
              <a:rPr dirty="0" sz="1300" spc="10">
                <a:latin typeface="Times New Roman"/>
                <a:cs typeface="Times New Roman"/>
              </a:rPr>
              <a:t>sus </a:t>
            </a:r>
            <a:r>
              <a:rPr dirty="0" sz="1300" spc="15">
                <a:latin typeface="Times New Roman"/>
                <a:cs typeface="Times New Roman"/>
              </a:rPr>
              <a:t>organizaciones </a:t>
            </a:r>
            <a:r>
              <a:rPr dirty="0" sz="1300" spc="10">
                <a:latin typeface="Times New Roman"/>
                <a:cs typeface="Times New Roman"/>
              </a:rPr>
              <a:t>legalmente  constituidas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dentro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de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la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zona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geográfica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para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la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20">
                <a:latin typeface="Times New Roman"/>
                <a:cs typeface="Times New Roman"/>
              </a:rPr>
              <a:t>compra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local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de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alimentos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que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cumplan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con  los </a:t>
            </a:r>
            <a:r>
              <a:rPr dirty="0" sz="1300" spc="10">
                <a:latin typeface="Times New Roman"/>
                <a:cs typeface="Times New Roman"/>
              </a:rPr>
              <a:t>requisitos sanitarios en </a:t>
            </a:r>
            <a:r>
              <a:rPr dirty="0" sz="1300" spc="15">
                <a:latin typeface="Times New Roman"/>
                <a:cs typeface="Times New Roman"/>
              </a:rPr>
              <a:t>materia de </a:t>
            </a:r>
            <a:r>
              <a:rPr dirty="0" sz="1300" spc="10">
                <a:latin typeface="Times New Roman"/>
                <a:cs typeface="Times New Roman"/>
              </a:rPr>
              <a:t>calidad </a:t>
            </a:r>
            <a:r>
              <a:rPr dirty="0" sz="1300" spc="15">
                <a:latin typeface="Times New Roman"/>
                <a:cs typeface="Times New Roman"/>
              </a:rPr>
              <a:t>e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inocuidad.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algn="just" marL="12700" marR="8890">
              <a:lnSpc>
                <a:spcPct val="113599"/>
              </a:lnSpc>
            </a:pPr>
            <a:r>
              <a:rPr dirty="0" sz="1300" spc="10" b="1">
                <a:latin typeface="Times New Roman"/>
                <a:cs typeface="Times New Roman"/>
              </a:rPr>
              <a:t>Sistema Participativo </a:t>
            </a:r>
            <a:r>
              <a:rPr dirty="0" sz="1300" spc="15" b="1">
                <a:latin typeface="Times New Roman"/>
                <a:cs typeface="Times New Roman"/>
              </a:rPr>
              <a:t>de Garantía (SPG): </a:t>
            </a:r>
            <a:r>
              <a:rPr dirty="0" sz="1300" spc="15">
                <a:latin typeface="Times New Roman"/>
                <a:cs typeface="Times New Roman"/>
              </a:rPr>
              <a:t>Sistemas de </a:t>
            </a:r>
            <a:r>
              <a:rPr dirty="0" sz="1300" spc="10">
                <a:latin typeface="Times New Roman"/>
                <a:cs typeface="Times New Roman"/>
              </a:rPr>
              <a:t>garantía </a:t>
            </a:r>
            <a:r>
              <a:rPr dirty="0" sz="1300" spc="15">
                <a:latin typeface="Times New Roman"/>
                <a:cs typeface="Times New Roman"/>
              </a:rPr>
              <a:t>desarrollados a </a:t>
            </a:r>
            <a:r>
              <a:rPr dirty="0" sz="1300" spc="10">
                <a:latin typeface="Times New Roman"/>
                <a:cs typeface="Times New Roman"/>
              </a:rPr>
              <a:t>través </a:t>
            </a:r>
            <a:r>
              <a:rPr dirty="0" sz="1300" spc="15">
                <a:latin typeface="Times New Roman"/>
                <a:cs typeface="Times New Roman"/>
              </a:rPr>
              <a:t>de  </a:t>
            </a:r>
            <a:r>
              <a:rPr dirty="0" sz="1300" spc="10">
                <a:latin typeface="Times New Roman"/>
                <a:cs typeface="Times New Roman"/>
              </a:rPr>
              <a:t>la relación </a:t>
            </a:r>
            <a:r>
              <a:rPr dirty="0" sz="1300" spc="15">
                <a:latin typeface="Times New Roman"/>
                <a:cs typeface="Times New Roman"/>
              </a:rPr>
              <a:t>y participación </a:t>
            </a:r>
            <a:r>
              <a:rPr dirty="0" sz="1300" spc="10">
                <a:latin typeface="Times New Roman"/>
                <a:cs typeface="Times New Roman"/>
              </a:rPr>
              <a:t>directa entre </a:t>
            </a:r>
            <a:r>
              <a:rPr dirty="0" sz="1300" spc="15">
                <a:latin typeface="Times New Roman"/>
                <a:cs typeface="Times New Roman"/>
              </a:rPr>
              <a:t>los productores, los consumidores, y otros</a:t>
            </a:r>
            <a:r>
              <a:rPr dirty="0" sz="1300" spc="-22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miembros  de </a:t>
            </a:r>
            <a:r>
              <a:rPr dirty="0" sz="1300" spc="10">
                <a:latin typeface="Times New Roman"/>
                <a:cs typeface="Times New Roman"/>
              </a:rPr>
              <a:t>la </a:t>
            </a:r>
            <a:r>
              <a:rPr dirty="0" sz="1300" spc="15">
                <a:latin typeface="Times New Roman"/>
                <a:cs typeface="Times New Roman"/>
              </a:rPr>
              <a:t>comunidad, quienes </a:t>
            </a:r>
            <a:r>
              <a:rPr dirty="0" sz="1300" spc="10">
                <a:latin typeface="Times New Roman"/>
                <a:cs typeface="Times New Roman"/>
              </a:rPr>
              <a:t>verifican, </a:t>
            </a:r>
            <a:r>
              <a:rPr dirty="0" sz="1300" spc="15">
                <a:latin typeface="Times New Roman"/>
                <a:cs typeface="Times New Roman"/>
              </a:rPr>
              <a:t>entre </a:t>
            </a:r>
            <a:r>
              <a:rPr dirty="0" sz="1300" spc="10">
                <a:latin typeface="Times New Roman"/>
                <a:cs typeface="Times New Roman"/>
              </a:rPr>
              <a:t>sí </a:t>
            </a:r>
            <a:r>
              <a:rPr dirty="0" sz="1300" spc="5">
                <a:latin typeface="Times New Roman"/>
                <a:cs typeface="Times New Roman"/>
              </a:rPr>
              <a:t>el </a:t>
            </a:r>
            <a:r>
              <a:rPr dirty="0" sz="1300" spc="15">
                <a:latin typeface="Times New Roman"/>
                <a:cs typeface="Times New Roman"/>
              </a:rPr>
              <a:t>origen y </a:t>
            </a:r>
            <a:r>
              <a:rPr dirty="0" sz="1300" spc="10">
                <a:latin typeface="Times New Roman"/>
                <a:cs typeface="Times New Roman"/>
              </a:rPr>
              <a:t>la </a:t>
            </a:r>
            <a:r>
              <a:rPr dirty="0" sz="1300" spc="15">
                <a:latin typeface="Times New Roman"/>
                <a:cs typeface="Times New Roman"/>
              </a:rPr>
              <a:t>condición de los productos  </a:t>
            </a:r>
            <a:r>
              <a:rPr dirty="0" sz="1300" spc="10">
                <a:latin typeface="Times New Roman"/>
                <a:cs typeface="Times New Roman"/>
              </a:rPr>
              <a:t>agroecológicos,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y</a:t>
            </a:r>
            <a:r>
              <a:rPr dirty="0" sz="1300" spc="-7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a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través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del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sistema,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garantizan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la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producción,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comercialización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y</a:t>
            </a:r>
            <a:r>
              <a:rPr dirty="0" sz="1300" spc="-7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consumo  de </a:t>
            </a:r>
            <a:r>
              <a:rPr dirty="0" sz="1300" spc="10">
                <a:latin typeface="Times New Roman"/>
                <a:cs typeface="Times New Roman"/>
              </a:rPr>
              <a:t>estos </a:t>
            </a:r>
            <a:r>
              <a:rPr dirty="0" sz="1300" spc="15">
                <a:latin typeface="Times New Roman"/>
                <a:cs typeface="Times New Roman"/>
              </a:rPr>
              <a:t>productos en </a:t>
            </a:r>
            <a:r>
              <a:rPr dirty="0" sz="1300" spc="5">
                <a:latin typeface="Times New Roman"/>
                <a:cs typeface="Times New Roman"/>
              </a:rPr>
              <a:t>el </a:t>
            </a:r>
            <a:r>
              <a:rPr dirty="0" sz="1300" spc="15">
                <a:latin typeface="Times New Roman"/>
                <a:cs typeface="Times New Roman"/>
              </a:rPr>
              <a:t>mercado </a:t>
            </a:r>
            <a:r>
              <a:rPr dirty="0" sz="1300" spc="10">
                <a:latin typeface="Times New Roman"/>
                <a:cs typeface="Times New Roman"/>
              </a:rPr>
              <a:t>local </a:t>
            </a:r>
            <a:r>
              <a:rPr dirty="0" sz="1300" spc="15">
                <a:latin typeface="Times New Roman"/>
                <a:cs typeface="Times New Roman"/>
              </a:rPr>
              <a:t>y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regional.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algn="just" marL="12700" marR="10160" indent="-635">
              <a:lnSpc>
                <a:spcPct val="114599"/>
              </a:lnSpc>
            </a:pPr>
            <a:r>
              <a:rPr dirty="0" sz="1300" spc="15" b="1">
                <a:latin typeface="Times New Roman"/>
                <a:cs typeface="Times New Roman"/>
              </a:rPr>
              <a:t>Trazabilidad agropecuaria: </a:t>
            </a:r>
            <a:r>
              <a:rPr dirty="0" sz="1300" spc="15">
                <a:latin typeface="Times New Roman"/>
                <a:cs typeface="Times New Roman"/>
              </a:rPr>
              <a:t>Conjunto de </a:t>
            </a:r>
            <a:r>
              <a:rPr dirty="0" sz="1300" spc="10">
                <a:latin typeface="Times New Roman"/>
                <a:cs typeface="Times New Roman"/>
              </a:rPr>
              <a:t>características </a:t>
            </a:r>
            <a:r>
              <a:rPr dirty="0" sz="1300" spc="15">
                <a:latin typeface="Times New Roman"/>
                <a:cs typeface="Times New Roman"/>
              </a:rPr>
              <a:t>y condiciones </a:t>
            </a:r>
            <a:r>
              <a:rPr dirty="0" sz="1300" spc="20">
                <a:latin typeface="Times New Roman"/>
                <a:cs typeface="Times New Roman"/>
              </a:rPr>
              <a:t>que </a:t>
            </a:r>
            <a:r>
              <a:rPr dirty="0" sz="1300" spc="10">
                <a:latin typeface="Times New Roman"/>
                <a:cs typeface="Times New Roman"/>
              </a:rPr>
              <a:t>hacen </a:t>
            </a:r>
            <a:r>
              <a:rPr dirty="0" sz="1300" spc="15">
                <a:latin typeface="Times New Roman"/>
                <a:cs typeface="Times New Roman"/>
              </a:rPr>
              <a:t>posible  </a:t>
            </a:r>
            <a:r>
              <a:rPr dirty="0" sz="1300" spc="10">
                <a:latin typeface="Times New Roman"/>
                <a:cs typeface="Times New Roman"/>
              </a:rPr>
              <a:t>identificar </a:t>
            </a:r>
            <a:r>
              <a:rPr dirty="0" sz="1300" spc="5">
                <a:latin typeface="Times New Roman"/>
                <a:cs typeface="Times New Roman"/>
              </a:rPr>
              <a:t>el </a:t>
            </a:r>
            <a:r>
              <a:rPr dirty="0" sz="1300" spc="10">
                <a:latin typeface="Times New Roman"/>
                <a:cs typeface="Times New Roman"/>
              </a:rPr>
              <a:t>origen </a:t>
            </a:r>
            <a:r>
              <a:rPr dirty="0" sz="1300" spc="15">
                <a:latin typeface="Times New Roman"/>
                <a:cs typeface="Times New Roman"/>
              </a:rPr>
              <a:t>y las </a:t>
            </a:r>
            <a:r>
              <a:rPr dirty="0" sz="1300" spc="10">
                <a:latin typeface="Times New Roman"/>
                <a:cs typeface="Times New Roman"/>
              </a:rPr>
              <a:t>diferentes etapas del </a:t>
            </a:r>
            <a:r>
              <a:rPr dirty="0" sz="1300" spc="15">
                <a:latin typeface="Times New Roman"/>
                <a:cs typeface="Times New Roman"/>
              </a:rPr>
              <a:t>proceso de producción y distribución de los  alimentos de origen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agropecuario.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6356" y="1038352"/>
            <a:ext cx="6407785" cy="10547350"/>
          </a:xfrm>
          <a:custGeom>
            <a:avLst/>
            <a:gdLst/>
            <a:ahLst/>
            <a:cxnLst/>
            <a:rect l="l" t="t" r="r" b="b"/>
            <a:pathLst>
              <a:path w="6407784" h="10547350">
                <a:moveTo>
                  <a:pt x="0" y="10547299"/>
                </a:moveTo>
                <a:lnTo>
                  <a:pt x="6407302" y="10547299"/>
                </a:lnTo>
                <a:lnTo>
                  <a:pt x="6407302" y="0"/>
                </a:lnTo>
                <a:lnTo>
                  <a:pt x="0" y="0"/>
                </a:lnTo>
                <a:lnTo>
                  <a:pt x="0" y="10547299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934" y="657162"/>
            <a:ext cx="554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31F20"/>
                </a:solidFill>
                <a:latin typeface="Times New Roman"/>
                <a:cs typeface="Times New Roman"/>
              </a:rPr>
              <a:t>Página</a:t>
            </a:r>
            <a:r>
              <a:rPr dirty="0" sz="1200" spc="-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3783" y="657162"/>
            <a:ext cx="177736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31F20"/>
                </a:solidFill>
                <a:latin typeface="Times New Roman"/>
                <a:cs typeface="Times New Roman"/>
              </a:rPr>
              <a:t>Viernes,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19 de </a:t>
            </a:r>
            <a:r>
              <a:rPr dirty="0" sz="1200" spc="-5">
                <a:solidFill>
                  <a:srgbClr val="231F20"/>
                </a:solidFill>
                <a:latin typeface="Times New Roman"/>
                <a:cs typeface="Times New Roman"/>
              </a:rPr>
              <a:t>junio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de</a:t>
            </a:r>
            <a:r>
              <a:rPr dirty="0" sz="1200" spc="-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2020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2877" y="657162"/>
            <a:ext cx="1676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6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dirty="0" sz="850" spc="160">
                <a:solidFill>
                  <a:srgbClr val="231F20"/>
                </a:solidFill>
                <a:latin typeface="Times New Roman"/>
                <a:cs typeface="Times New Roman"/>
              </a:rPr>
              <a:t>aceta </a:t>
            </a:r>
            <a:r>
              <a:rPr dirty="0" sz="850" spc="190">
                <a:solidFill>
                  <a:srgbClr val="231F20"/>
                </a:solidFill>
                <a:latin typeface="Times New Roman"/>
                <a:cs typeface="Times New Roman"/>
              </a:rPr>
              <a:t>del </a:t>
            </a:r>
            <a:r>
              <a:rPr dirty="0" sz="1200" spc="165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dirty="0" sz="850" spc="165">
                <a:solidFill>
                  <a:srgbClr val="231F20"/>
                </a:solidFill>
                <a:latin typeface="Times New Roman"/>
                <a:cs typeface="Times New Roman"/>
              </a:rPr>
              <a:t>onGreso</a:t>
            </a:r>
            <a:r>
              <a:rPr dirty="0" sz="850" spc="1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405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2797" y="2251626"/>
            <a:ext cx="6217920" cy="802703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2200"/>
              </a:lnSpc>
              <a:spcBef>
                <a:spcPts val="90"/>
              </a:spcBef>
            </a:pPr>
            <a:r>
              <a:rPr dirty="0" sz="1300" spc="10" b="1">
                <a:latin typeface="Times New Roman"/>
                <a:cs typeface="Times New Roman"/>
              </a:rPr>
              <a:t>Zona </a:t>
            </a:r>
            <a:r>
              <a:rPr dirty="0" sz="1300" spc="5" b="1">
                <a:latin typeface="Times New Roman"/>
                <a:cs typeface="Times New Roman"/>
              </a:rPr>
              <a:t>geográfica para la compra pública local </a:t>
            </a:r>
            <a:r>
              <a:rPr dirty="0" sz="1300" spc="10" b="1">
                <a:latin typeface="Times New Roman"/>
                <a:cs typeface="Times New Roman"/>
              </a:rPr>
              <a:t>de </a:t>
            </a:r>
            <a:r>
              <a:rPr dirty="0" sz="1300" spc="5" b="1">
                <a:latin typeface="Times New Roman"/>
                <a:cs typeface="Times New Roman"/>
              </a:rPr>
              <a:t>alimentos: </a:t>
            </a:r>
            <a:r>
              <a:rPr dirty="0" sz="1300" spc="10">
                <a:latin typeface="Times New Roman"/>
                <a:cs typeface="Times New Roman"/>
              </a:rPr>
              <a:t>Es </a:t>
            </a:r>
            <a:r>
              <a:rPr dirty="0" sz="1300" spc="5">
                <a:latin typeface="Times New Roman"/>
                <a:cs typeface="Times New Roman"/>
              </a:rPr>
              <a:t>la extensión </a:t>
            </a:r>
            <a:r>
              <a:rPr dirty="0" sz="1300" spc="10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territorio  dentro </a:t>
            </a:r>
            <a:r>
              <a:rPr dirty="0" sz="1300" spc="10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la cual son </a:t>
            </a:r>
            <a:r>
              <a:rPr dirty="0" sz="1300" spc="10">
                <a:latin typeface="Times New Roman"/>
                <a:cs typeface="Times New Roman"/>
              </a:rPr>
              <a:t>producidos, </a:t>
            </a:r>
            <a:r>
              <a:rPr dirty="0" sz="1300" spc="5">
                <a:latin typeface="Times New Roman"/>
                <a:cs typeface="Times New Roman"/>
              </a:rPr>
              <a:t>comercializados </a:t>
            </a:r>
            <a:r>
              <a:rPr dirty="0" sz="1300" spc="10">
                <a:latin typeface="Times New Roman"/>
                <a:cs typeface="Times New Roman"/>
              </a:rPr>
              <a:t>y consumidos </a:t>
            </a:r>
            <a:r>
              <a:rPr dirty="0" sz="1300" spc="5">
                <a:latin typeface="Times New Roman"/>
                <a:cs typeface="Times New Roman"/>
              </a:rPr>
              <a:t>alimentos primarios </a:t>
            </a:r>
            <a:r>
              <a:rPr dirty="0" sz="1300" spc="10">
                <a:latin typeface="Times New Roman"/>
                <a:cs typeface="Times New Roman"/>
              </a:rPr>
              <a:t>y  </a:t>
            </a:r>
            <a:r>
              <a:rPr dirty="0" sz="1300" spc="5">
                <a:latin typeface="Times New Roman"/>
                <a:cs typeface="Times New Roman"/>
              </a:rPr>
              <a:t>transformados, </a:t>
            </a:r>
            <a:r>
              <a:rPr dirty="0" sz="1300" spc="10">
                <a:latin typeface="Times New Roman"/>
                <a:cs typeface="Times New Roman"/>
              </a:rPr>
              <a:t>provenientes de </a:t>
            </a:r>
            <a:r>
              <a:rPr dirty="0" sz="1300" spc="5">
                <a:latin typeface="Times New Roman"/>
                <a:cs typeface="Times New Roman"/>
              </a:rPr>
              <a:t>pequeños productores, agropecuarios </a:t>
            </a:r>
            <a:r>
              <a:rPr dirty="0" sz="1300" spc="10">
                <a:latin typeface="Times New Roman"/>
                <a:cs typeface="Times New Roman"/>
              </a:rPr>
              <a:t>y </a:t>
            </a:r>
            <a:r>
              <a:rPr dirty="0" sz="1300" spc="5">
                <a:latin typeface="Times New Roman"/>
                <a:cs typeface="Times New Roman"/>
              </a:rPr>
              <a:t>productores cuyos  sistemas productivos pertenezcan </a:t>
            </a:r>
            <a:r>
              <a:rPr dirty="0" sz="1300" spc="10">
                <a:latin typeface="Times New Roman"/>
                <a:cs typeface="Times New Roman"/>
              </a:rPr>
              <a:t>a </a:t>
            </a:r>
            <a:r>
              <a:rPr dirty="0" sz="1300" spc="5">
                <a:latin typeface="Times New Roman"/>
                <a:cs typeface="Times New Roman"/>
              </a:rPr>
              <a:t>la Agricultura Campesina, Familiar </a:t>
            </a:r>
            <a:r>
              <a:rPr dirty="0" sz="1300" spc="10">
                <a:latin typeface="Times New Roman"/>
                <a:cs typeface="Times New Roman"/>
              </a:rPr>
              <a:t>y Comunitaria, o de  </a:t>
            </a:r>
            <a:r>
              <a:rPr dirty="0" sz="1300" spc="5">
                <a:latin typeface="Times New Roman"/>
                <a:cs typeface="Times New Roman"/>
              </a:rPr>
              <a:t>sus organizaciones </a:t>
            </a:r>
            <a:r>
              <a:rPr dirty="0" sz="1300" spc="10">
                <a:latin typeface="Times New Roman"/>
                <a:cs typeface="Times New Roman"/>
              </a:rPr>
              <a:t>y </a:t>
            </a:r>
            <a:r>
              <a:rPr dirty="0" sz="1300" spc="5">
                <a:latin typeface="Times New Roman"/>
                <a:cs typeface="Times New Roman"/>
              </a:rPr>
              <a:t>destinados </a:t>
            </a:r>
            <a:r>
              <a:rPr dirty="0" sz="1300" spc="10">
                <a:latin typeface="Times New Roman"/>
                <a:cs typeface="Times New Roman"/>
              </a:rPr>
              <a:t>a </a:t>
            </a:r>
            <a:r>
              <a:rPr dirty="0" sz="1300" spc="5">
                <a:latin typeface="Times New Roman"/>
                <a:cs typeface="Times New Roman"/>
              </a:rPr>
              <a:t>los programas institucionales </a:t>
            </a:r>
            <a:r>
              <a:rPr dirty="0" sz="1300" spc="10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los sujetos </a:t>
            </a:r>
            <a:r>
              <a:rPr dirty="0" sz="1300" spc="10">
                <a:latin typeface="Times New Roman"/>
                <a:cs typeface="Times New Roman"/>
              </a:rPr>
              <a:t>de que </a:t>
            </a:r>
            <a:r>
              <a:rPr dirty="0" sz="1300" spc="5">
                <a:latin typeface="Times New Roman"/>
                <a:cs typeface="Times New Roman"/>
              </a:rPr>
              <a:t>trata </a:t>
            </a:r>
            <a:r>
              <a:rPr dirty="0" sz="1300">
                <a:latin typeface="Times New Roman"/>
                <a:cs typeface="Times New Roman"/>
              </a:rPr>
              <a:t>el  </a:t>
            </a:r>
            <a:r>
              <a:rPr dirty="0" sz="1300" spc="5">
                <a:latin typeface="Times New Roman"/>
                <a:cs typeface="Times New Roman"/>
              </a:rPr>
              <a:t>artículo</a:t>
            </a:r>
            <a:r>
              <a:rPr dirty="0" sz="1300" spc="-7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3º</a:t>
            </a:r>
            <a:r>
              <a:rPr dirty="0" sz="1300" spc="-7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de</a:t>
            </a:r>
            <a:r>
              <a:rPr dirty="0" sz="1300" spc="-7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la</a:t>
            </a:r>
            <a:r>
              <a:rPr dirty="0" sz="1300" spc="-6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presente</a:t>
            </a:r>
            <a:r>
              <a:rPr dirty="0" sz="1300" spc="-7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ley.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Para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que</a:t>
            </a:r>
            <a:r>
              <a:rPr dirty="0" sz="1300" spc="-7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la</a:t>
            </a:r>
            <a:r>
              <a:rPr dirty="0" sz="1300" spc="-6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compra</a:t>
            </a:r>
            <a:r>
              <a:rPr dirty="0" sz="1300" spc="-7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de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los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mismos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sea</a:t>
            </a:r>
            <a:r>
              <a:rPr dirty="0" sz="1300" spc="-7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considerada</a:t>
            </a:r>
            <a:r>
              <a:rPr dirty="0" sz="1300" spc="-7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como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compra  </a:t>
            </a:r>
            <a:r>
              <a:rPr dirty="0" sz="1300" spc="5">
                <a:latin typeface="Times New Roman"/>
                <a:cs typeface="Times New Roman"/>
              </a:rPr>
              <a:t>local, la definición </a:t>
            </a:r>
            <a:r>
              <a:rPr dirty="0" sz="1300" spc="15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esta </a:t>
            </a:r>
            <a:r>
              <a:rPr dirty="0" sz="1300" spc="10">
                <a:latin typeface="Times New Roman"/>
                <a:cs typeface="Times New Roman"/>
              </a:rPr>
              <a:t>zona </a:t>
            </a:r>
            <a:r>
              <a:rPr dirty="0" sz="1300" spc="5">
                <a:latin typeface="Times New Roman"/>
                <a:cs typeface="Times New Roman"/>
              </a:rPr>
              <a:t>geográfica </a:t>
            </a:r>
            <a:r>
              <a:rPr dirty="0" sz="1300" spc="10">
                <a:latin typeface="Times New Roman"/>
                <a:cs typeface="Times New Roman"/>
              </a:rPr>
              <a:t>debe </a:t>
            </a:r>
            <a:r>
              <a:rPr dirty="0" sz="1300" spc="5">
                <a:latin typeface="Times New Roman"/>
                <a:cs typeface="Times New Roman"/>
              </a:rPr>
              <a:t>priorizar la adquisición </a:t>
            </a:r>
            <a:r>
              <a:rPr dirty="0" sz="1300" spc="10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lo producido  desde lo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veredal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hasta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lo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municipal, departamental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o </a:t>
            </a:r>
            <a:r>
              <a:rPr dirty="0" sz="1300" spc="5">
                <a:latin typeface="Times New Roman"/>
                <a:cs typeface="Times New Roman"/>
              </a:rPr>
              <a:t>regional dependiendo </a:t>
            </a:r>
            <a:r>
              <a:rPr dirty="0" sz="1300" spc="10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las  características </a:t>
            </a:r>
            <a:r>
              <a:rPr dirty="0" sz="1300" spc="10">
                <a:latin typeface="Times New Roman"/>
                <a:cs typeface="Times New Roman"/>
              </a:rPr>
              <a:t>productivas </a:t>
            </a:r>
            <a:r>
              <a:rPr dirty="0" sz="1300" spc="5">
                <a:latin typeface="Times New Roman"/>
                <a:cs typeface="Times New Roman"/>
              </a:rPr>
              <a:t>territoriales </a:t>
            </a:r>
            <a:r>
              <a:rPr dirty="0" sz="1300" spc="10">
                <a:latin typeface="Times New Roman"/>
                <a:cs typeface="Times New Roman"/>
              </a:rPr>
              <a:t>y </a:t>
            </a:r>
            <a:r>
              <a:rPr dirty="0" sz="1300" spc="5">
                <a:latin typeface="Times New Roman"/>
                <a:cs typeface="Times New Roman"/>
              </a:rPr>
              <a:t>las necesidades </a:t>
            </a:r>
            <a:r>
              <a:rPr dirty="0" sz="1300" spc="10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las entidades</a:t>
            </a:r>
            <a:r>
              <a:rPr dirty="0" sz="1300" spc="-9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demandantes.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algn="just" marL="12700" marR="5715">
              <a:lnSpc>
                <a:spcPct val="111700"/>
              </a:lnSpc>
            </a:pPr>
            <a:r>
              <a:rPr dirty="0" sz="1300" spc="5" b="1">
                <a:latin typeface="Times New Roman"/>
                <a:cs typeface="Times New Roman"/>
              </a:rPr>
              <a:t>Comité intersectorial </a:t>
            </a:r>
            <a:r>
              <a:rPr dirty="0" sz="1300" spc="10" b="1">
                <a:latin typeface="Times New Roman"/>
                <a:cs typeface="Times New Roman"/>
              </a:rPr>
              <a:t>e </a:t>
            </a:r>
            <a:r>
              <a:rPr dirty="0" sz="1300" spc="5" b="1">
                <a:latin typeface="Times New Roman"/>
                <a:cs typeface="Times New Roman"/>
              </a:rPr>
              <a:t>interinstitucional departamental </a:t>
            </a:r>
            <a:r>
              <a:rPr dirty="0" sz="1300" spc="10" b="1">
                <a:latin typeface="Times New Roman"/>
                <a:cs typeface="Times New Roman"/>
              </a:rPr>
              <a:t>de </a:t>
            </a:r>
            <a:r>
              <a:rPr dirty="0" sz="1300" spc="5" b="1">
                <a:latin typeface="Times New Roman"/>
                <a:cs typeface="Times New Roman"/>
              </a:rPr>
              <a:t>derecho </a:t>
            </a:r>
            <a:r>
              <a:rPr dirty="0" sz="1300" spc="10" b="1">
                <a:latin typeface="Times New Roman"/>
                <a:cs typeface="Times New Roman"/>
              </a:rPr>
              <a:t>a </a:t>
            </a:r>
            <a:r>
              <a:rPr dirty="0" sz="1300" spc="5" b="1">
                <a:latin typeface="Times New Roman"/>
                <a:cs typeface="Times New Roman"/>
              </a:rPr>
              <a:t>la alimentación </a:t>
            </a:r>
            <a:r>
              <a:rPr dirty="0" sz="1300" spc="335" b="1">
                <a:latin typeface="Times New Roman"/>
                <a:cs typeface="Times New Roman"/>
              </a:rPr>
              <a:t> </a:t>
            </a:r>
            <a:r>
              <a:rPr dirty="0" sz="1300" spc="10" b="1">
                <a:latin typeface="Times New Roman"/>
                <a:cs typeface="Times New Roman"/>
              </a:rPr>
              <a:t>de </a:t>
            </a:r>
            <a:r>
              <a:rPr dirty="0" sz="1300" spc="5" b="1">
                <a:latin typeface="Times New Roman"/>
                <a:cs typeface="Times New Roman"/>
              </a:rPr>
              <a:t>seguridad alimentaria </a:t>
            </a:r>
            <a:r>
              <a:rPr dirty="0" sz="1300" spc="10" b="1">
                <a:latin typeface="Times New Roman"/>
                <a:cs typeface="Times New Roman"/>
              </a:rPr>
              <a:t>y </a:t>
            </a:r>
            <a:r>
              <a:rPr dirty="0" sz="1300" spc="5" b="1">
                <a:latin typeface="Times New Roman"/>
                <a:cs typeface="Times New Roman"/>
              </a:rPr>
              <a:t>nutricional: </a:t>
            </a:r>
            <a:r>
              <a:rPr dirty="0" sz="1300" spc="10">
                <a:latin typeface="Times New Roman"/>
                <a:cs typeface="Times New Roman"/>
              </a:rPr>
              <a:t>Es una </a:t>
            </a:r>
            <a:r>
              <a:rPr dirty="0" sz="1300" spc="5">
                <a:latin typeface="Times New Roman"/>
                <a:cs typeface="Times New Roman"/>
              </a:rPr>
              <a:t>instancia para </a:t>
            </a:r>
            <a:r>
              <a:rPr dirty="0" sz="1300">
                <a:latin typeface="Times New Roman"/>
                <a:cs typeface="Times New Roman"/>
              </a:rPr>
              <a:t>el </a:t>
            </a:r>
            <a:r>
              <a:rPr dirty="0" sz="1300" spc="10">
                <a:latin typeface="Times New Roman"/>
                <a:cs typeface="Times New Roman"/>
              </a:rPr>
              <a:t>diseño, </a:t>
            </a:r>
            <a:r>
              <a:rPr dirty="0" sz="1300" spc="5">
                <a:latin typeface="Times New Roman"/>
                <a:cs typeface="Times New Roman"/>
              </a:rPr>
              <a:t>formulación,  concentración, coordinación, implementación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y </a:t>
            </a:r>
            <a:r>
              <a:rPr dirty="0" sz="1300" spc="5">
                <a:latin typeface="Times New Roman"/>
                <a:cs typeface="Times New Roman"/>
              </a:rPr>
              <a:t>seguimiento </a:t>
            </a:r>
            <a:r>
              <a:rPr dirty="0" sz="1300" spc="10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la </a:t>
            </a:r>
            <a:r>
              <a:rPr dirty="0" sz="1300" spc="10">
                <a:latin typeface="Times New Roman"/>
                <a:cs typeface="Times New Roman"/>
              </a:rPr>
              <a:t>política </a:t>
            </a:r>
            <a:r>
              <a:rPr dirty="0" sz="1300" spc="5">
                <a:latin typeface="Times New Roman"/>
                <a:cs typeface="Times New Roman"/>
              </a:rPr>
              <a:t>pública </a:t>
            </a:r>
            <a:r>
              <a:rPr dirty="0" sz="1300" spc="10">
                <a:latin typeface="Times New Roman"/>
                <a:cs typeface="Times New Roman"/>
              </a:rPr>
              <a:t>de  </a:t>
            </a:r>
            <a:r>
              <a:rPr dirty="0" sz="1300" spc="5">
                <a:latin typeface="Times New Roman"/>
                <a:cs typeface="Times New Roman"/>
              </a:rPr>
              <a:t>seguridad alimentaria </a:t>
            </a:r>
            <a:r>
              <a:rPr dirty="0" sz="1300" spc="10">
                <a:latin typeface="Times New Roman"/>
                <a:cs typeface="Times New Roman"/>
              </a:rPr>
              <a:t>y </a:t>
            </a:r>
            <a:r>
              <a:rPr dirty="0" sz="1300" spc="5">
                <a:latin typeface="Times New Roman"/>
                <a:cs typeface="Times New Roman"/>
              </a:rPr>
              <a:t>nutricional </a:t>
            </a:r>
            <a:r>
              <a:rPr dirty="0" sz="1300" spc="10">
                <a:latin typeface="Times New Roman"/>
                <a:cs typeface="Times New Roman"/>
              </a:rPr>
              <a:t>de un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departamento.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2400"/>
              </a:lnSpc>
              <a:spcBef>
                <a:spcPts val="5"/>
              </a:spcBef>
            </a:pPr>
            <a:r>
              <a:rPr dirty="0" sz="1300" spc="10" b="1">
                <a:latin typeface="Times New Roman"/>
                <a:cs typeface="Times New Roman"/>
              </a:rPr>
              <a:t>Zonas </a:t>
            </a:r>
            <a:r>
              <a:rPr dirty="0" sz="1300" spc="5" b="1">
                <a:latin typeface="Times New Roman"/>
                <a:cs typeface="Times New Roman"/>
              </a:rPr>
              <a:t>más </a:t>
            </a:r>
            <a:r>
              <a:rPr dirty="0" sz="1300" spc="10" b="1">
                <a:latin typeface="Times New Roman"/>
                <a:cs typeface="Times New Roman"/>
              </a:rPr>
              <a:t>Afectadas por </a:t>
            </a:r>
            <a:r>
              <a:rPr dirty="0" sz="1300" b="1">
                <a:latin typeface="Times New Roman"/>
                <a:cs typeface="Times New Roman"/>
              </a:rPr>
              <a:t>el </a:t>
            </a:r>
            <a:r>
              <a:rPr dirty="0" sz="1300" spc="5" b="1">
                <a:latin typeface="Times New Roman"/>
                <a:cs typeface="Times New Roman"/>
              </a:rPr>
              <a:t>Conflicto </a:t>
            </a:r>
            <a:r>
              <a:rPr dirty="0" sz="1300" spc="10" b="1">
                <a:latin typeface="Times New Roman"/>
                <a:cs typeface="Times New Roman"/>
              </a:rPr>
              <a:t>Armado </a:t>
            </a:r>
            <a:r>
              <a:rPr dirty="0" sz="1300" spc="5" b="1">
                <a:latin typeface="Times New Roman"/>
                <a:cs typeface="Times New Roman"/>
              </a:rPr>
              <a:t>(Zomac): </a:t>
            </a:r>
            <a:r>
              <a:rPr dirty="0" sz="1300" spc="10">
                <a:latin typeface="Times New Roman"/>
                <a:cs typeface="Times New Roman"/>
              </a:rPr>
              <a:t>Es </a:t>
            </a:r>
            <a:r>
              <a:rPr dirty="0" sz="1300">
                <a:latin typeface="Times New Roman"/>
                <a:cs typeface="Times New Roman"/>
              </a:rPr>
              <a:t>el </a:t>
            </a:r>
            <a:r>
              <a:rPr dirty="0" sz="1300" spc="5">
                <a:latin typeface="Times New Roman"/>
                <a:cs typeface="Times New Roman"/>
              </a:rPr>
              <a:t>conjunto </a:t>
            </a:r>
            <a:r>
              <a:rPr dirty="0" sz="1300" spc="10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municipios  </a:t>
            </a:r>
            <a:r>
              <a:rPr dirty="0" sz="1300" spc="10">
                <a:latin typeface="Times New Roman"/>
                <a:cs typeface="Times New Roman"/>
              </a:rPr>
              <a:t>que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sean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considerados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como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más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afectados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por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el </a:t>
            </a:r>
            <a:r>
              <a:rPr dirty="0" sz="1300" spc="5">
                <a:latin typeface="Times New Roman"/>
                <a:cs typeface="Times New Roman"/>
              </a:rPr>
              <a:t>conflicto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armado,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definidos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por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el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Decreto  </a:t>
            </a:r>
            <a:r>
              <a:rPr dirty="0" sz="1300" spc="10">
                <a:latin typeface="Times New Roman"/>
                <a:cs typeface="Times New Roman"/>
              </a:rPr>
              <a:t>1650 de 2017, o </a:t>
            </a:r>
            <a:r>
              <a:rPr dirty="0" sz="1300" spc="5">
                <a:latin typeface="Times New Roman"/>
                <a:cs typeface="Times New Roman"/>
              </a:rPr>
              <a:t>aquellas normas </a:t>
            </a:r>
            <a:r>
              <a:rPr dirty="0" sz="1300" spc="10">
                <a:latin typeface="Times New Roman"/>
                <a:cs typeface="Times New Roman"/>
              </a:rPr>
              <a:t>que </a:t>
            </a:r>
            <a:r>
              <a:rPr dirty="0" sz="1300" spc="5">
                <a:latin typeface="Times New Roman"/>
                <a:cs typeface="Times New Roman"/>
              </a:rPr>
              <a:t>lo sustituyan, modifiquen </a:t>
            </a:r>
            <a:r>
              <a:rPr dirty="0" sz="1300" spc="10">
                <a:latin typeface="Times New Roman"/>
                <a:cs typeface="Times New Roman"/>
              </a:rPr>
              <a:t>o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complementen.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300" spc="10" b="1">
                <a:latin typeface="Times New Roman"/>
                <a:cs typeface="Times New Roman"/>
              </a:rPr>
              <a:t>TÍTULO</a:t>
            </a:r>
            <a:r>
              <a:rPr dirty="0" sz="1300" b="1">
                <a:latin typeface="Times New Roman"/>
                <a:cs typeface="Times New Roman"/>
              </a:rPr>
              <a:t> II</a:t>
            </a:r>
            <a:endParaRPr sz="1300">
              <a:latin typeface="Times New Roman"/>
              <a:cs typeface="Times New Roman"/>
            </a:endParaRPr>
          </a:p>
          <a:p>
            <a:pPr algn="ctr" marL="530225" marR="519430">
              <a:lnSpc>
                <a:spcPct val="112000"/>
              </a:lnSpc>
              <a:spcBef>
                <a:spcPts val="10"/>
              </a:spcBef>
            </a:pPr>
            <a:r>
              <a:rPr dirty="0" sz="1300" spc="10" b="1">
                <a:latin typeface="Times New Roman"/>
                <a:cs typeface="Times New Roman"/>
              </a:rPr>
              <a:t>IMPLEMENTACIÓN DE LAS </a:t>
            </a:r>
            <a:r>
              <a:rPr dirty="0" sz="1300" spc="5" b="1">
                <a:latin typeface="Times New Roman"/>
                <a:cs typeface="Times New Roman"/>
              </a:rPr>
              <a:t>COMPRAS </a:t>
            </a:r>
            <a:r>
              <a:rPr dirty="0" sz="1300" spc="10" b="1">
                <a:latin typeface="Times New Roman"/>
                <a:cs typeface="Times New Roman"/>
              </a:rPr>
              <a:t>PÚBLICAS </a:t>
            </a:r>
            <a:r>
              <a:rPr dirty="0" sz="1300" spc="15" b="1">
                <a:latin typeface="Times New Roman"/>
                <a:cs typeface="Times New Roman"/>
              </a:rPr>
              <a:t>LOCALES </a:t>
            </a:r>
            <a:r>
              <a:rPr dirty="0" sz="1300" spc="-10" b="1">
                <a:latin typeface="Times New Roman"/>
                <a:cs typeface="Times New Roman"/>
              </a:rPr>
              <a:t>DE  </a:t>
            </a:r>
            <a:r>
              <a:rPr dirty="0" sz="1300" spc="10" b="1">
                <a:latin typeface="Times New Roman"/>
                <a:cs typeface="Times New Roman"/>
              </a:rPr>
              <a:t>ALIMENTOS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300" spc="10" b="1">
                <a:latin typeface="Times New Roman"/>
                <a:cs typeface="Times New Roman"/>
              </a:rPr>
              <a:t>CAPÍTULO</a:t>
            </a:r>
            <a:r>
              <a:rPr dirty="0" sz="1300" spc="-7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  <a:p>
            <a:pPr algn="ctr" marL="222250" marR="219710">
              <a:lnSpc>
                <a:spcPts val="1770"/>
              </a:lnSpc>
              <a:spcBef>
                <a:spcPts val="85"/>
              </a:spcBef>
            </a:pPr>
            <a:r>
              <a:rPr dirty="0" sz="1300" spc="5" b="1">
                <a:latin typeface="Times New Roman"/>
                <a:cs typeface="Times New Roman"/>
              </a:rPr>
              <a:t>Articulación, concertación, </a:t>
            </a:r>
            <a:r>
              <a:rPr dirty="0" sz="1300" spc="10" b="1">
                <a:latin typeface="Times New Roman"/>
                <a:cs typeface="Times New Roman"/>
              </a:rPr>
              <a:t>pedagogía y </a:t>
            </a:r>
            <a:r>
              <a:rPr dirty="0" sz="1300" spc="5" b="1">
                <a:latin typeface="Times New Roman"/>
                <a:cs typeface="Times New Roman"/>
              </a:rPr>
              <a:t>seguimiento territorial para las compras  públicas locales </a:t>
            </a:r>
            <a:r>
              <a:rPr dirty="0" sz="1300" spc="10" b="1">
                <a:latin typeface="Times New Roman"/>
                <a:cs typeface="Times New Roman"/>
              </a:rPr>
              <a:t>de</a:t>
            </a:r>
            <a:r>
              <a:rPr dirty="0" sz="1300" spc="-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alimentos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algn="just" marL="12700" marR="10795">
              <a:lnSpc>
                <a:spcPct val="111600"/>
              </a:lnSpc>
            </a:pPr>
            <a:r>
              <a:rPr dirty="0" sz="1300" spc="5" b="1">
                <a:latin typeface="Times New Roman"/>
                <a:cs typeface="Times New Roman"/>
              </a:rPr>
              <a:t>Artículo 5°. Creación de la Mesa Técnica Nacional </a:t>
            </a:r>
            <a:r>
              <a:rPr dirty="0" sz="1300" spc="10" b="1">
                <a:latin typeface="Times New Roman"/>
                <a:cs typeface="Times New Roman"/>
              </a:rPr>
              <a:t>de </a:t>
            </a:r>
            <a:r>
              <a:rPr dirty="0" sz="1300" spc="5" b="1">
                <a:latin typeface="Times New Roman"/>
                <a:cs typeface="Times New Roman"/>
              </a:rPr>
              <a:t>Compras Públicas Locales </a:t>
            </a:r>
            <a:r>
              <a:rPr dirty="0" sz="1300" spc="10" b="1">
                <a:latin typeface="Times New Roman"/>
                <a:cs typeface="Times New Roman"/>
              </a:rPr>
              <a:t>de  </a:t>
            </a:r>
            <a:r>
              <a:rPr dirty="0" sz="1300" spc="5" b="1">
                <a:latin typeface="Times New Roman"/>
                <a:cs typeface="Times New Roman"/>
              </a:rPr>
              <a:t>Alimentos. </a:t>
            </a:r>
            <a:r>
              <a:rPr dirty="0" sz="1300" spc="5">
                <a:latin typeface="Times New Roman"/>
                <a:cs typeface="Times New Roman"/>
              </a:rPr>
              <a:t>Créase </a:t>
            </a:r>
            <a:r>
              <a:rPr dirty="0" sz="1300" spc="10">
                <a:latin typeface="Times New Roman"/>
                <a:cs typeface="Times New Roman"/>
              </a:rPr>
              <a:t>la Mesa </a:t>
            </a:r>
            <a:r>
              <a:rPr dirty="0" sz="1300" spc="5">
                <a:latin typeface="Times New Roman"/>
                <a:cs typeface="Times New Roman"/>
              </a:rPr>
              <a:t>Técnica Nacional </a:t>
            </a:r>
            <a:r>
              <a:rPr dirty="0" sz="1300" spc="10">
                <a:latin typeface="Times New Roman"/>
                <a:cs typeface="Times New Roman"/>
              </a:rPr>
              <a:t>de Compras </a:t>
            </a:r>
            <a:r>
              <a:rPr dirty="0" sz="1300" spc="5">
                <a:latin typeface="Times New Roman"/>
                <a:cs typeface="Times New Roman"/>
              </a:rPr>
              <a:t>Públicas Locales </a:t>
            </a:r>
            <a:r>
              <a:rPr dirty="0" sz="1300" spc="10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Alimentos,  </a:t>
            </a:r>
            <a:r>
              <a:rPr dirty="0" sz="1300" spc="10">
                <a:latin typeface="Times New Roman"/>
                <a:cs typeface="Times New Roman"/>
              </a:rPr>
              <a:t>como </a:t>
            </a:r>
            <a:r>
              <a:rPr dirty="0" sz="1300" spc="5">
                <a:latin typeface="Times New Roman"/>
                <a:cs typeface="Times New Roman"/>
              </a:rPr>
              <a:t>instancia articuladora </a:t>
            </a:r>
            <a:r>
              <a:rPr dirty="0" sz="1300" spc="10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la política </a:t>
            </a:r>
            <a:r>
              <a:rPr dirty="0" sz="1300" spc="15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compras públicas locales </a:t>
            </a:r>
            <a:r>
              <a:rPr dirty="0" sz="1300" spc="10">
                <a:latin typeface="Times New Roman"/>
                <a:cs typeface="Times New Roman"/>
              </a:rPr>
              <a:t>de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alimentos.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2300"/>
              </a:lnSpc>
            </a:pPr>
            <a:r>
              <a:rPr dirty="0" sz="1300" spc="5" b="1">
                <a:latin typeface="Times New Roman"/>
                <a:cs typeface="Times New Roman"/>
              </a:rPr>
              <a:t>Parágrafo. </a:t>
            </a:r>
            <a:r>
              <a:rPr dirty="0" sz="1300" spc="5">
                <a:latin typeface="Times New Roman"/>
                <a:cs typeface="Times New Roman"/>
              </a:rPr>
              <a:t>El Gobierno Nacional, </a:t>
            </a:r>
            <a:r>
              <a:rPr dirty="0" sz="1300" spc="10">
                <a:latin typeface="Times New Roman"/>
                <a:cs typeface="Times New Roman"/>
              </a:rPr>
              <a:t>a </a:t>
            </a:r>
            <a:r>
              <a:rPr dirty="0" sz="1300" spc="5">
                <a:latin typeface="Times New Roman"/>
                <a:cs typeface="Times New Roman"/>
              </a:rPr>
              <a:t>través del Ministerio </a:t>
            </a:r>
            <a:r>
              <a:rPr dirty="0" sz="1300" spc="10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Agricultura </a:t>
            </a:r>
            <a:r>
              <a:rPr dirty="0" sz="1300" spc="10">
                <a:latin typeface="Times New Roman"/>
                <a:cs typeface="Times New Roman"/>
              </a:rPr>
              <a:t>y </a:t>
            </a:r>
            <a:r>
              <a:rPr dirty="0" sz="1300" spc="5">
                <a:latin typeface="Times New Roman"/>
                <a:cs typeface="Times New Roman"/>
              </a:rPr>
              <a:t>Desarrollo</a:t>
            </a:r>
            <a:r>
              <a:rPr dirty="0" sz="1300" spc="-17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Rural,  reglamentará en </a:t>
            </a:r>
            <a:r>
              <a:rPr dirty="0" sz="1300" spc="10">
                <a:latin typeface="Times New Roman"/>
                <a:cs typeface="Times New Roman"/>
              </a:rPr>
              <a:t>un término no </a:t>
            </a:r>
            <a:r>
              <a:rPr dirty="0" sz="1300" spc="5">
                <a:latin typeface="Times New Roman"/>
                <a:cs typeface="Times New Roman"/>
              </a:rPr>
              <a:t>mayor </a:t>
            </a:r>
            <a:r>
              <a:rPr dirty="0" sz="1300" spc="10">
                <a:latin typeface="Times New Roman"/>
                <a:cs typeface="Times New Roman"/>
              </a:rPr>
              <a:t>a </a:t>
            </a:r>
            <a:r>
              <a:rPr dirty="0" sz="1300" spc="5">
                <a:latin typeface="Times New Roman"/>
                <a:cs typeface="Times New Roman"/>
              </a:rPr>
              <a:t>seis (6) meses contados </a:t>
            </a:r>
            <a:r>
              <a:rPr dirty="0" sz="1300" spc="10">
                <a:latin typeface="Times New Roman"/>
                <a:cs typeface="Times New Roman"/>
              </a:rPr>
              <a:t>a </a:t>
            </a:r>
            <a:r>
              <a:rPr dirty="0" sz="1300" spc="5">
                <a:latin typeface="Times New Roman"/>
                <a:cs typeface="Times New Roman"/>
              </a:rPr>
              <a:t>partir </a:t>
            </a:r>
            <a:r>
              <a:rPr dirty="0" sz="1300" spc="10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la entrada en  vigencia </a:t>
            </a:r>
            <a:r>
              <a:rPr dirty="0" sz="1300" spc="10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la presente </a:t>
            </a:r>
            <a:r>
              <a:rPr dirty="0" sz="1300" spc="10">
                <a:latin typeface="Times New Roman"/>
                <a:cs typeface="Times New Roman"/>
              </a:rPr>
              <a:t>ley </a:t>
            </a:r>
            <a:r>
              <a:rPr dirty="0" sz="1300" spc="5">
                <a:latin typeface="Times New Roman"/>
                <a:cs typeface="Times New Roman"/>
              </a:rPr>
              <a:t>las disposiciones para la conformación </a:t>
            </a:r>
            <a:r>
              <a:rPr dirty="0" sz="1300" spc="10">
                <a:latin typeface="Times New Roman"/>
                <a:cs typeface="Times New Roman"/>
              </a:rPr>
              <a:t>y </a:t>
            </a:r>
            <a:r>
              <a:rPr dirty="0" sz="1300" spc="5">
                <a:latin typeface="Times New Roman"/>
                <a:cs typeface="Times New Roman"/>
              </a:rPr>
              <a:t>funcionamiento </a:t>
            </a:r>
            <a:r>
              <a:rPr dirty="0" sz="1300" spc="10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la  Mesa Técnica Nacional </a:t>
            </a:r>
            <a:r>
              <a:rPr dirty="0" sz="1300" spc="15">
                <a:latin typeface="Times New Roman"/>
                <a:cs typeface="Times New Roman"/>
              </a:rPr>
              <a:t>de </a:t>
            </a:r>
            <a:r>
              <a:rPr dirty="0" sz="1300" spc="10">
                <a:latin typeface="Times New Roman"/>
                <a:cs typeface="Times New Roman"/>
              </a:rPr>
              <a:t>Compras </a:t>
            </a:r>
            <a:r>
              <a:rPr dirty="0" sz="1300" spc="5">
                <a:latin typeface="Times New Roman"/>
                <a:cs typeface="Times New Roman"/>
              </a:rPr>
              <a:t>Públicas Locales </a:t>
            </a:r>
            <a:r>
              <a:rPr dirty="0" sz="1300" spc="10">
                <a:latin typeface="Times New Roman"/>
                <a:cs typeface="Times New Roman"/>
              </a:rPr>
              <a:t>de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Alimentos.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6356" y="1038352"/>
            <a:ext cx="6407785" cy="10547350"/>
          </a:xfrm>
          <a:custGeom>
            <a:avLst/>
            <a:gdLst/>
            <a:ahLst/>
            <a:cxnLst/>
            <a:rect l="l" t="t" r="r" b="b"/>
            <a:pathLst>
              <a:path w="6407784" h="10547350">
                <a:moveTo>
                  <a:pt x="0" y="10547299"/>
                </a:moveTo>
                <a:lnTo>
                  <a:pt x="6407302" y="10547299"/>
                </a:lnTo>
                <a:lnTo>
                  <a:pt x="6407302" y="0"/>
                </a:lnTo>
                <a:lnTo>
                  <a:pt x="0" y="0"/>
                </a:lnTo>
                <a:lnTo>
                  <a:pt x="0" y="10547299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934" y="651764"/>
            <a:ext cx="1676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6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dirty="0" sz="850" spc="160">
                <a:solidFill>
                  <a:srgbClr val="231F20"/>
                </a:solidFill>
                <a:latin typeface="Times New Roman"/>
                <a:cs typeface="Times New Roman"/>
              </a:rPr>
              <a:t>aceta </a:t>
            </a:r>
            <a:r>
              <a:rPr dirty="0" sz="850" spc="190">
                <a:solidFill>
                  <a:srgbClr val="231F20"/>
                </a:solidFill>
                <a:latin typeface="Times New Roman"/>
                <a:cs typeface="Times New Roman"/>
              </a:rPr>
              <a:t>del </a:t>
            </a:r>
            <a:r>
              <a:rPr dirty="0" sz="1200" spc="165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dirty="0" sz="850" spc="165">
                <a:solidFill>
                  <a:srgbClr val="231F20"/>
                </a:solidFill>
                <a:latin typeface="Times New Roman"/>
                <a:cs typeface="Times New Roman"/>
              </a:rPr>
              <a:t>onGreso</a:t>
            </a:r>
            <a:r>
              <a:rPr dirty="0" sz="850" spc="1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405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3885" y="651764"/>
            <a:ext cx="1778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31F20"/>
                </a:solidFill>
                <a:latin typeface="Times New Roman"/>
                <a:cs typeface="Times New Roman"/>
              </a:rPr>
              <a:t>Viernes,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19 de junio de</a:t>
            </a:r>
            <a:r>
              <a:rPr dirty="0" sz="1200" spc="-6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Times New Roman"/>
                <a:cs typeface="Times New Roman"/>
              </a:rPr>
              <a:t>2020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64795" y="651764"/>
            <a:ext cx="554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31F20"/>
                </a:solidFill>
                <a:latin typeface="Times New Roman"/>
                <a:cs typeface="Times New Roman"/>
              </a:rPr>
              <a:t>Página</a:t>
            </a:r>
            <a:r>
              <a:rPr dirty="0" sz="1200" spc="-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9891" y="2032897"/>
            <a:ext cx="6155690" cy="52000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1100"/>
              </a:lnSpc>
              <a:spcBef>
                <a:spcPts val="95"/>
              </a:spcBef>
            </a:pPr>
            <a:r>
              <a:rPr dirty="0" sz="1300" spc="-5">
                <a:latin typeface="Times New Roman"/>
                <a:cs typeface="Times New Roman"/>
              </a:rPr>
              <a:t>La </a:t>
            </a:r>
            <a:r>
              <a:rPr dirty="0" sz="1300">
                <a:latin typeface="Times New Roman"/>
                <a:cs typeface="Times New Roman"/>
              </a:rPr>
              <a:t>reglamentación </a:t>
            </a:r>
            <a:r>
              <a:rPr dirty="0" sz="1300" spc="5">
                <a:latin typeface="Times New Roman"/>
                <a:cs typeface="Times New Roman"/>
              </a:rPr>
              <a:t>que </a:t>
            </a:r>
            <a:r>
              <a:rPr dirty="0" sz="1300">
                <a:latin typeface="Times New Roman"/>
                <a:cs typeface="Times New Roman"/>
              </a:rPr>
              <a:t>realice el Ministerio de Agricultura </a:t>
            </a:r>
            <a:r>
              <a:rPr dirty="0" sz="1300" spc="5">
                <a:latin typeface="Times New Roman"/>
                <a:cs typeface="Times New Roman"/>
              </a:rPr>
              <a:t>y </a:t>
            </a:r>
            <a:r>
              <a:rPr dirty="0" sz="1300">
                <a:latin typeface="Times New Roman"/>
                <a:cs typeface="Times New Roman"/>
              </a:rPr>
              <a:t>Desasrrollo Rural para la  elección de </a:t>
            </a:r>
            <a:r>
              <a:rPr dirty="0" sz="1300" spc="5">
                <a:latin typeface="Times New Roman"/>
                <a:cs typeface="Times New Roman"/>
              </a:rPr>
              <a:t>las </a:t>
            </a:r>
            <a:r>
              <a:rPr dirty="0" sz="1300">
                <a:latin typeface="Times New Roman"/>
                <a:cs typeface="Times New Roman"/>
              </a:rPr>
              <a:t>delegaciones </a:t>
            </a:r>
            <a:r>
              <a:rPr dirty="0" sz="1300" spc="5">
                <a:latin typeface="Times New Roman"/>
                <a:cs typeface="Times New Roman"/>
              </a:rPr>
              <a:t>que </a:t>
            </a:r>
            <a:r>
              <a:rPr dirty="0" sz="1300">
                <a:latin typeface="Times New Roman"/>
                <a:cs typeface="Times New Roman"/>
              </a:rPr>
              <a:t>trata este parágrafo, deberá incluir </a:t>
            </a:r>
            <a:r>
              <a:rPr dirty="0" sz="1300" spc="5">
                <a:latin typeface="Times New Roman"/>
                <a:cs typeface="Times New Roman"/>
              </a:rPr>
              <a:t>un </a:t>
            </a:r>
            <a:r>
              <a:rPr dirty="0" sz="1300">
                <a:latin typeface="Times New Roman"/>
                <a:cs typeface="Times New Roman"/>
              </a:rPr>
              <a:t>mecanismo </a:t>
            </a:r>
            <a:r>
              <a:rPr dirty="0" sz="1300" spc="5">
                <a:latin typeface="Times New Roman"/>
                <a:cs typeface="Times New Roman"/>
              </a:rPr>
              <a:t>que  </a:t>
            </a:r>
            <a:r>
              <a:rPr dirty="0" sz="1300">
                <a:latin typeface="Times New Roman"/>
                <a:cs typeface="Times New Roman"/>
              </a:rPr>
              <a:t>garantice</a:t>
            </a:r>
            <a:r>
              <a:rPr dirty="0" sz="1300" spc="-7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la</a:t>
            </a:r>
            <a:r>
              <a:rPr dirty="0" sz="1300" spc="-7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participación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paritaria</a:t>
            </a:r>
            <a:r>
              <a:rPr dirty="0" sz="1300" spc="-7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de</a:t>
            </a:r>
            <a:r>
              <a:rPr dirty="0" sz="1300" spc="-8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hombres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y</a:t>
            </a:r>
            <a:r>
              <a:rPr dirty="0" sz="1300" spc="-1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mujeres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representantes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de</a:t>
            </a:r>
            <a:r>
              <a:rPr dirty="0" sz="1300" spc="-7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las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organizaciones  de pequeños productores, de agricultura familiar </a:t>
            </a:r>
            <a:r>
              <a:rPr dirty="0" sz="1300" spc="5">
                <a:latin typeface="Times New Roman"/>
                <a:cs typeface="Times New Roman"/>
              </a:rPr>
              <a:t>y </a:t>
            </a:r>
            <a:r>
              <a:rPr dirty="0" sz="1300">
                <a:latin typeface="Times New Roman"/>
                <a:cs typeface="Times New Roman"/>
              </a:rPr>
              <a:t>campesinas </a:t>
            </a:r>
            <a:r>
              <a:rPr dirty="0" sz="1300" spc="5">
                <a:latin typeface="Times New Roman"/>
                <a:cs typeface="Times New Roman"/>
              </a:rPr>
              <a:t>y </a:t>
            </a:r>
            <a:r>
              <a:rPr dirty="0" sz="1300">
                <a:latin typeface="Times New Roman"/>
                <a:cs typeface="Times New Roman"/>
              </a:rPr>
              <a:t>agrarias de carácter  nacional.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algn="just" marL="12700" marR="5715">
              <a:lnSpc>
                <a:spcPct val="111100"/>
              </a:lnSpc>
              <a:spcBef>
                <a:spcPts val="990"/>
              </a:spcBef>
            </a:pPr>
            <a:r>
              <a:rPr dirty="0" sz="1300" b="1">
                <a:latin typeface="Times New Roman"/>
                <a:cs typeface="Times New Roman"/>
              </a:rPr>
              <a:t>Artículo 6°. Pedagogía </a:t>
            </a:r>
            <a:r>
              <a:rPr dirty="0" sz="1300" spc="5" b="1">
                <a:latin typeface="Times New Roman"/>
                <a:cs typeface="Times New Roman"/>
              </a:rPr>
              <a:t>y </a:t>
            </a:r>
            <a:r>
              <a:rPr dirty="0" sz="1300" b="1">
                <a:latin typeface="Times New Roman"/>
                <a:cs typeface="Times New Roman"/>
              </a:rPr>
              <a:t>seguimiento territorial. </a:t>
            </a:r>
            <a:r>
              <a:rPr dirty="0" sz="1300">
                <a:latin typeface="Times New Roman"/>
                <a:cs typeface="Times New Roman"/>
              </a:rPr>
              <a:t>El Gobierno </a:t>
            </a:r>
            <a:r>
              <a:rPr dirty="0" sz="1300" spc="5">
                <a:latin typeface="Times New Roman"/>
                <a:cs typeface="Times New Roman"/>
              </a:rPr>
              <a:t>nacional </a:t>
            </a:r>
            <a:r>
              <a:rPr dirty="0" sz="1300">
                <a:latin typeface="Times New Roman"/>
                <a:cs typeface="Times New Roman"/>
              </a:rPr>
              <a:t>diseñará e  implementará planes, programas </a:t>
            </a:r>
            <a:r>
              <a:rPr dirty="0" sz="1300" spc="5">
                <a:latin typeface="Times New Roman"/>
                <a:cs typeface="Times New Roman"/>
              </a:rPr>
              <a:t>y </a:t>
            </a:r>
            <a:r>
              <a:rPr dirty="0" sz="1300">
                <a:latin typeface="Times New Roman"/>
                <a:cs typeface="Times New Roman"/>
              </a:rPr>
              <a:t>acciones pedagógicas </a:t>
            </a:r>
            <a:r>
              <a:rPr dirty="0" sz="1300" spc="5">
                <a:latin typeface="Times New Roman"/>
                <a:cs typeface="Times New Roman"/>
              </a:rPr>
              <a:t>y </a:t>
            </a:r>
            <a:r>
              <a:rPr dirty="0" sz="1300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seguimiento </a:t>
            </a:r>
            <a:r>
              <a:rPr dirty="0" sz="1300">
                <a:latin typeface="Times New Roman"/>
                <a:cs typeface="Times New Roman"/>
              </a:rPr>
              <a:t>para capacitar a  Alcaldías, Gobernaciones </a:t>
            </a:r>
            <a:r>
              <a:rPr dirty="0" sz="1300" spc="5">
                <a:latin typeface="Times New Roman"/>
                <a:cs typeface="Times New Roman"/>
              </a:rPr>
              <a:t>y </a:t>
            </a:r>
            <a:r>
              <a:rPr dirty="0" sz="1300">
                <a:latin typeface="Times New Roman"/>
                <a:cs typeface="Times New Roman"/>
              </a:rPr>
              <a:t>participantes </a:t>
            </a:r>
            <a:r>
              <a:rPr dirty="0" sz="1300" spc="5">
                <a:latin typeface="Times New Roman"/>
                <a:cs typeface="Times New Roman"/>
              </a:rPr>
              <a:t>de los </a:t>
            </a:r>
            <a:r>
              <a:rPr dirty="0" sz="1300">
                <a:latin typeface="Times New Roman"/>
                <a:cs typeface="Times New Roman"/>
              </a:rPr>
              <a:t>espacios territoriales de articulación  definidos por la Mesa Técnica Nacional de Compras Públicas Locales </a:t>
            </a:r>
            <a:r>
              <a:rPr dirty="0" sz="1300" spc="5">
                <a:latin typeface="Times New Roman"/>
                <a:cs typeface="Times New Roman"/>
              </a:rPr>
              <a:t>de </a:t>
            </a:r>
            <a:r>
              <a:rPr dirty="0" sz="1300">
                <a:latin typeface="Times New Roman"/>
                <a:cs typeface="Times New Roman"/>
              </a:rPr>
              <a:t>Alimentos, </a:t>
            </a:r>
            <a:r>
              <a:rPr dirty="0" sz="1300" spc="-5">
                <a:latin typeface="Times New Roman"/>
                <a:cs typeface="Times New Roman"/>
              </a:rPr>
              <a:t>así  </a:t>
            </a:r>
            <a:r>
              <a:rPr dirty="0" sz="1300">
                <a:latin typeface="Times New Roman"/>
                <a:cs typeface="Times New Roman"/>
              </a:rPr>
              <a:t>como a pequeños productores </a:t>
            </a:r>
            <a:r>
              <a:rPr dirty="0" sz="1300" spc="5">
                <a:latin typeface="Times New Roman"/>
                <a:cs typeface="Times New Roman"/>
              </a:rPr>
              <a:t>y </a:t>
            </a:r>
            <a:r>
              <a:rPr dirty="0" sz="1300">
                <a:latin typeface="Times New Roman"/>
                <a:cs typeface="Times New Roman"/>
              </a:rPr>
              <a:t>productores </a:t>
            </a:r>
            <a:r>
              <a:rPr dirty="0" sz="1300" spc="5">
                <a:latin typeface="Times New Roman"/>
                <a:cs typeface="Times New Roman"/>
              </a:rPr>
              <a:t>de </a:t>
            </a:r>
            <a:r>
              <a:rPr dirty="0" sz="1300">
                <a:latin typeface="Times New Roman"/>
                <a:cs typeface="Times New Roman"/>
              </a:rPr>
              <a:t>la Agricultura </a:t>
            </a:r>
            <a:r>
              <a:rPr dirty="0" sz="1300" spc="5">
                <a:latin typeface="Times New Roman"/>
                <a:cs typeface="Times New Roman"/>
              </a:rPr>
              <a:t>Campesina, </a:t>
            </a:r>
            <a:r>
              <a:rPr dirty="0" sz="1300">
                <a:latin typeface="Times New Roman"/>
                <a:cs typeface="Times New Roman"/>
              </a:rPr>
              <a:t>Familiar </a:t>
            </a:r>
            <a:r>
              <a:rPr dirty="0" sz="1300" spc="5">
                <a:latin typeface="Times New Roman"/>
                <a:cs typeface="Times New Roman"/>
              </a:rPr>
              <a:t>o  </a:t>
            </a:r>
            <a:r>
              <a:rPr dirty="0" sz="1300">
                <a:latin typeface="Times New Roman"/>
                <a:cs typeface="Times New Roman"/>
              </a:rPr>
              <a:t>Comunitaria </a:t>
            </a:r>
            <a:r>
              <a:rPr dirty="0" sz="1300" spc="5">
                <a:latin typeface="Times New Roman"/>
                <a:cs typeface="Times New Roman"/>
              </a:rPr>
              <a:t>y </a:t>
            </a:r>
            <a:r>
              <a:rPr dirty="0" sz="1300">
                <a:latin typeface="Times New Roman"/>
                <a:cs typeface="Times New Roman"/>
              </a:rPr>
              <a:t>organizaciones </a:t>
            </a:r>
            <a:r>
              <a:rPr dirty="0" sz="1300" spc="-5">
                <a:latin typeface="Times New Roman"/>
                <a:cs typeface="Times New Roman"/>
              </a:rPr>
              <a:t>en </a:t>
            </a:r>
            <a:r>
              <a:rPr dirty="0" sz="1300">
                <a:latin typeface="Times New Roman"/>
                <a:cs typeface="Times New Roman"/>
              </a:rPr>
              <a:t>los siguientes ejes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temáticos: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511809" indent="-252095">
              <a:lnSpc>
                <a:spcPct val="100000"/>
              </a:lnSpc>
              <a:buChar char="•"/>
              <a:tabLst>
                <a:tab pos="511809" algn="l"/>
                <a:tab pos="512445" algn="l"/>
              </a:tabLst>
            </a:pPr>
            <a:r>
              <a:rPr dirty="0" sz="1300">
                <a:latin typeface="Times New Roman"/>
                <a:cs typeface="Times New Roman"/>
              </a:rPr>
              <a:t>Seguridad </a:t>
            </a:r>
            <a:r>
              <a:rPr dirty="0" sz="1300" spc="5">
                <a:latin typeface="Times New Roman"/>
                <a:cs typeface="Times New Roman"/>
              </a:rPr>
              <a:t>y </a:t>
            </a:r>
            <a:r>
              <a:rPr dirty="0" sz="1300">
                <a:latin typeface="Times New Roman"/>
                <a:cs typeface="Times New Roman"/>
              </a:rPr>
              <a:t>soberanía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alimentaria.</a:t>
            </a:r>
            <a:endParaRPr sz="1300">
              <a:latin typeface="Times New Roman"/>
              <a:cs typeface="Times New Roman"/>
            </a:endParaRPr>
          </a:p>
          <a:p>
            <a:pPr marL="511809" indent="-252095">
              <a:lnSpc>
                <a:spcPct val="100000"/>
              </a:lnSpc>
              <a:spcBef>
                <a:spcPts val="180"/>
              </a:spcBef>
              <a:buChar char="•"/>
              <a:tabLst>
                <a:tab pos="511809" algn="l"/>
                <a:tab pos="512445" algn="l"/>
              </a:tabLst>
            </a:pPr>
            <a:r>
              <a:rPr dirty="0" sz="1300">
                <a:latin typeface="Times New Roman"/>
                <a:cs typeface="Times New Roman"/>
              </a:rPr>
              <a:t>Agroecología </a:t>
            </a:r>
            <a:r>
              <a:rPr dirty="0" sz="1300" spc="5">
                <a:latin typeface="Times New Roman"/>
                <a:cs typeface="Times New Roman"/>
              </a:rPr>
              <a:t>y producción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sostenible.</a:t>
            </a:r>
            <a:endParaRPr sz="1300">
              <a:latin typeface="Times New Roman"/>
              <a:cs typeface="Times New Roman"/>
            </a:endParaRPr>
          </a:p>
          <a:p>
            <a:pPr marL="511809" indent="-252095">
              <a:lnSpc>
                <a:spcPct val="100000"/>
              </a:lnSpc>
              <a:spcBef>
                <a:spcPts val="195"/>
              </a:spcBef>
              <a:buChar char="•"/>
              <a:tabLst>
                <a:tab pos="511809" algn="l"/>
                <a:tab pos="512445" algn="l"/>
              </a:tabLst>
            </a:pPr>
            <a:r>
              <a:rPr dirty="0" sz="1300">
                <a:latin typeface="Times New Roman"/>
                <a:cs typeface="Times New Roman"/>
              </a:rPr>
              <a:t>Prevención de pérdida </a:t>
            </a:r>
            <a:r>
              <a:rPr dirty="0" sz="1300" spc="5">
                <a:latin typeface="Times New Roman"/>
                <a:cs typeface="Times New Roman"/>
              </a:rPr>
              <a:t>y </a:t>
            </a:r>
            <a:r>
              <a:rPr dirty="0" sz="1300">
                <a:latin typeface="Times New Roman"/>
                <a:cs typeface="Times New Roman"/>
              </a:rPr>
              <a:t>desperdicio de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alimentos.</a:t>
            </a:r>
            <a:endParaRPr sz="1300">
              <a:latin typeface="Times New Roman"/>
              <a:cs typeface="Times New Roman"/>
            </a:endParaRPr>
          </a:p>
          <a:p>
            <a:pPr marL="511809" indent="-252095">
              <a:lnSpc>
                <a:spcPct val="100000"/>
              </a:lnSpc>
              <a:spcBef>
                <a:spcPts val="160"/>
              </a:spcBef>
              <a:buChar char="•"/>
              <a:tabLst>
                <a:tab pos="511809" algn="l"/>
                <a:tab pos="512445" algn="l"/>
              </a:tabLst>
            </a:pPr>
            <a:r>
              <a:rPr dirty="0" sz="1300">
                <a:latin typeface="Times New Roman"/>
                <a:cs typeface="Times New Roman"/>
              </a:rPr>
              <a:t>Formación en comercio </a:t>
            </a:r>
            <a:r>
              <a:rPr dirty="0" sz="1300" spc="5">
                <a:latin typeface="Times New Roman"/>
                <a:cs typeface="Times New Roman"/>
              </a:rPr>
              <a:t>justo y </a:t>
            </a:r>
            <a:r>
              <a:rPr dirty="0" sz="1300">
                <a:latin typeface="Times New Roman"/>
                <a:cs typeface="Times New Roman"/>
              </a:rPr>
              <a:t>consumo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responsable.</a:t>
            </a:r>
            <a:endParaRPr sz="1300">
              <a:latin typeface="Times New Roman"/>
              <a:cs typeface="Times New Roman"/>
            </a:endParaRPr>
          </a:p>
          <a:p>
            <a:pPr marL="511809" marR="26670" indent="-250190">
              <a:lnSpc>
                <a:spcPct val="110900"/>
              </a:lnSpc>
              <a:spcBef>
                <a:spcPts val="10"/>
              </a:spcBef>
              <a:buChar char="•"/>
              <a:tabLst>
                <a:tab pos="511809" algn="l"/>
                <a:tab pos="512445" algn="l"/>
              </a:tabLst>
            </a:pPr>
            <a:r>
              <a:rPr dirty="0" sz="1300">
                <a:latin typeface="Times New Roman"/>
                <a:cs typeface="Times New Roman"/>
              </a:rPr>
              <a:t>Fortalecimiento en el </a:t>
            </a:r>
            <a:r>
              <a:rPr dirty="0" sz="1300" spc="5">
                <a:latin typeface="Times New Roman"/>
                <a:cs typeface="Times New Roman"/>
              </a:rPr>
              <a:t>cumplimiento </a:t>
            </a:r>
            <a:r>
              <a:rPr dirty="0" sz="1300">
                <a:latin typeface="Times New Roman"/>
                <a:cs typeface="Times New Roman"/>
              </a:rPr>
              <a:t>de normas para la comercialización </a:t>
            </a:r>
            <a:r>
              <a:rPr dirty="0" sz="1300" spc="5">
                <a:latin typeface="Times New Roman"/>
                <a:cs typeface="Times New Roman"/>
              </a:rPr>
              <a:t>y </a:t>
            </a:r>
            <a:r>
              <a:rPr dirty="0" sz="1300">
                <a:latin typeface="Times New Roman"/>
                <a:cs typeface="Times New Roman"/>
              </a:rPr>
              <a:t>manejo</a:t>
            </a:r>
            <a:r>
              <a:rPr dirty="0" sz="1300" spc="-10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de  productos alimenticios.</a:t>
            </a:r>
            <a:endParaRPr sz="1300">
              <a:latin typeface="Times New Roman"/>
              <a:cs typeface="Times New Roman"/>
            </a:endParaRPr>
          </a:p>
          <a:p>
            <a:pPr marL="511809" marR="393065" indent="-250190">
              <a:lnSpc>
                <a:spcPct val="111000"/>
              </a:lnSpc>
              <a:spcBef>
                <a:spcPts val="15"/>
              </a:spcBef>
              <a:buChar char="•"/>
              <a:tabLst>
                <a:tab pos="511809" algn="l"/>
                <a:tab pos="512445" algn="l"/>
              </a:tabLst>
            </a:pPr>
            <a:r>
              <a:rPr dirty="0" sz="1300">
                <a:latin typeface="Times New Roman"/>
                <a:cs typeface="Times New Roman"/>
              </a:rPr>
              <a:t>Organización, gestión, logística, mercadeo, comercialización </a:t>
            </a:r>
            <a:r>
              <a:rPr dirty="0" sz="1300" spc="5">
                <a:latin typeface="Times New Roman"/>
                <a:cs typeface="Times New Roman"/>
              </a:rPr>
              <a:t>y </a:t>
            </a:r>
            <a:r>
              <a:rPr dirty="0" sz="1300">
                <a:latin typeface="Times New Roman"/>
                <a:cs typeface="Times New Roman"/>
              </a:rPr>
              <a:t>financiación de  proyectos agropecuarios.</a:t>
            </a:r>
            <a:endParaRPr sz="1300">
              <a:latin typeface="Times New Roman"/>
              <a:cs typeface="Times New Roman"/>
            </a:endParaRPr>
          </a:p>
          <a:p>
            <a:pPr marL="511809" marR="27940" indent="-250190">
              <a:lnSpc>
                <a:spcPct val="110900"/>
              </a:lnSpc>
              <a:buChar char="•"/>
              <a:tabLst>
                <a:tab pos="511809" algn="l"/>
                <a:tab pos="512445" algn="l"/>
              </a:tabLst>
            </a:pPr>
            <a:r>
              <a:rPr dirty="0" sz="1300" spc="-5">
                <a:latin typeface="Times New Roman"/>
                <a:cs typeface="Times New Roman"/>
              </a:rPr>
              <a:t>Otras</a:t>
            </a:r>
            <a:r>
              <a:rPr dirty="0" sz="1300" spc="-8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temáticas</a:t>
            </a:r>
            <a:r>
              <a:rPr dirty="0" sz="1300" spc="-7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que</a:t>
            </a:r>
            <a:r>
              <a:rPr dirty="0" sz="1300" spc="-7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requieran</a:t>
            </a:r>
            <a:r>
              <a:rPr dirty="0" sz="1300" spc="-8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ser</a:t>
            </a:r>
            <a:r>
              <a:rPr dirty="0" sz="1300" spc="-8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definidas</a:t>
            </a:r>
            <a:r>
              <a:rPr dirty="0" sz="1300" spc="-8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por</a:t>
            </a:r>
            <a:r>
              <a:rPr dirty="0" sz="1300" spc="-8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la</a:t>
            </a:r>
            <a:r>
              <a:rPr dirty="0" sz="1300" spc="-7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Mesa</a:t>
            </a:r>
            <a:r>
              <a:rPr dirty="0" sz="1300" spc="-9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Técnica</a:t>
            </a:r>
            <a:r>
              <a:rPr dirty="0" sz="1300" spc="-7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Nacional</a:t>
            </a:r>
            <a:r>
              <a:rPr dirty="0" sz="1300" spc="-7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de</a:t>
            </a:r>
            <a:r>
              <a:rPr dirty="0" sz="1300" spc="-8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Compras  Públicas Locales de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Alimentos.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9891" y="7867960"/>
            <a:ext cx="6155055" cy="244538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dirty="0" sz="1300" b="1">
                <a:latin typeface="Times New Roman"/>
                <a:cs typeface="Times New Roman"/>
              </a:rPr>
              <a:t>CAPÍTULO </a:t>
            </a:r>
            <a:r>
              <a:rPr dirty="0" sz="1300" spc="-5" b="1">
                <a:latin typeface="Times New Roman"/>
                <a:cs typeface="Times New Roman"/>
              </a:rPr>
              <a:t>II</a:t>
            </a:r>
            <a:endParaRPr sz="1300">
              <a:latin typeface="Times New Roman"/>
              <a:cs typeface="Times New Roman"/>
            </a:endParaRPr>
          </a:p>
          <a:p>
            <a:pPr algn="ctr" marL="35560" marR="31115">
              <a:lnSpc>
                <a:spcPct val="111300"/>
              </a:lnSpc>
              <a:spcBef>
                <a:spcPts val="5"/>
              </a:spcBef>
            </a:pPr>
            <a:r>
              <a:rPr dirty="0" sz="1300" b="1">
                <a:latin typeface="Times New Roman"/>
                <a:cs typeface="Times New Roman"/>
              </a:rPr>
              <a:t>Reglas para la adquisición </a:t>
            </a:r>
            <a:r>
              <a:rPr dirty="0" sz="1300" spc="5" b="1">
                <a:latin typeface="Times New Roman"/>
                <a:cs typeface="Times New Roman"/>
              </a:rPr>
              <a:t>de </a:t>
            </a:r>
            <a:r>
              <a:rPr dirty="0" sz="1300" b="1">
                <a:latin typeface="Times New Roman"/>
                <a:cs typeface="Times New Roman"/>
              </a:rPr>
              <a:t>alimentos provenientes </a:t>
            </a:r>
            <a:r>
              <a:rPr dirty="0" sz="1300" spc="5" b="1">
                <a:latin typeface="Times New Roman"/>
                <a:cs typeface="Times New Roman"/>
              </a:rPr>
              <a:t>de </a:t>
            </a:r>
            <a:r>
              <a:rPr dirty="0" sz="1300" b="1">
                <a:latin typeface="Times New Roman"/>
                <a:cs typeface="Times New Roman"/>
              </a:rPr>
              <a:t>pequeños productores locales  </a:t>
            </a:r>
            <a:r>
              <a:rPr dirty="0" sz="1300" spc="5" b="1">
                <a:latin typeface="Times New Roman"/>
                <a:cs typeface="Times New Roman"/>
              </a:rPr>
              <a:t>y de </a:t>
            </a:r>
            <a:r>
              <a:rPr dirty="0" sz="1300" b="1">
                <a:latin typeface="Times New Roman"/>
                <a:cs typeface="Times New Roman"/>
              </a:rPr>
              <a:t>productores </a:t>
            </a:r>
            <a:r>
              <a:rPr dirty="0" sz="1300" spc="5" b="1">
                <a:latin typeface="Times New Roman"/>
                <a:cs typeface="Times New Roman"/>
              </a:rPr>
              <a:t>de </a:t>
            </a:r>
            <a:r>
              <a:rPr dirty="0" sz="1300" b="1">
                <a:latin typeface="Times New Roman"/>
                <a:cs typeface="Times New Roman"/>
              </a:rPr>
              <a:t>la agricultura campesina, familiar </a:t>
            </a:r>
            <a:r>
              <a:rPr dirty="0" sz="1300" spc="5" b="1">
                <a:latin typeface="Times New Roman"/>
                <a:cs typeface="Times New Roman"/>
              </a:rPr>
              <a:t>y </a:t>
            </a:r>
            <a:r>
              <a:rPr dirty="0" sz="1300" b="1">
                <a:latin typeface="Times New Roman"/>
                <a:cs typeface="Times New Roman"/>
              </a:rPr>
              <a:t>comunitaria </a:t>
            </a:r>
            <a:r>
              <a:rPr dirty="0" sz="1300" spc="5" b="1">
                <a:latin typeface="Times New Roman"/>
                <a:cs typeface="Times New Roman"/>
              </a:rPr>
              <a:t>y </a:t>
            </a:r>
            <a:r>
              <a:rPr dirty="0" sz="1300" b="1">
                <a:latin typeface="Times New Roman"/>
                <a:cs typeface="Times New Roman"/>
              </a:rPr>
              <a:t>sus  organizaciones legalmente</a:t>
            </a:r>
            <a:r>
              <a:rPr dirty="0" sz="1300" spc="-10" b="1">
                <a:latin typeface="Times New Roman"/>
                <a:cs typeface="Times New Roman"/>
              </a:rPr>
              <a:t> </a:t>
            </a:r>
            <a:r>
              <a:rPr dirty="0" sz="1300" b="1">
                <a:latin typeface="Times New Roman"/>
                <a:cs typeface="Times New Roman"/>
              </a:rPr>
              <a:t>constituidos.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0900"/>
              </a:lnSpc>
            </a:pPr>
            <a:r>
              <a:rPr dirty="0" sz="1300" b="1">
                <a:latin typeface="Times New Roman"/>
                <a:cs typeface="Times New Roman"/>
              </a:rPr>
              <a:t>Artículo 7°. Porcentajes mínimos </a:t>
            </a:r>
            <a:r>
              <a:rPr dirty="0" sz="1300" spc="5" b="1">
                <a:latin typeface="Times New Roman"/>
                <a:cs typeface="Times New Roman"/>
              </a:rPr>
              <a:t>de compra </a:t>
            </a:r>
            <a:r>
              <a:rPr dirty="0" sz="1300" b="1">
                <a:latin typeface="Times New Roman"/>
                <a:cs typeface="Times New Roman"/>
              </a:rPr>
              <a:t>local </a:t>
            </a:r>
            <a:r>
              <a:rPr dirty="0" sz="1300" spc="5" b="1">
                <a:latin typeface="Times New Roman"/>
                <a:cs typeface="Times New Roman"/>
              </a:rPr>
              <a:t>a </a:t>
            </a:r>
            <a:r>
              <a:rPr dirty="0" sz="1300" b="1">
                <a:latin typeface="Times New Roman"/>
                <a:cs typeface="Times New Roman"/>
              </a:rPr>
              <a:t>pequeños productores </a:t>
            </a:r>
            <a:r>
              <a:rPr dirty="0" sz="1300" spc="5" b="1">
                <a:latin typeface="Times New Roman"/>
                <a:cs typeface="Times New Roman"/>
              </a:rPr>
              <a:t>y  </a:t>
            </a:r>
            <a:r>
              <a:rPr dirty="0" sz="1300" b="1">
                <a:latin typeface="Times New Roman"/>
                <a:cs typeface="Times New Roman"/>
              </a:rPr>
              <a:t>productores </a:t>
            </a:r>
            <a:r>
              <a:rPr dirty="0" sz="1300" spc="5" b="1">
                <a:latin typeface="Times New Roman"/>
                <a:cs typeface="Times New Roman"/>
              </a:rPr>
              <a:t>de </a:t>
            </a:r>
            <a:r>
              <a:rPr dirty="0" sz="1300" b="1">
                <a:latin typeface="Times New Roman"/>
                <a:cs typeface="Times New Roman"/>
              </a:rPr>
              <a:t>la </a:t>
            </a:r>
            <a:r>
              <a:rPr dirty="0" sz="1300" spc="5" b="1">
                <a:latin typeface="Times New Roman"/>
                <a:cs typeface="Times New Roman"/>
              </a:rPr>
              <a:t>agricultura </a:t>
            </a:r>
            <a:r>
              <a:rPr dirty="0" sz="1300" b="1">
                <a:latin typeface="Times New Roman"/>
                <a:cs typeface="Times New Roman"/>
              </a:rPr>
              <a:t>campesina, familiar </a:t>
            </a:r>
            <a:r>
              <a:rPr dirty="0" sz="1300" spc="5" b="1">
                <a:latin typeface="Times New Roman"/>
                <a:cs typeface="Times New Roman"/>
              </a:rPr>
              <a:t>y </a:t>
            </a:r>
            <a:r>
              <a:rPr dirty="0" sz="1300" b="1">
                <a:latin typeface="Times New Roman"/>
                <a:cs typeface="Times New Roman"/>
              </a:rPr>
              <a:t>comunitaria. </a:t>
            </a:r>
            <a:r>
              <a:rPr dirty="0" sz="1300" spc="5">
                <a:latin typeface="Times New Roman"/>
                <a:cs typeface="Times New Roman"/>
              </a:rPr>
              <a:t>A </a:t>
            </a:r>
            <a:r>
              <a:rPr dirty="0" sz="1300">
                <a:latin typeface="Times New Roman"/>
                <a:cs typeface="Times New Roman"/>
              </a:rPr>
              <a:t>partir de la entrada  en vigencia </a:t>
            </a:r>
            <a:r>
              <a:rPr dirty="0" sz="1300" spc="5">
                <a:latin typeface="Times New Roman"/>
                <a:cs typeface="Times New Roman"/>
              </a:rPr>
              <a:t>de </a:t>
            </a:r>
            <a:r>
              <a:rPr dirty="0" sz="1300">
                <a:latin typeface="Times New Roman"/>
                <a:cs typeface="Times New Roman"/>
              </a:rPr>
              <a:t>la presente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ley: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511809" marR="23495" indent="-250190">
              <a:lnSpc>
                <a:spcPct val="111700"/>
              </a:lnSpc>
              <a:spcBef>
                <a:spcPts val="5"/>
              </a:spcBef>
              <a:tabLst>
                <a:tab pos="511809" algn="l"/>
              </a:tabLst>
            </a:pPr>
            <a:r>
              <a:rPr dirty="0" sz="1300" spc="-20">
                <a:latin typeface="Times New Roman"/>
                <a:cs typeface="Times New Roman"/>
              </a:rPr>
              <a:t>a.	</a:t>
            </a:r>
            <a:r>
              <a:rPr dirty="0" sz="1300" spc="-5">
                <a:latin typeface="Times New Roman"/>
                <a:cs typeface="Times New Roman"/>
              </a:rPr>
              <a:t>Las </a:t>
            </a:r>
            <a:r>
              <a:rPr dirty="0" sz="1300">
                <a:latin typeface="Times New Roman"/>
                <a:cs typeface="Times New Roman"/>
              </a:rPr>
              <a:t>Entidades a </a:t>
            </a:r>
            <a:r>
              <a:rPr dirty="0" sz="1300" spc="5">
                <a:latin typeface="Times New Roman"/>
                <a:cs typeface="Times New Roman"/>
              </a:rPr>
              <a:t>que </a:t>
            </a:r>
            <a:r>
              <a:rPr dirty="0" sz="1300">
                <a:latin typeface="Times New Roman"/>
                <a:cs typeface="Times New Roman"/>
              </a:rPr>
              <a:t>hace referencia el artículo 3° de la presente ley, </a:t>
            </a:r>
            <a:r>
              <a:rPr dirty="0" sz="1300" spc="5">
                <a:latin typeface="Times New Roman"/>
                <a:cs typeface="Times New Roman"/>
              </a:rPr>
              <a:t>que </a:t>
            </a:r>
            <a:r>
              <a:rPr dirty="0" sz="1300">
                <a:latin typeface="Times New Roman"/>
                <a:cs typeface="Times New Roman"/>
              </a:rPr>
              <a:t>contraten  con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recursos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públicos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la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adquisición,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suministro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y</a:t>
            </a:r>
            <a:r>
              <a:rPr dirty="0" sz="1300" spc="-7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entrega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de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alimentos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en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cualquiera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6356" y="1038352"/>
            <a:ext cx="6407785" cy="10547350"/>
          </a:xfrm>
          <a:custGeom>
            <a:avLst/>
            <a:gdLst/>
            <a:ahLst/>
            <a:cxnLst/>
            <a:rect l="l" t="t" r="r" b="b"/>
            <a:pathLst>
              <a:path w="6407784" h="10547350">
                <a:moveTo>
                  <a:pt x="0" y="10547299"/>
                </a:moveTo>
                <a:lnTo>
                  <a:pt x="6407302" y="10547299"/>
                </a:lnTo>
                <a:lnTo>
                  <a:pt x="6407302" y="0"/>
                </a:lnTo>
                <a:lnTo>
                  <a:pt x="0" y="0"/>
                </a:lnTo>
                <a:lnTo>
                  <a:pt x="0" y="10547299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934" y="657162"/>
            <a:ext cx="554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31F20"/>
                </a:solidFill>
                <a:latin typeface="Times New Roman"/>
                <a:cs typeface="Times New Roman"/>
              </a:rPr>
              <a:t>Página</a:t>
            </a:r>
            <a:r>
              <a:rPr dirty="0" sz="1200" spc="-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3783" y="657162"/>
            <a:ext cx="177736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31F20"/>
                </a:solidFill>
                <a:latin typeface="Times New Roman"/>
                <a:cs typeface="Times New Roman"/>
              </a:rPr>
              <a:t>Viernes,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19 de </a:t>
            </a:r>
            <a:r>
              <a:rPr dirty="0" sz="1200" spc="-5">
                <a:solidFill>
                  <a:srgbClr val="231F20"/>
                </a:solidFill>
                <a:latin typeface="Times New Roman"/>
                <a:cs typeface="Times New Roman"/>
              </a:rPr>
              <a:t>junio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de</a:t>
            </a:r>
            <a:r>
              <a:rPr dirty="0" sz="1200" spc="-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2020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2877" y="657162"/>
            <a:ext cx="1676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6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dirty="0" sz="850" spc="160">
                <a:solidFill>
                  <a:srgbClr val="231F20"/>
                </a:solidFill>
                <a:latin typeface="Times New Roman"/>
                <a:cs typeface="Times New Roman"/>
              </a:rPr>
              <a:t>aceta </a:t>
            </a:r>
            <a:r>
              <a:rPr dirty="0" sz="850" spc="190">
                <a:solidFill>
                  <a:srgbClr val="231F20"/>
                </a:solidFill>
                <a:latin typeface="Times New Roman"/>
                <a:cs typeface="Times New Roman"/>
              </a:rPr>
              <a:t>del </a:t>
            </a:r>
            <a:r>
              <a:rPr dirty="0" sz="1200" spc="165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dirty="0" sz="850" spc="165">
                <a:solidFill>
                  <a:srgbClr val="231F20"/>
                </a:solidFill>
                <a:latin typeface="Times New Roman"/>
                <a:cs typeface="Times New Roman"/>
              </a:rPr>
              <a:t>onGreso</a:t>
            </a:r>
            <a:r>
              <a:rPr dirty="0" sz="850" spc="1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405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5265" y="2005130"/>
            <a:ext cx="6194425" cy="84404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514350" marR="6985">
              <a:lnSpc>
                <a:spcPct val="111700"/>
              </a:lnSpc>
              <a:spcBef>
                <a:spcPts val="90"/>
              </a:spcBef>
            </a:pPr>
            <a:r>
              <a:rPr dirty="0" sz="1300" spc="5">
                <a:latin typeface="Times New Roman"/>
                <a:cs typeface="Times New Roman"/>
              </a:rPr>
              <a:t>de </a:t>
            </a:r>
            <a:r>
              <a:rPr dirty="0" sz="1300">
                <a:latin typeface="Times New Roman"/>
                <a:cs typeface="Times New Roman"/>
              </a:rPr>
              <a:t>sus </a:t>
            </a:r>
            <a:r>
              <a:rPr dirty="0" sz="1300" spc="5">
                <a:latin typeface="Times New Roman"/>
                <a:cs typeface="Times New Roman"/>
              </a:rPr>
              <a:t>modalidades de atención, </a:t>
            </a:r>
            <a:r>
              <a:rPr dirty="0" sz="1300">
                <a:latin typeface="Times New Roman"/>
                <a:cs typeface="Times New Roman"/>
              </a:rPr>
              <a:t>están en </a:t>
            </a:r>
            <a:r>
              <a:rPr dirty="0" sz="1300" spc="5">
                <a:latin typeface="Times New Roman"/>
                <a:cs typeface="Times New Roman"/>
              </a:rPr>
              <a:t>la </a:t>
            </a:r>
            <a:r>
              <a:rPr dirty="0" sz="1300">
                <a:latin typeface="Times New Roman"/>
                <a:cs typeface="Times New Roman"/>
              </a:rPr>
              <a:t>obligación </a:t>
            </a:r>
            <a:r>
              <a:rPr dirty="0" sz="1300" spc="5">
                <a:latin typeface="Times New Roman"/>
                <a:cs typeface="Times New Roman"/>
              </a:rPr>
              <a:t>de adquirir localmente  alimentos</a:t>
            </a:r>
            <a:r>
              <a:rPr dirty="0" sz="1300" spc="-7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comprados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</a:t>
            </a:r>
            <a:r>
              <a:rPr dirty="0" sz="1300" spc="-7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pequeños</a:t>
            </a:r>
            <a:r>
              <a:rPr dirty="0" sz="1300" spc="-6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productores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agropecuarios</a:t>
            </a:r>
            <a:r>
              <a:rPr dirty="0" sz="1300" spc="-6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locales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y/o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</a:t>
            </a:r>
            <a:r>
              <a:rPr dirty="0" sz="1300" spc="-7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productores  de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la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Agricultura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Campesina,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Familiar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o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Comunitaria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locales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y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sus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organizaciones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en  </a:t>
            </a:r>
            <a:r>
              <a:rPr dirty="0" sz="1300" spc="5">
                <a:latin typeface="Times New Roman"/>
                <a:cs typeface="Times New Roman"/>
              </a:rPr>
              <a:t>un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porcentaje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mínimo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del </a:t>
            </a:r>
            <a:r>
              <a:rPr dirty="0" sz="1300" spc="10">
                <a:latin typeface="Times New Roman"/>
                <a:cs typeface="Times New Roman"/>
              </a:rPr>
              <a:t>30%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del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valor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total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de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los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recursos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del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presupuesto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de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cada  </a:t>
            </a:r>
            <a:r>
              <a:rPr dirty="0" sz="1300">
                <a:latin typeface="Times New Roman"/>
                <a:cs typeface="Times New Roman"/>
              </a:rPr>
              <a:t>entidad </a:t>
            </a:r>
            <a:r>
              <a:rPr dirty="0" sz="1300" spc="5">
                <a:latin typeface="Times New Roman"/>
                <a:cs typeface="Times New Roman"/>
              </a:rPr>
              <a:t>destinados a la compra de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alimentos.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algn="just" marL="12700" marR="5715">
              <a:lnSpc>
                <a:spcPct val="111700"/>
              </a:lnSpc>
              <a:spcBef>
                <a:spcPts val="5"/>
              </a:spcBef>
            </a:pPr>
            <a:r>
              <a:rPr dirty="0" sz="1300" spc="5">
                <a:latin typeface="Times New Roman"/>
                <a:cs typeface="Times New Roman"/>
              </a:rPr>
              <a:t>Cuando la oferta de alimentos producidos por pequeños productores </a:t>
            </a:r>
            <a:r>
              <a:rPr dirty="0" sz="1300" spc="-5">
                <a:latin typeface="Times New Roman"/>
                <a:cs typeface="Times New Roman"/>
              </a:rPr>
              <a:t>y/o </a:t>
            </a:r>
            <a:r>
              <a:rPr dirty="0" sz="1300" spc="5">
                <a:latin typeface="Times New Roman"/>
                <a:cs typeface="Times New Roman"/>
              </a:rPr>
              <a:t>productores de </a:t>
            </a:r>
            <a:r>
              <a:rPr dirty="0" sz="1300" spc="10">
                <a:latin typeface="Times New Roman"/>
                <a:cs typeface="Times New Roman"/>
              </a:rPr>
              <a:t>la  </a:t>
            </a:r>
            <a:r>
              <a:rPr dirty="0" sz="1300" spc="5">
                <a:latin typeface="Times New Roman"/>
                <a:cs typeface="Times New Roman"/>
              </a:rPr>
              <a:t>Agricultura Campesina, </a:t>
            </a:r>
            <a:r>
              <a:rPr dirty="0" sz="1300">
                <a:latin typeface="Times New Roman"/>
                <a:cs typeface="Times New Roman"/>
              </a:rPr>
              <a:t>Familiar </a:t>
            </a:r>
            <a:r>
              <a:rPr dirty="0" sz="1300" spc="5">
                <a:latin typeface="Times New Roman"/>
                <a:cs typeface="Times New Roman"/>
              </a:rPr>
              <a:t>o Comunitaria local </a:t>
            </a:r>
            <a:r>
              <a:rPr dirty="0" sz="1300">
                <a:latin typeface="Times New Roman"/>
                <a:cs typeface="Times New Roman"/>
              </a:rPr>
              <a:t>sea </a:t>
            </a:r>
            <a:r>
              <a:rPr dirty="0" sz="1300" spc="5">
                <a:latin typeface="Times New Roman"/>
                <a:cs typeface="Times New Roman"/>
              </a:rPr>
              <a:t>inferior </a:t>
            </a:r>
            <a:r>
              <a:rPr dirty="0" sz="1300">
                <a:latin typeface="Times New Roman"/>
                <a:cs typeface="Times New Roman"/>
              </a:rPr>
              <a:t>al </a:t>
            </a:r>
            <a:r>
              <a:rPr dirty="0" sz="1300" spc="5">
                <a:latin typeface="Times New Roman"/>
                <a:cs typeface="Times New Roman"/>
              </a:rPr>
              <a:t>porcentaje mínimo </a:t>
            </a:r>
            <a:r>
              <a:rPr dirty="0" sz="1300">
                <a:latin typeface="Times New Roman"/>
                <a:cs typeface="Times New Roman"/>
              </a:rPr>
              <a:t>de  </a:t>
            </a:r>
            <a:r>
              <a:rPr dirty="0" sz="1300" spc="5">
                <a:latin typeface="Times New Roman"/>
                <a:cs typeface="Times New Roman"/>
              </a:rPr>
              <a:t>que </a:t>
            </a:r>
            <a:r>
              <a:rPr dirty="0" sz="1300">
                <a:latin typeface="Times New Roman"/>
                <a:cs typeface="Times New Roman"/>
              </a:rPr>
              <a:t>trata el </a:t>
            </a:r>
            <a:r>
              <a:rPr dirty="0" sz="1300" spc="5">
                <a:latin typeface="Times New Roman"/>
                <a:cs typeface="Times New Roman"/>
              </a:rPr>
              <a:t>presente literal, las </a:t>
            </a:r>
            <a:r>
              <a:rPr dirty="0" sz="1300">
                <a:latin typeface="Times New Roman"/>
                <a:cs typeface="Times New Roman"/>
              </a:rPr>
              <a:t>entidades </a:t>
            </a:r>
            <a:r>
              <a:rPr dirty="0" sz="1300" spc="5">
                <a:latin typeface="Times New Roman"/>
                <a:cs typeface="Times New Roman"/>
              </a:rPr>
              <a:t>deberán informar de dicha situación a la Mesa  Técnica Nacional de Compras Públicas quien </a:t>
            </a:r>
            <a:r>
              <a:rPr dirty="0" sz="1300">
                <a:latin typeface="Times New Roman"/>
                <a:cs typeface="Times New Roman"/>
              </a:rPr>
              <a:t>certificará </a:t>
            </a:r>
            <a:r>
              <a:rPr dirty="0" sz="1300" spc="5">
                <a:latin typeface="Times New Roman"/>
                <a:cs typeface="Times New Roman"/>
              </a:rPr>
              <a:t>dicha situación y </a:t>
            </a:r>
            <a:r>
              <a:rPr dirty="0" sz="1300">
                <a:latin typeface="Times New Roman"/>
                <a:cs typeface="Times New Roman"/>
              </a:rPr>
              <a:t>realizará </a:t>
            </a:r>
            <a:r>
              <a:rPr dirty="0" sz="1300" spc="5">
                <a:latin typeface="Times New Roman"/>
                <a:cs typeface="Times New Roman"/>
              </a:rPr>
              <a:t>las  </a:t>
            </a:r>
            <a:r>
              <a:rPr dirty="0" sz="1300">
                <a:latin typeface="Times New Roman"/>
                <a:cs typeface="Times New Roman"/>
              </a:rPr>
              <a:t>gestiones necesarias </a:t>
            </a:r>
            <a:r>
              <a:rPr dirty="0" sz="1300" spc="5">
                <a:latin typeface="Times New Roman"/>
                <a:cs typeface="Times New Roman"/>
              </a:rPr>
              <a:t>para otorgar un </a:t>
            </a:r>
            <a:r>
              <a:rPr dirty="0" sz="1300">
                <a:latin typeface="Times New Roman"/>
                <a:cs typeface="Times New Roman"/>
              </a:rPr>
              <a:t>listado </a:t>
            </a:r>
            <a:r>
              <a:rPr dirty="0" sz="1300" spc="10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pequeños productores </a:t>
            </a:r>
            <a:r>
              <a:rPr dirty="0" sz="1300" spc="-5">
                <a:latin typeface="Times New Roman"/>
                <a:cs typeface="Times New Roman"/>
              </a:rPr>
              <a:t>y/o </a:t>
            </a:r>
            <a:r>
              <a:rPr dirty="0" sz="1300" spc="5">
                <a:latin typeface="Times New Roman"/>
                <a:cs typeface="Times New Roman"/>
              </a:rPr>
              <a:t>productores </a:t>
            </a:r>
            <a:r>
              <a:rPr dirty="0" sz="1300" spc="10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la 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Agricultura</a:t>
            </a:r>
            <a:r>
              <a:rPr dirty="0" sz="1300" spc="-6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Campesina,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Familiar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o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Comunitaria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no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locales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quienes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puede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acudir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para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suplir  el </a:t>
            </a:r>
            <a:r>
              <a:rPr dirty="0" sz="1300" spc="5">
                <a:latin typeface="Times New Roman"/>
                <a:cs typeface="Times New Roman"/>
              </a:rPr>
              <a:t>porcentaje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restante.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algn="just" marL="514350" marR="6985" indent="-251460">
              <a:lnSpc>
                <a:spcPct val="111800"/>
              </a:lnSpc>
              <a:buAutoNum type="alphaLcPeriod" startAt="2"/>
              <a:tabLst>
                <a:tab pos="514984" algn="l"/>
              </a:tabLst>
            </a:pPr>
            <a:r>
              <a:rPr dirty="0" sz="1300">
                <a:latin typeface="Times New Roman"/>
                <a:cs typeface="Times New Roman"/>
              </a:rPr>
              <a:t>Las </a:t>
            </a:r>
            <a:r>
              <a:rPr dirty="0" sz="1300" spc="5">
                <a:latin typeface="Times New Roman"/>
                <a:cs typeface="Times New Roman"/>
              </a:rPr>
              <a:t>entidades compradoras de alimentos a que </a:t>
            </a:r>
            <a:r>
              <a:rPr dirty="0" sz="1300">
                <a:latin typeface="Times New Roman"/>
                <a:cs typeface="Times New Roman"/>
              </a:rPr>
              <a:t>hace </a:t>
            </a:r>
            <a:r>
              <a:rPr dirty="0" sz="1300" spc="5">
                <a:latin typeface="Times New Roman"/>
                <a:cs typeface="Times New Roman"/>
              </a:rPr>
              <a:t>referencia </a:t>
            </a:r>
            <a:r>
              <a:rPr dirty="0" sz="1300">
                <a:latin typeface="Times New Roman"/>
                <a:cs typeface="Times New Roman"/>
              </a:rPr>
              <a:t>el </a:t>
            </a:r>
            <a:r>
              <a:rPr dirty="0" sz="1300" spc="5">
                <a:latin typeface="Times New Roman"/>
                <a:cs typeface="Times New Roman"/>
              </a:rPr>
              <a:t>artículo 3° </a:t>
            </a:r>
            <a:r>
              <a:rPr dirty="0" sz="1300">
                <a:latin typeface="Times New Roman"/>
                <a:cs typeface="Times New Roman"/>
              </a:rPr>
              <a:t>deberán  establecer en sus pliegos </a:t>
            </a:r>
            <a:r>
              <a:rPr dirty="0" sz="1300" spc="5">
                <a:latin typeface="Times New Roman"/>
                <a:cs typeface="Times New Roman"/>
              </a:rPr>
              <a:t>de condiciones un puntaje mínimo </a:t>
            </a:r>
            <a:r>
              <a:rPr dirty="0" sz="1300">
                <a:latin typeface="Times New Roman"/>
                <a:cs typeface="Times New Roman"/>
              </a:rPr>
              <a:t>del </a:t>
            </a:r>
            <a:r>
              <a:rPr dirty="0" sz="1300" spc="10">
                <a:latin typeface="Times New Roman"/>
                <a:cs typeface="Times New Roman"/>
              </a:rPr>
              <a:t>10% </a:t>
            </a:r>
            <a:r>
              <a:rPr dirty="0" sz="1300" spc="5">
                <a:latin typeface="Times New Roman"/>
                <a:cs typeface="Times New Roman"/>
              </a:rPr>
              <a:t>de </a:t>
            </a:r>
            <a:r>
              <a:rPr dirty="0" sz="1300">
                <a:latin typeface="Times New Roman"/>
                <a:cs typeface="Times New Roman"/>
              </a:rPr>
              <a:t>los </a:t>
            </a:r>
            <a:r>
              <a:rPr dirty="0" sz="1300" spc="5">
                <a:latin typeface="Times New Roman"/>
                <a:cs typeface="Times New Roman"/>
              </a:rPr>
              <a:t>puntos 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asignables </a:t>
            </a:r>
            <a:r>
              <a:rPr dirty="0" sz="1300" spc="5">
                <a:latin typeface="Times New Roman"/>
                <a:cs typeface="Times New Roman"/>
              </a:rPr>
              <a:t>a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la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calificación </a:t>
            </a:r>
            <a:r>
              <a:rPr dirty="0" sz="1300" spc="5">
                <a:latin typeface="Times New Roman"/>
                <a:cs typeface="Times New Roman"/>
              </a:rPr>
              <a:t>de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las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propuestas,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los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cuales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serán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asignados  </a:t>
            </a:r>
            <a:r>
              <a:rPr dirty="0" sz="1300" spc="5">
                <a:latin typeface="Times New Roman"/>
                <a:cs typeface="Times New Roman"/>
              </a:rPr>
              <a:t>proporcionalmente a aquellos proponentes que se </a:t>
            </a:r>
            <a:r>
              <a:rPr dirty="0" sz="1300">
                <a:latin typeface="Times New Roman"/>
                <a:cs typeface="Times New Roman"/>
              </a:rPr>
              <a:t>obliguen </a:t>
            </a:r>
            <a:r>
              <a:rPr dirty="0" sz="1300" spc="5">
                <a:latin typeface="Times New Roman"/>
                <a:cs typeface="Times New Roman"/>
              </a:rPr>
              <a:t>a adquirir productos  provenientes de pequeños productores agropecuarios locales </a:t>
            </a:r>
            <a:r>
              <a:rPr dirty="0" sz="1300" spc="-5">
                <a:latin typeface="Times New Roman"/>
                <a:cs typeface="Times New Roman"/>
              </a:rPr>
              <a:t>y/o </a:t>
            </a:r>
            <a:r>
              <a:rPr dirty="0" sz="1300" spc="5">
                <a:latin typeface="Times New Roman"/>
                <a:cs typeface="Times New Roman"/>
              </a:rPr>
              <a:t>a productores de la  Agricultura Campesina, </a:t>
            </a:r>
            <a:r>
              <a:rPr dirty="0" sz="1300">
                <a:latin typeface="Times New Roman"/>
                <a:cs typeface="Times New Roman"/>
              </a:rPr>
              <a:t>Familiar </a:t>
            </a:r>
            <a:r>
              <a:rPr dirty="0" sz="1300" spc="5">
                <a:latin typeface="Times New Roman"/>
                <a:cs typeface="Times New Roman"/>
              </a:rPr>
              <a:t>o Comunitaria locales y </a:t>
            </a:r>
            <a:r>
              <a:rPr dirty="0" sz="1300">
                <a:latin typeface="Times New Roman"/>
                <a:cs typeface="Times New Roman"/>
              </a:rPr>
              <a:t>sus </a:t>
            </a:r>
            <a:r>
              <a:rPr dirty="0" sz="1300" spc="5">
                <a:latin typeface="Times New Roman"/>
                <a:cs typeface="Times New Roman"/>
              </a:rPr>
              <a:t>organizaciones, </a:t>
            </a:r>
            <a:r>
              <a:rPr dirty="0" sz="1300">
                <a:latin typeface="Times New Roman"/>
                <a:cs typeface="Times New Roman"/>
              </a:rPr>
              <a:t>en </a:t>
            </a:r>
            <a:r>
              <a:rPr dirty="0" sz="1300" spc="10">
                <a:latin typeface="Times New Roman"/>
                <a:cs typeface="Times New Roman"/>
              </a:rPr>
              <a:t>una  </a:t>
            </a:r>
            <a:r>
              <a:rPr dirty="0" sz="1300" spc="5">
                <a:latin typeface="Times New Roman"/>
                <a:cs typeface="Times New Roman"/>
              </a:rPr>
              <a:t>proporción mayor </a:t>
            </a:r>
            <a:r>
              <a:rPr dirty="0" sz="1300">
                <a:latin typeface="Times New Roman"/>
                <a:cs typeface="Times New Roman"/>
              </a:rPr>
              <a:t>al </a:t>
            </a:r>
            <a:r>
              <a:rPr dirty="0" sz="1300" spc="5">
                <a:latin typeface="Times New Roman"/>
                <a:cs typeface="Times New Roman"/>
              </a:rPr>
              <a:t>mínimo exigido por la </a:t>
            </a:r>
            <a:r>
              <a:rPr dirty="0" sz="1300">
                <a:latin typeface="Times New Roman"/>
                <a:cs typeface="Times New Roman"/>
              </a:rPr>
              <a:t>entidad contratante.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lphaLcPeriod" startAt="2"/>
            </a:pPr>
            <a:endParaRPr sz="1500">
              <a:latin typeface="Times New Roman"/>
              <a:cs typeface="Times New Roman"/>
            </a:endParaRPr>
          </a:p>
          <a:p>
            <a:pPr algn="just" marL="12700" marR="5715">
              <a:lnSpc>
                <a:spcPct val="111700"/>
              </a:lnSpc>
            </a:pPr>
            <a:r>
              <a:rPr dirty="0" sz="1300" spc="5">
                <a:latin typeface="Times New Roman"/>
                <a:cs typeface="Times New Roman"/>
              </a:rPr>
              <a:t>Estas </a:t>
            </a:r>
            <a:r>
              <a:rPr dirty="0" sz="1300">
                <a:latin typeface="Times New Roman"/>
                <a:cs typeface="Times New Roman"/>
              </a:rPr>
              <a:t>entidades establecerán en </a:t>
            </a:r>
            <a:r>
              <a:rPr dirty="0" sz="1300" spc="5">
                <a:latin typeface="Times New Roman"/>
                <a:cs typeface="Times New Roman"/>
              </a:rPr>
              <a:t>todos los documentos de </a:t>
            </a:r>
            <a:r>
              <a:rPr dirty="0" sz="1300">
                <a:latin typeface="Times New Roman"/>
                <a:cs typeface="Times New Roman"/>
              </a:rPr>
              <a:t>sus procesos </a:t>
            </a:r>
            <a:r>
              <a:rPr dirty="0" sz="1300" spc="5">
                <a:latin typeface="Times New Roman"/>
                <a:cs typeface="Times New Roman"/>
              </a:rPr>
              <a:t>de </a:t>
            </a:r>
            <a:r>
              <a:rPr dirty="0" sz="1300">
                <a:latin typeface="Times New Roman"/>
                <a:cs typeface="Times New Roman"/>
              </a:rPr>
              <a:t>contratación, </a:t>
            </a:r>
            <a:r>
              <a:rPr dirty="0" sz="1300" spc="10">
                <a:latin typeface="Times New Roman"/>
                <a:cs typeface="Times New Roman"/>
              </a:rPr>
              <a:t>que  </a:t>
            </a:r>
            <a:r>
              <a:rPr dirty="0" sz="1300">
                <a:latin typeface="Times New Roman"/>
                <a:cs typeface="Times New Roman"/>
              </a:rPr>
              <a:t>el </a:t>
            </a:r>
            <a:r>
              <a:rPr dirty="0" sz="1300" spc="5">
                <a:latin typeface="Times New Roman"/>
                <a:cs typeface="Times New Roman"/>
              </a:rPr>
              <a:t>puntaje obtenido por los </a:t>
            </a:r>
            <a:r>
              <a:rPr dirty="0" sz="1300">
                <a:latin typeface="Times New Roman"/>
                <a:cs typeface="Times New Roman"/>
              </a:rPr>
              <a:t>oferentes en </a:t>
            </a:r>
            <a:r>
              <a:rPr dirty="0" sz="1300" spc="5">
                <a:latin typeface="Times New Roman"/>
                <a:cs typeface="Times New Roman"/>
              </a:rPr>
              <a:t>virtud </a:t>
            </a:r>
            <a:r>
              <a:rPr dirty="0" sz="1300">
                <a:latin typeface="Times New Roman"/>
                <a:cs typeface="Times New Roman"/>
              </a:rPr>
              <a:t>del </a:t>
            </a:r>
            <a:r>
              <a:rPr dirty="0" sz="1300" spc="5">
                <a:latin typeface="Times New Roman"/>
                <a:cs typeface="Times New Roman"/>
              </a:rPr>
              <a:t>porcentaje </a:t>
            </a:r>
            <a:r>
              <a:rPr dirty="0" sz="1300" spc="10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compras públicas locales a  pequeños</a:t>
            </a:r>
            <a:r>
              <a:rPr dirty="0" sz="1300" spc="-7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productores</a:t>
            </a:r>
            <a:r>
              <a:rPr dirty="0" sz="1300" spc="-6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agropecuarios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y/o</a:t>
            </a:r>
            <a:r>
              <a:rPr dirty="0" sz="1300" spc="-6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</a:t>
            </a:r>
            <a:r>
              <a:rPr dirty="0" sz="1300" spc="-7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productores</a:t>
            </a:r>
            <a:r>
              <a:rPr dirty="0" sz="1300" spc="-7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de</a:t>
            </a:r>
            <a:r>
              <a:rPr dirty="0" sz="1300" spc="-7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la</a:t>
            </a:r>
            <a:r>
              <a:rPr dirty="0" sz="1300" spc="-8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Agricultura</a:t>
            </a:r>
            <a:r>
              <a:rPr dirty="0" sz="1300" spc="-7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Campesina,</a:t>
            </a:r>
            <a:r>
              <a:rPr dirty="0" sz="1300" spc="-7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Familiar  o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Comunitaria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y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sus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organizaciones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que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se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comprometen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será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tenido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en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cuenta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como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factor  de desempate entre propuestas que obtengan </a:t>
            </a:r>
            <a:r>
              <a:rPr dirty="0" sz="1300">
                <a:latin typeface="Times New Roman"/>
                <a:cs typeface="Times New Roman"/>
              </a:rPr>
              <a:t>el </a:t>
            </a:r>
            <a:r>
              <a:rPr dirty="0" sz="1300" spc="10">
                <a:latin typeface="Times New Roman"/>
                <a:cs typeface="Times New Roman"/>
              </a:rPr>
              <a:t>mismo </a:t>
            </a:r>
            <a:r>
              <a:rPr dirty="0" sz="1300" spc="5">
                <a:latin typeface="Times New Roman"/>
                <a:cs typeface="Times New Roman"/>
              </a:rPr>
              <a:t>puntaje </a:t>
            </a:r>
            <a:r>
              <a:rPr dirty="0" sz="1300">
                <a:latin typeface="Times New Roman"/>
                <a:cs typeface="Times New Roman"/>
              </a:rPr>
              <a:t>total </a:t>
            </a:r>
            <a:r>
              <a:rPr dirty="0" sz="1300" spc="5">
                <a:latin typeface="Times New Roman"/>
                <a:cs typeface="Times New Roman"/>
              </a:rPr>
              <a:t>de</a:t>
            </a:r>
            <a:r>
              <a:rPr dirty="0" sz="1300" spc="-7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calificación.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algn="just" marL="514350" marR="5080" indent="-251460">
              <a:lnSpc>
                <a:spcPct val="111800"/>
              </a:lnSpc>
              <a:spcBef>
                <a:spcPts val="5"/>
              </a:spcBef>
              <a:buAutoNum type="alphaLcPeriod" startAt="3"/>
              <a:tabLst>
                <a:tab pos="514984" algn="l"/>
              </a:tabLst>
            </a:pPr>
            <a:r>
              <a:rPr dirty="0" sz="1300" spc="5">
                <a:latin typeface="Times New Roman"/>
                <a:cs typeface="Times New Roman"/>
              </a:rPr>
              <a:t>Todas las </a:t>
            </a:r>
            <a:r>
              <a:rPr dirty="0" sz="1300">
                <a:latin typeface="Times New Roman"/>
                <a:cs typeface="Times New Roman"/>
              </a:rPr>
              <a:t>entidades </a:t>
            </a:r>
            <a:r>
              <a:rPr dirty="0" sz="1300" spc="5">
                <a:latin typeface="Times New Roman"/>
                <a:cs typeface="Times New Roman"/>
              </a:rPr>
              <a:t>a </a:t>
            </a:r>
            <a:r>
              <a:rPr dirty="0" sz="1300" spc="10">
                <a:latin typeface="Times New Roman"/>
                <a:cs typeface="Times New Roman"/>
              </a:rPr>
              <a:t>que </a:t>
            </a:r>
            <a:r>
              <a:rPr dirty="0" sz="1300" spc="5">
                <a:latin typeface="Times New Roman"/>
                <a:cs typeface="Times New Roman"/>
              </a:rPr>
              <a:t>se refiere </a:t>
            </a:r>
            <a:r>
              <a:rPr dirty="0" sz="1300">
                <a:latin typeface="Times New Roman"/>
                <a:cs typeface="Times New Roman"/>
              </a:rPr>
              <a:t>el </a:t>
            </a:r>
            <a:r>
              <a:rPr dirty="0" sz="1300" spc="5">
                <a:latin typeface="Times New Roman"/>
                <a:cs typeface="Times New Roman"/>
              </a:rPr>
              <a:t>presente artículo, incluirán </a:t>
            </a:r>
            <a:r>
              <a:rPr dirty="0" sz="1300">
                <a:latin typeface="Times New Roman"/>
                <a:cs typeface="Times New Roman"/>
              </a:rPr>
              <a:t>en sus </a:t>
            </a:r>
            <a:r>
              <a:rPr dirty="0" sz="1300" spc="5">
                <a:latin typeface="Times New Roman"/>
                <a:cs typeface="Times New Roman"/>
              </a:rPr>
              <a:t>contratos la  </a:t>
            </a:r>
            <a:r>
              <a:rPr dirty="0" sz="1300">
                <a:latin typeface="Times New Roman"/>
                <a:cs typeface="Times New Roman"/>
              </a:rPr>
              <a:t>obligación </a:t>
            </a:r>
            <a:r>
              <a:rPr dirty="0" sz="1300" spc="5">
                <a:latin typeface="Times New Roman"/>
                <a:cs typeface="Times New Roman"/>
              </a:rPr>
              <a:t>por parte de </a:t>
            </a:r>
            <a:r>
              <a:rPr dirty="0" sz="1300">
                <a:latin typeface="Times New Roman"/>
                <a:cs typeface="Times New Roman"/>
              </a:rPr>
              <a:t>sus contratistas </a:t>
            </a:r>
            <a:r>
              <a:rPr dirty="0" sz="1300" spc="5">
                <a:latin typeface="Times New Roman"/>
                <a:cs typeface="Times New Roman"/>
              </a:rPr>
              <a:t>que </a:t>
            </a:r>
            <a:r>
              <a:rPr dirty="0" sz="1300">
                <a:latin typeface="Times New Roman"/>
                <a:cs typeface="Times New Roman"/>
              </a:rPr>
              <a:t>ejecuten </a:t>
            </a:r>
            <a:r>
              <a:rPr dirty="0" sz="1300" spc="5">
                <a:latin typeface="Times New Roman"/>
                <a:cs typeface="Times New Roman"/>
              </a:rPr>
              <a:t>u </a:t>
            </a:r>
            <a:r>
              <a:rPr dirty="0" sz="1300">
                <a:latin typeface="Times New Roman"/>
                <a:cs typeface="Times New Roman"/>
              </a:rPr>
              <a:t>operen </a:t>
            </a:r>
            <a:r>
              <a:rPr dirty="0" sz="1300" spc="5">
                <a:latin typeface="Times New Roman"/>
                <a:cs typeface="Times New Roman"/>
              </a:rPr>
              <a:t>los programas 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institucionales </a:t>
            </a:r>
            <a:r>
              <a:rPr dirty="0" sz="1300">
                <a:latin typeface="Times New Roman"/>
                <a:cs typeface="Times New Roman"/>
              </a:rPr>
              <a:t>en </a:t>
            </a:r>
            <a:r>
              <a:rPr dirty="0" sz="1300" spc="5">
                <a:latin typeface="Times New Roman"/>
                <a:cs typeface="Times New Roman"/>
              </a:rPr>
              <a:t>que </a:t>
            </a:r>
            <a:r>
              <a:rPr dirty="0" sz="1300" spc="10">
                <a:latin typeface="Times New Roman"/>
                <a:cs typeface="Times New Roman"/>
              </a:rPr>
              <a:t>se </a:t>
            </a:r>
            <a:r>
              <a:rPr dirty="0" sz="1300">
                <a:latin typeface="Times New Roman"/>
                <a:cs typeface="Times New Roman"/>
              </a:rPr>
              <a:t>adquieran </a:t>
            </a:r>
            <a:r>
              <a:rPr dirty="0" sz="1300" spc="5">
                <a:latin typeface="Times New Roman"/>
                <a:cs typeface="Times New Roman"/>
              </a:rPr>
              <a:t>alimentos, la obligación </a:t>
            </a:r>
            <a:r>
              <a:rPr dirty="0" sz="1300" spc="10">
                <a:latin typeface="Times New Roman"/>
                <a:cs typeface="Times New Roman"/>
              </a:rPr>
              <a:t>de </a:t>
            </a:r>
            <a:r>
              <a:rPr dirty="0" sz="1300">
                <a:latin typeface="Times New Roman"/>
                <a:cs typeface="Times New Roman"/>
              </a:rPr>
              <a:t>estos </a:t>
            </a:r>
            <a:r>
              <a:rPr dirty="0" sz="1300" spc="10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participar </a:t>
            </a:r>
            <a:r>
              <a:rPr dirty="0" sz="1300">
                <a:latin typeface="Times New Roman"/>
                <a:cs typeface="Times New Roman"/>
              </a:rPr>
              <a:t>en  </a:t>
            </a:r>
            <a:r>
              <a:rPr dirty="0" sz="1300" spc="5">
                <a:latin typeface="Times New Roman"/>
                <a:cs typeface="Times New Roman"/>
              </a:rPr>
              <a:t>los espacios de articulación que se definan por parte de la Mesa Técnica Nacional de  Compras Públicas </a:t>
            </a:r>
            <a:r>
              <a:rPr dirty="0" sz="1300">
                <a:latin typeface="Times New Roman"/>
                <a:cs typeface="Times New Roman"/>
              </a:rPr>
              <a:t>Locales </a:t>
            </a:r>
            <a:r>
              <a:rPr dirty="0" sz="1300" spc="5">
                <a:latin typeface="Times New Roman"/>
                <a:cs typeface="Times New Roman"/>
              </a:rPr>
              <a:t>de Alimentos y de participar </a:t>
            </a:r>
            <a:r>
              <a:rPr dirty="0" sz="1300">
                <a:latin typeface="Times New Roman"/>
                <a:cs typeface="Times New Roman"/>
              </a:rPr>
              <a:t>en </a:t>
            </a:r>
            <a:r>
              <a:rPr dirty="0" sz="1300" spc="5">
                <a:latin typeface="Times New Roman"/>
                <a:cs typeface="Times New Roman"/>
              </a:rPr>
              <a:t>su rol de compradores de  alimentos</a:t>
            </a:r>
            <a:r>
              <a:rPr dirty="0" sz="1300" spc="-7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o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de</a:t>
            </a:r>
            <a:r>
              <a:rPr dirty="0" sz="1300" spc="-7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sus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materias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primas,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en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las</a:t>
            </a:r>
            <a:r>
              <a:rPr dirty="0" sz="1300" spc="-7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ruedas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de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negocios</a:t>
            </a:r>
            <a:r>
              <a:rPr dirty="0" sz="1300" spc="-6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que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se</a:t>
            </a:r>
            <a:r>
              <a:rPr dirty="0" sz="1300" spc="-6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realicen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en</a:t>
            </a:r>
            <a:r>
              <a:rPr dirty="0" sz="1300" spc="-6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virtud  </a:t>
            </a:r>
            <a:r>
              <a:rPr dirty="0" sz="1300" spc="5">
                <a:latin typeface="Times New Roman"/>
                <a:cs typeface="Times New Roman"/>
              </a:rPr>
              <a:t>de lo establecido en </a:t>
            </a:r>
            <a:r>
              <a:rPr dirty="0" sz="1300" spc="10">
                <a:latin typeface="Times New Roman"/>
                <a:cs typeface="Times New Roman"/>
              </a:rPr>
              <a:t>la </a:t>
            </a:r>
            <a:r>
              <a:rPr dirty="0" sz="1300" spc="5">
                <a:latin typeface="Times New Roman"/>
                <a:cs typeface="Times New Roman"/>
              </a:rPr>
              <a:t>presente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ley.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lphaLcPeriod" startAt="3"/>
            </a:pPr>
            <a:endParaRPr sz="1500">
              <a:latin typeface="Times New Roman"/>
              <a:cs typeface="Times New Roman"/>
            </a:endParaRPr>
          </a:p>
          <a:p>
            <a:pPr algn="just" marL="514984" marR="12700" indent="-251460">
              <a:lnSpc>
                <a:spcPct val="111500"/>
              </a:lnSpc>
              <a:buAutoNum type="alphaLcPeriod" startAt="3"/>
              <a:tabLst>
                <a:tab pos="515620" algn="l"/>
              </a:tabLst>
            </a:pPr>
            <a:r>
              <a:rPr dirty="0" sz="1300">
                <a:latin typeface="Times New Roman"/>
                <a:cs typeface="Times New Roman"/>
              </a:rPr>
              <a:t>La entidad </a:t>
            </a:r>
            <a:r>
              <a:rPr dirty="0" sz="1300" spc="5">
                <a:latin typeface="Times New Roman"/>
                <a:cs typeface="Times New Roman"/>
              </a:rPr>
              <a:t>pública </a:t>
            </a:r>
            <a:r>
              <a:rPr dirty="0" sz="1300">
                <a:latin typeface="Times New Roman"/>
                <a:cs typeface="Times New Roman"/>
              </a:rPr>
              <a:t>establecerá en sus estudios </a:t>
            </a:r>
            <a:r>
              <a:rPr dirty="0" sz="1300" spc="5">
                <a:latin typeface="Times New Roman"/>
                <a:cs typeface="Times New Roman"/>
              </a:rPr>
              <a:t>previos, la zona geográfica para la  compra pública local de alimentos a pequeños productores agropecuarios </a:t>
            </a:r>
            <a:r>
              <a:rPr dirty="0" sz="1300">
                <a:latin typeface="Times New Roman"/>
                <a:cs typeface="Times New Roman"/>
              </a:rPr>
              <a:t>y/o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6356" y="1038352"/>
            <a:ext cx="6407785" cy="10547350"/>
          </a:xfrm>
          <a:custGeom>
            <a:avLst/>
            <a:gdLst/>
            <a:ahLst/>
            <a:cxnLst/>
            <a:rect l="l" t="t" r="r" b="b"/>
            <a:pathLst>
              <a:path w="6407784" h="10547350">
                <a:moveTo>
                  <a:pt x="0" y="10547299"/>
                </a:moveTo>
                <a:lnTo>
                  <a:pt x="6407302" y="10547299"/>
                </a:lnTo>
                <a:lnTo>
                  <a:pt x="6407302" y="0"/>
                </a:lnTo>
                <a:lnTo>
                  <a:pt x="0" y="0"/>
                </a:lnTo>
                <a:lnTo>
                  <a:pt x="0" y="10547299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934" y="651764"/>
            <a:ext cx="1676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6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dirty="0" sz="850" spc="160">
                <a:solidFill>
                  <a:srgbClr val="231F20"/>
                </a:solidFill>
                <a:latin typeface="Times New Roman"/>
                <a:cs typeface="Times New Roman"/>
              </a:rPr>
              <a:t>aceta </a:t>
            </a:r>
            <a:r>
              <a:rPr dirty="0" sz="850" spc="190">
                <a:solidFill>
                  <a:srgbClr val="231F20"/>
                </a:solidFill>
                <a:latin typeface="Times New Roman"/>
                <a:cs typeface="Times New Roman"/>
              </a:rPr>
              <a:t>del </a:t>
            </a:r>
            <a:r>
              <a:rPr dirty="0" sz="1200" spc="165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dirty="0" sz="850" spc="165">
                <a:solidFill>
                  <a:srgbClr val="231F20"/>
                </a:solidFill>
                <a:latin typeface="Times New Roman"/>
                <a:cs typeface="Times New Roman"/>
              </a:rPr>
              <a:t>onGreso</a:t>
            </a:r>
            <a:r>
              <a:rPr dirty="0" sz="850" spc="1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405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3885" y="651764"/>
            <a:ext cx="1778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31F20"/>
                </a:solidFill>
                <a:latin typeface="Times New Roman"/>
                <a:cs typeface="Times New Roman"/>
              </a:rPr>
              <a:t>Viernes,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19 de junio de</a:t>
            </a:r>
            <a:r>
              <a:rPr dirty="0" sz="1200" spc="-6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Times New Roman"/>
                <a:cs typeface="Times New Roman"/>
              </a:rPr>
              <a:t>2020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64795" y="651764"/>
            <a:ext cx="554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31F20"/>
                </a:solidFill>
                <a:latin typeface="Times New Roman"/>
                <a:cs typeface="Times New Roman"/>
              </a:rPr>
              <a:t>Página</a:t>
            </a:r>
            <a:r>
              <a:rPr dirty="0" sz="1200" spc="-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0557" y="2032004"/>
            <a:ext cx="6218555" cy="84740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516255" marR="6985">
              <a:lnSpc>
                <a:spcPct val="112300"/>
              </a:lnSpc>
              <a:spcBef>
                <a:spcPts val="90"/>
              </a:spcBef>
            </a:pPr>
            <a:r>
              <a:rPr dirty="0" sz="1300" spc="5">
                <a:latin typeface="Times New Roman"/>
                <a:cs typeface="Times New Roman"/>
              </a:rPr>
              <a:t>productores </a:t>
            </a:r>
            <a:r>
              <a:rPr dirty="0" sz="1300" spc="15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la Agricultura </a:t>
            </a:r>
            <a:r>
              <a:rPr dirty="0" sz="1300" spc="10">
                <a:latin typeface="Times New Roman"/>
                <a:cs typeface="Times New Roman"/>
              </a:rPr>
              <a:t>Campesina, </a:t>
            </a:r>
            <a:r>
              <a:rPr dirty="0" sz="1300" spc="5">
                <a:latin typeface="Times New Roman"/>
                <a:cs typeface="Times New Roman"/>
              </a:rPr>
              <a:t>Familiar </a:t>
            </a:r>
            <a:r>
              <a:rPr dirty="0" sz="1300" spc="10">
                <a:latin typeface="Times New Roman"/>
                <a:cs typeface="Times New Roman"/>
              </a:rPr>
              <a:t>o </a:t>
            </a:r>
            <a:r>
              <a:rPr dirty="0" sz="1300" spc="5">
                <a:latin typeface="Times New Roman"/>
                <a:cs typeface="Times New Roman"/>
              </a:rPr>
              <a:t>Comunitaria locales </a:t>
            </a:r>
            <a:r>
              <a:rPr dirty="0" sz="1300" spc="10">
                <a:latin typeface="Times New Roman"/>
                <a:cs typeface="Times New Roman"/>
              </a:rPr>
              <a:t>o </a:t>
            </a:r>
            <a:r>
              <a:rPr dirty="0" sz="1300" spc="5">
                <a:latin typeface="Times New Roman"/>
                <a:cs typeface="Times New Roman"/>
              </a:rPr>
              <a:t>sus  organizaciones, con base en los siguientes criterios: (1) cobertura geográfica </a:t>
            </a:r>
            <a:r>
              <a:rPr dirty="0" sz="1300" spc="10">
                <a:latin typeface="Times New Roman"/>
                <a:cs typeface="Times New Roman"/>
              </a:rPr>
              <a:t>de la  </a:t>
            </a:r>
            <a:r>
              <a:rPr dirty="0" sz="1300" spc="5">
                <a:latin typeface="Times New Roman"/>
                <a:cs typeface="Times New Roman"/>
              </a:rPr>
              <a:t>oferta institucional </a:t>
            </a:r>
            <a:r>
              <a:rPr dirty="0" sz="1300" spc="10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la entidad; (2) </a:t>
            </a:r>
            <a:r>
              <a:rPr dirty="0" sz="1300" spc="10">
                <a:latin typeface="Times New Roman"/>
                <a:cs typeface="Times New Roman"/>
              </a:rPr>
              <a:t>conectividad </a:t>
            </a:r>
            <a:r>
              <a:rPr dirty="0" sz="1300" spc="5">
                <a:latin typeface="Times New Roman"/>
                <a:cs typeface="Times New Roman"/>
              </a:rPr>
              <a:t>vial, circuitos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cortos </a:t>
            </a:r>
            <a:r>
              <a:rPr dirty="0" sz="1300" spc="10">
                <a:latin typeface="Times New Roman"/>
                <a:cs typeface="Times New Roman"/>
              </a:rPr>
              <a:t>de  </a:t>
            </a:r>
            <a:r>
              <a:rPr dirty="0" sz="1300" spc="5">
                <a:latin typeface="Times New Roman"/>
                <a:cs typeface="Times New Roman"/>
              </a:rPr>
              <a:t>comercialización, vocación </a:t>
            </a:r>
            <a:r>
              <a:rPr dirty="0" sz="1300" spc="10">
                <a:latin typeface="Times New Roman"/>
                <a:cs typeface="Times New Roman"/>
              </a:rPr>
              <a:t>y uso </a:t>
            </a:r>
            <a:r>
              <a:rPr dirty="0" sz="1300" spc="5">
                <a:latin typeface="Times New Roman"/>
                <a:cs typeface="Times New Roman"/>
              </a:rPr>
              <a:t>del suelo, disponibilidad </a:t>
            </a:r>
            <a:r>
              <a:rPr dirty="0" sz="1300" spc="10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alimentos, la presencia  </a:t>
            </a:r>
            <a:r>
              <a:rPr dirty="0" sz="1300" spc="10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pequeños productores agropecuarios </a:t>
            </a:r>
            <a:r>
              <a:rPr dirty="0" sz="1300" spc="10">
                <a:latin typeface="Times New Roman"/>
                <a:cs typeface="Times New Roman"/>
              </a:rPr>
              <a:t>y </a:t>
            </a:r>
            <a:r>
              <a:rPr dirty="0" sz="1300" spc="5">
                <a:latin typeface="Times New Roman"/>
                <a:cs typeface="Times New Roman"/>
              </a:rPr>
              <a:t>productores </a:t>
            </a:r>
            <a:r>
              <a:rPr dirty="0" sz="1300" spc="10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la Agricultura </a:t>
            </a:r>
            <a:r>
              <a:rPr dirty="0" sz="1300" spc="10">
                <a:latin typeface="Times New Roman"/>
                <a:cs typeface="Times New Roman"/>
              </a:rPr>
              <a:t>Campesina,  </a:t>
            </a:r>
            <a:r>
              <a:rPr dirty="0" sz="1300" spc="5">
                <a:latin typeface="Times New Roman"/>
                <a:cs typeface="Times New Roman"/>
              </a:rPr>
              <a:t>Familiar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o </a:t>
            </a:r>
            <a:r>
              <a:rPr dirty="0" sz="1300" spc="5">
                <a:latin typeface="Times New Roman"/>
                <a:cs typeface="Times New Roman"/>
              </a:rPr>
              <a:t>Comunitaria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locales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o </a:t>
            </a:r>
            <a:r>
              <a:rPr dirty="0" sz="1300" spc="5">
                <a:latin typeface="Times New Roman"/>
                <a:cs typeface="Times New Roman"/>
              </a:rPr>
              <a:t>sus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organizaciones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identificados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y </a:t>
            </a:r>
            <a:r>
              <a:rPr dirty="0" sz="1300" spc="5">
                <a:latin typeface="Times New Roman"/>
                <a:cs typeface="Times New Roman"/>
              </a:rPr>
              <a:t>las  características </a:t>
            </a:r>
            <a:r>
              <a:rPr dirty="0" sz="1300" spc="15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los productos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demandados.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algn="just" marL="12700" marR="5080" indent="-635">
              <a:lnSpc>
                <a:spcPct val="112300"/>
              </a:lnSpc>
            </a:pPr>
            <a:r>
              <a:rPr dirty="0" sz="1300" spc="5" b="1">
                <a:latin typeface="Times New Roman"/>
                <a:cs typeface="Times New Roman"/>
              </a:rPr>
              <a:t>Parágrafo</a:t>
            </a:r>
            <a:r>
              <a:rPr dirty="0" sz="1300" spc="33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1º.</a:t>
            </a:r>
            <a:r>
              <a:rPr dirty="0" sz="1300" spc="335" b="1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Las </a:t>
            </a:r>
            <a:r>
              <a:rPr dirty="0" sz="1300" spc="5">
                <a:latin typeface="Times New Roman"/>
                <a:cs typeface="Times New Roman"/>
              </a:rPr>
              <a:t>entidades públicas velarán </a:t>
            </a:r>
            <a:r>
              <a:rPr dirty="0" sz="1300" spc="10">
                <a:latin typeface="Times New Roman"/>
                <a:cs typeface="Times New Roman"/>
              </a:rPr>
              <a:t>por </a:t>
            </a:r>
            <a:r>
              <a:rPr dirty="0" sz="1300">
                <a:latin typeface="Times New Roman"/>
                <a:cs typeface="Times New Roman"/>
              </a:rPr>
              <a:t>el </a:t>
            </a:r>
            <a:r>
              <a:rPr dirty="0" sz="1300" spc="5">
                <a:latin typeface="Times New Roman"/>
                <a:cs typeface="Times New Roman"/>
              </a:rPr>
              <a:t>adecuado </a:t>
            </a:r>
            <a:r>
              <a:rPr dirty="0" sz="1300" spc="10">
                <a:latin typeface="Times New Roman"/>
                <a:cs typeface="Times New Roman"/>
              </a:rPr>
              <a:t>cumplimiento de </a:t>
            </a:r>
            <a:r>
              <a:rPr dirty="0" sz="1300" spc="5">
                <a:latin typeface="Times New Roman"/>
                <a:cs typeface="Times New Roman"/>
              </a:rPr>
              <a:t>las 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obligaciones consagradas en </a:t>
            </a:r>
            <a:r>
              <a:rPr dirty="0" sz="1300">
                <a:latin typeface="Times New Roman"/>
                <a:cs typeface="Times New Roman"/>
              </a:rPr>
              <a:t>el </a:t>
            </a:r>
            <a:r>
              <a:rPr dirty="0" sz="1300" spc="5">
                <a:latin typeface="Times New Roman"/>
                <a:cs typeface="Times New Roman"/>
              </a:rPr>
              <a:t>presente artículo en lo referente </a:t>
            </a:r>
            <a:r>
              <a:rPr dirty="0" sz="1300" spc="10">
                <a:latin typeface="Times New Roman"/>
                <a:cs typeface="Times New Roman"/>
              </a:rPr>
              <a:t>a </a:t>
            </a:r>
            <a:r>
              <a:rPr dirty="0" sz="1300" spc="5">
                <a:latin typeface="Times New Roman"/>
                <a:cs typeface="Times New Roman"/>
              </a:rPr>
              <a:t>la adquisición </a:t>
            </a:r>
            <a:r>
              <a:rPr dirty="0" sz="1300" spc="10">
                <a:latin typeface="Times New Roman"/>
                <a:cs typeface="Times New Roman"/>
              </a:rPr>
              <a:t>de</a:t>
            </a:r>
            <a:r>
              <a:rPr dirty="0" sz="1300" spc="-22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alimentos  </a:t>
            </a:r>
            <a:r>
              <a:rPr dirty="0" sz="1300" spc="10">
                <a:latin typeface="Times New Roman"/>
                <a:cs typeface="Times New Roman"/>
              </a:rPr>
              <a:t>a </a:t>
            </a:r>
            <a:r>
              <a:rPr dirty="0" sz="1300" spc="5">
                <a:latin typeface="Times New Roman"/>
                <a:cs typeface="Times New Roman"/>
              </a:rPr>
              <a:t>pequeños </a:t>
            </a:r>
            <a:r>
              <a:rPr dirty="0" sz="1300" spc="10">
                <a:latin typeface="Times New Roman"/>
                <a:cs typeface="Times New Roman"/>
              </a:rPr>
              <a:t>productores </a:t>
            </a:r>
            <a:r>
              <a:rPr dirty="0" sz="1300" spc="5">
                <a:latin typeface="Times New Roman"/>
                <a:cs typeface="Times New Roman"/>
              </a:rPr>
              <a:t>locales </a:t>
            </a:r>
            <a:r>
              <a:rPr dirty="0" sz="1300" spc="10">
                <a:latin typeface="Times New Roman"/>
                <a:cs typeface="Times New Roman"/>
              </a:rPr>
              <a:t>y </a:t>
            </a:r>
            <a:r>
              <a:rPr dirty="0" sz="1300" spc="5">
                <a:latin typeface="Times New Roman"/>
                <a:cs typeface="Times New Roman"/>
              </a:rPr>
              <a:t>productores </a:t>
            </a:r>
            <a:r>
              <a:rPr dirty="0" sz="1300" spc="10">
                <a:latin typeface="Times New Roman"/>
                <a:cs typeface="Times New Roman"/>
              </a:rPr>
              <a:t>locales de </a:t>
            </a:r>
            <a:r>
              <a:rPr dirty="0" sz="1300" spc="5">
                <a:latin typeface="Times New Roman"/>
                <a:cs typeface="Times New Roman"/>
              </a:rPr>
              <a:t>la Agricultura </a:t>
            </a:r>
            <a:r>
              <a:rPr dirty="0" sz="1300" spc="10">
                <a:latin typeface="Times New Roman"/>
                <a:cs typeface="Times New Roman"/>
              </a:rPr>
              <a:t>Campesina, </a:t>
            </a:r>
            <a:r>
              <a:rPr dirty="0" sz="1300" spc="5">
                <a:latin typeface="Times New Roman"/>
                <a:cs typeface="Times New Roman"/>
              </a:rPr>
              <a:t>Familiar  </a:t>
            </a:r>
            <a:r>
              <a:rPr dirty="0" sz="1300" spc="10">
                <a:latin typeface="Times New Roman"/>
                <a:cs typeface="Times New Roman"/>
              </a:rPr>
              <a:t>o </a:t>
            </a:r>
            <a:r>
              <a:rPr dirty="0" sz="1300" spc="5">
                <a:latin typeface="Times New Roman"/>
                <a:cs typeface="Times New Roman"/>
              </a:rPr>
              <a:t>Comunitaria, </a:t>
            </a:r>
            <a:r>
              <a:rPr dirty="0" sz="1300" spc="10">
                <a:latin typeface="Times New Roman"/>
                <a:cs typeface="Times New Roman"/>
              </a:rPr>
              <a:t>o </a:t>
            </a:r>
            <a:r>
              <a:rPr dirty="0" sz="1300" spc="5">
                <a:latin typeface="Times New Roman"/>
                <a:cs typeface="Times New Roman"/>
              </a:rPr>
              <a:t>sus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organizaciones.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algn="just" marL="12700" marR="7620">
              <a:lnSpc>
                <a:spcPct val="112300"/>
              </a:lnSpc>
            </a:pPr>
            <a:r>
              <a:rPr dirty="0" sz="1300" spc="5" b="1">
                <a:latin typeface="Times New Roman"/>
                <a:cs typeface="Times New Roman"/>
              </a:rPr>
              <a:t>Parágrafo 2°. </a:t>
            </a:r>
            <a:r>
              <a:rPr dirty="0" sz="1300" spc="5">
                <a:latin typeface="Times New Roman"/>
                <a:cs typeface="Times New Roman"/>
              </a:rPr>
              <a:t>Todas las entidades descritas </a:t>
            </a:r>
            <a:r>
              <a:rPr dirty="0" sz="1300" spc="10">
                <a:latin typeface="Times New Roman"/>
                <a:cs typeface="Times New Roman"/>
              </a:rPr>
              <a:t>en </a:t>
            </a:r>
            <a:r>
              <a:rPr dirty="0" sz="1300">
                <a:latin typeface="Times New Roman"/>
                <a:cs typeface="Times New Roman"/>
              </a:rPr>
              <a:t>el </a:t>
            </a:r>
            <a:r>
              <a:rPr dirty="0" sz="1300" spc="5">
                <a:latin typeface="Times New Roman"/>
                <a:cs typeface="Times New Roman"/>
              </a:rPr>
              <a:t>artículo </a:t>
            </a:r>
            <a:r>
              <a:rPr dirty="0" sz="1300" spc="10">
                <a:latin typeface="Times New Roman"/>
                <a:cs typeface="Times New Roman"/>
              </a:rPr>
              <a:t>3° de </a:t>
            </a:r>
            <a:r>
              <a:rPr dirty="0" sz="1300" spc="5">
                <a:latin typeface="Times New Roman"/>
                <a:cs typeface="Times New Roman"/>
              </a:rPr>
              <a:t>la presente </a:t>
            </a:r>
            <a:r>
              <a:rPr dirty="0" sz="1300" spc="15">
                <a:latin typeface="Times New Roman"/>
                <a:cs typeface="Times New Roman"/>
              </a:rPr>
              <a:t>ley </a:t>
            </a:r>
            <a:r>
              <a:rPr dirty="0" sz="1300" spc="10">
                <a:latin typeface="Times New Roman"/>
                <a:cs typeface="Times New Roman"/>
              </a:rPr>
              <a:t>que  </a:t>
            </a:r>
            <a:r>
              <a:rPr dirty="0" sz="1300" spc="5">
                <a:latin typeface="Times New Roman"/>
                <a:cs typeface="Times New Roman"/>
              </a:rPr>
              <a:t>desarrollen actividades misionales en las Zomac, tendrán </a:t>
            </a:r>
            <a:r>
              <a:rPr dirty="0" sz="1300" spc="10">
                <a:latin typeface="Times New Roman"/>
                <a:cs typeface="Times New Roman"/>
              </a:rPr>
              <a:t>como </a:t>
            </a:r>
            <a:r>
              <a:rPr dirty="0" sz="1300" spc="5">
                <a:latin typeface="Times New Roman"/>
                <a:cs typeface="Times New Roman"/>
              </a:rPr>
              <a:t>prioridad la adquisición </a:t>
            </a:r>
            <a:r>
              <a:rPr dirty="0" sz="1300" spc="10">
                <a:latin typeface="Times New Roman"/>
                <a:cs typeface="Times New Roman"/>
              </a:rPr>
              <a:t>de  </a:t>
            </a:r>
            <a:r>
              <a:rPr dirty="0" sz="1300" spc="5">
                <a:latin typeface="Times New Roman"/>
                <a:cs typeface="Times New Roman"/>
              </a:rPr>
              <a:t>alimentos provenientes </a:t>
            </a:r>
            <a:r>
              <a:rPr dirty="0" sz="1300" spc="15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cada </a:t>
            </a:r>
            <a:r>
              <a:rPr dirty="0" sz="1300" spc="10">
                <a:latin typeface="Times New Roman"/>
                <a:cs typeface="Times New Roman"/>
              </a:rPr>
              <a:t>una </a:t>
            </a:r>
            <a:r>
              <a:rPr dirty="0" sz="1300" spc="15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las </a:t>
            </a:r>
            <a:r>
              <a:rPr dirty="0" sz="1300" spc="10">
                <a:latin typeface="Times New Roman"/>
                <a:cs typeface="Times New Roman"/>
              </a:rPr>
              <a:t>Zomac </a:t>
            </a:r>
            <a:r>
              <a:rPr dirty="0" sz="1300" spc="5">
                <a:latin typeface="Times New Roman"/>
                <a:cs typeface="Times New Roman"/>
              </a:rPr>
              <a:t>en </a:t>
            </a:r>
            <a:r>
              <a:rPr dirty="0" sz="1300" spc="10">
                <a:latin typeface="Times New Roman"/>
                <a:cs typeface="Times New Roman"/>
              </a:rPr>
              <a:t>donde se </a:t>
            </a:r>
            <a:r>
              <a:rPr dirty="0" sz="1300" spc="5">
                <a:latin typeface="Times New Roman"/>
                <a:cs typeface="Times New Roman"/>
              </a:rPr>
              <a:t>encuentran </a:t>
            </a:r>
            <a:r>
              <a:rPr dirty="0" sz="1300" spc="10">
                <a:latin typeface="Times New Roman"/>
                <a:cs typeface="Times New Roman"/>
              </a:rPr>
              <a:t>ejerciendo </a:t>
            </a:r>
            <a:r>
              <a:rPr dirty="0" sz="1300" spc="5">
                <a:latin typeface="Times New Roman"/>
                <a:cs typeface="Times New Roman"/>
              </a:rPr>
              <a:t>sus 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actividades.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2200"/>
              </a:lnSpc>
            </a:pPr>
            <a:r>
              <a:rPr dirty="0" sz="1300" spc="5" b="1">
                <a:latin typeface="Times New Roman"/>
                <a:cs typeface="Times New Roman"/>
              </a:rPr>
              <a:t>Artículo 8°. Diseño </a:t>
            </a:r>
            <a:r>
              <a:rPr dirty="0" sz="1300" spc="10" b="1">
                <a:latin typeface="Times New Roman"/>
                <a:cs typeface="Times New Roman"/>
              </a:rPr>
              <a:t>y </a:t>
            </a:r>
            <a:r>
              <a:rPr dirty="0" sz="1300" spc="5" b="1">
                <a:latin typeface="Times New Roman"/>
                <a:cs typeface="Times New Roman"/>
              </a:rPr>
              <a:t>adecuación </a:t>
            </a:r>
            <a:r>
              <a:rPr dirty="0" sz="1300" spc="10" b="1">
                <a:latin typeface="Times New Roman"/>
                <a:cs typeface="Times New Roman"/>
              </a:rPr>
              <a:t>de </a:t>
            </a:r>
            <a:r>
              <a:rPr dirty="0" sz="1300" spc="5" b="1">
                <a:latin typeface="Times New Roman"/>
                <a:cs typeface="Times New Roman"/>
              </a:rPr>
              <a:t>minutas alimentarias </a:t>
            </a:r>
            <a:r>
              <a:rPr dirty="0" sz="1300" spc="10" b="1">
                <a:latin typeface="Times New Roman"/>
                <a:cs typeface="Times New Roman"/>
              </a:rPr>
              <a:t>y </a:t>
            </a:r>
            <a:r>
              <a:rPr dirty="0" sz="1300" spc="5" b="1">
                <a:latin typeface="Times New Roman"/>
                <a:cs typeface="Times New Roman"/>
              </a:rPr>
              <a:t>menús. </a:t>
            </a:r>
            <a:r>
              <a:rPr dirty="0" sz="1300" spc="10">
                <a:latin typeface="Times New Roman"/>
                <a:cs typeface="Times New Roman"/>
              </a:rPr>
              <a:t>Todos </a:t>
            </a:r>
            <a:r>
              <a:rPr dirty="0" sz="1300" spc="5">
                <a:latin typeface="Times New Roman"/>
                <a:cs typeface="Times New Roman"/>
              </a:rPr>
              <a:t>los </a:t>
            </a:r>
            <a:r>
              <a:rPr dirty="0" sz="1300">
                <a:latin typeface="Times New Roman"/>
                <a:cs typeface="Times New Roman"/>
              </a:rPr>
              <a:t>sujetos de  </a:t>
            </a:r>
            <a:r>
              <a:rPr dirty="0" sz="1300" spc="10">
                <a:latin typeface="Times New Roman"/>
                <a:cs typeface="Times New Roman"/>
              </a:rPr>
              <a:t>que </a:t>
            </a:r>
            <a:r>
              <a:rPr dirty="0" sz="1300" spc="5">
                <a:latin typeface="Times New Roman"/>
                <a:cs typeface="Times New Roman"/>
              </a:rPr>
              <a:t>trata </a:t>
            </a:r>
            <a:r>
              <a:rPr dirty="0" sz="1300">
                <a:latin typeface="Times New Roman"/>
                <a:cs typeface="Times New Roman"/>
              </a:rPr>
              <a:t>el </a:t>
            </a:r>
            <a:r>
              <a:rPr dirty="0" sz="1300" spc="5">
                <a:latin typeface="Times New Roman"/>
                <a:cs typeface="Times New Roman"/>
              </a:rPr>
              <a:t>artículo 3º </a:t>
            </a:r>
            <a:r>
              <a:rPr dirty="0" sz="1300" spc="10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la presente </a:t>
            </a:r>
            <a:r>
              <a:rPr dirty="0" sz="1300" spc="15">
                <a:latin typeface="Times New Roman"/>
                <a:cs typeface="Times New Roman"/>
              </a:rPr>
              <a:t>ley </a:t>
            </a:r>
            <a:r>
              <a:rPr dirty="0" sz="1300" spc="10">
                <a:latin typeface="Times New Roman"/>
                <a:cs typeface="Times New Roman"/>
              </a:rPr>
              <a:t>que </a:t>
            </a:r>
            <a:r>
              <a:rPr dirty="0" sz="1300" spc="5">
                <a:latin typeface="Times New Roman"/>
                <a:cs typeface="Times New Roman"/>
              </a:rPr>
              <a:t>desarrollen programas </a:t>
            </a:r>
            <a:r>
              <a:rPr dirty="0" sz="1300" spc="10">
                <a:latin typeface="Times New Roman"/>
                <a:cs typeface="Times New Roman"/>
              </a:rPr>
              <a:t>o </a:t>
            </a:r>
            <a:r>
              <a:rPr dirty="0" sz="1300" spc="5">
                <a:latin typeface="Times New Roman"/>
                <a:cs typeface="Times New Roman"/>
              </a:rPr>
              <a:t>acciones en </a:t>
            </a:r>
            <a:r>
              <a:rPr dirty="0" sz="1300" spc="10">
                <a:latin typeface="Times New Roman"/>
                <a:cs typeface="Times New Roman"/>
              </a:rPr>
              <a:t>que </a:t>
            </a:r>
            <a:r>
              <a:rPr dirty="0" sz="1300">
                <a:latin typeface="Times New Roman"/>
                <a:cs typeface="Times New Roman"/>
              </a:rPr>
              <a:t>se  </a:t>
            </a:r>
            <a:r>
              <a:rPr dirty="0" sz="1300" spc="5">
                <a:latin typeface="Times New Roman"/>
                <a:cs typeface="Times New Roman"/>
              </a:rPr>
              <a:t>ofrezcan </a:t>
            </a:r>
            <a:r>
              <a:rPr dirty="0" sz="1300" spc="10">
                <a:latin typeface="Times New Roman"/>
                <a:cs typeface="Times New Roman"/>
              </a:rPr>
              <a:t>o dispensen alimentos, </a:t>
            </a:r>
            <a:r>
              <a:rPr dirty="0" sz="1300" spc="5">
                <a:latin typeface="Times New Roman"/>
                <a:cs typeface="Times New Roman"/>
              </a:rPr>
              <a:t>sin detrimento </a:t>
            </a:r>
            <a:r>
              <a:rPr dirty="0" sz="1300" spc="10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sus objetivos </a:t>
            </a:r>
            <a:r>
              <a:rPr dirty="0" sz="1300" spc="10">
                <a:latin typeface="Times New Roman"/>
                <a:cs typeface="Times New Roman"/>
              </a:rPr>
              <a:t>y </a:t>
            </a:r>
            <a:r>
              <a:rPr dirty="0" sz="1300" spc="5">
                <a:latin typeface="Times New Roman"/>
                <a:cs typeface="Times New Roman"/>
              </a:rPr>
              <a:t>programas misionales,  </a:t>
            </a:r>
            <a:r>
              <a:rPr dirty="0" sz="1300">
                <a:latin typeface="Times New Roman"/>
                <a:cs typeface="Times New Roman"/>
              </a:rPr>
              <a:t>están </a:t>
            </a:r>
            <a:r>
              <a:rPr dirty="0" sz="1300" spc="5">
                <a:latin typeface="Times New Roman"/>
                <a:cs typeface="Times New Roman"/>
              </a:rPr>
              <a:t>obligadas </a:t>
            </a:r>
            <a:r>
              <a:rPr dirty="0" sz="1300" spc="10">
                <a:latin typeface="Times New Roman"/>
                <a:cs typeface="Times New Roman"/>
              </a:rPr>
              <a:t>a diseñar o </a:t>
            </a:r>
            <a:r>
              <a:rPr dirty="0" sz="1300" spc="5">
                <a:latin typeface="Times New Roman"/>
                <a:cs typeface="Times New Roman"/>
              </a:rPr>
              <a:t>adecuar </a:t>
            </a:r>
            <a:r>
              <a:rPr dirty="0" sz="1300" spc="10">
                <a:latin typeface="Times New Roman"/>
                <a:cs typeface="Times New Roman"/>
              </a:rPr>
              <a:t>minutas </a:t>
            </a:r>
            <a:r>
              <a:rPr dirty="0" sz="1300" spc="5">
                <a:latin typeface="Times New Roman"/>
                <a:cs typeface="Times New Roman"/>
              </a:rPr>
              <a:t>alimentarias </a:t>
            </a:r>
            <a:r>
              <a:rPr dirty="0" sz="1300" spc="10">
                <a:latin typeface="Times New Roman"/>
                <a:cs typeface="Times New Roman"/>
              </a:rPr>
              <a:t>y menús teniendo </a:t>
            </a:r>
            <a:r>
              <a:rPr dirty="0" sz="1300" spc="5">
                <a:latin typeface="Times New Roman"/>
                <a:cs typeface="Times New Roman"/>
              </a:rPr>
              <a:t>en cuenta </a:t>
            </a:r>
            <a:r>
              <a:rPr dirty="0" sz="1300">
                <a:latin typeface="Times New Roman"/>
                <a:cs typeface="Times New Roman"/>
              </a:rPr>
              <a:t>el  </a:t>
            </a:r>
            <a:r>
              <a:rPr dirty="0" sz="1300" spc="5">
                <a:latin typeface="Times New Roman"/>
                <a:cs typeface="Times New Roman"/>
              </a:rPr>
              <a:t>enfoque cultural </a:t>
            </a:r>
            <a:r>
              <a:rPr dirty="0" sz="1300" spc="10">
                <a:latin typeface="Times New Roman"/>
                <a:cs typeface="Times New Roman"/>
              </a:rPr>
              <a:t>y </a:t>
            </a:r>
            <a:r>
              <a:rPr dirty="0" sz="1300" spc="5">
                <a:latin typeface="Times New Roman"/>
                <a:cs typeface="Times New Roman"/>
              </a:rPr>
              <a:t>los </a:t>
            </a:r>
            <a:r>
              <a:rPr dirty="0" sz="1300" spc="10">
                <a:latin typeface="Times New Roman"/>
                <a:cs typeface="Times New Roman"/>
              </a:rPr>
              <a:t>hábitos </a:t>
            </a:r>
            <a:r>
              <a:rPr dirty="0" sz="1300" spc="5">
                <a:latin typeface="Times New Roman"/>
                <a:cs typeface="Times New Roman"/>
              </a:rPr>
              <a:t>alimentarios </a:t>
            </a:r>
            <a:r>
              <a:rPr dirty="0" sz="1300" spc="10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la población </a:t>
            </a:r>
            <a:r>
              <a:rPr dirty="0" sz="1300" spc="10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cada </a:t>
            </a:r>
            <a:r>
              <a:rPr dirty="0" sz="1300" spc="10">
                <a:latin typeface="Times New Roman"/>
                <a:cs typeface="Times New Roman"/>
              </a:rPr>
              <a:t>zona </a:t>
            </a:r>
            <a:r>
              <a:rPr dirty="0" sz="1300" spc="5">
                <a:latin typeface="Times New Roman"/>
                <a:cs typeface="Times New Roman"/>
              </a:rPr>
              <a:t>geográfica para la 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compra </a:t>
            </a:r>
            <a:r>
              <a:rPr dirty="0" sz="1300" spc="5">
                <a:latin typeface="Times New Roman"/>
                <a:cs typeface="Times New Roman"/>
              </a:rPr>
              <a:t>pública local </a:t>
            </a:r>
            <a:r>
              <a:rPr dirty="0" sz="1300" spc="10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alimentos, priorizando </a:t>
            </a:r>
            <a:r>
              <a:rPr dirty="0" sz="1300">
                <a:latin typeface="Times New Roman"/>
                <a:cs typeface="Times New Roman"/>
              </a:rPr>
              <a:t>el </a:t>
            </a:r>
            <a:r>
              <a:rPr dirty="0" sz="1300" spc="5">
                <a:latin typeface="Times New Roman"/>
                <a:cs typeface="Times New Roman"/>
              </a:rPr>
              <a:t>abastecimiento con </a:t>
            </a:r>
            <a:r>
              <a:rPr dirty="0" sz="1300" spc="10">
                <a:latin typeface="Times New Roman"/>
                <a:cs typeface="Times New Roman"/>
              </a:rPr>
              <a:t>productos </a:t>
            </a:r>
            <a:r>
              <a:rPr dirty="0" sz="1300" spc="5">
                <a:latin typeface="Times New Roman"/>
                <a:cs typeface="Times New Roman"/>
              </a:rPr>
              <a:t>locales  provenientes </a:t>
            </a:r>
            <a:r>
              <a:rPr dirty="0" sz="1300" spc="10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pequeños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productores locales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y </a:t>
            </a:r>
            <a:r>
              <a:rPr dirty="0" sz="1300" spc="15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productores pertenecientes </a:t>
            </a:r>
            <a:r>
              <a:rPr dirty="0" sz="1300" spc="10">
                <a:latin typeface="Times New Roman"/>
                <a:cs typeface="Times New Roman"/>
              </a:rPr>
              <a:t>a </a:t>
            </a:r>
            <a:r>
              <a:rPr dirty="0" sz="1300" spc="5">
                <a:latin typeface="Times New Roman"/>
                <a:cs typeface="Times New Roman"/>
              </a:rPr>
              <a:t>la  Agricultura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Campesina, </a:t>
            </a:r>
            <a:r>
              <a:rPr dirty="0" sz="1300" spc="5">
                <a:latin typeface="Times New Roman"/>
                <a:cs typeface="Times New Roman"/>
              </a:rPr>
              <a:t>Familiar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o Comunitaria y sus </a:t>
            </a:r>
            <a:r>
              <a:rPr dirty="0" sz="1300" spc="5">
                <a:latin typeface="Times New Roman"/>
                <a:cs typeface="Times New Roman"/>
              </a:rPr>
              <a:t>organizaciones,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con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enfoque  </a:t>
            </a:r>
            <a:r>
              <a:rPr dirty="0" sz="1300" spc="5">
                <a:latin typeface="Times New Roman"/>
                <a:cs typeface="Times New Roman"/>
              </a:rPr>
              <a:t>diferencial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y tomando </a:t>
            </a:r>
            <a:r>
              <a:rPr dirty="0" sz="1300" spc="5">
                <a:latin typeface="Times New Roman"/>
                <a:cs typeface="Times New Roman"/>
              </a:rPr>
              <a:t>en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consideración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el </a:t>
            </a:r>
            <a:r>
              <a:rPr dirty="0" sz="1300" spc="5">
                <a:latin typeface="Times New Roman"/>
                <a:cs typeface="Times New Roman"/>
              </a:rPr>
              <a:t>concepto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que </a:t>
            </a:r>
            <a:r>
              <a:rPr dirty="0" sz="1300" spc="5">
                <a:latin typeface="Times New Roman"/>
                <a:cs typeface="Times New Roman"/>
              </a:rPr>
              <a:t>deberá rendir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el </a:t>
            </a:r>
            <a:r>
              <a:rPr dirty="0" sz="1300" spc="10">
                <a:latin typeface="Times New Roman"/>
                <a:cs typeface="Times New Roman"/>
              </a:rPr>
              <a:t>Comité  </a:t>
            </a:r>
            <a:r>
              <a:rPr dirty="0" sz="1300" spc="5">
                <a:latin typeface="Times New Roman"/>
                <a:cs typeface="Times New Roman"/>
              </a:rPr>
              <a:t>Departamental </a:t>
            </a:r>
            <a:r>
              <a:rPr dirty="0" sz="1300" spc="10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Seguridad Alimentaria </a:t>
            </a:r>
            <a:r>
              <a:rPr dirty="0" sz="1300" spc="10">
                <a:latin typeface="Times New Roman"/>
                <a:cs typeface="Times New Roman"/>
              </a:rPr>
              <a:t>y </a:t>
            </a:r>
            <a:r>
              <a:rPr dirty="0" sz="1300" spc="5">
                <a:latin typeface="Times New Roman"/>
                <a:cs typeface="Times New Roman"/>
              </a:rPr>
              <a:t>Nutricional respectivo, </a:t>
            </a:r>
            <a:r>
              <a:rPr dirty="0" sz="1300" spc="10">
                <a:latin typeface="Times New Roman"/>
                <a:cs typeface="Times New Roman"/>
              </a:rPr>
              <a:t>o a </a:t>
            </a:r>
            <a:r>
              <a:rPr dirty="0" sz="1300" spc="5">
                <a:latin typeface="Times New Roman"/>
                <a:cs typeface="Times New Roman"/>
              </a:rPr>
              <a:t>falta </a:t>
            </a:r>
            <a:r>
              <a:rPr dirty="0" sz="1300" spc="10">
                <a:latin typeface="Times New Roman"/>
                <a:cs typeface="Times New Roman"/>
              </a:rPr>
              <a:t>de </a:t>
            </a:r>
            <a:r>
              <a:rPr dirty="0" sz="1300">
                <a:latin typeface="Times New Roman"/>
                <a:cs typeface="Times New Roman"/>
              </a:rPr>
              <a:t>éste, </a:t>
            </a:r>
            <a:r>
              <a:rPr dirty="0" sz="1300" spc="10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las 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Secretarías Departamentales </a:t>
            </a:r>
            <a:r>
              <a:rPr dirty="0" sz="1300" spc="10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Agricultura </a:t>
            </a:r>
            <a:r>
              <a:rPr dirty="0" sz="1300" spc="10">
                <a:latin typeface="Times New Roman"/>
                <a:cs typeface="Times New Roman"/>
              </a:rPr>
              <a:t>o quien </a:t>
            </a:r>
            <a:r>
              <a:rPr dirty="0" sz="1300" spc="5">
                <a:latin typeface="Times New Roman"/>
                <a:cs typeface="Times New Roman"/>
              </a:rPr>
              <a:t>haga sus veces. </a:t>
            </a:r>
            <a:r>
              <a:rPr dirty="0" sz="1300" spc="10">
                <a:latin typeface="Times New Roman"/>
                <a:cs typeface="Times New Roman"/>
              </a:rPr>
              <a:t>Todos </a:t>
            </a:r>
            <a:r>
              <a:rPr dirty="0" sz="1300" spc="5">
                <a:latin typeface="Times New Roman"/>
                <a:cs typeface="Times New Roman"/>
              </a:rPr>
              <a:t>los </a:t>
            </a:r>
            <a:r>
              <a:rPr dirty="0" sz="1300" spc="10">
                <a:latin typeface="Times New Roman"/>
                <a:cs typeface="Times New Roman"/>
              </a:rPr>
              <a:t>menús  </a:t>
            </a:r>
            <a:r>
              <a:rPr dirty="0" sz="1300" spc="5">
                <a:latin typeface="Times New Roman"/>
                <a:cs typeface="Times New Roman"/>
              </a:rPr>
              <a:t>diseñados deben priorizar en las preparaciones </a:t>
            </a:r>
            <a:r>
              <a:rPr dirty="0" sz="1300" spc="10">
                <a:latin typeface="Times New Roman"/>
                <a:cs typeface="Times New Roman"/>
              </a:rPr>
              <a:t>o </a:t>
            </a:r>
            <a:r>
              <a:rPr dirty="0" sz="1300" spc="5">
                <a:latin typeface="Times New Roman"/>
                <a:cs typeface="Times New Roman"/>
              </a:rPr>
              <a:t>en los paquetes alimentarlos distribuidos,</a:t>
            </a:r>
            <a:r>
              <a:rPr dirty="0" sz="1300" spc="-20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la  inclusión </a:t>
            </a:r>
            <a:r>
              <a:rPr dirty="0" sz="1300" spc="10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alimentos </a:t>
            </a:r>
            <a:r>
              <a:rPr dirty="0" sz="1300" spc="10">
                <a:latin typeface="Times New Roman"/>
                <a:cs typeface="Times New Roman"/>
              </a:rPr>
              <a:t>e insumos </a:t>
            </a:r>
            <a:r>
              <a:rPr dirty="0" sz="1300" spc="5">
                <a:latin typeface="Times New Roman"/>
                <a:cs typeface="Times New Roman"/>
              </a:rPr>
              <a:t>producidos en </a:t>
            </a:r>
            <a:r>
              <a:rPr dirty="0" sz="1300" spc="15">
                <a:latin typeface="Times New Roman"/>
                <a:cs typeface="Times New Roman"/>
              </a:rPr>
              <a:t>la </a:t>
            </a:r>
            <a:r>
              <a:rPr dirty="0" sz="1300" spc="10">
                <a:latin typeface="Times New Roman"/>
                <a:cs typeface="Times New Roman"/>
              </a:rPr>
              <a:t>misma zona </a:t>
            </a:r>
            <a:r>
              <a:rPr dirty="0" sz="1300" spc="5">
                <a:latin typeface="Times New Roman"/>
                <a:cs typeface="Times New Roman"/>
              </a:rPr>
              <a:t>geográfica, sin </a:t>
            </a:r>
            <a:r>
              <a:rPr dirty="0" sz="1300" spc="10">
                <a:latin typeface="Times New Roman"/>
                <a:cs typeface="Times New Roman"/>
              </a:rPr>
              <a:t>que por </a:t>
            </a:r>
            <a:r>
              <a:rPr dirty="0" sz="1300" spc="5">
                <a:latin typeface="Times New Roman"/>
                <a:cs typeface="Times New Roman"/>
              </a:rPr>
              <a:t>ello  se </a:t>
            </a:r>
            <a:r>
              <a:rPr dirty="0" sz="1300">
                <a:latin typeface="Times New Roman"/>
                <a:cs typeface="Times New Roman"/>
              </a:rPr>
              <a:t>afecte </a:t>
            </a:r>
            <a:r>
              <a:rPr dirty="0" sz="1300" spc="5">
                <a:latin typeface="Times New Roman"/>
                <a:cs typeface="Times New Roman"/>
              </a:rPr>
              <a:t>la calidad microbiológica </a:t>
            </a:r>
            <a:r>
              <a:rPr dirty="0" sz="1300" spc="10">
                <a:latin typeface="Times New Roman"/>
                <a:cs typeface="Times New Roman"/>
              </a:rPr>
              <a:t>y </a:t>
            </a:r>
            <a:r>
              <a:rPr dirty="0" sz="1300">
                <a:latin typeface="Times New Roman"/>
                <a:cs typeface="Times New Roman"/>
              </a:rPr>
              <a:t>el </a:t>
            </a:r>
            <a:r>
              <a:rPr dirty="0" sz="1300" spc="5">
                <a:latin typeface="Times New Roman"/>
                <a:cs typeface="Times New Roman"/>
              </a:rPr>
              <a:t>aporte nutricional </a:t>
            </a:r>
            <a:r>
              <a:rPr dirty="0" sz="1300" spc="10">
                <a:latin typeface="Times New Roman"/>
                <a:cs typeface="Times New Roman"/>
              </a:rPr>
              <a:t>de </a:t>
            </a:r>
            <a:r>
              <a:rPr dirty="0" sz="1300" spc="5">
                <a:latin typeface="Times New Roman"/>
                <a:cs typeface="Times New Roman"/>
              </a:rPr>
              <a:t>la alimentación entregada </a:t>
            </a:r>
            <a:r>
              <a:rPr dirty="0" sz="1300" spc="10">
                <a:latin typeface="Times New Roman"/>
                <a:cs typeface="Times New Roman"/>
              </a:rPr>
              <a:t>a </a:t>
            </a:r>
            <a:r>
              <a:rPr dirty="0" sz="1300" spc="5">
                <a:latin typeface="Times New Roman"/>
                <a:cs typeface="Times New Roman"/>
              </a:rPr>
              <a:t>los  beneficiarlos </a:t>
            </a:r>
            <a:r>
              <a:rPr dirty="0" sz="1300" spc="10">
                <a:latin typeface="Times New Roman"/>
                <a:cs typeface="Times New Roman"/>
              </a:rPr>
              <a:t>de </a:t>
            </a:r>
            <a:r>
              <a:rPr dirty="0" sz="1300">
                <a:latin typeface="Times New Roman"/>
                <a:cs typeface="Times New Roman"/>
              </a:rPr>
              <a:t>estos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programas.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2000"/>
              </a:lnSpc>
              <a:spcBef>
                <a:spcPts val="5"/>
              </a:spcBef>
            </a:pPr>
            <a:r>
              <a:rPr dirty="0" sz="1300" spc="5" b="1">
                <a:latin typeface="Times New Roman"/>
                <a:cs typeface="Times New Roman"/>
              </a:rPr>
              <a:t>Artículo 9°. Especificaciones técnicas </a:t>
            </a:r>
            <a:r>
              <a:rPr dirty="0" sz="1300" spc="10" b="1">
                <a:latin typeface="Times New Roman"/>
                <a:cs typeface="Times New Roman"/>
              </a:rPr>
              <a:t>de </a:t>
            </a:r>
            <a:r>
              <a:rPr dirty="0" sz="1300" spc="5" b="1">
                <a:latin typeface="Times New Roman"/>
                <a:cs typeface="Times New Roman"/>
              </a:rPr>
              <a:t>los productos. </a:t>
            </a:r>
            <a:r>
              <a:rPr dirty="0" sz="1300" spc="5">
                <a:latin typeface="Times New Roman"/>
                <a:cs typeface="Times New Roman"/>
              </a:rPr>
              <a:t>El Gobierno nacional en </a:t>
            </a:r>
            <a:r>
              <a:rPr dirty="0" sz="1300">
                <a:latin typeface="Times New Roman"/>
                <a:cs typeface="Times New Roman"/>
              </a:rPr>
              <a:t>el </a:t>
            </a:r>
            <a:r>
              <a:rPr dirty="0" sz="1300" spc="5">
                <a:latin typeface="Times New Roman"/>
                <a:cs typeface="Times New Roman"/>
              </a:rPr>
              <a:t>marco  </a:t>
            </a:r>
            <a:r>
              <a:rPr dirty="0" sz="1300" spc="10">
                <a:latin typeface="Times New Roman"/>
                <a:cs typeface="Times New Roman"/>
              </a:rPr>
              <a:t>de</a:t>
            </a:r>
            <a:r>
              <a:rPr dirty="0" sz="1300" spc="8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la</a:t>
            </a:r>
            <a:r>
              <a:rPr dirty="0" sz="1300" spc="9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Mesa</a:t>
            </a:r>
            <a:r>
              <a:rPr dirty="0" sz="1300" spc="9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Técnica</a:t>
            </a:r>
            <a:r>
              <a:rPr dirty="0" sz="1300" spc="10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Nacional</a:t>
            </a:r>
            <a:r>
              <a:rPr dirty="0" sz="1300" spc="10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de</a:t>
            </a:r>
            <a:r>
              <a:rPr dirty="0" sz="1300" spc="8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Compras</a:t>
            </a:r>
            <a:r>
              <a:rPr dirty="0" sz="1300" spc="11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Públicas</a:t>
            </a:r>
            <a:r>
              <a:rPr dirty="0" sz="1300" spc="114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Locales</a:t>
            </a:r>
            <a:r>
              <a:rPr dirty="0" sz="1300" spc="9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de</a:t>
            </a:r>
            <a:r>
              <a:rPr dirty="0" sz="1300" spc="9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Alimentos</a:t>
            </a:r>
            <a:r>
              <a:rPr dirty="0" sz="1300" spc="114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en</a:t>
            </a:r>
            <a:r>
              <a:rPr dirty="0" sz="1300" spc="95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coordinación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6356" y="1038352"/>
            <a:ext cx="6407785" cy="10547350"/>
          </a:xfrm>
          <a:custGeom>
            <a:avLst/>
            <a:gdLst/>
            <a:ahLst/>
            <a:cxnLst/>
            <a:rect l="l" t="t" r="r" b="b"/>
            <a:pathLst>
              <a:path w="6407784" h="10547350">
                <a:moveTo>
                  <a:pt x="0" y="10547299"/>
                </a:moveTo>
                <a:lnTo>
                  <a:pt x="6407302" y="10547299"/>
                </a:lnTo>
                <a:lnTo>
                  <a:pt x="6407302" y="0"/>
                </a:lnTo>
                <a:lnTo>
                  <a:pt x="0" y="0"/>
                </a:lnTo>
                <a:lnTo>
                  <a:pt x="0" y="10547299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1F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2020-06-24T15:05:53Z</dcterms:created>
  <dcterms:modified xsi:type="dcterms:W3CDTF">2020-06-24T15:05:53Z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2020-06-19T00:00:00Z</vt:filetime>
  </property>
  <property fmtid="{D5CDD505-2E9C-101B-9397-08002B2CF9AE}" pid="3" name="Creator">
    <vt:lpwstr>Adobe InDesign 15.0 (Macintosh)</vt:lpwstr>
  </property>
  <property fmtid="{D5CDD505-2E9C-101B-9397-08002B2CF9AE}" pid="4" name="LastSaved">
    <vt:filetime>2020-06-24T00:00:00Z</vt:filetime>
  </property>
</Properties>
</file>