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Ubuntu Light"/>
      <p:regular r:id="rId19"/>
      <p:bold r:id="rId20"/>
      <p:italic r:id="rId21"/>
      <p:boldItalic r:id="rId22"/>
    </p:embeddedFont>
    <p:embeddedFont>
      <p:font typeface="Work Sans Regula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bold.fntdata"/><Relationship Id="rId22" Type="http://schemas.openxmlformats.org/officeDocument/2006/relationships/font" Target="fonts/UbuntuLight-boldItalic.fntdata"/><Relationship Id="rId21" Type="http://schemas.openxmlformats.org/officeDocument/2006/relationships/font" Target="fonts/UbuntuLight-italic.fntdata"/><Relationship Id="rId24" Type="http://schemas.openxmlformats.org/officeDocument/2006/relationships/font" Target="fonts/WorkSansRegular-bold.fntdata"/><Relationship Id="rId23" Type="http://schemas.openxmlformats.org/officeDocument/2006/relationships/font" Target="fonts/WorkSansRegula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Regular-boldItalic.fntdata"/><Relationship Id="rId25" Type="http://schemas.openxmlformats.org/officeDocument/2006/relationships/font" Target="fonts/WorkSansRegula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Ubuntu-regular.fntdata"/><Relationship Id="rId14" Type="http://schemas.openxmlformats.org/officeDocument/2006/relationships/slide" Target="slides/slide10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19" Type="http://schemas.openxmlformats.org/officeDocument/2006/relationships/font" Target="fonts/UbuntuLight-regular.fntdata"/><Relationship Id="rId18" Type="http://schemas.openxmlformats.org/officeDocument/2006/relationships/font" Target="fonts/Ubuntu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dee9433ca_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dee9433ca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dee9433c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dee943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dee9433ca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dee9433c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dee9433c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dee9433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dee9433ca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dee9433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dee9433ca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dee9433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dee9433ca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dee9433c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dee9433ca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dee9433c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Proyecciones de natalidad en Colombia (2000-2018)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John Edward Ospina Ladino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Felipe Valencia Ceballos</a:t>
            </a:r>
            <a:endParaRPr sz="1500"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197" y="1735175"/>
            <a:ext cx="2563925" cy="349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930600" y="465400"/>
            <a:ext cx="7282800" cy="134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Motivación</a:t>
            </a:r>
            <a:endParaRPr sz="5000"/>
          </a:p>
        </p:txBody>
      </p:sp>
      <p:sp>
        <p:nvSpPr>
          <p:cNvPr id="58" name="Google Shape;58;p13"/>
          <p:cNvSpPr txBox="1"/>
          <p:nvPr/>
        </p:nvSpPr>
        <p:spPr>
          <a:xfrm>
            <a:off x="1065875" y="1908675"/>
            <a:ext cx="69282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 simple vista se podría observar un crecimiento de la población, y por esta razón se decidió investigar acerca de este tema.</a:t>
            </a:r>
            <a:endParaRPr b="1" sz="2700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9" name="Google Shape;59;p13"/>
          <p:cNvGrpSpPr/>
          <p:nvPr/>
        </p:nvGrpSpPr>
        <p:grpSpPr>
          <a:xfrm>
            <a:off x="7681756" y="3721911"/>
            <a:ext cx="446345" cy="1110674"/>
            <a:chOff x="3386850" y="2264625"/>
            <a:chExt cx="203950" cy="509250"/>
          </a:xfrm>
        </p:grpSpPr>
        <p:sp>
          <p:nvSpPr>
            <p:cNvPr id="60" name="Google Shape;60;p13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8213116" y="3719931"/>
            <a:ext cx="448594" cy="1114618"/>
            <a:chOff x="4076175" y="2267050"/>
            <a:chExt cx="173450" cy="504375"/>
          </a:xfrm>
        </p:grpSpPr>
        <p:sp>
          <p:nvSpPr>
            <p:cNvPr id="63" name="Google Shape;63;p13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930600" y="617756"/>
            <a:ext cx="7282800" cy="63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Extracción de datos</a:t>
            </a:r>
            <a:endParaRPr sz="49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715700" y="1356350"/>
            <a:ext cx="27222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Los datos fueron obtenidos de la </a:t>
            </a:r>
            <a:r>
              <a:rPr lang="en"/>
              <a:t>página</a:t>
            </a:r>
            <a:r>
              <a:rPr lang="en"/>
              <a:t> </a:t>
            </a:r>
            <a:r>
              <a:rPr lang="en"/>
              <a:t>oficial</a:t>
            </a:r>
            <a:r>
              <a:rPr lang="en"/>
              <a:t> del Departamento Administrativo Nacional de </a:t>
            </a:r>
            <a:r>
              <a:rPr lang="en"/>
              <a:t>Estadística</a:t>
            </a:r>
            <a:r>
              <a:rPr lang="en"/>
              <a:t> (DANE)</a:t>
            </a:r>
            <a:endParaRPr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6511" l="1177" r="21863" t="14079"/>
          <a:stretch/>
        </p:blipFill>
        <p:spPr>
          <a:xfrm>
            <a:off x="3520325" y="1473000"/>
            <a:ext cx="5061126" cy="293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4"/>
          <p:cNvGrpSpPr/>
          <p:nvPr/>
        </p:nvGrpSpPr>
        <p:grpSpPr>
          <a:xfrm>
            <a:off x="715701" y="3838545"/>
            <a:ext cx="1165245" cy="730619"/>
            <a:chOff x="3936375" y="3703750"/>
            <a:chExt cx="453050" cy="332175"/>
          </a:xfrm>
        </p:grpSpPr>
        <p:sp>
          <p:nvSpPr>
            <p:cNvPr id="74" name="Google Shape;74;p14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769500" y="465400"/>
            <a:ext cx="4820100" cy="12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Gráfica inicial</a:t>
            </a:r>
            <a:endParaRPr sz="500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20516" l="22907" r="39091" t="30401"/>
          <a:stretch/>
        </p:blipFill>
        <p:spPr>
          <a:xfrm>
            <a:off x="3945051" y="1462775"/>
            <a:ext cx="3939974" cy="28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703325" y="1368750"/>
            <a:ext cx="27222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gráfica inicia en el año 2000 y finaliza en el año 2018 debido a que son los datos más actualizados que se obtuvieron</a:t>
            </a:r>
            <a:endParaRPr/>
          </a:p>
        </p:txBody>
      </p:sp>
      <p:grpSp>
        <p:nvGrpSpPr>
          <p:cNvPr id="86" name="Google Shape;86;p15"/>
          <p:cNvGrpSpPr/>
          <p:nvPr/>
        </p:nvGrpSpPr>
        <p:grpSpPr>
          <a:xfrm rot="-5399778">
            <a:off x="8028569" y="4028047"/>
            <a:ext cx="701956" cy="598247"/>
            <a:chOff x="4610450" y="3703750"/>
            <a:chExt cx="453050" cy="332175"/>
          </a:xfrm>
        </p:grpSpPr>
        <p:sp>
          <p:nvSpPr>
            <p:cNvPr id="87" name="Google Shape;87;p15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de gráfica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581400" y="1415701"/>
            <a:ext cx="3662400" cy="30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Ecuaciones que propone el código como posibles proyecciones del comportamiento de los datos </a:t>
            </a:r>
            <a:endParaRPr sz="2400"/>
          </a:p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22571" l="22703" r="39513" t="27820"/>
          <a:stretch/>
        </p:blipFill>
        <p:spPr>
          <a:xfrm>
            <a:off x="4512775" y="1333963"/>
            <a:ext cx="3998350" cy="295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Ecuación seleccionada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Analizando las diferentes ecuaciones obtenidas, se concluyó que la ecuación de grado 1 acertaba de mejor manera con la proyección de los datos.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18254" l="22467" r="38465" t="31842"/>
          <a:stretch/>
        </p:blipFill>
        <p:spPr>
          <a:xfrm>
            <a:off x="4478659" y="1355300"/>
            <a:ext cx="3882391" cy="27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¿Cuándo descenderán los </a:t>
            </a:r>
            <a:r>
              <a:rPr lang="en"/>
              <a:t>índices</a:t>
            </a:r>
            <a:r>
              <a:rPr lang="en"/>
              <a:t> de natalidad a 40.000 por año?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75275" y="539750"/>
            <a:ext cx="1291875" cy="12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proyección más acertada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65300" y="2142600"/>
            <a:ext cx="3869100" cy="8583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fbt1(x)= -35.6 x + 2.159e+04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18256" l="22667" r="38879" t="32824"/>
          <a:stretch/>
        </p:blipFill>
        <p:spPr>
          <a:xfrm>
            <a:off x="4514000" y="1358975"/>
            <a:ext cx="4039774" cy="2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598800" y="1523150"/>
            <a:ext cx="30399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 predice que para el año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52.041782.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Aproximadamente en el año 2052 y un mes.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761700" y="575504"/>
            <a:ext cx="7282800" cy="5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Proyección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20838" l="22523" r="38856" t="31079"/>
          <a:stretch/>
        </p:blipFill>
        <p:spPr>
          <a:xfrm>
            <a:off x="3783825" y="1090300"/>
            <a:ext cx="4737500" cy="33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