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62" r:id="rId4"/>
    <p:sldId id="264" r:id="rId5"/>
    <p:sldId id="263" r:id="rId6"/>
    <p:sldId id="336" r:id="rId7"/>
    <p:sldId id="265" r:id="rId8"/>
    <p:sldId id="266" r:id="rId9"/>
    <p:sldId id="267" r:id="rId10"/>
    <p:sldId id="268" r:id="rId11"/>
    <p:sldId id="270" r:id="rId12"/>
    <p:sldId id="269" r:id="rId13"/>
    <p:sldId id="280" r:id="rId14"/>
    <p:sldId id="276" r:id="rId15"/>
    <p:sldId id="277" r:id="rId16"/>
    <p:sldId id="278" r:id="rId17"/>
    <p:sldId id="279" r:id="rId18"/>
    <p:sldId id="282" r:id="rId19"/>
    <p:sldId id="273" r:id="rId20"/>
    <p:sldId id="289" r:id="rId21"/>
    <p:sldId id="291" r:id="rId22"/>
    <p:sldId id="292" r:id="rId23"/>
    <p:sldId id="293" r:id="rId24"/>
    <p:sldId id="271" r:id="rId25"/>
    <p:sldId id="283" r:id="rId26"/>
    <p:sldId id="284" r:id="rId27"/>
    <p:sldId id="288" r:id="rId28"/>
    <p:sldId id="285" r:id="rId29"/>
    <p:sldId id="294" r:id="rId30"/>
    <p:sldId id="295" r:id="rId31"/>
    <p:sldId id="296" r:id="rId32"/>
    <p:sldId id="287" r:id="rId33"/>
    <p:sldId id="308" r:id="rId34"/>
    <p:sldId id="309" r:id="rId35"/>
    <p:sldId id="313" r:id="rId36"/>
    <p:sldId id="321" r:id="rId37"/>
    <p:sldId id="319" r:id="rId38"/>
    <p:sldId id="320" r:id="rId39"/>
    <p:sldId id="316" r:id="rId40"/>
    <p:sldId id="314" r:id="rId41"/>
    <p:sldId id="333" r:id="rId42"/>
    <p:sldId id="335" r:id="rId43"/>
    <p:sldId id="315" r:id="rId44"/>
    <p:sldId id="317" r:id="rId45"/>
    <p:sldId id="318" r:id="rId46"/>
    <p:sldId id="322" r:id="rId47"/>
    <p:sldId id="324" r:id="rId48"/>
    <p:sldId id="325" r:id="rId49"/>
    <p:sldId id="326" r:id="rId50"/>
    <p:sldId id="330" r:id="rId51"/>
    <p:sldId id="327" r:id="rId52"/>
    <p:sldId id="329" r:id="rId53"/>
    <p:sldId id="328" r:id="rId54"/>
    <p:sldId id="332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05DC6-1269-4E78-8616-58CC1DC70BF1}" v="4" dt="2019-08-28T14:31:52.38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Valentini" userId="792a62b531cc4611" providerId="LiveId" clId="{19905DC6-1269-4E78-8616-58CC1DC70BF1}"/>
    <pc:docChg chg="undo modSld">
      <pc:chgData name="Felipe Valentini" userId="792a62b531cc4611" providerId="LiveId" clId="{19905DC6-1269-4E78-8616-58CC1DC70BF1}" dt="2019-08-28T14:31:52.384" v="10" actId="20578"/>
      <pc:docMkLst>
        <pc:docMk/>
      </pc:docMkLst>
      <pc:sldChg chg="modSp">
        <pc:chgData name="Felipe Valentini" userId="792a62b531cc4611" providerId="LiveId" clId="{19905DC6-1269-4E78-8616-58CC1DC70BF1}" dt="2019-08-21T14:31:22.305" v="0" actId="1036"/>
        <pc:sldMkLst>
          <pc:docMk/>
          <pc:sldMk cId="3154380838" sldId="291"/>
        </pc:sldMkLst>
        <pc:spChg chg="mod">
          <ac:chgData name="Felipe Valentini" userId="792a62b531cc4611" providerId="LiveId" clId="{19905DC6-1269-4E78-8616-58CC1DC70BF1}" dt="2019-08-21T14:31:22.305" v="0" actId="1036"/>
          <ac:spMkLst>
            <pc:docMk/>
            <pc:sldMk cId="3154380838" sldId="291"/>
            <ac:spMk id="3" creationId="{00000000-0000-0000-0000-000000000000}"/>
          </ac:spMkLst>
        </pc:spChg>
      </pc:sldChg>
      <pc:sldChg chg="modSp">
        <pc:chgData name="Felipe Valentini" userId="792a62b531cc4611" providerId="LiveId" clId="{19905DC6-1269-4E78-8616-58CC1DC70BF1}" dt="2019-08-28T12:52:01.667" v="4" actId="20577"/>
        <pc:sldMkLst>
          <pc:docMk/>
          <pc:sldMk cId="2954637592" sldId="295"/>
        </pc:sldMkLst>
        <pc:spChg chg="mod">
          <ac:chgData name="Felipe Valentini" userId="792a62b531cc4611" providerId="LiveId" clId="{19905DC6-1269-4E78-8616-58CC1DC70BF1}" dt="2019-08-28T12:52:01.667" v="4" actId="20577"/>
          <ac:spMkLst>
            <pc:docMk/>
            <pc:sldMk cId="2954637592" sldId="295"/>
            <ac:spMk id="6" creationId="{00000000-0000-0000-0000-000000000000}"/>
          </ac:spMkLst>
        </pc:spChg>
      </pc:sldChg>
      <pc:sldChg chg="modSp">
        <pc:chgData name="Felipe Valentini" userId="792a62b531cc4611" providerId="LiveId" clId="{19905DC6-1269-4E78-8616-58CC1DC70BF1}" dt="2019-08-28T14:10:31.223" v="6" actId="1036"/>
        <pc:sldMkLst>
          <pc:docMk/>
          <pc:sldMk cId="809339183" sldId="308"/>
        </pc:sldMkLst>
        <pc:spChg chg="mod">
          <ac:chgData name="Felipe Valentini" userId="792a62b531cc4611" providerId="LiveId" clId="{19905DC6-1269-4E78-8616-58CC1DC70BF1}" dt="2019-08-28T14:10:31.223" v="6" actId="1036"/>
          <ac:spMkLst>
            <pc:docMk/>
            <pc:sldMk cId="809339183" sldId="308"/>
            <ac:spMk id="4" creationId="{00000000-0000-0000-0000-000000000000}"/>
          </ac:spMkLst>
        </pc:spChg>
      </pc:sldChg>
      <pc:sldChg chg="modSp">
        <pc:chgData name="Felipe Valentini" userId="792a62b531cc4611" providerId="LiveId" clId="{19905DC6-1269-4E78-8616-58CC1DC70BF1}" dt="2019-08-28T14:31:52.384" v="10" actId="20578"/>
        <pc:sldMkLst>
          <pc:docMk/>
          <pc:sldMk cId="1973630933" sldId="313"/>
        </pc:sldMkLst>
        <pc:spChg chg="mod">
          <ac:chgData name="Felipe Valentini" userId="792a62b531cc4611" providerId="LiveId" clId="{19905DC6-1269-4E78-8616-58CC1DC70BF1}" dt="2019-08-28T14:23:23.511" v="8" actId="1076"/>
          <ac:spMkLst>
            <pc:docMk/>
            <pc:sldMk cId="1973630933" sldId="313"/>
            <ac:spMk id="3" creationId="{00000000-0000-0000-0000-000000000000}"/>
          </ac:spMkLst>
        </pc:spChg>
        <pc:spChg chg="mod">
          <ac:chgData name="Felipe Valentini" userId="792a62b531cc4611" providerId="LiveId" clId="{19905DC6-1269-4E78-8616-58CC1DC70BF1}" dt="2019-08-28T14:31:52.384" v="10" actId="20578"/>
          <ac:spMkLst>
            <pc:docMk/>
            <pc:sldMk cId="1973630933" sldId="313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0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4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4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7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78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4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67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4994-D2C3-462D-9D9B-EAB62418EDC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2DB24-BB50-46FB-992E-23170C0D24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8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ersonality-project.org/revelle.html" TargetMode="Externa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E8AD8E6-22B2-47CC-A82C-C86F1BA0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70933"/>
            <a:ext cx="11785600" cy="63669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36885" y="902702"/>
            <a:ext cx="729498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800" b="1" dirty="0">
                <a:solidFill>
                  <a:schemeClr val="bg1"/>
                </a:solidFill>
              </a:rPr>
              <a:t>Introdução ao R</a:t>
            </a:r>
          </a:p>
          <a:p>
            <a:endParaRPr lang="pt-BR" sz="4200" b="1" dirty="0">
              <a:solidFill>
                <a:schemeClr val="bg1"/>
              </a:solidFill>
            </a:endParaRPr>
          </a:p>
          <a:p>
            <a:endParaRPr lang="pt-BR" sz="4200" b="1" dirty="0">
              <a:solidFill>
                <a:schemeClr val="bg1"/>
              </a:solidFill>
            </a:endParaRPr>
          </a:p>
          <a:p>
            <a:r>
              <a:rPr lang="pt-BR" sz="3600" b="1" i="1" dirty="0">
                <a:solidFill>
                  <a:schemeClr val="bg1"/>
                </a:solidFill>
              </a:rPr>
              <a:t>Prof. Dr. Felipe Valentini</a:t>
            </a:r>
          </a:p>
          <a:p>
            <a:endParaRPr lang="pt-BR" sz="3600" b="1" i="1" dirty="0">
              <a:solidFill>
                <a:schemeClr val="bg1"/>
              </a:solidFill>
            </a:endParaRPr>
          </a:p>
          <a:p>
            <a:r>
              <a:rPr lang="pt-BR" sz="3600" b="1" i="1" dirty="0">
                <a:solidFill>
                  <a:schemeClr val="bg1"/>
                </a:solidFill>
              </a:rPr>
              <a:t>PPG Avaliação Psicológica</a:t>
            </a:r>
          </a:p>
          <a:p>
            <a:r>
              <a:rPr lang="pt-BR" sz="3600" b="1" i="1" dirty="0">
                <a:solidFill>
                  <a:schemeClr val="bg1"/>
                </a:solidFill>
              </a:rPr>
              <a:t>Universidade São Francisco.</a:t>
            </a:r>
            <a:endParaRPr lang="pt-BR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8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737937"/>
            <a:ext cx="95771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Instalando o R e </a:t>
            </a:r>
            <a:r>
              <a:rPr lang="pt-BR" sz="2800" dirty="0" err="1"/>
              <a:t>Rstudio</a:t>
            </a:r>
            <a:endParaRPr lang="pt-BR" sz="2800" dirty="0"/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 err="1"/>
              <a:t>RStudio</a:t>
            </a:r>
            <a:endParaRPr lang="pt-BR" sz="2800" dirty="0"/>
          </a:p>
          <a:p>
            <a:pPr marL="914400" lvl="1" indent="-457200">
              <a:buFontTx/>
              <a:buChar char="-"/>
            </a:pPr>
            <a:r>
              <a:rPr lang="pt-BR" sz="2800" dirty="0"/>
              <a:t>IDE  (</a:t>
            </a:r>
            <a:r>
              <a:rPr lang="pt-BR" sz="2800" dirty="0" err="1"/>
              <a:t>Integrated</a:t>
            </a:r>
            <a:r>
              <a:rPr lang="pt-BR" sz="2800" dirty="0"/>
              <a:t> </a:t>
            </a:r>
            <a:r>
              <a:rPr lang="pt-BR" sz="2800" dirty="0" err="1"/>
              <a:t>development</a:t>
            </a:r>
            <a:r>
              <a:rPr lang="pt-BR" sz="2800" dirty="0"/>
              <a:t> </a:t>
            </a:r>
            <a:r>
              <a:rPr lang="pt-BR" sz="2800" dirty="0" err="1"/>
              <a:t>enviroment</a:t>
            </a:r>
            <a:r>
              <a:rPr lang="pt-BR" sz="2800" dirty="0"/>
              <a:t>)</a:t>
            </a:r>
          </a:p>
          <a:p>
            <a:pPr marL="914400" lvl="1" indent="-457200">
              <a:buFontTx/>
              <a:buChar char="-"/>
            </a:pPr>
            <a:endParaRPr lang="pt-BR" sz="2800" dirty="0"/>
          </a:p>
          <a:p>
            <a:pPr marL="914400" lvl="1" indent="-457200">
              <a:buFontTx/>
              <a:buChar char="-"/>
            </a:pPr>
            <a:r>
              <a:rPr lang="pt-BR" sz="2800" dirty="0"/>
              <a:t>Ajuda bastante a organizar o ambiente de trabalho no R</a:t>
            </a:r>
          </a:p>
          <a:p>
            <a:pPr marL="1371600" lvl="2" indent="-457200">
              <a:buFontTx/>
              <a:buChar char="-"/>
            </a:pPr>
            <a:r>
              <a:rPr lang="pt-BR" sz="2800" dirty="0"/>
              <a:t>Diversas janelas simultâneas</a:t>
            </a:r>
          </a:p>
          <a:p>
            <a:pPr marL="1371600" lvl="2" indent="-457200">
              <a:buFontTx/>
              <a:buChar char="-"/>
            </a:pPr>
            <a:r>
              <a:rPr lang="pt-BR" sz="2800" dirty="0"/>
              <a:t>Cores diferentes para os comandos</a:t>
            </a:r>
          </a:p>
          <a:p>
            <a:pPr marL="1371600" lvl="2" indent="-457200">
              <a:buFontTx/>
              <a:buChar char="-"/>
            </a:pPr>
            <a:r>
              <a:rPr lang="pt-BR" sz="2800" dirty="0"/>
              <a:t>Acesso fácil à documentação de ajuda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O </a:t>
            </a:r>
            <a:r>
              <a:rPr lang="pt-BR" sz="2800" dirty="0" err="1"/>
              <a:t>RStudio</a:t>
            </a:r>
            <a:r>
              <a:rPr lang="pt-BR" sz="2800" dirty="0"/>
              <a:t> pode ser baixado gratuitamente no endereço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www.rstudio.com</a:t>
            </a:r>
            <a:r>
              <a:rPr lang="pt-BR" sz="2800" dirty="0"/>
              <a:t> </a:t>
            </a:r>
            <a:endParaRPr lang="en-US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825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737937"/>
            <a:ext cx="9577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Instalando o R e </a:t>
            </a:r>
            <a:r>
              <a:rPr lang="pt-BR" sz="2800" dirty="0" err="1"/>
              <a:t>Rstudio</a:t>
            </a:r>
            <a:endParaRPr lang="pt-BR" sz="2800" dirty="0"/>
          </a:p>
          <a:p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9" y="1416616"/>
            <a:ext cx="9914021" cy="5317057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2267953" y="2611813"/>
            <a:ext cx="3882189" cy="15696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para Script,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466474" y="5101850"/>
            <a:ext cx="2895600" cy="107721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do 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096627" y="2432279"/>
            <a:ext cx="3461084" cy="107721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315201" y="4825716"/>
            <a:ext cx="3461084" cy="15696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Pacotes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0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47906" y="1173912"/>
            <a:ext cx="104915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/>
              <a:t>Iniciando um novo projeto</a:t>
            </a:r>
          </a:p>
          <a:p>
            <a:endParaRPr lang="pt-BR" sz="2800" dirty="0"/>
          </a:p>
          <a:p>
            <a:pPr lvl="1"/>
            <a:r>
              <a:rPr lang="pt-BR" sz="2800" dirty="0"/>
              <a:t> </a:t>
            </a:r>
            <a:endParaRPr lang="en-US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1026" name="Picture 2" descr="Resultado de imagem para novo proje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8" y="2405019"/>
            <a:ext cx="3802640" cy="3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1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915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Iniciando um novo projeto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Dica geral: Seja organizado... Ou nunca mais encontrará a análise que você rodou há uma semana...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Guarde as suas análises num diretório/pasta somente para as análises do R, ou uma pasta específica para as suas pesquisas (eu, particularmente tenho usado a segunda opção)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Não inicie uma nova análise no mesmo script de um projeto anterior. Caso necessário, copie o script antigo e cole em um novo projeto...</a:t>
            </a:r>
          </a:p>
          <a:p>
            <a:pPr lvl="1"/>
            <a:r>
              <a:rPr lang="pt-BR" sz="2800" dirty="0"/>
              <a:t> </a:t>
            </a:r>
            <a:endParaRPr lang="en-US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5596438"/>
            <a:ext cx="962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915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Iniciando um novo projeto</a:t>
            </a:r>
          </a:p>
          <a:p>
            <a:pPr lvl="1"/>
            <a:r>
              <a:rPr lang="pt-BR" sz="2800" dirty="0"/>
              <a:t> </a:t>
            </a:r>
            <a:endParaRPr lang="en-US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" y="272063"/>
            <a:ext cx="10367413" cy="5567263"/>
          </a:xfrm>
          <a:prstGeom prst="rect">
            <a:avLst/>
          </a:prstGeom>
        </p:spPr>
      </p:pic>
      <p:sp>
        <p:nvSpPr>
          <p:cNvPr id="9" name="Seta: para Baixo 8"/>
          <p:cNvSpPr/>
          <p:nvPr/>
        </p:nvSpPr>
        <p:spPr>
          <a:xfrm rot="3766789">
            <a:off x="2584984" y="-76783"/>
            <a:ext cx="744932" cy="1292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71" y="1481571"/>
            <a:ext cx="5802420" cy="467604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1" name="Imagem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6" y="2515820"/>
            <a:ext cx="6334668" cy="410677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62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915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Iniciando um novo projeto</a:t>
            </a:r>
          </a:p>
          <a:p>
            <a:endParaRPr lang="pt-BR" sz="2800" dirty="0"/>
          </a:p>
          <a:p>
            <a:pPr lvl="1"/>
            <a:r>
              <a:rPr lang="pt-BR" sz="2800" b="1" dirty="0" err="1"/>
              <a:t>getwd</a:t>
            </a:r>
            <a:r>
              <a:rPr lang="pt-BR" sz="2800" b="1" dirty="0"/>
              <a:t> &amp; </a:t>
            </a:r>
            <a:r>
              <a:rPr lang="pt-BR" sz="2800" b="1" dirty="0" err="1"/>
              <a:t>setwd</a:t>
            </a:r>
            <a:endParaRPr lang="pt-BR" sz="2800" b="1" dirty="0"/>
          </a:p>
          <a:p>
            <a:pPr lvl="1"/>
            <a:endParaRPr lang="pt-BR" sz="2800" dirty="0"/>
          </a:p>
          <a:p>
            <a:pPr lvl="1"/>
            <a:r>
              <a:rPr lang="pt-BR" sz="2800" i="1" dirty="0"/>
              <a:t>Organize os seus projetos em pastas que você saiba onde estão...</a:t>
            </a:r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b="1" dirty="0" err="1"/>
              <a:t>getwd</a:t>
            </a:r>
            <a:r>
              <a:rPr lang="pt-BR" sz="2800" b="1" dirty="0"/>
              <a:t>()</a:t>
            </a:r>
          </a:p>
          <a:p>
            <a:pPr lvl="1"/>
            <a:r>
              <a:rPr lang="pt-BR" sz="2800" i="1" dirty="0"/>
              <a:t>Em resposta ao comando ‘</a:t>
            </a:r>
            <a:r>
              <a:rPr lang="pt-BR" sz="2800" i="1" dirty="0" err="1"/>
              <a:t>getwd</a:t>
            </a:r>
            <a:r>
              <a:rPr lang="pt-BR" sz="2800" i="1" dirty="0"/>
              <a:t>()’ o R indicará o diretório atual de trabalho</a:t>
            </a:r>
          </a:p>
          <a:p>
            <a:pPr lvl="1"/>
            <a:endParaRPr lang="pt-BR" sz="2800" i="1" dirty="0"/>
          </a:p>
          <a:p>
            <a:pPr lvl="1"/>
            <a:r>
              <a:rPr lang="pt-BR" sz="2800" b="1" dirty="0" err="1"/>
              <a:t>setwd</a:t>
            </a:r>
            <a:r>
              <a:rPr lang="pt-BR" sz="2800" b="1" dirty="0"/>
              <a:t>("</a:t>
            </a:r>
            <a:r>
              <a:rPr lang="pt-BR" sz="2800" dirty="0"/>
              <a:t>diretório</a:t>
            </a:r>
            <a:r>
              <a:rPr lang="pt-BR" sz="2800" b="1" dirty="0"/>
              <a:t>")</a:t>
            </a:r>
          </a:p>
          <a:p>
            <a:pPr lvl="1"/>
            <a:r>
              <a:rPr lang="pt-BR" sz="2800" i="1" dirty="0"/>
              <a:t>Configura o diretório de trabalho</a:t>
            </a:r>
          </a:p>
          <a:p>
            <a:pPr lvl="1"/>
            <a:r>
              <a:rPr lang="pt-BR" sz="2800" i="1" dirty="0" err="1"/>
              <a:t>Ex</a:t>
            </a:r>
            <a:r>
              <a:rPr lang="pt-BR" sz="2800" i="1" dirty="0"/>
              <a:t>: </a:t>
            </a:r>
            <a:r>
              <a:rPr lang="pt-BR" sz="2800" dirty="0" err="1"/>
              <a:t>setwd</a:t>
            </a:r>
            <a:r>
              <a:rPr lang="pt-BR" sz="2800" dirty="0"/>
              <a:t>("C:/Users/Felipe/Google Drive/</a:t>
            </a:r>
            <a:r>
              <a:rPr lang="pt-BR" sz="2800" dirty="0" err="1"/>
              <a:t>curso_R</a:t>
            </a:r>
            <a:r>
              <a:rPr lang="pt-BR" sz="2800" dirty="0"/>
              <a:t>")</a:t>
            </a:r>
          </a:p>
          <a:p>
            <a:pPr lvl="1"/>
            <a:endParaRPr lang="pt-BR" sz="2800" i="1" dirty="0"/>
          </a:p>
        </p:txBody>
      </p:sp>
      <p:sp>
        <p:nvSpPr>
          <p:cNvPr id="8" name="Seta: para Baixo 7"/>
          <p:cNvSpPr/>
          <p:nvPr/>
        </p:nvSpPr>
        <p:spPr>
          <a:xfrm rot="4005466">
            <a:off x="4869984" y="3383040"/>
            <a:ext cx="646446" cy="3623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29664" y="4182979"/>
            <a:ext cx="4908883" cy="123110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 maiúsculo</a:t>
            </a:r>
          </a:p>
          <a:p>
            <a:r>
              <a:rPr lang="pt-BR" sz="2800" b="1" dirty="0">
                <a:solidFill>
                  <a:schemeClr val="bg1"/>
                </a:solidFill>
              </a:rPr>
              <a:t>Direção das barras...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915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Iniciando um novo projeto</a:t>
            </a:r>
          </a:p>
          <a:p>
            <a:endParaRPr lang="pt-BR" sz="2800" dirty="0"/>
          </a:p>
          <a:p>
            <a:pPr lvl="1"/>
            <a:r>
              <a:rPr lang="pt-BR" sz="2800" b="1" dirty="0" err="1"/>
              <a:t>getwd</a:t>
            </a:r>
            <a:r>
              <a:rPr lang="pt-BR" sz="2800" b="1" dirty="0"/>
              <a:t> &amp; </a:t>
            </a:r>
            <a:r>
              <a:rPr lang="pt-BR" sz="2800" b="1" dirty="0" err="1"/>
              <a:t>setwd</a:t>
            </a:r>
            <a:endParaRPr lang="pt-BR" sz="2800" b="1" dirty="0"/>
          </a:p>
          <a:p>
            <a:pPr lvl="1"/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A vantagem de trabalhar criando primeiro um projeto no </a:t>
            </a:r>
            <a:r>
              <a:rPr lang="pt-BR" sz="2800" dirty="0" err="1"/>
              <a:t>RStudio</a:t>
            </a:r>
            <a:r>
              <a:rPr lang="pt-BR" sz="2800" dirty="0"/>
              <a:t>, é que ele sempre irá salvar o histórico dos comandos.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Automaticamente associará o arquivo do </a:t>
            </a:r>
            <a:r>
              <a:rPr lang="pt-BR" sz="2800" i="1" dirty="0"/>
              <a:t>script</a:t>
            </a:r>
            <a:r>
              <a:rPr lang="pt-BR" sz="2800" dirty="0"/>
              <a:t> com os comandos (cujo arquivo tem extensão </a:t>
            </a:r>
            <a:r>
              <a:rPr lang="pt-BR" sz="2800" i="1" dirty="0"/>
              <a:t>.R</a:t>
            </a:r>
            <a:r>
              <a:rPr lang="pt-BR" sz="2800" dirty="0"/>
              <a:t>) e o ambiente de trabalho, que fica no quadrante superior direito (cujo arquivo tem extensão </a:t>
            </a:r>
            <a:r>
              <a:rPr lang="pt-BR" sz="2800" i="1" dirty="0"/>
              <a:t>.</a:t>
            </a:r>
            <a:r>
              <a:rPr lang="pt-BR" sz="2800" i="1" dirty="0" err="1"/>
              <a:t>RData</a:t>
            </a:r>
            <a:r>
              <a:rPr lang="pt-BR" sz="2800" dirty="0"/>
              <a:t>) ao seu projeto. </a:t>
            </a:r>
            <a:endParaRPr lang="en-US" sz="2800" dirty="0"/>
          </a:p>
          <a:p>
            <a:pPr lvl="1"/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62591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915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Iniciando um novo projeto</a:t>
            </a:r>
          </a:p>
          <a:p>
            <a:pPr lvl="1"/>
            <a:r>
              <a:rPr lang="pt-BR" sz="2800" b="1" dirty="0"/>
              <a:t>Salvando o projeto...</a:t>
            </a:r>
          </a:p>
          <a:p>
            <a:pPr lvl="1"/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b="1" dirty="0" err="1"/>
              <a:t>save.image</a:t>
            </a:r>
            <a:r>
              <a:rPr lang="pt-BR" sz="2800" b="1" dirty="0"/>
              <a:t>("</a:t>
            </a:r>
            <a:r>
              <a:rPr lang="pt-BR" sz="2800" b="1" dirty="0" err="1"/>
              <a:t>nome.RData</a:t>
            </a:r>
            <a:r>
              <a:rPr lang="pt-BR" sz="2800" b="1" dirty="0"/>
              <a:t>")</a:t>
            </a:r>
          </a:p>
          <a:p>
            <a:r>
              <a:rPr lang="pt-BR" sz="2800" i="1" dirty="0"/>
              <a:t>	Exemplo: </a:t>
            </a:r>
            <a:r>
              <a:rPr lang="pt-BR" sz="2800" dirty="0" err="1"/>
              <a:t>save.image</a:t>
            </a:r>
            <a:r>
              <a:rPr lang="pt-BR" sz="2800" dirty="0"/>
              <a:t>("</a:t>
            </a:r>
            <a:r>
              <a:rPr lang="pt-BR" sz="2800" dirty="0" err="1"/>
              <a:t>projetoIbap.RData</a:t>
            </a:r>
            <a:r>
              <a:rPr lang="pt-BR" sz="2800" dirty="0"/>
              <a:t>")</a:t>
            </a:r>
          </a:p>
          <a:p>
            <a:endParaRPr lang="pt-BR" sz="2800" dirty="0"/>
          </a:p>
          <a:p>
            <a:r>
              <a:rPr lang="pt-BR" sz="2800" dirty="0"/>
              <a:t>      </a:t>
            </a:r>
            <a:r>
              <a:rPr lang="pt-BR" sz="2800" b="1" dirty="0"/>
              <a:t>Carregando...</a:t>
            </a:r>
          </a:p>
          <a:p>
            <a:pPr marL="457200" indent="-457200">
              <a:buFontTx/>
              <a:buChar char="-"/>
            </a:pPr>
            <a:r>
              <a:rPr lang="pt-BR" sz="2800" b="1" dirty="0" err="1"/>
              <a:t>load</a:t>
            </a:r>
            <a:r>
              <a:rPr lang="pt-BR" sz="2800" b="1" dirty="0"/>
              <a:t>("</a:t>
            </a:r>
            <a:r>
              <a:rPr lang="pt-BR" sz="2800" b="1" dirty="0" err="1"/>
              <a:t>nome.RData</a:t>
            </a:r>
            <a:r>
              <a:rPr lang="pt-BR" sz="2800" b="1" dirty="0"/>
              <a:t>")</a:t>
            </a:r>
          </a:p>
          <a:p>
            <a:r>
              <a:rPr lang="pt-BR" sz="2800" i="1" dirty="0"/>
              <a:t>	Exemplo: </a:t>
            </a:r>
            <a:r>
              <a:rPr lang="pt-BR" sz="2800" dirty="0" err="1"/>
              <a:t>load</a:t>
            </a:r>
            <a:r>
              <a:rPr lang="pt-BR" sz="2800" dirty="0"/>
              <a:t>("</a:t>
            </a:r>
            <a:r>
              <a:rPr lang="pt-BR" sz="2800" dirty="0" err="1"/>
              <a:t>projetoIbap.RData</a:t>
            </a:r>
            <a:r>
              <a:rPr lang="pt-BR" sz="2800" dirty="0"/>
              <a:t>")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i="1" dirty="0"/>
              <a:t>Ao encerrar a sessão, o </a:t>
            </a:r>
            <a:r>
              <a:rPr lang="pt-BR" sz="2800" i="1" dirty="0" err="1"/>
              <a:t>RStudio</a:t>
            </a:r>
            <a:r>
              <a:rPr lang="pt-BR" sz="2800" i="1" dirty="0"/>
              <a:t> perguntará se você quer salvar o projeto.... </a:t>
            </a:r>
          </a:p>
        </p:txBody>
      </p:sp>
    </p:spTree>
    <p:extLst>
      <p:ext uri="{BB962C8B-B14F-4D97-AF65-F5344CB8AC3E}">
        <p14:creationId xmlns:p14="http://schemas.microsoft.com/office/powerpoint/2010/main" val="77017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5562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47906" y="1173912"/>
            <a:ext cx="104915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/>
              <a:t>Comandos Básicos</a:t>
            </a:r>
          </a:p>
          <a:p>
            <a:endParaRPr lang="pt-BR" sz="2800" dirty="0"/>
          </a:p>
          <a:p>
            <a:pPr lvl="1"/>
            <a:r>
              <a:rPr lang="pt-BR" sz="2800" dirty="0"/>
              <a:t> </a:t>
            </a:r>
            <a:endParaRPr lang="en-US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2054" name="Picture 6" descr="Resultado de imagem para feijão com arroz des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9053">
            <a:off x="1422952" y="2405018"/>
            <a:ext cx="3586370" cy="32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 rot="20839535">
            <a:off x="2389424" y="5551789"/>
            <a:ext cx="276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Arroz &amp; Feijão </a:t>
            </a:r>
          </a:p>
        </p:txBody>
      </p:sp>
    </p:spTree>
    <p:extLst>
      <p:ext uri="{BB962C8B-B14F-4D97-AF65-F5344CB8AC3E}">
        <p14:creationId xmlns:p14="http://schemas.microsoft.com/office/powerpoint/2010/main" val="110026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0895" y="552406"/>
            <a:ext cx="107175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Comandos básicos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R é</a:t>
            </a:r>
            <a:r>
              <a:rPr lang="pt-BR" sz="2800" b="1" dirty="0"/>
              <a:t> caso-sensitivo 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Árvore     ≠     árvore     ≠    arvore</a:t>
            </a:r>
          </a:p>
          <a:p>
            <a:pPr lvl="1"/>
            <a:r>
              <a:rPr lang="pt-BR" sz="2800" dirty="0"/>
              <a:t>	</a:t>
            </a:r>
            <a:r>
              <a:rPr lang="pt-BR" sz="2800" dirty="0" err="1"/>
              <a:t>Rcmdr</a:t>
            </a:r>
            <a:r>
              <a:rPr lang="pt-BR" sz="2800" dirty="0"/>
              <a:t>     ≠      </a:t>
            </a:r>
            <a:r>
              <a:rPr lang="pt-BR" sz="2800" dirty="0" err="1"/>
              <a:t>rcmdr</a:t>
            </a:r>
            <a:endParaRPr lang="pt-BR" sz="2800" dirty="0"/>
          </a:p>
          <a:p>
            <a:pPr lvl="1"/>
            <a:r>
              <a:rPr lang="pt-BR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mantidos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memória</a:t>
            </a:r>
            <a:r>
              <a:rPr lang="en-US" sz="2800" dirty="0"/>
              <a:t> RAM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Quanto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mantidos</a:t>
            </a:r>
            <a:r>
              <a:rPr lang="en-US" sz="2800" dirty="0"/>
              <a:t> </a:t>
            </a:r>
            <a:r>
              <a:rPr lang="en-US" sz="2800" dirty="0" err="1"/>
              <a:t>ativos</a:t>
            </a:r>
            <a:r>
              <a:rPr lang="en-US" sz="2800" dirty="0"/>
              <a:t>,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memória</a:t>
            </a:r>
            <a:r>
              <a:rPr lang="en-US" sz="2800" dirty="0"/>
              <a:t> RAM </a:t>
            </a:r>
            <a:r>
              <a:rPr lang="en-US" sz="2800" dirty="0" err="1"/>
              <a:t>será</a:t>
            </a:r>
            <a:r>
              <a:rPr lang="en-US" sz="2800" dirty="0"/>
              <a:t> </a:t>
            </a:r>
            <a:r>
              <a:rPr lang="en-US" sz="2800" dirty="0" err="1"/>
              <a:t>necessária</a:t>
            </a:r>
            <a:r>
              <a:rPr lang="en-US" sz="2800" dirty="0"/>
              <a:t>…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Mas </a:t>
            </a:r>
            <a:r>
              <a:rPr lang="en-US" sz="2800" dirty="0" err="1"/>
              <a:t>não</a:t>
            </a:r>
            <a:r>
              <a:rPr lang="en-US" sz="2800" dirty="0"/>
              <a:t> se </a:t>
            </a:r>
            <a:r>
              <a:rPr lang="en-US" sz="2800" dirty="0" err="1"/>
              <a:t>preocupe</a:t>
            </a:r>
            <a:r>
              <a:rPr lang="en-US" sz="2800" dirty="0"/>
              <a:t> </a:t>
            </a:r>
            <a:r>
              <a:rPr lang="en-US" sz="2800" dirty="0" err="1"/>
              <a:t>tanto</a:t>
            </a:r>
            <a:r>
              <a:rPr lang="en-US" sz="2800" dirty="0"/>
              <a:t>, 2gb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suficientes</a:t>
            </a:r>
            <a:r>
              <a:rPr lang="en-US" sz="2800" dirty="0"/>
              <a:t> para </a:t>
            </a:r>
            <a:r>
              <a:rPr lang="en-US" sz="2800" dirty="0" err="1"/>
              <a:t>rodar</a:t>
            </a:r>
            <a:r>
              <a:rPr lang="en-US" sz="2800" dirty="0"/>
              <a:t> </a:t>
            </a:r>
            <a:r>
              <a:rPr lang="en-US" sz="2800" dirty="0" err="1"/>
              <a:t>bancos</a:t>
            </a:r>
            <a:r>
              <a:rPr lang="en-US" sz="2800" dirty="0"/>
              <a:t> de dados </a:t>
            </a:r>
            <a:r>
              <a:rPr lang="en-US" sz="2800" dirty="0" err="1"/>
              <a:t>grandes</a:t>
            </a:r>
            <a:endParaRPr lang="en-US" sz="2800" dirty="0"/>
          </a:p>
          <a:p>
            <a:pPr lvl="1"/>
            <a:r>
              <a:rPr lang="en-US" sz="2800" dirty="0"/>
              <a:t>	 (para </a:t>
            </a:r>
            <a:r>
              <a:rPr lang="en-US" sz="2800" dirty="0" err="1"/>
              <a:t>bancos</a:t>
            </a:r>
            <a:r>
              <a:rPr lang="en-US" sz="2800" dirty="0"/>
              <a:t> </a:t>
            </a:r>
            <a:r>
              <a:rPr lang="en-US" sz="2800" dirty="0" err="1"/>
              <a:t>gigantes</a:t>
            </a:r>
            <a:r>
              <a:rPr lang="en-US" sz="2800" dirty="0"/>
              <a:t> </a:t>
            </a:r>
            <a:r>
              <a:rPr lang="en-US" sz="2800" dirty="0" err="1"/>
              <a:t>será</a:t>
            </a:r>
            <a:r>
              <a:rPr lang="en-US" sz="2800" dirty="0"/>
              <a:t> </a:t>
            </a:r>
            <a:r>
              <a:rPr lang="en-US" sz="2800" dirty="0" err="1"/>
              <a:t>necessário</a:t>
            </a:r>
            <a:r>
              <a:rPr lang="en-US" sz="2800" dirty="0"/>
              <a:t> </a:t>
            </a:r>
            <a:r>
              <a:rPr lang="en-US" sz="2800" dirty="0" err="1"/>
              <a:t>fazer</a:t>
            </a:r>
            <a:r>
              <a:rPr lang="en-US" sz="2800" dirty="0"/>
              <a:t> um </a:t>
            </a:r>
            <a:r>
              <a:rPr lang="en-US" sz="2800" dirty="0" err="1"/>
              <a:t>cálculo</a:t>
            </a:r>
            <a:r>
              <a:rPr lang="en-US" sz="2800" dirty="0"/>
              <a:t> da   			</a:t>
            </a:r>
            <a:r>
              <a:rPr lang="en-US" sz="2800" dirty="0" err="1"/>
              <a:t>memória</a:t>
            </a:r>
            <a:r>
              <a:rPr lang="en-US" sz="2800" dirty="0"/>
              <a:t> </a:t>
            </a:r>
            <a:r>
              <a:rPr lang="en-US" sz="2800" dirty="0" err="1"/>
              <a:t>disponível</a:t>
            </a:r>
            <a:r>
              <a:rPr lang="en-US" sz="2800" dirty="0"/>
              <a:t>)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884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010653" y="737937"/>
            <a:ext cx="95771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Objetivos: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Apresentar o uso do software R na pesquisa quantitativa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Nível básico e Intermediário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71234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41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Comandos básicos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Instalando pacotes...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Existem </a:t>
            </a:r>
            <a:r>
              <a:rPr lang="pt-BR" sz="2800" dirty="0" err="1"/>
              <a:t>zilhões</a:t>
            </a:r>
            <a:r>
              <a:rPr lang="pt-BR" sz="2800" dirty="0"/>
              <a:t> de pacotes para análises e tarefas específicas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Alguns já estão instalados no </a:t>
            </a:r>
            <a:r>
              <a:rPr lang="pt-BR" sz="2800" dirty="0" err="1"/>
              <a:t>Rstudio</a:t>
            </a:r>
            <a:r>
              <a:rPr lang="pt-BR" sz="2800" dirty="0"/>
              <a:t> por default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Mas certamente você irá precisar de muito outros...</a:t>
            </a:r>
          </a:p>
          <a:p>
            <a:pPr lvl="1"/>
            <a:endParaRPr lang="pt-BR" sz="2800" dirty="0"/>
          </a:p>
          <a:p>
            <a:pPr lvl="1"/>
            <a:r>
              <a:rPr lang="pt-BR" sz="2800" i="1" dirty="0"/>
              <a:t>Comando:</a:t>
            </a:r>
          </a:p>
          <a:p>
            <a:pPr lvl="1"/>
            <a:r>
              <a:rPr lang="pt-BR" sz="2800" b="1" dirty="0" err="1"/>
              <a:t>install.packages</a:t>
            </a:r>
            <a:r>
              <a:rPr lang="pt-BR" sz="2800" b="1" dirty="0"/>
              <a:t>("</a:t>
            </a:r>
            <a:r>
              <a:rPr lang="pt-BR" sz="2800" b="1" dirty="0" err="1"/>
              <a:t>nome_do_pacote</a:t>
            </a:r>
            <a:r>
              <a:rPr lang="pt-BR" sz="2800" b="1" dirty="0"/>
              <a:t>")              </a:t>
            </a:r>
          </a:p>
          <a:p>
            <a:pPr lvl="1"/>
            <a:r>
              <a:rPr lang="pt-BR" sz="2800" b="1" dirty="0"/>
              <a:t>		</a:t>
            </a:r>
            <a:r>
              <a:rPr lang="pt-BR" sz="2800" dirty="0"/>
              <a:t># cuide para usar aspas!</a:t>
            </a:r>
          </a:p>
          <a:p>
            <a:pPr lvl="1"/>
            <a:endParaRPr lang="pt-BR" sz="2800" b="1" dirty="0"/>
          </a:p>
          <a:p>
            <a:pPr lvl="1"/>
            <a:r>
              <a:rPr lang="pt-BR" sz="2800" i="1" dirty="0"/>
              <a:t>Para instalar mais de um pacote:</a:t>
            </a:r>
            <a:r>
              <a:rPr lang="pt-BR" sz="2800" b="1" dirty="0"/>
              <a:t> </a:t>
            </a:r>
            <a:endParaRPr lang="en-US" sz="2800" b="1" dirty="0"/>
          </a:p>
          <a:p>
            <a:pPr lvl="1"/>
            <a:r>
              <a:rPr lang="pt-BR" sz="2800" b="1" dirty="0" err="1"/>
              <a:t>install.packages</a:t>
            </a:r>
            <a:r>
              <a:rPr lang="pt-BR" sz="2800" b="1" dirty="0"/>
              <a:t>(c("nome_do_pacote1", "nome_do_pacote2")) </a:t>
            </a:r>
            <a:endParaRPr lang="en-US" sz="2800" b="1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849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9510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4183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Comandos básicos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Instalando pacotes...</a:t>
            </a:r>
          </a:p>
          <a:p>
            <a:endParaRPr lang="pt-BR" sz="2800" dirty="0"/>
          </a:p>
          <a:p>
            <a:pPr marL="914400" lvl="1" indent="-457200">
              <a:buFontTx/>
              <a:buChar char="-"/>
            </a:pPr>
            <a:r>
              <a:rPr lang="pt-BR" sz="2800" dirty="0"/>
              <a:t>Tente instalar os pacotes:</a:t>
            </a:r>
          </a:p>
          <a:p>
            <a:pPr marL="914400" lvl="1" indent="-457200">
              <a:buFontTx/>
              <a:buChar char="-"/>
            </a:pPr>
            <a:endParaRPr lang="pt-BR" sz="2800" dirty="0"/>
          </a:p>
          <a:p>
            <a:pPr lvl="2"/>
            <a:r>
              <a:rPr lang="pt-BR" sz="2800" b="1" dirty="0" err="1"/>
              <a:t>psych</a:t>
            </a:r>
            <a:r>
              <a:rPr lang="pt-BR" sz="2800" b="1" dirty="0"/>
              <a:t> </a:t>
            </a:r>
          </a:p>
          <a:p>
            <a:pPr lvl="2"/>
            <a:r>
              <a:rPr lang="pt-BR" sz="2800" b="1" dirty="0" err="1"/>
              <a:t>dplyer</a:t>
            </a:r>
            <a:endParaRPr lang="pt-BR" sz="2800" b="1" dirty="0"/>
          </a:p>
          <a:p>
            <a:pPr lvl="2"/>
            <a:r>
              <a:rPr lang="pt-BR" sz="2800" b="1" dirty="0"/>
              <a:t>reshape2</a:t>
            </a:r>
          </a:p>
          <a:p>
            <a:pPr lvl="2"/>
            <a:endParaRPr lang="pt-BR" sz="2800" b="1" dirty="0"/>
          </a:p>
          <a:p>
            <a:pPr lvl="2"/>
            <a:endParaRPr lang="pt-BR" sz="2800" b="1" dirty="0"/>
          </a:p>
          <a:p>
            <a:pPr lvl="2"/>
            <a:endParaRPr lang="pt-BR" sz="2800" b="1" dirty="0"/>
          </a:p>
          <a:p>
            <a:pPr lvl="2"/>
            <a:endParaRPr lang="pt-BR" sz="2800" b="1" dirty="0"/>
          </a:p>
          <a:p>
            <a:pPr lvl="1"/>
            <a:r>
              <a:rPr lang="pt-BR" sz="2800" b="1" dirty="0"/>
              <a:t>	</a:t>
            </a:r>
            <a:endParaRPr lang="en-US" sz="2800" b="1" dirty="0"/>
          </a:p>
          <a:p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48786" y="5643294"/>
            <a:ext cx="429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install.packages</a:t>
            </a:r>
            <a:r>
              <a:rPr lang="pt-BR" sz="2800" dirty="0"/>
              <a:t>("</a:t>
            </a:r>
            <a:r>
              <a:rPr lang="pt-BR" sz="2800" dirty="0" err="1"/>
              <a:t>Rcmdr</a:t>
            </a:r>
            <a:r>
              <a:rPr lang="pt-BR" sz="2800" dirty="0"/>
              <a:t>")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543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10441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Comandos básicos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carregando pacotes...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Não basta instalar... Para utilizar alguma função é necessário carregar o pacote.</a:t>
            </a:r>
          </a:p>
          <a:p>
            <a:pPr lvl="1"/>
            <a:endParaRPr lang="pt-BR" sz="2800" dirty="0"/>
          </a:p>
          <a:p>
            <a:pPr lvl="1"/>
            <a:r>
              <a:rPr lang="pt-BR" sz="2800" i="1" dirty="0"/>
              <a:t>Comando:</a:t>
            </a:r>
          </a:p>
          <a:p>
            <a:pPr lvl="1"/>
            <a:r>
              <a:rPr lang="pt-BR" sz="2800" b="1" dirty="0" err="1"/>
              <a:t>library</a:t>
            </a:r>
            <a:r>
              <a:rPr lang="pt-BR" sz="2800" b="1" dirty="0"/>
              <a:t>(</a:t>
            </a:r>
            <a:r>
              <a:rPr lang="pt-BR" sz="2800" b="1" dirty="0" err="1"/>
              <a:t>nome_do_pacote</a:t>
            </a:r>
            <a:r>
              <a:rPr lang="pt-BR" sz="2800" b="1" dirty="0"/>
              <a:t>)              </a:t>
            </a:r>
            <a:r>
              <a:rPr lang="pt-BR" sz="2800" dirty="0"/>
              <a:t># sem aspas mesmo!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# é utilizado para comentários (não será lido como um comando)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956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0895" y="552406"/>
            <a:ext cx="107175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Comandos básicos</a:t>
            </a:r>
          </a:p>
          <a:p>
            <a:endParaRPr lang="pt-BR" sz="2800" dirty="0"/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Funções</a:t>
            </a:r>
            <a:r>
              <a:rPr lang="en-US" sz="2800" dirty="0"/>
              <a:t> </a:t>
            </a:r>
            <a:r>
              <a:rPr lang="en-US" sz="2800" dirty="0" err="1"/>
              <a:t>básicas</a:t>
            </a:r>
            <a:r>
              <a:rPr lang="en-US" sz="2800" dirty="0"/>
              <a:t> e default </a:t>
            </a:r>
            <a:r>
              <a:rPr lang="en-US" sz="2800" dirty="0" err="1"/>
              <a:t>estão</a:t>
            </a:r>
            <a:r>
              <a:rPr lang="en-US" sz="2800" dirty="0"/>
              <a:t> </a:t>
            </a:r>
            <a:r>
              <a:rPr lang="en-US" sz="2800" dirty="0" err="1"/>
              <a:t>disponíveis</a:t>
            </a: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/>
              <a:t>Podem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acessadas</a:t>
            </a:r>
            <a:r>
              <a:rPr lang="en-US" sz="2800" dirty="0"/>
              <a:t> </a:t>
            </a:r>
            <a:r>
              <a:rPr lang="en-US" sz="2800" dirty="0" err="1"/>
              <a:t>pelos</a:t>
            </a:r>
            <a:r>
              <a:rPr lang="en-US" sz="2800" dirty="0"/>
              <a:t> commandos:</a:t>
            </a:r>
          </a:p>
          <a:p>
            <a:pPr lvl="2"/>
            <a:r>
              <a:rPr lang="pl-PL" sz="2800" dirty="0"/>
              <a:t>library(psych)</a:t>
            </a:r>
            <a:r>
              <a:rPr lang="pt-BR" sz="2800" dirty="0"/>
              <a:t>    ### abre o pacote ‘</a:t>
            </a:r>
            <a:r>
              <a:rPr lang="pt-BR" sz="2800" dirty="0" err="1"/>
              <a:t>psych</a:t>
            </a:r>
            <a:r>
              <a:rPr lang="pt-BR" sz="2800" dirty="0"/>
              <a:t>’</a:t>
            </a:r>
            <a:endParaRPr lang="pl-PL" sz="2800" dirty="0"/>
          </a:p>
          <a:p>
            <a:pPr lvl="2"/>
            <a:r>
              <a:rPr lang="pl-PL" sz="2800" dirty="0"/>
              <a:t>help(psych)</a:t>
            </a:r>
            <a:r>
              <a:rPr lang="pt-BR" sz="2800" dirty="0"/>
              <a:t>        ### solicita a documentação do pacote</a:t>
            </a:r>
            <a:endParaRPr lang="pl-PL" sz="2800" dirty="0"/>
          </a:p>
          <a:p>
            <a:pPr lvl="2"/>
            <a:r>
              <a:rPr lang="pl-PL" sz="2800" dirty="0"/>
              <a:t>?omega</a:t>
            </a:r>
            <a:r>
              <a:rPr lang="pt-BR" sz="2800" dirty="0"/>
              <a:t>              ### solicita ajuda para a função ômega</a:t>
            </a:r>
          </a:p>
          <a:p>
            <a:pPr lvl="2"/>
            <a:endParaRPr lang="pt-BR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701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8567" y="481263"/>
            <a:ext cx="1102092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b="1" dirty="0"/>
              <a:t>R é Orientado a objeto</a:t>
            </a:r>
          </a:p>
          <a:p>
            <a:pPr lvl="1"/>
            <a:r>
              <a:rPr lang="pt-BR" sz="2800" dirty="0"/>
              <a:t>Objeto é usado para salvar qualquer coisa... Pode conter: 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O resultado de uma equação (2 + X, por exemplo)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Um </a:t>
            </a:r>
            <a:r>
              <a:rPr lang="pt-BR" sz="2800" dirty="0" err="1"/>
              <a:t>data.frame</a:t>
            </a:r>
            <a:r>
              <a:rPr lang="pt-BR" sz="2800" dirty="0"/>
              <a:t> com um banco de dados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Um modelo (exemplo modelo de equações estruturais)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O output de uma função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Etc...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objeto </a:t>
            </a:r>
            <a:r>
              <a:rPr lang="pt-BR" sz="2800" b="1" dirty="0"/>
              <a:t>&lt;-</a:t>
            </a:r>
            <a:r>
              <a:rPr lang="pt-BR" sz="2800" dirty="0"/>
              <a:t> função(</a:t>
            </a:r>
            <a:r>
              <a:rPr lang="pt-BR" sz="2800" dirty="0" err="1"/>
              <a:t>argumentos_da_função</a:t>
            </a:r>
            <a:r>
              <a:rPr lang="pt-BR" sz="2800"/>
              <a:t>)</a:t>
            </a:r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i="1" dirty="0"/>
              <a:t>Dica: ‘jogue’ tudo para dentro de objetos, caso contrário não será possível recuperar o resultado da função, nem o banco, nem nada...</a:t>
            </a:r>
            <a:endParaRPr lang="en-US" sz="2800" i="1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037" y="360554"/>
            <a:ext cx="2110545" cy="18729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02" y="5461526"/>
            <a:ext cx="962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10834" y="240632"/>
            <a:ext cx="108444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Orientado a objeto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r>
              <a:rPr lang="pt-BR" sz="2800" dirty="0"/>
              <a:t>      </a:t>
            </a:r>
            <a:r>
              <a:rPr lang="pt-BR" sz="2800" dirty="0" err="1"/>
              <a:t>primeiroobjeto</a:t>
            </a:r>
            <a:r>
              <a:rPr lang="pt-BR" sz="2800" dirty="0"/>
              <a:t> &lt;- 1</a:t>
            </a:r>
          </a:p>
          <a:p>
            <a:endParaRPr lang="pt-BR" sz="2800" dirty="0"/>
          </a:p>
          <a:p>
            <a:r>
              <a:rPr lang="pt-BR" sz="2800" dirty="0"/>
              <a:t>      </a:t>
            </a:r>
            <a:r>
              <a:rPr lang="pt-BR" sz="2800" dirty="0" err="1"/>
              <a:t>segundoobjeto</a:t>
            </a:r>
            <a:r>
              <a:rPr lang="pt-BR" sz="2800" dirty="0"/>
              <a:t> &lt;- 1 + 3</a:t>
            </a:r>
          </a:p>
          <a:p>
            <a:endParaRPr lang="pt-BR" sz="2800" dirty="0"/>
          </a:p>
          <a:p>
            <a:r>
              <a:rPr lang="pt-BR" sz="2800" dirty="0"/>
              <a:t>      </a:t>
            </a:r>
            <a:r>
              <a:rPr lang="pt-BR" sz="2800" dirty="0" err="1"/>
              <a:t>terceiroobjeto</a:t>
            </a:r>
            <a:r>
              <a:rPr lang="pt-BR" sz="2800" dirty="0"/>
              <a:t> &lt;- "1+3"</a:t>
            </a:r>
          </a:p>
          <a:p>
            <a:endParaRPr lang="pt-BR" sz="2800" dirty="0"/>
          </a:p>
          <a:p>
            <a:r>
              <a:rPr lang="pt-BR" sz="2800" dirty="0"/>
              <a:t>      </a:t>
            </a:r>
            <a:r>
              <a:rPr lang="pt-BR" sz="2800" dirty="0" err="1"/>
              <a:t>quartoobjeto</a:t>
            </a:r>
            <a:r>
              <a:rPr lang="pt-BR" sz="2800" dirty="0"/>
              <a:t> &lt;- c(1, 3, 5, 7, 9)</a:t>
            </a:r>
          </a:p>
          <a:p>
            <a:endParaRPr lang="pt-BR" sz="2800" dirty="0"/>
          </a:p>
          <a:p>
            <a:r>
              <a:rPr lang="pt-BR" sz="2800" dirty="0"/>
              <a:t>      </a:t>
            </a:r>
            <a:r>
              <a:rPr lang="pt-BR" sz="2800" dirty="0" err="1"/>
              <a:t>quintoobjeto</a:t>
            </a:r>
            <a:r>
              <a:rPr lang="pt-BR" sz="2800" dirty="0"/>
              <a:t> &lt;- c("1", "3", "5", "7", "9")</a:t>
            </a:r>
          </a:p>
          <a:p>
            <a:endParaRPr lang="pt-BR" sz="2800" dirty="0"/>
          </a:p>
          <a:p>
            <a:r>
              <a:rPr lang="pt-BR" sz="2800" dirty="0"/>
              <a:t>      verdade&lt;-"O Nelson é um bobalhão"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23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8567" y="481263"/>
            <a:ext cx="108444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Orientado a objeto</a:t>
            </a:r>
          </a:p>
          <a:p>
            <a:endParaRPr lang="pt-BR" sz="2800" dirty="0"/>
          </a:p>
          <a:p>
            <a:r>
              <a:rPr lang="pt-BR" sz="2800" i="1" dirty="0"/>
              <a:t>Descobrindo a estrutura de um objeto</a:t>
            </a:r>
          </a:p>
          <a:p>
            <a:r>
              <a:rPr lang="pt-BR" sz="2800" b="1" dirty="0" err="1"/>
              <a:t>str</a:t>
            </a:r>
            <a:r>
              <a:rPr lang="pt-BR" sz="2800" b="1" dirty="0"/>
              <a:t>(objeto)</a:t>
            </a:r>
          </a:p>
          <a:p>
            <a:endParaRPr lang="pt-BR" sz="2800" b="1" dirty="0"/>
          </a:p>
          <a:p>
            <a:endParaRPr lang="pt-BR" sz="2800" i="1" dirty="0"/>
          </a:p>
          <a:p>
            <a:r>
              <a:rPr lang="pt-BR" sz="2800" i="1" dirty="0"/>
              <a:t>Removendo um objeto</a:t>
            </a:r>
          </a:p>
          <a:p>
            <a:r>
              <a:rPr lang="pt-BR" sz="2800" b="1" dirty="0" err="1"/>
              <a:t>rm</a:t>
            </a:r>
            <a:r>
              <a:rPr lang="pt-BR" sz="2800" b="1" dirty="0"/>
              <a:t>(objeto) ou remove(objeto)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98582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8567" y="481263"/>
            <a:ext cx="10844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Importando bancos de dados</a:t>
            </a:r>
          </a:p>
          <a:p>
            <a:endParaRPr lang="pt-BR" sz="2800" dirty="0"/>
          </a:p>
          <a:p>
            <a:r>
              <a:rPr lang="pt-BR" sz="2800" i="1" dirty="0"/>
              <a:t>Maneira mais intuitiva...</a:t>
            </a:r>
          </a:p>
          <a:p>
            <a:endParaRPr lang="pt-BR" sz="32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5" y="2243109"/>
            <a:ext cx="6391275" cy="3800475"/>
          </a:xfrm>
          <a:prstGeom prst="rect">
            <a:avLst/>
          </a:prstGeom>
        </p:spPr>
      </p:pic>
      <p:sp>
        <p:nvSpPr>
          <p:cNvPr id="6" name="Seta: para a Direita 5"/>
          <p:cNvSpPr/>
          <p:nvPr/>
        </p:nvSpPr>
        <p:spPr>
          <a:xfrm rot="2043625">
            <a:off x="672529" y="2592201"/>
            <a:ext cx="1099931" cy="39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13" y="2871662"/>
            <a:ext cx="8140982" cy="38620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CaixaDeTexto 9"/>
          <p:cNvSpPr txBox="1"/>
          <p:nvPr/>
        </p:nvSpPr>
        <p:spPr>
          <a:xfrm>
            <a:off x="5825257" y="925408"/>
            <a:ext cx="6086006" cy="31085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Dica: </a:t>
            </a:r>
            <a:r>
              <a:rPr lang="pt-BR" sz="2800" dirty="0"/>
              <a:t>se fores utilizar esse modo com ‘janelinhas’, em vez de clicar no botão ‘</a:t>
            </a:r>
            <a:r>
              <a:rPr lang="pt-BR" sz="2800" dirty="0" err="1"/>
              <a:t>import</a:t>
            </a:r>
            <a:r>
              <a:rPr lang="pt-BR" sz="2800" dirty="0"/>
              <a:t>’, copie o código e cole no seu script...</a:t>
            </a:r>
          </a:p>
          <a:p>
            <a:r>
              <a:rPr lang="pt-BR" sz="2800" dirty="0"/>
              <a:t>Quando fores retomar as análises, em outro dia, ficará mais fácil localizar de onde veio o banco de dados... </a:t>
            </a:r>
          </a:p>
        </p:txBody>
      </p:sp>
      <p:sp>
        <p:nvSpPr>
          <p:cNvPr id="11" name="Seta: para Baixo 10"/>
          <p:cNvSpPr/>
          <p:nvPr/>
        </p:nvSpPr>
        <p:spPr>
          <a:xfrm>
            <a:off x="8253663" y="4033951"/>
            <a:ext cx="614597" cy="1644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7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78567" y="481263"/>
            <a:ext cx="108444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Importando bancos de dados</a:t>
            </a:r>
          </a:p>
          <a:p>
            <a:endParaRPr lang="pt-BR" sz="2800" dirty="0"/>
          </a:p>
          <a:p>
            <a:r>
              <a:rPr lang="pt-BR" sz="2800" i="1" dirty="0"/>
              <a:t>A partir do SPSS</a:t>
            </a:r>
          </a:p>
          <a:p>
            <a:r>
              <a:rPr lang="pt-BR" sz="2800" b="1" dirty="0" err="1"/>
              <a:t>library</a:t>
            </a:r>
            <a:r>
              <a:rPr lang="pt-BR" sz="2800" b="1" dirty="0"/>
              <a:t>(</a:t>
            </a:r>
            <a:r>
              <a:rPr lang="pt-BR" sz="2800" b="1" dirty="0" err="1"/>
              <a:t>haven</a:t>
            </a:r>
            <a:r>
              <a:rPr lang="pt-BR" sz="2800" b="1" dirty="0"/>
              <a:t>)</a:t>
            </a:r>
          </a:p>
          <a:p>
            <a:r>
              <a:rPr lang="pt-BR" sz="2800" b="1" dirty="0"/>
              <a:t>objeto &lt;- </a:t>
            </a:r>
            <a:r>
              <a:rPr lang="pt-BR" sz="2800" b="1" dirty="0" err="1"/>
              <a:t>read_sav</a:t>
            </a:r>
            <a:r>
              <a:rPr lang="pt-BR" sz="2800" b="1" dirty="0"/>
              <a:t>("C:/caminho_diretório.../nome.sav")</a:t>
            </a:r>
          </a:p>
          <a:p>
            <a:endParaRPr lang="pt-BR" sz="2800" b="1" dirty="0"/>
          </a:p>
          <a:p>
            <a:r>
              <a:rPr lang="pt-BR" sz="2800" dirty="0"/>
              <a:t># se o banco de dados estiver no mesmo diretório que você está trabalhando, não é necessário informar o caminho, mas apenas o nome do arquivo...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881404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78567" y="481263"/>
            <a:ext cx="10844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Importando bancos de dados</a:t>
            </a:r>
          </a:p>
          <a:p>
            <a:endParaRPr lang="pt-BR" sz="2800" dirty="0"/>
          </a:p>
          <a:p>
            <a:r>
              <a:rPr lang="pt-BR" sz="2800" i="1" dirty="0"/>
              <a:t>A partir de Excel</a:t>
            </a:r>
          </a:p>
          <a:p>
            <a:r>
              <a:rPr lang="pt-BR" sz="2800" b="1" dirty="0" err="1"/>
              <a:t>library</a:t>
            </a:r>
            <a:r>
              <a:rPr lang="pt-BR" sz="2800" b="1" dirty="0"/>
              <a:t>(</a:t>
            </a:r>
            <a:r>
              <a:rPr lang="pt-BR" sz="2800" b="1" dirty="0" err="1"/>
              <a:t>readxl</a:t>
            </a:r>
            <a:r>
              <a:rPr lang="pt-BR" sz="2800" b="1" dirty="0"/>
              <a:t>)</a:t>
            </a:r>
          </a:p>
          <a:p>
            <a:r>
              <a:rPr lang="pt-BR" sz="2800" b="1" dirty="0"/>
              <a:t>objeto &lt;- </a:t>
            </a:r>
            <a:r>
              <a:rPr lang="pt-BR" sz="2800" b="1" dirty="0" err="1"/>
              <a:t>read_excel</a:t>
            </a:r>
            <a:r>
              <a:rPr lang="pt-BR" sz="2800" b="1" dirty="0"/>
              <a:t>("C:/caminho_diretório.../nome.xlsx" , </a:t>
            </a:r>
          </a:p>
          <a:p>
            <a:r>
              <a:rPr lang="pt-BR" sz="2800" b="1" dirty="0"/>
              <a:t>			</a:t>
            </a:r>
            <a:r>
              <a:rPr lang="pt-BR" sz="2800" b="1" dirty="0" err="1"/>
              <a:t>col_names</a:t>
            </a:r>
            <a:r>
              <a:rPr lang="pt-BR" sz="2800" b="1" dirty="0"/>
              <a:t> = TRUE)</a:t>
            </a:r>
          </a:p>
          <a:p>
            <a:endParaRPr lang="pt-BR" sz="2800" dirty="0"/>
          </a:p>
          <a:p>
            <a:r>
              <a:rPr lang="pt-BR" sz="2800" dirty="0"/>
              <a:t># </a:t>
            </a:r>
            <a:r>
              <a:rPr lang="pt-BR" sz="2800" dirty="0" err="1"/>
              <a:t>col_names</a:t>
            </a:r>
            <a:r>
              <a:rPr lang="pt-BR" sz="2800" dirty="0"/>
              <a:t> = FALSO, se os nomes das variáveis não estiverem descritos na primeira linha da planilha do Excel.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5769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653" y="737937"/>
            <a:ext cx="95771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é R?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Software para análise de dados incluindo elaboração de gráficos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Código aberto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Elaborado Ross </a:t>
            </a:r>
            <a:r>
              <a:rPr lang="pt-BR" sz="2800" dirty="0" err="1"/>
              <a:t>Ihaka</a:t>
            </a:r>
            <a:r>
              <a:rPr lang="pt-BR" sz="2800" dirty="0"/>
              <a:t> e Robert Gentleman (Universidade de Auckland)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Hoje mantido pelo </a:t>
            </a:r>
            <a:r>
              <a:rPr lang="pt-BR" sz="2800" i="1" dirty="0"/>
              <a:t>R Core Team</a:t>
            </a:r>
            <a:endParaRPr lang="pt-BR" sz="2800" dirty="0"/>
          </a:p>
          <a:p>
            <a:endParaRPr lang="pt-BR" sz="3200" dirty="0"/>
          </a:p>
          <a:p>
            <a:r>
              <a:rPr lang="pt-BR" sz="2800" i="1" dirty="0"/>
              <a:t>Em suma... O R é a versão ‘acadêmica do Linux’ que deu certo...</a:t>
            </a:r>
          </a:p>
        </p:txBody>
      </p:sp>
    </p:spTree>
    <p:extLst>
      <p:ext uri="{BB962C8B-B14F-4D97-AF65-F5344CB8AC3E}">
        <p14:creationId xmlns:p14="http://schemas.microsoft.com/office/powerpoint/2010/main" val="1685862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78567" y="481263"/>
            <a:ext cx="108444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Importando bancos de dados</a:t>
            </a:r>
          </a:p>
          <a:p>
            <a:endParaRPr lang="pt-BR" sz="2800" dirty="0"/>
          </a:p>
          <a:p>
            <a:r>
              <a:rPr lang="pt-BR" sz="2800" i="1" dirty="0"/>
              <a:t>A partir de arquivo TXT</a:t>
            </a:r>
          </a:p>
          <a:p>
            <a:pPr marL="57150" indent="0">
              <a:buNone/>
            </a:pPr>
            <a:r>
              <a:rPr lang="en-US" sz="2800" b="1" dirty="0" err="1">
                <a:cs typeface="Times New Roman" panose="02020603050405020304" pitchFamily="18" charset="0"/>
              </a:rPr>
              <a:t>objeto</a:t>
            </a:r>
            <a:r>
              <a:rPr lang="en-US" sz="2800" b="1" dirty="0">
                <a:cs typeface="Times New Roman" panose="02020603050405020304" pitchFamily="18" charset="0"/>
              </a:rPr>
              <a:t> &lt;-</a:t>
            </a:r>
            <a:r>
              <a:rPr lang="en-US" sz="2800" b="1" dirty="0" err="1">
                <a:cs typeface="Times New Roman" panose="02020603050405020304" pitchFamily="18" charset="0"/>
              </a:rPr>
              <a:t>read.table</a:t>
            </a:r>
            <a:r>
              <a:rPr lang="en-US" sz="2800" b="1" dirty="0">
                <a:cs typeface="Times New Roman" panose="02020603050405020304" pitchFamily="18" charset="0"/>
              </a:rPr>
              <a:t>(nome.txt, header=</a:t>
            </a:r>
            <a:r>
              <a:rPr lang="en-US" sz="2800" b="1" i="1" dirty="0">
                <a:cs typeface="Times New Roman" panose="02020603050405020304" pitchFamily="18" charset="0"/>
              </a:rPr>
              <a:t>TRUE</a:t>
            </a:r>
            <a:r>
              <a:rPr lang="en-US" sz="2800" b="1" dirty="0">
                <a:cs typeface="Times New Roman" panose="02020603050405020304" pitchFamily="18" charset="0"/>
              </a:rPr>
              <a:t>, 					                          </a:t>
            </a:r>
            <a:r>
              <a:rPr lang="en-US" sz="2800" b="1" dirty="0" err="1">
                <a:cs typeface="Times New Roman" panose="02020603050405020304" pitchFamily="18" charset="0"/>
              </a:rPr>
              <a:t>sep</a:t>
            </a:r>
            <a:r>
              <a:rPr lang="en-US" sz="2800" b="1" dirty="0">
                <a:cs typeface="Times New Roman" panose="02020603050405020304" pitchFamily="18" charset="0"/>
              </a:rPr>
              <a:t>="</a:t>
            </a:r>
            <a:r>
              <a:rPr lang="en-US" sz="2800" b="1" i="1" dirty="0" err="1">
                <a:cs typeface="Times New Roman" panose="02020603050405020304" pitchFamily="18" charset="0"/>
              </a:rPr>
              <a:t>character_separação</a:t>
            </a:r>
            <a:r>
              <a:rPr lang="en-US" sz="2800" b="1" dirty="0">
                <a:cs typeface="Times New Roman" panose="02020603050405020304" pitchFamily="18" charset="0"/>
              </a:rPr>
              <a:t>", </a:t>
            </a:r>
            <a:r>
              <a:rPr lang="en-US" sz="2800" b="1" dirty="0" err="1">
                <a:cs typeface="Times New Roman" panose="02020603050405020304" pitchFamily="18" charset="0"/>
              </a:rPr>
              <a:t>na.strings</a:t>
            </a:r>
            <a:r>
              <a:rPr lang="en-US" sz="2800" b="1" dirty="0">
                <a:cs typeface="Times New Roman" panose="02020603050405020304" pitchFamily="18" charset="0"/>
              </a:rPr>
              <a:t> = "</a:t>
            </a:r>
            <a:r>
              <a:rPr lang="en-US" sz="2800" b="1" dirty="0" err="1">
                <a:cs typeface="Times New Roman" panose="02020603050405020304" pitchFamily="18" charset="0"/>
              </a:rPr>
              <a:t>na</a:t>
            </a:r>
            <a:r>
              <a:rPr lang="en-US" sz="2800" b="1" dirty="0">
                <a:cs typeface="Times New Roman" panose="02020603050405020304" pitchFamily="18" charset="0"/>
              </a:rPr>
              <a:t>")</a:t>
            </a:r>
          </a:p>
          <a:p>
            <a:endParaRPr lang="pt-BR" sz="2800" dirty="0"/>
          </a:p>
          <a:p>
            <a:r>
              <a:rPr lang="pt-BR" sz="2800" dirty="0"/>
              <a:t># </a:t>
            </a:r>
            <a:r>
              <a:rPr lang="pt-BR" sz="2800" dirty="0" err="1"/>
              <a:t>Sep</a:t>
            </a:r>
            <a:r>
              <a:rPr lang="pt-BR" sz="2800" dirty="0"/>
              <a:t> " " = default é espaço em branco ou </a:t>
            </a:r>
            <a:r>
              <a:rPr lang="pt-BR" sz="2800" dirty="0" err="1"/>
              <a:t>tab</a:t>
            </a:r>
            <a:endParaRPr lang="pt-BR" sz="2800" dirty="0"/>
          </a:p>
          <a:p>
            <a:r>
              <a:rPr lang="pt-BR" sz="2800" dirty="0"/>
              <a:t>#</a:t>
            </a:r>
            <a:r>
              <a:rPr lang="pt-BR" sz="2800" b="1" dirty="0"/>
              <a:t> </a:t>
            </a:r>
            <a:r>
              <a:rPr lang="pt-BR" sz="2800" dirty="0" err="1"/>
              <a:t>na.strings</a:t>
            </a:r>
            <a:r>
              <a:rPr lang="pt-BR" sz="2800" dirty="0"/>
              <a:t> indica o código para </a:t>
            </a:r>
            <a:r>
              <a:rPr lang="pt-BR" sz="2800" dirty="0" err="1"/>
              <a:t>missing</a:t>
            </a:r>
            <a:r>
              <a:rPr lang="pt-BR" sz="2800" dirty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54637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69843" y="481263"/>
            <a:ext cx="112531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Importando bancos de dados</a:t>
            </a:r>
          </a:p>
          <a:p>
            <a:endParaRPr lang="pt-BR" sz="2800" dirty="0"/>
          </a:p>
          <a:p>
            <a:r>
              <a:rPr lang="pt-BR" sz="2800" i="1" dirty="0"/>
              <a:t>Tente importar os seguintes bancos de dados (para objetos diferentes):</a:t>
            </a:r>
          </a:p>
          <a:p>
            <a:endParaRPr lang="pt-BR" sz="2800" dirty="0"/>
          </a:p>
          <a:p>
            <a:r>
              <a:rPr lang="pt-BR" sz="2800" dirty="0" err="1"/>
              <a:t>bancoXLS</a:t>
            </a:r>
            <a:r>
              <a:rPr lang="pt-BR" sz="2800" dirty="0"/>
              <a:t> &lt;- comando para banco_dep_ans.xlsx</a:t>
            </a:r>
          </a:p>
          <a:p>
            <a:r>
              <a:rPr lang="pt-BR" sz="2800" b="1" dirty="0" err="1"/>
              <a:t>bancoXLS</a:t>
            </a:r>
            <a:r>
              <a:rPr lang="pt-BR" sz="2800" b="1" dirty="0"/>
              <a:t> &lt;- </a:t>
            </a:r>
            <a:r>
              <a:rPr lang="pt-BR" sz="2800" b="1" dirty="0" err="1"/>
              <a:t>read_excel</a:t>
            </a:r>
            <a:r>
              <a:rPr lang="pt-BR" sz="2800" b="1" dirty="0"/>
              <a:t>("banco_dep_ans.xlsx", </a:t>
            </a:r>
            <a:r>
              <a:rPr lang="pt-BR" sz="2800" b="1" dirty="0" err="1"/>
              <a:t>col_names</a:t>
            </a:r>
            <a:r>
              <a:rPr lang="pt-BR" sz="2800" b="1" dirty="0"/>
              <a:t> = T, na = "na")</a:t>
            </a:r>
          </a:p>
          <a:p>
            <a:endParaRPr lang="pt-BR" sz="2800" dirty="0"/>
          </a:p>
          <a:p>
            <a:r>
              <a:rPr lang="pt-BR" sz="2800" dirty="0" err="1"/>
              <a:t>bancoTXT</a:t>
            </a:r>
            <a:r>
              <a:rPr lang="pt-BR" sz="2800" dirty="0"/>
              <a:t> &lt;- comando para banco</a:t>
            </a:r>
          </a:p>
          <a:p>
            <a:r>
              <a:rPr lang="pt-BR" sz="2800" b="1" dirty="0" err="1"/>
              <a:t>bancoTXT</a:t>
            </a:r>
            <a:r>
              <a:rPr lang="pt-BR" sz="2800" b="1" dirty="0"/>
              <a:t>&lt;- </a:t>
            </a:r>
            <a:r>
              <a:rPr lang="pt-BR" sz="2800" b="1" dirty="0" err="1"/>
              <a:t>read.table</a:t>
            </a:r>
            <a:r>
              <a:rPr lang="pt-BR" sz="2800" b="1" dirty="0"/>
              <a:t>("banco_dep_ans.txt", header = T, </a:t>
            </a:r>
            <a:r>
              <a:rPr lang="pt-BR" sz="2800" b="1" dirty="0" err="1"/>
              <a:t>na.strings</a:t>
            </a:r>
            <a:r>
              <a:rPr lang="pt-BR" sz="2800" b="1" dirty="0"/>
              <a:t> = "na")</a:t>
            </a:r>
          </a:p>
          <a:p>
            <a:endParaRPr lang="pt-BR" sz="28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72767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53884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84545" y="569843"/>
            <a:ext cx="598825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/>
              <a:t>Sempre usei o SPSS, </a:t>
            </a:r>
          </a:p>
          <a:p>
            <a:r>
              <a:rPr lang="pt-BR" sz="3800" dirty="0"/>
              <a:t>		mas não quero mais 		      pagar a licença... </a:t>
            </a:r>
          </a:p>
          <a:p>
            <a:r>
              <a:rPr lang="pt-BR" sz="3800" dirty="0"/>
              <a:t>		</a:t>
            </a:r>
          </a:p>
          <a:p>
            <a:r>
              <a:rPr lang="pt-BR" sz="3800" dirty="0"/>
              <a:t>	</a:t>
            </a:r>
            <a:r>
              <a:rPr lang="pt-BR" sz="3800" b="1" dirty="0" err="1"/>
              <a:t>Rcommander</a:t>
            </a:r>
            <a:endParaRPr lang="pt-BR" sz="3800" b="1" dirty="0"/>
          </a:p>
          <a:p>
            <a:r>
              <a:rPr lang="pt-BR" sz="3800" b="1" dirty="0"/>
              <a:t>	</a:t>
            </a:r>
            <a:r>
              <a:rPr lang="pt-BR" sz="3800" b="1" dirty="0" err="1"/>
              <a:t>Jamovi</a:t>
            </a:r>
            <a:endParaRPr lang="pt-BR" sz="3800" b="1" dirty="0"/>
          </a:p>
          <a:p>
            <a:r>
              <a:rPr lang="pt-BR" sz="3800" b="1" dirty="0"/>
              <a:t>	</a:t>
            </a:r>
            <a:r>
              <a:rPr lang="pt-BR" sz="3800" b="1" dirty="0" err="1"/>
              <a:t>Jasp</a:t>
            </a:r>
            <a:endParaRPr lang="pt-BR" sz="3800" b="1" dirty="0"/>
          </a:p>
          <a:p>
            <a:endParaRPr lang="pt-BR" sz="3800" b="1" dirty="0"/>
          </a:p>
          <a:p>
            <a:r>
              <a:rPr lang="pt-BR" sz="3800" b="1" dirty="0"/>
              <a:t>	</a:t>
            </a:r>
            <a:r>
              <a:rPr lang="pt-BR" sz="3800" b="1" i="1" dirty="0"/>
              <a:t>mas... Não fazem parte da disciplina... </a:t>
            </a:r>
            <a:endParaRPr lang="pt-BR" sz="3800" b="1" dirty="0"/>
          </a:p>
        </p:txBody>
      </p:sp>
      <p:pic>
        <p:nvPicPr>
          <p:cNvPr id="4098" name="Picture 2" descr="Resultado de imagem para não quero estud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0" y="2741244"/>
            <a:ext cx="42862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05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53884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89351" y="587599"/>
            <a:ext cx="99834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Regressão Linear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regres &lt;- </a:t>
            </a:r>
            <a:r>
              <a:rPr lang="pt-BR" sz="2800" dirty="0" err="1"/>
              <a:t>lm</a:t>
            </a:r>
            <a:r>
              <a:rPr lang="pt-BR" sz="2800" dirty="0"/>
              <a:t>(formula = </a:t>
            </a:r>
            <a:r>
              <a:rPr lang="pt-BR" sz="2800" dirty="0" err="1"/>
              <a:t>ansTheta</a:t>
            </a:r>
            <a:r>
              <a:rPr lang="pt-BR" sz="2800" dirty="0"/>
              <a:t> ~ Age + </a:t>
            </a:r>
            <a:r>
              <a:rPr lang="pt-BR" sz="2800" dirty="0" err="1"/>
              <a:t>hNight</a:t>
            </a:r>
            <a:r>
              <a:rPr lang="pt-BR" sz="2800" dirty="0"/>
              <a:t> + income, data = </a:t>
            </a:r>
            <a:r>
              <a:rPr lang="pt-BR" sz="2800" dirty="0" err="1"/>
              <a:t>banco_dep_ans</a:t>
            </a:r>
            <a:r>
              <a:rPr lang="pt-BR" sz="2800" dirty="0"/>
              <a:t>)</a:t>
            </a:r>
          </a:p>
          <a:p>
            <a:endParaRPr lang="pt-BR" sz="2800" dirty="0"/>
          </a:p>
          <a:p>
            <a:r>
              <a:rPr lang="pt-BR" sz="2800" b="1" dirty="0" err="1"/>
              <a:t>confint</a:t>
            </a:r>
            <a:r>
              <a:rPr lang="pt-BR" sz="2800" b="1" dirty="0"/>
              <a:t>(regres)     # intervalo de confiança dos </a:t>
            </a:r>
            <a:r>
              <a:rPr lang="pt-BR" sz="2800" b="1" dirty="0" err="1"/>
              <a:t>coef</a:t>
            </a:r>
            <a:r>
              <a:rPr lang="pt-BR" sz="2800" b="1" dirty="0"/>
              <a:t>. de regressão</a:t>
            </a:r>
          </a:p>
          <a:p>
            <a:endParaRPr lang="pt-BR" sz="2800" b="1" dirty="0"/>
          </a:p>
          <a:p>
            <a:endParaRPr lang="pt-BR" sz="2800" b="1" dirty="0"/>
          </a:p>
          <a:p>
            <a:r>
              <a:rPr lang="pt-BR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933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53884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89351" y="569843"/>
            <a:ext cx="99834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Regressão Linear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i="1" dirty="0"/>
              <a:t>Coeficientes padronizados</a:t>
            </a:r>
          </a:p>
          <a:p>
            <a:endParaRPr lang="pt-BR" sz="2800" dirty="0"/>
          </a:p>
          <a:p>
            <a:r>
              <a:rPr lang="pt-BR" sz="2800" b="1" dirty="0" err="1"/>
              <a:t>install.packages</a:t>
            </a:r>
            <a:r>
              <a:rPr lang="pt-BR" sz="2800" b="1" dirty="0"/>
              <a:t>('</a:t>
            </a:r>
            <a:r>
              <a:rPr lang="pt-BR" sz="2800" b="1" dirty="0" err="1"/>
              <a:t>lm.beta</a:t>
            </a:r>
            <a:r>
              <a:rPr lang="pt-BR" sz="2800" b="1" dirty="0"/>
              <a:t>')</a:t>
            </a:r>
          </a:p>
          <a:p>
            <a:r>
              <a:rPr lang="pt-BR" sz="2800" b="1" dirty="0" err="1"/>
              <a:t>library</a:t>
            </a:r>
            <a:r>
              <a:rPr lang="pt-BR" sz="2800" b="1" dirty="0"/>
              <a:t>(</a:t>
            </a:r>
            <a:r>
              <a:rPr lang="pt-BR" sz="2800" b="1" dirty="0" err="1"/>
              <a:t>lm.beta</a:t>
            </a:r>
            <a:r>
              <a:rPr lang="pt-BR" sz="2800" b="1" dirty="0"/>
              <a:t>)</a:t>
            </a:r>
          </a:p>
          <a:p>
            <a:endParaRPr lang="pt-BR" sz="2800" dirty="0"/>
          </a:p>
          <a:p>
            <a:r>
              <a:rPr lang="pt-BR" sz="2800" b="1" dirty="0"/>
              <a:t>objeto &lt;- </a:t>
            </a:r>
            <a:r>
              <a:rPr lang="pt-BR" sz="2800" b="1" dirty="0" err="1"/>
              <a:t>lm.beta</a:t>
            </a:r>
            <a:r>
              <a:rPr lang="pt-BR" sz="2800" b="1" dirty="0"/>
              <a:t>(</a:t>
            </a:r>
            <a:r>
              <a:rPr lang="pt-BR" sz="2800" b="1" dirty="0" err="1"/>
              <a:t>objeto_resultado_de_lm</a:t>
            </a:r>
            <a:r>
              <a:rPr lang="pt-BR" sz="2800" b="1" dirty="0"/>
              <a:t>)</a:t>
            </a:r>
          </a:p>
          <a:p>
            <a:r>
              <a:rPr lang="pt-BR" sz="2800" dirty="0"/>
              <a:t>	# Exemplo: </a:t>
            </a:r>
            <a:r>
              <a:rPr lang="pt-BR" sz="2800" dirty="0" err="1"/>
              <a:t>RegrBetas</a:t>
            </a:r>
            <a:r>
              <a:rPr lang="pt-BR" sz="2800" dirty="0"/>
              <a:t> &lt;- </a:t>
            </a:r>
            <a:r>
              <a:rPr lang="pt-BR" sz="2800" dirty="0" err="1"/>
              <a:t>lm.beta</a:t>
            </a:r>
            <a:r>
              <a:rPr lang="pt-BR" sz="2800" dirty="0"/>
              <a:t>(regres)</a:t>
            </a:r>
          </a:p>
          <a:p>
            <a:endParaRPr lang="pt-BR" sz="2800" dirty="0"/>
          </a:p>
          <a:p>
            <a:r>
              <a:rPr lang="pt-BR" sz="2800" b="1" dirty="0" err="1"/>
              <a:t>summary</a:t>
            </a:r>
            <a:r>
              <a:rPr lang="pt-BR" sz="2800" b="1" dirty="0"/>
              <a:t>(objeto)</a:t>
            </a:r>
          </a:p>
          <a:p>
            <a:r>
              <a:rPr lang="pt-BR" sz="2800" dirty="0"/>
              <a:t>	# Exemplo: </a:t>
            </a:r>
            <a:r>
              <a:rPr lang="pt-BR" sz="2800" dirty="0" err="1"/>
              <a:t>summary</a:t>
            </a:r>
            <a:r>
              <a:rPr lang="pt-BR" sz="2800" dirty="0"/>
              <a:t>(regres)	</a:t>
            </a:r>
          </a:p>
        </p:txBody>
      </p:sp>
    </p:spTree>
    <p:extLst>
      <p:ext uri="{BB962C8B-B14F-4D97-AF65-F5344CB8AC3E}">
        <p14:creationId xmlns:p14="http://schemas.microsoft.com/office/powerpoint/2010/main" val="3021885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5558" y="547524"/>
            <a:ext cx="1084446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pt-BR" sz="3800" dirty="0"/>
              <a:t>Selecionando elementos...</a:t>
            </a:r>
            <a:endParaRPr lang="pt-BR" sz="3800" i="1" dirty="0"/>
          </a:p>
          <a:p>
            <a:endParaRPr lang="pt-BR" sz="3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b="1" dirty="0" err="1"/>
              <a:t>dataframe$variável</a:t>
            </a:r>
            <a:endParaRPr lang="pt-BR" sz="2800" b="1" dirty="0"/>
          </a:p>
          <a:p>
            <a:pPr lvl="3"/>
            <a:r>
              <a:rPr lang="pt-BR" sz="2800" dirty="0" err="1"/>
              <a:t>ex</a:t>
            </a:r>
            <a:r>
              <a:rPr lang="pt-BR" sz="2800" dirty="0"/>
              <a:t>: selec1 &lt;- </a:t>
            </a:r>
            <a:r>
              <a:rPr lang="pt-BR" sz="2800" dirty="0" err="1"/>
              <a:t>banco_dep_ans$sex</a:t>
            </a:r>
            <a:endParaRPr lang="pt-BR" sz="2800" dirty="0"/>
          </a:p>
          <a:p>
            <a:pPr lvl="2"/>
            <a:endParaRPr lang="pt-BR" sz="2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b="1" dirty="0" err="1"/>
              <a:t>dataframe</a:t>
            </a:r>
            <a:r>
              <a:rPr lang="pt-BR" sz="2800" b="1" dirty="0"/>
              <a:t>[linhas, colunas]</a:t>
            </a:r>
          </a:p>
          <a:p>
            <a:pPr lvl="3"/>
            <a:r>
              <a:rPr lang="pt-BR" sz="2800" dirty="0" err="1"/>
              <a:t>ex</a:t>
            </a:r>
            <a:r>
              <a:rPr lang="pt-BR" sz="2800" dirty="0"/>
              <a:t>: selec2 &lt;- </a:t>
            </a:r>
            <a:r>
              <a:rPr lang="pt-BR" sz="2800" dirty="0" err="1"/>
              <a:t>banco_dep_ans</a:t>
            </a:r>
            <a:r>
              <a:rPr lang="pt-BR" sz="2800" dirty="0"/>
              <a:t>[1:200, 2:6]</a:t>
            </a:r>
          </a:p>
          <a:p>
            <a:pPr lvl="3"/>
            <a:endParaRPr lang="pt-BR" sz="2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b="1" dirty="0"/>
              <a:t>Usando combine... c(</a:t>
            </a:r>
            <a:r>
              <a:rPr lang="pt-BR" sz="2800" b="1" dirty="0" err="1"/>
              <a:t>x,y,z</a:t>
            </a:r>
            <a:r>
              <a:rPr lang="pt-BR" sz="2800" b="1" dirty="0"/>
              <a:t>)</a:t>
            </a:r>
          </a:p>
          <a:p>
            <a:pPr lvl="3"/>
            <a:r>
              <a:rPr lang="pt-BR" sz="2800" dirty="0" err="1"/>
              <a:t>ex</a:t>
            </a:r>
            <a:r>
              <a:rPr lang="pt-BR" sz="2800" dirty="0"/>
              <a:t>: selec3 &lt;- </a:t>
            </a:r>
            <a:r>
              <a:rPr lang="pt-BR" sz="2800" dirty="0" err="1"/>
              <a:t>banco_dep_ans</a:t>
            </a:r>
            <a:r>
              <a:rPr lang="pt-BR" sz="2800" dirty="0"/>
              <a:t>[c(1:50, 52:60), c(2:4, 6)]</a:t>
            </a:r>
          </a:p>
          <a:p>
            <a:pPr lvl="3"/>
            <a:endParaRPr lang="pt-BR" sz="2800" dirty="0"/>
          </a:p>
          <a:p>
            <a:endParaRPr lang="pt-BR" sz="28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73630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53884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5558" y="560776"/>
            <a:ext cx="10844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pt-BR" sz="3800" dirty="0"/>
              <a:t>Selecionando elementos...</a:t>
            </a:r>
            <a:endParaRPr lang="pt-BR" sz="3800" i="1" dirty="0"/>
          </a:p>
          <a:p>
            <a:endParaRPr lang="pt-BR" sz="3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b="1" dirty="0"/>
              <a:t>Excluindo variáveis ( use - )</a:t>
            </a:r>
          </a:p>
          <a:p>
            <a:pPr lvl="3"/>
            <a:r>
              <a:rPr lang="pt-BR" sz="2800" dirty="0" err="1"/>
              <a:t>ex</a:t>
            </a:r>
            <a:r>
              <a:rPr lang="pt-BR" sz="2800" dirty="0"/>
              <a:t>: selec4 &lt;- </a:t>
            </a:r>
            <a:r>
              <a:rPr lang="pt-BR" sz="2800" dirty="0" err="1"/>
              <a:t>banco_dep_ans</a:t>
            </a:r>
            <a:r>
              <a:rPr lang="pt-BR" sz="2800" dirty="0"/>
              <a:t>[ , -(2:6)]           # ou</a:t>
            </a:r>
          </a:p>
          <a:p>
            <a:pPr lvl="3"/>
            <a:r>
              <a:rPr lang="pt-BR" sz="2800" dirty="0"/>
              <a:t>	 selec4 &lt;- </a:t>
            </a:r>
            <a:r>
              <a:rPr lang="pt-BR" sz="2800" dirty="0" err="1"/>
              <a:t>banco_dep_ans</a:t>
            </a:r>
            <a:r>
              <a:rPr lang="pt-BR" sz="2800" dirty="0"/>
              <a:t>[ , c(-2, -3, -4, -5,-6)] 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879110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5558" y="547524"/>
            <a:ext cx="108444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pt-BR" sz="3800" dirty="0"/>
              <a:t>Selecionando elementos...</a:t>
            </a:r>
            <a:endParaRPr lang="pt-BR" sz="3800" i="1" dirty="0"/>
          </a:p>
          <a:p>
            <a:endParaRPr lang="pt-BR" sz="3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b="1" dirty="0"/>
              <a:t>Selecionando observações por funções lógicas</a:t>
            </a:r>
          </a:p>
          <a:p>
            <a:pPr marL="1371600" lvl="2" indent="-457200">
              <a:buFont typeface="Calibri" panose="020F0502020204030204" pitchFamily="34" charset="0"/>
              <a:buChar char="‐"/>
            </a:pPr>
            <a:r>
              <a:rPr lang="pt-BR" sz="2800" b="1" dirty="0" err="1"/>
              <a:t>dataframe</a:t>
            </a:r>
            <a:r>
              <a:rPr lang="pt-BR" sz="2800" b="1" dirty="0"/>
              <a:t>[</a:t>
            </a:r>
            <a:r>
              <a:rPr lang="pt-BR" sz="2800" b="1" dirty="0" err="1"/>
              <a:t>dataframe$variável</a:t>
            </a:r>
            <a:r>
              <a:rPr lang="pt-BR" sz="2800" b="1" dirty="0"/>
              <a:t> operação lógica, variáveis]</a:t>
            </a:r>
          </a:p>
          <a:p>
            <a:pPr lvl="3"/>
            <a:r>
              <a:rPr lang="pt-BR" sz="2800" dirty="0" err="1"/>
              <a:t>ex</a:t>
            </a:r>
            <a:r>
              <a:rPr lang="pt-BR" sz="2800" dirty="0"/>
              <a:t>: selec5 &lt;- </a:t>
            </a:r>
            <a:r>
              <a:rPr lang="pt-BR" sz="2800" dirty="0" err="1"/>
              <a:t>banco_dep_ans</a:t>
            </a:r>
            <a:r>
              <a:rPr lang="pt-BR" sz="2800" dirty="0"/>
              <a:t>[</a:t>
            </a:r>
            <a:r>
              <a:rPr lang="pt-BR" sz="2800" dirty="0" err="1"/>
              <a:t>banco_dep_ans$sex</a:t>
            </a:r>
            <a:r>
              <a:rPr lang="pt-BR" sz="2800" b="1" dirty="0"/>
              <a:t>==</a:t>
            </a:r>
            <a:r>
              <a:rPr lang="pt-BR" sz="2800" dirty="0"/>
              <a:t>2, ]</a:t>
            </a:r>
          </a:p>
          <a:p>
            <a:pPr lvl="3"/>
            <a:r>
              <a:rPr lang="pt-BR" sz="2800" dirty="0"/>
              <a:t>		# deixar em branco após a vírgula manterá todas as 		  variáveis</a:t>
            </a:r>
            <a:endParaRPr lang="pt-BR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-901147" y="5394845"/>
            <a:ext cx="136099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600" dirty="0"/>
              <a:t>selec6 &lt;- </a:t>
            </a:r>
            <a:r>
              <a:rPr lang="pt-BR" sz="2600" dirty="0" err="1"/>
              <a:t>banco_dep_ans</a:t>
            </a:r>
            <a:r>
              <a:rPr lang="pt-BR" sz="2600" dirty="0"/>
              <a:t>[</a:t>
            </a:r>
            <a:r>
              <a:rPr lang="pt-BR" sz="2600" dirty="0" err="1"/>
              <a:t>banco_dep_ans$sex</a:t>
            </a:r>
            <a:r>
              <a:rPr lang="pt-BR" sz="2600" dirty="0"/>
              <a:t>==2 </a:t>
            </a:r>
            <a:r>
              <a:rPr lang="pt-BR" sz="2600" b="1" dirty="0"/>
              <a:t>&amp;</a:t>
            </a:r>
            <a:r>
              <a:rPr lang="pt-BR" sz="2600" dirty="0"/>
              <a:t> </a:t>
            </a:r>
            <a:r>
              <a:rPr lang="pt-BR" sz="2600" dirty="0" err="1"/>
              <a:t>banco_dep_ans$income</a:t>
            </a:r>
            <a:r>
              <a:rPr lang="pt-BR" sz="2600" b="1" dirty="0"/>
              <a:t>!=</a:t>
            </a:r>
            <a:r>
              <a:rPr lang="pt-BR" sz="2600" dirty="0"/>
              <a:t>1 , ]</a:t>
            </a:r>
          </a:p>
          <a:p>
            <a:pPr lvl="3"/>
            <a:r>
              <a:rPr lang="pt-BR" sz="2600" dirty="0"/>
              <a:t>		 </a:t>
            </a:r>
            <a:endParaRPr lang="pt-BR" sz="2600" b="1" dirty="0"/>
          </a:p>
        </p:txBody>
      </p:sp>
    </p:spTree>
    <p:extLst>
      <p:ext uri="{BB962C8B-B14F-4D97-AF65-F5344CB8AC3E}">
        <p14:creationId xmlns:p14="http://schemas.microsoft.com/office/powerpoint/2010/main" val="35131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5558" y="547524"/>
            <a:ext cx="10844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pt-BR" sz="3800" dirty="0"/>
              <a:t>Selecionando elementos...</a:t>
            </a:r>
            <a:endParaRPr lang="pt-BR" sz="3800" i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49885"/>
              </p:ext>
            </p:extLst>
          </p:nvPr>
        </p:nvGraphicFramePr>
        <p:xfrm>
          <a:off x="2676940" y="1720779"/>
          <a:ext cx="6480314" cy="465201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921564">
                  <a:extLst>
                    <a:ext uri="{9D8B030D-6E8A-4147-A177-3AD203B41FA5}">
                      <a16:colId xmlns:a16="http://schemas.microsoft.com/office/drawing/2014/main" val="276333066"/>
                    </a:ext>
                  </a:extLst>
                </a:gridCol>
                <a:gridCol w="4558750">
                  <a:extLst>
                    <a:ext uri="{9D8B030D-6E8A-4147-A177-3AD203B41FA5}">
                      <a16:colId xmlns:a16="http://schemas.microsoft.com/office/drawing/2014/main" val="3718378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</a:rPr>
                        <a:t>Operator</a:t>
                      </a:r>
                      <a:endParaRPr lang="pt-BR" sz="2400" dirty="0">
                        <a:effectLst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</a:rPr>
                        <a:t>Description</a:t>
                      </a:r>
                      <a:endParaRPr lang="pt-BR" sz="2400" dirty="0">
                        <a:effectLst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54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&lt;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less than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5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&lt;=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less than or equal to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805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&gt;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greater than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5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&gt;=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greater than or equal to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44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==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</a:rPr>
                        <a:t>exactly</a:t>
                      </a:r>
                      <a:r>
                        <a:rPr lang="pt-BR" sz="2400" dirty="0">
                          <a:effectLst/>
                        </a:rPr>
                        <a:t> </a:t>
                      </a:r>
                      <a:r>
                        <a:rPr lang="pt-BR" sz="2400" dirty="0" err="1">
                          <a:effectLst/>
                        </a:rPr>
                        <a:t>equal</a:t>
                      </a:r>
                      <a:r>
                        <a:rPr lang="pt-BR" sz="2400" dirty="0">
                          <a:effectLst/>
                        </a:rPr>
                        <a:t> </a:t>
                      </a:r>
                      <a:r>
                        <a:rPr lang="pt-BR" sz="2400" dirty="0" err="1">
                          <a:effectLst/>
                        </a:rPr>
                        <a:t>to</a:t>
                      </a:r>
                      <a:endParaRPr lang="pt-BR" sz="2400" dirty="0">
                        <a:effectLst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91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!=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</a:rPr>
                        <a:t>not</a:t>
                      </a:r>
                      <a:r>
                        <a:rPr lang="pt-BR" sz="2400" dirty="0">
                          <a:effectLst/>
                        </a:rPr>
                        <a:t> </a:t>
                      </a:r>
                      <a:r>
                        <a:rPr lang="pt-BR" sz="2400" dirty="0" err="1">
                          <a:effectLst/>
                        </a:rPr>
                        <a:t>equal</a:t>
                      </a:r>
                      <a:r>
                        <a:rPr lang="pt-BR" sz="2400" dirty="0">
                          <a:effectLst/>
                        </a:rPr>
                        <a:t> </a:t>
                      </a:r>
                      <a:r>
                        <a:rPr lang="pt-BR" sz="2400" dirty="0" err="1">
                          <a:effectLst/>
                        </a:rPr>
                        <a:t>to</a:t>
                      </a:r>
                      <a:endParaRPr lang="pt-BR" sz="2400" dirty="0">
                        <a:effectLst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38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!x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Not x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14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x | y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x OR y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5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>
                          <a:effectLst/>
                        </a:rPr>
                        <a:t>x &amp; y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x AND y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22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dirty="0" err="1">
                          <a:effectLst/>
                        </a:rPr>
                        <a:t>isTRUE</a:t>
                      </a:r>
                      <a:r>
                        <a:rPr lang="pt-BR" sz="2400" dirty="0">
                          <a:effectLst/>
                        </a:rPr>
                        <a:t>(x)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test if X is TRUE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7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931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5558" y="547524"/>
            <a:ext cx="1084446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pt-BR" sz="3800" dirty="0"/>
              <a:t>Voltando um pouco... </a:t>
            </a:r>
            <a:r>
              <a:rPr lang="pt-BR" sz="3800" i="1" dirty="0"/>
              <a:t>Orientado a objeto</a:t>
            </a:r>
          </a:p>
          <a:p>
            <a:endParaRPr lang="pt-BR" sz="3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b="1" dirty="0"/>
              <a:t>Classes dos Objetos</a:t>
            </a:r>
          </a:p>
          <a:p>
            <a:pPr marL="1371600" lvl="2" indent="-457200">
              <a:buFont typeface="Calibri" panose="020F0502020204030204" pitchFamily="34" charset="0"/>
              <a:buChar char="‐"/>
            </a:pPr>
            <a:r>
              <a:rPr lang="pt-BR" sz="2800" b="1" dirty="0" err="1"/>
              <a:t>dataframe</a:t>
            </a:r>
            <a:r>
              <a:rPr lang="pt-BR" sz="2800" b="1" dirty="0"/>
              <a:t>, </a:t>
            </a:r>
            <a:r>
              <a:rPr lang="pt-BR" sz="2800" b="1" dirty="0" err="1"/>
              <a:t>matrix</a:t>
            </a:r>
            <a:r>
              <a:rPr lang="pt-BR" sz="2800" b="1" dirty="0"/>
              <a:t>, vector, </a:t>
            </a:r>
            <a:r>
              <a:rPr lang="pt-BR" sz="2800" b="1" dirty="0" err="1"/>
              <a:t>list</a:t>
            </a:r>
            <a:r>
              <a:rPr lang="pt-BR" sz="2800" b="1" dirty="0"/>
              <a:t> e </a:t>
            </a:r>
            <a:r>
              <a:rPr lang="pt-BR" sz="2800" b="1" dirty="0" err="1"/>
              <a:t>factor</a:t>
            </a:r>
            <a:endParaRPr lang="pt-BR" sz="2800" b="1" dirty="0"/>
          </a:p>
          <a:p>
            <a:endParaRPr lang="pt-BR" sz="2800" dirty="0"/>
          </a:p>
          <a:p>
            <a:pPr marL="1371600" lvl="2" indent="-457200">
              <a:buFont typeface="Calibri" panose="020F0502020204030204" pitchFamily="34" charset="0"/>
              <a:buChar char="‐"/>
            </a:pPr>
            <a:r>
              <a:rPr lang="pt-BR" sz="2800" b="1" i="1" dirty="0" err="1"/>
              <a:t>dataframe</a:t>
            </a:r>
            <a:r>
              <a:rPr lang="pt-BR" sz="2800" dirty="0"/>
              <a:t> – guarda elementos organizados em colunas e linhas (bancos de dados)</a:t>
            </a:r>
          </a:p>
          <a:p>
            <a:pPr marL="1371600" lvl="2" indent="-457200">
              <a:buFont typeface="Calibri" panose="020F0502020204030204" pitchFamily="34" charset="0"/>
              <a:buChar char="‐"/>
            </a:pPr>
            <a:r>
              <a:rPr lang="pt-BR" sz="2800" b="1" i="1" dirty="0" err="1"/>
              <a:t>matrix</a:t>
            </a:r>
            <a:r>
              <a:rPr lang="pt-BR" sz="2800" b="1" dirty="0"/>
              <a:t> </a:t>
            </a:r>
            <a:r>
              <a:rPr lang="pt-BR" sz="2800" dirty="0"/>
              <a:t>– guarda elementos de uma mesma classe. </a:t>
            </a:r>
          </a:p>
          <a:p>
            <a:pPr lvl="3"/>
            <a:r>
              <a:rPr lang="pt-BR" sz="2800" i="1" dirty="0"/>
              <a:t>      Obs. A diferença entre </a:t>
            </a:r>
            <a:r>
              <a:rPr lang="pt-BR" sz="2800" i="1" dirty="0" err="1"/>
              <a:t>dataframe</a:t>
            </a:r>
            <a:r>
              <a:rPr lang="pt-BR" sz="2800" i="1" dirty="0"/>
              <a:t> e </a:t>
            </a:r>
            <a:r>
              <a:rPr lang="pt-BR" sz="2800" i="1" dirty="0" err="1"/>
              <a:t>matrix</a:t>
            </a:r>
            <a:r>
              <a:rPr lang="pt-BR" sz="2800" i="1" dirty="0"/>
              <a:t> é que esse </a:t>
            </a:r>
            <a:r>
              <a:rPr lang="pt-BR" sz="2800" i="1" dirty="0" err="1"/>
              <a:t>útlima</a:t>
            </a:r>
            <a:r>
              <a:rPr lang="pt-BR" sz="2800" i="1" dirty="0"/>
              <a:t> estoca apenas elementos de um único tipo (exemplo, todos números ou todos caracteres)</a:t>
            </a:r>
          </a:p>
          <a:p>
            <a:pPr lvl="3"/>
            <a:endParaRPr lang="pt-BR" sz="2800" i="1" dirty="0"/>
          </a:p>
          <a:p>
            <a:pPr marL="1371600" lvl="2" indent="-457200">
              <a:buFont typeface="Calibri" panose="020F0502020204030204" pitchFamily="34" charset="0"/>
              <a:buChar char="‐"/>
            </a:pPr>
            <a:endParaRPr lang="pt-BR" sz="2800" dirty="0"/>
          </a:p>
          <a:p>
            <a:endParaRPr lang="pt-BR" sz="28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586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698181"/>
            <a:ext cx="95771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Por que R?</a:t>
            </a:r>
          </a:p>
          <a:p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Gratuito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Código aberto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Sem ‘caixa preta’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Comunidade colaborativa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Rápida implementação de novas ferramentas de análise de dados</a:t>
            </a:r>
          </a:p>
          <a:p>
            <a:pPr marL="914400" lvl="1" indent="-457200">
              <a:buFontTx/>
              <a:buChar char="-"/>
            </a:pPr>
            <a:r>
              <a:rPr lang="pt-BR" sz="2800" dirty="0" err="1"/>
              <a:t>Cran</a:t>
            </a:r>
            <a:endParaRPr lang="pt-BR" sz="2800" dirty="0"/>
          </a:p>
          <a:p>
            <a:pPr marL="914400" lvl="1" indent="-457200">
              <a:buFontTx/>
              <a:buChar char="-"/>
            </a:pPr>
            <a:r>
              <a:rPr lang="pt-BR" sz="2800" dirty="0" err="1"/>
              <a:t>Github</a:t>
            </a:r>
            <a:endParaRPr lang="pt-BR" sz="2800" dirty="0"/>
          </a:p>
          <a:p>
            <a:pPr marL="914400" lvl="1" indent="-457200">
              <a:buFontTx/>
              <a:buChar char="-"/>
            </a:pPr>
            <a:r>
              <a:rPr lang="pt-BR" sz="2800" dirty="0"/>
              <a:t>Funções específicas em sites de análise de dados</a:t>
            </a:r>
            <a:endParaRPr lang="pt-BR" sz="3200" dirty="0"/>
          </a:p>
        </p:txBody>
      </p:sp>
      <p:pic>
        <p:nvPicPr>
          <p:cNvPr id="15364" name="Picture 4" descr="Resultado de imagem para collabo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88" y="449529"/>
            <a:ext cx="3256277" cy="19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57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5558" y="547524"/>
            <a:ext cx="108444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dirty="0"/>
              <a:t>Classes dos Objetos</a:t>
            </a:r>
          </a:p>
          <a:p>
            <a:pPr marL="1371600" lvl="2" indent="-457200">
              <a:buFont typeface="Calibri" panose="020F0502020204030204" pitchFamily="34" charset="0"/>
              <a:buChar char="‐"/>
            </a:pPr>
            <a:r>
              <a:rPr lang="pt-BR" sz="2800" b="1" i="1" dirty="0"/>
              <a:t>vetor</a:t>
            </a:r>
            <a:r>
              <a:rPr lang="pt-BR" sz="2800" dirty="0"/>
              <a:t> – sequência de dados/componentes</a:t>
            </a:r>
          </a:p>
          <a:p>
            <a:pPr marL="1828800" lvl="3" indent="-457200">
              <a:buFont typeface="Calibri" panose="020F0502020204030204" pitchFamily="34" charset="0"/>
              <a:buChar char="‐"/>
            </a:pPr>
            <a:r>
              <a:rPr lang="pt-BR" sz="2800" i="1" dirty="0" err="1"/>
              <a:t>Atomic</a:t>
            </a:r>
            <a:r>
              <a:rPr lang="pt-BR" sz="2800" dirty="0"/>
              <a:t> – conjunto de componentes do mesmo tipo</a:t>
            </a:r>
          </a:p>
          <a:p>
            <a:pPr marL="2286000" lvl="4" indent="-457200">
              <a:buFont typeface="Calibri" panose="020F0502020204030204" pitchFamily="34" charset="0"/>
              <a:buChar char="‐"/>
            </a:pPr>
            <a:r>
              <a:rPr lang="pt-BR" sz="2800" dirty="0" err="1"/>
              <a:t>Character</a:t>
            </a:r>
            <a:r>
              <a:rPr lang="pt-BR" sz="2800" dirty="0"/>
              <a:t>: c("a", "b", "c") </a:t>
            </a:r>
            <a:endParaRPr lang="pt-BR" sz="2800" i="1" dirty="0"/>
          </a:p>
          <a:p>
            <a:pPr lvl="5"/>
            <a:r>
              <a:rPr lang="pt-BR" sz="2800" i="1" dirty="0"/>
              <a:t>	usar aspas!</a:t>
            </a:r>
            <a:endParaRPr lang="pt-BR" sz="2800" dirty="0"/>
          </a:p>
          <a:p>
            <a:pPr marL="2286000" lvl="4" indent="-457200">
              <a:buFont typeface="Calibri" panose="020F0502020204030204" pitchFamily="34" charset="0"/>
              <a:buChar char="‐"/>
            </a:pPr>
            <a:r>
              <a:rPr lang="pt-BR" sz="2800" dirty="0" err="1"/>
              <a:t>Numeric</a:t>
            </a:r>
            <a:r>
              <a:rPr lang="pt-BR" sz="2800" dirty="0"/>
              <a:t>:  c(1.8, 10, 5.6)</a:t>
            </a:r>
          </a:p>
          <a:p>
            <a:pPr marL="2286000" lvl="4" indent="-457200">
              <a:buFont typeface="Calibri" panose="020F0502020204030204" pitchFamily="34" charset="0"/>
              <a:buChar char="‐"/>
            </a:pPr>
            <a:r>
              <a:rPr lang="pt-BR" sz="2800" dirty="0" err="1"/>
              <a:t>Logic</a:t>
            </a:r>
            <a:r>
              <a:rPr lang="pt-BR" sz="2800" dirty="0"/>
              <a:t> : informações TRUE ou FALSE</a:t>
            </a:r>
          </a:p>
          <a:p>
            <a:pPr lvl="3"/>
            <a:r>
              <a:rPr lang="pt-BR" sz="2800" i="1" dirty="0"/>
              <a:t>		ex. </a:t>
            </a:r>
            <a:r>
              <a:rPr lang="pt-BR" sz="2800" dirty="0" err="1"/>
              <a:t>is.numeric</a:t>
            </a:r>
            <a:r>
              <a:rPr lang="pt-BR" sz="2800" dirty="0"/>
              <a:t>()</a:t>
            </a:r>
          </a:p>
          <a:p>
            <a:pPr lvl="3"/>
            <a:endParaRPr lang="pt-BR" sz="2800" dirty="0"/>
          </a:p>
          <a:p>
            <a:pPr marL="1371600" lvl="2" indent="-457200">
              <a:buFont typeface="Calibri" panose="020F0502020204030204" pitchFamily="34" charset="0"/>
              <a:buChar char="‐"/>
            </a:pPr>
            <a:endParaRPr lang="pt-BR" sz="2800" dirty="0"/>
          </a:p>
          <a:p>
            <a:endParaRPr lang="pt-BR" sz="28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569330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92812"/>
              </p:ext>
            </p:extLst>
          </p:nvPr>
        </p:nvGraphicFramePr>
        <p:xfrm>
          <a:off x="1687443" y="2510589"/>
          <a:ext cx="812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1792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90143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803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72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Felipe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Ricardo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18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Nelson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284577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2398644" y="2205789"/>
            <a:ext cx="1470991" cy="2438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13234" y="1139004"/>
            <a:ext cx="698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Vetor nome c("Felipe", "Hudson", "Nelson")</a:t>
            </a:r>
          </a:p>
        </p:txBody>
      </p:sp>
      <p:cxnSp>
        <p:nvCxnSpPr>
          <p:cNvPr id="10" name="Conector de Seta Reta 9"/>
          <p:cNvCxnSpPr>
            <a:cxnSpLocks/>
          </p:cNvCxnSpPr>
          <p:nvPr/>
        </p:nvCxnSpPr>
        <p:spPr>
          <a:xfrm flipH="1">
            <a:off x="3451105" y="1486242"/>
            <a:ext cx="1062129" cy="7756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73272"/>
              </p:ext>
            </p:extLst>
          </p:nvPr>
        </p:nvGraphicFramePr>
        <p:xfrm>
          <a:off x="1687443" y="2510589"/>
          <a:ext cx="812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1792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90143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803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72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Felipe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Ricardo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18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Nelson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284577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 rot="5400000">
            <a:off x="5463172" y="-1184477"/>
            <a:ext cx="818206" cy="8670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397815" y="1490986"/>
            <a:ext cx="698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Vetor linha c("Felipe", 1, 2)</a:t>
            </a:r>
          </a:p>
        </p:txBody>
      </p:sp>
      <p:cxnSp>
        <p:nvCxnSpPr>
          <p:cNvPr id="8" name="Conector de Seta Reta 7"/>
          <p:cNvCxnSpPr>
            <a:cxnSpLocks/>
          </p:cNvCxnSpPr>
          <p:nvPr/>
        </p:nvCxnSpPr>
        <p:spPr>
          <a:xfrm flipH="1">
            <a:off x="4143182" y="1874550"/>
            <a:ext cx="1254633" cy="834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5558" y="388500"/>
            <a:ext cx="108444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dirty="0"/>
              <a:t>Classes dos Objetos</a:t>
            </a:r>
          </a:p>
          <a:p>
            <a:pPr marL="1371600" lvl="2" indent="-457200">
              <a:buFont typeface="Calibri" panose="020F0502020204030204" pitchFamily="34" charset="0"/>
              <a:buChar char="‐"/>
            </a:pPr>
            <a:r>
              <a:rPr lang="pt-BR" sz="2800" b="1" i="1" dirty="0" err="1"/>
              <a:t>list</a:t>
            </a:r>
            <a:r>
              <a:rPr lang="pt-BR" sz="2800" dirty="0"/>
              <a:t> – são vetores genéricos – elementos ordenados – ou conjunto de objetos</a:t>
            </a:r>
          </a:p>
          <a:p>
            <a:pPr lvl="2"/>
            <a:r>
              <a:rPr lang="pt-BR" sz="2800" i="1" dirty="0"/>
              <a:t>Exemplo:</a:t>
            </a:r>
          </a:p>
          <a:p>
            <a:pPr lvl="2"/>
            <a:r>
              <a:rPr lang="pt-BR" sz="2800" dirty="0"/>
              <a:t>a &lt;- 1:5</a:t>
            </a:r>
          </a:p>
          <a:p>
            <a:pPr lvl="2"/>
            <a:r>
              <a:rPr lang="pt-BR" sz="2800" dirty="0"/>
              <a:t>b &lt;- </a:t>
            </a:r>
            <a:r>
              <a:rPr lang="pt-BR" sz="2800" dirty="0" err="1"/>
              <a:t>as.matrix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[1:5,2:5])</a:t>
            </a:r>
          </a:p>
          <a:p>
            <a:pPr lvl="2"/>
            <a:r>
              <a:rPr lang="pt-BR" sz="2800" dirty="0"/>
              <a:t>c &lt;- </a:t>
            </a:r>
            <a:r>
              <a:rPr lang="pt-BR" sz="2800" dirty="0" err="1"/>
              <a:t>names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[2:5])</a:t>
            </a:r>
          </a:p>
          <a:p>
            <a:pPr lvl="2"/>
            <a:endParaRPr lang="pt-BR" sz="2800" dirty="0"/>
          </a:p>
          <a:p>
            <a:pPr lvl="2"/>
            <a:r>
              <a:rPr lang="pt-BR" sz="2800" dirty="0"/>
              <a:t>w &lt;- </a:t>
            </a:r>
            <a:r>
              <a:rPr lang="pt-BR" sz="2800" b="1" dirty="0" err="1"/>
              <a:t>list</a:t>
            </a:r>
            <a:r>
              <a:rPr lang="pt-BR" sz="2800" dirty="0"/>
              <a:t>(</a:t>
            </a:r>
            <a:r>
              <a:rPr lang="pt-BR" sz="2800" dirty="0" err="1"/>
              <a:t>numbers</a:t>
            </a:r>
            <a:r>
              <a:rPr lang="pt-BR" sz="2800" dirty="0"/>
              <a:t>=a, responses=b, </a:t>
            </a:r>
            <a:r>
              <a:rPr lang="pt-BR" sz="2800" dirty="0" err="1"/>
              <a:t>names</a:t>
            </a:r>
            <a:r>
              <a:rPr lang="pt-BR" sz="2800" dirty="0"/>
              <a:t>=c)</a:t>
            </a:r>
            <a:endParaRPr lang="pt-BR" sz="2800" b="1" dirty="0"/>
          </a:p>
          <a:p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99857" y="4713976"/>
            <a:ext cx="9970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w                        #visualiza a lista inteira</a:t>
            </a:r>
          </a:p>
          <a:p>
            <a:r>
              <a:rPr lang="pt-BR" sz="2800" dirty="0" err="1"/>
              <a:t>w</a:t>
            </a:r>
            <a:r>
              <a:rPr lang="pt-BR" sz="2800" b="1" dirty="0" err="1"/>
              <a:t>$</a:t>
            </a:r>
            <a:r>
              <a:rPr lang="pt-BR" sz="2800" dirty="0" err="1"/>
              <a:t>objeto</a:t>
            </a:r>
            <a:r>
              <a:rPr lang="pt-BR" sz="2800" dirty="0"/>
              <a:t>	     #visualiza um objeto específico dentro de uma lista</a:t>
            </a:r>
          </a:p>
          <a:p>
            <a:endParaRPr lang="pt-BR" sz="2800" dirty="0"/>
          </a:p>
          <a:p>
            <a:r>
              <a:rPr lang="pt-BR" sz="2800" i="1" dirty="0"/>
              <a:t>Exemplo:</a:t>
            </a:r>
            <a:r>
              <a:rPr lang="pt-BR" sz="2800" dirty="0"/>
              <a:t> </a:t>
            </a:r>
            <a:r>
              <a:rPr lang="pt-BR" sz="2800" dirty="0" err="1"/>
              <a:t>w$numbers</a:t>
            </a:r>
            <a:r>
              <a:rPr lang="pt-BR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65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2505" y="331834"/>
            <a:ext cx="115886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dirty="0"/>
              <a:t>Classes dos Objetos</a:t>
            </a:r>
          </a:p>
          <a:p>
            <a:pPr marL="1371600" lvl="2" indent="-457200">
              <a:buFont typeface="Calibri" panose="020F0502020204030204" pitchFamily="34" charset="0"/>
              <a:buChar char="‐"/>
            </a:pPr>
            <a:r>
              <a:rPr lang="pt-BR" sz="2800" b="1" i="1" dirty="0" err="1"/>
              <a:t>factor</a:t>
            </a:r>
            <a:r>
              <a:rPr lang="pt-BR" sz="2800" dirty="0"/>
              <a:t> – envolve variáveis categóricas</a:t>
            </a:r>
          </a:p>
          <a:p>
            <a:pPr marL="1828800" lvl="3" indent="-457200">
              <a:buFont typeface="Calibri" panose="020F0502020204030204" pitchFamily="34" charset="0"/>
              <a:buChar char="‐"/>
            </a:pPr>
            <a:r>
              <a:rPr lang="pt-BR" sz="2800" i="1" dirty="0"/>
              <a:t>Atributos:</a:t>
            </a:r>
            <a:endParaRPr lang="pt-BR" sz="2800" dirty="0"/>
          </a:p>
          <a:p>
            <a:pPr marL="2286000" lvl="4" indent="-457200">
              <a:buFont typeface="Calibri" panose="020F0502020204030204" pitchFamily="34" charset="0"/>
              <a:buChar char="‐"/>
            </a:pPr>
            <a:r>
              <a:rPr lang="pt-BR" sz="2800" dirty="0" err="1"/>
              <a:t>Class</a:t>
            </a:r>
            <a:endParaRPr lang="pt-BR" sz="2800" dirty="0"/>
          </a:p>
          <a:p>
            <a:pPr marL="2743200" lvl="5" indent="-457200">
              <a:buFont typeface="Calibri" panose="020F0502020204030204" pitchFamily="34" charset="0"/>
              <a:buChar char="‐"/>
            </a:pPr>
            <a:r>
              <a:rPr lang="pt-BR" sz="2800" dirty="0" err="1"/>
              <a:t>numeric</a:t>
            </a:r>
            <a:r>
              <a:rPr lang="pt-BR" sz="2800" dirty="0"/>
              <a:t>:   </a:t>
            </a:r>
          </a:p>
          <a:p>
            <a:pPr lvl="5"/>
            <a:r>
              <a:rPr lang="pt-BR" sz="2800" dirty="0"/>
              <a:t>	     </a:t>
            </a:r>
            <a:r>
              <a:rPr lang="pt-BR" sz="2800" dirty="0" err="1"/>
              <a:t>ex</a:t>
            </a:r>
            <a:r>
              <a:rPr lang="pt-BR" sz="2800" dirty="0"/>
              <a:t>: fac1 &lt;- </a:t>
            </a:r>
            <a:r>
              <a:rPr lang="pt-BR" sz="2800" dirty="0" err="1"/>
              <a:t>as.factor</a:t>
            </a:r>
            <a:r>
              <a:rPr lang="pt-BR" sz="2800" dirty="0"/>
              <a:t>(c(3,2,1,1))</a:t>
            </a:r>
          </a:p>
          <a:p>
            <a:pPr marL="2743200" lvl="5" indent="-457200">
              <a:buFont typeface="Calibri" panose="020F0502020204030204" pitchFamily="34" charset="0"/>
              <a:buChar char="‐"/>
            </a:pPr>
            <a:r>
              <a:rPr lang="pt-BR" sz="2800" dirty="0" err="1"/>
              <a:t>character</a:t>
            </a:r>
            <a:endParaRPr lang="pt-BR" sz="2800" dirty="0"/>
          </a:p>
          <a:p>
            <a:pPr lvl="5"/>
            <a:r>
              <a:rPr lang="pt-BR" sz="2800" dirty="0"/>
              <a:t>	     </a:t>
            </a:r>
            <a:r>
              <a:rPr lang="pt-BR" sz="2800" dirty="0" err="1"/>
              <a:t>ex</a:t>
            </a:r>
            <a:r>
              <a:rPr lang="pt-BR" sz="2800" dirty="0"/>
              <a:t>: fac2 &lt;- </a:t>
            </a:r>
            <a:r>
              <a:rPr lang="pt-BR" sz="2800" dirty="0" err="1"/>
              <a:t>as.factor</a:t>
            </a:r>
            <a:r>
              <a:rPr lang="pt-BR" sz="2800" dirty="0"/>
              <a:t>(c(‘muito’, ‘</a:t>
            </a:r>
            <a:r>
              <a:rPr lang="pt-BR" sz="2800" dirty="0" err="1"/>
              <a:t>medio</a:t>
            </a:r>
            <a:r>
              <a:rPr lang="pt-BR" sz="2800" dirty="0"/>
              <a:t>’, ‘pouco’, ‘pouco’))</a:t>
            </a:r>
          </a:p>
          <a:p>
            <a:pPr marL="2286000" lvl="4" indent="-457200">
              <a:buFont typeface="Calibri" panose="020F0502020204030204" pitchFamily="34" charset="0"/>
              <a:buChar char="‐"/>
            </a:pPr>
            <a:r>
              <a:rPr lang="pt-BR" sz="2800" dirty="0" err="1"/>
              <a:t>Level</a:t>
            </a:r>
            <a:endParaRPr lang="pt-BR" sz="2800" dirty="0"/>
          </a:p>
          <a:p>
            <a:pPr lvl="4"/>
            <a:r>
              <a:rPr lang="pt-BR" sz="2800" dirty="0"/>
              <a:t>	</a:t>
            </a:r>
            <a:r>
              <a:rPr lang="pt-BR" sz="2800" dirty="0" err="1"/>
              <a:t>levels</a:t>
            </a:r>
            <a:r>
              <a:rPr lang="pt-BR" sz="2800" dirty="0"/>
              <a:t>() indica os níveis de um fator</a:t>
            </a:r>
          </a:p>
          <a:p>
            <a:pPr lvl="4"/>
            <a:r>
              <a:rPr lang="pt-BR" sz="2800" dirty="0"/>
              <a:t>	     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levels</a:t>
            </a:r>
            <a:r>
              <a:rPr lang="pt-BR" sz="2800" dirty="0"/>
              <a:t>(fac1)</a:t>
            </a:r>
          </a:p>
          <a:p>
            <a:pPr lvl="4"/>
            <a:endParaRPr lang="pt-BR" sz="2800" dirty="0"/>
          </a:p>
          <a:p>
            <a:pPr marL="1371600" lvl="2" indent="-457200">
              <a:buFont typeface="Calibri" panose="020F0502020204030204" pitchFamily="34" charset="0"/>
              <a:buChar char="‐"/>
            </a:pPr>
            <a:endParaRPr lang="pt-BR" sz="2800" i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290344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2505" y="331834"/>
            <a:ext cx="115886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dirty="0"/>
              <a:t>Classes dos Objetos</a:t>
            </a:r>
          </a:p>
          <a:p>
            <a:pPr lvl="4"/>
            <a:endParaRPr lang="pt-BR" sz="2800" dirty="0"/>
          </a:p>
          <a:p>
            <a:pPr lvl="4"/>
            <a:r>
              <a:rPr lang="pt-BR" sz="2800" dirty="0"/>
              <a:t>Exercício: avalie a estrutura do </a:t>
            </a:r>
            <a:r>
              <a:rPr lang="pt-BR" sz="2800" dirty="0" err="1"/>
              <a:t>dataframe</a:t>
            </a:r>
            <a:r>
              <a:rPr lang="pt-BR" sz="2800" dirty="0"/>
              <a:t> ‘</a:t>
            </a:r>
            <a:r>
              <a:rPr lang="pt-BR" sz="2800" dirty="0" err="1"/>
              <a:t>banco_dep_ans</a:t>
            </a:r>
            <a:r>
              <a:rPr lang="pt-BR" sz="2800" dirty="0"/>
              <a:t>’</a:t>
            </a:r>
          </a:p>
          <a:p>
            <a:pPr lvl="4"/>
            <a:r>
              <a:rPr lang="pt-BR" sz="2800" dirty="0"/>
              <a:t>	</a:t>
            </a:r>
            <a:r>
              <a:rPr lang="pt-BR" sz="2800" dirty="0" err="1"/>
              <a:t>str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) </a:t>
            </a:r>
            <a:endParaRPr lang="pt-BR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2505" y="2388348"/>
            <a:ext cx="11588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pt-BR" sz="2800" dirty="0"/>
              <a:t>Veja a classe da variável sex...</a:t>
            </a:r>
          </a:p>
          <a:p>
            <a:pPr lvl="4"/>
            <a:r>
              <a:rPr lang="pt-BR" sz="2800" dirty="0"/>
              <a:t>	é um fator???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25637" y="3786453"/>
            <a:ext cx="11588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pt-BR" sz="2800" dirty="0"/>
              <a:t>Crie uma nova variável contendo sex como </a:t>
            </a:r>
            <a:r>
              <a:rPr lang="pt-BR" sz="2800" dirty="0" err="1"/>
              <a:t>factor</a:t>
            </a:r>
            <a:endParaRPr lang="pt-BR" sz="2800" dirty="0"/>
          </a:p>
          <a:p>
            <a:pPr lvl="4"/>
            <a:r>
              <a:rPr lang="pt-BR" sz="2800" dirty="0"/>
              <a:t>	banco_dep_ans$sex2 &lt;- </a:t>
            </a:r>
            <a:r>
              <a:rPr lang="pt-BR" sz="2800" dirty="0" err="1"/>
              <a:t>as.factor</a:t>
            </a:r>
            <a:r>
              <a:rPr lang="pt-BR" sz="2800" dirty="0"/>
              <a:t>(</a:t>
            </a:r>
            <a:r>
              <a:rPr lang="pt-BR" sz="2800" dirty="0" err="1"/>
              <a:t>banco_dep_ans$sex</a:t>
            </a:r>
            <a:r>
              <a:rPr lang="pt-BR" sz="2800" dirty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337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-443599" y="522910"/>
            <a:ext cx="689671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3800" dirty="0"/>
              <a:t>Introdução ao </a:t>
            </a:r>
          </a:p>
          <a:p>
            <a:pPr lvl="1" algn="r"/>
            <a:r>
              <a:rPr lang="pt-BR" sz="3800" dirty="0"/>
              <a:t>básico do básico </a:t>
            </a:r>
          </a:p>
          <a:p>
            <a:pPr lvl="1" algn="r"/>
            <a:r>
              <a:rPr lang="pt-BR" sz="3800" dirty="0"/>
              <a:t>do </a:t>
            </a:r>
            <a:r>
              <a:rPr lang="pt-BR" sz="3800" dirty="0" err="1"/>
              <a:t>Psych</a:t>
            </a:r>
            <a:endParaRPr lang="pt-BR" sz="3800" dirty="0"/>
          </a:p>
          <a:p>
            <a:pPr lvl="4"/>
            <a:endParaRPr lang="pt-BR" sz="2800" dirty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95" y="24063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sych revel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4376356"/>
            <a:ext cx="1332041" cy="22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85201" y="4225294"/>
            <a:ext cx="115886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800" dirty="0"/>
              <a:t>Criado por William </a:t>
            </a:r>
            <a:r>
              <a:rPr lang="pt-BR" sz="2800" dirty="0" err="1"/>
              <a:t>Revelle</a:t>
            </a:r>
            <a:r>
              <a:rPr lang="pt-BR" sz="2800" dirty="0"/>
              <a:t> </a:t>
            </a:r>
          </a:p>
          <a:p>
            <a:pPr lvl="4"/>
            <a:endParaRPr lang="pt-BR" sz="2800" dirty="0"/>
          </a:p>
          <a:p>
            <a:pPr lvl="4"/>
            <a:r>
              <a:rPr lang="pt-BR" sz="2800" dirty="0">
                <a:hlinkClick r:id="rId5"/>
              </a:rPr>
              <a:t>http://www.personality-project.org/revelle.html</a:t>
            </a:r>
            <a:endParaRPr lang="pt-BR" sz="2800" dirty="0"/>
          </a:p>
          <a:p>
            <a:pPr lvl="4"/>
            <a:endParaRPr lang="pt-BR" sz="2800" dirty="0"/>
          </a:p>
          <a:p>
            <a:pPr lvl="4"/>
            <a:r>
              <a:rPr lang="pt-BR" sz="2800" b="1" dirty="0" err="1"/>
              <a:t>library</a:t>
            </a:r>
            <a:r>
              <a:rPr lang="pt-BR" sz="2800" b="1" dirty="0"/>
              <a:t>(</a:t>
            </a:r>
            <a:r>
              <a:rPr lang="pt-BR" sz="2800" b="1" dirty="0" err="1"/>
              <a:t>psych</a:t>
            </a:r>
            <a:r>
              <a:rPr lang="pt-BR" sz="2800" b="1" dirty="0"/>
              <a:t>)</a:t>
            </a:r>
          </a:p>
          <a:p>
            <a:pPr lvl="4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98350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7749" y="560777"/>
            <a:ext cx="116242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i="1" dirty="0"/>
              <a:t>Descritivas</a:t>
            </a:r>
          </a:p>
          <a:p>
            <a:pPr lvl="1"/>
            <a:r>
              <a:rPr lang="pt-BR" sz="2800" b="1" dirty="0"/>
              <a:t>	      </a:t>
            </a:r>
            <a:r>
              <a:rPr lang="pt-BR" sz="2800" b="1" dirty="0" err="1"/>
              <a:t>describe</a:t>
            </a:r>
            <a:r>
              <a:rPr lang="pt-BR" sz="2800" b="1" dirty="0"/>
              <a:t>(</a:t>
            </a:r>
            <a:r>
              <a:rPr lang="pt-BR" sz="2800" b="1" dirty="0" err="1"/>
              <a:t>dataframe</a:t>
            </a:r>
            <a:r>
              <a:rPr lang="pt-BR" sz="2800" b="1" dirty="0"/>
              <a:t>)</a:t>
            </a:r>
          </a:p>
          <a:p>
            <a:pPr lvl="1"/>
            <a:r>
              <a:rPr lang="pt-BR" sz="2800" b="1" dirty="0"/>
              <a:t>	      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describe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 , 2:6])</a:t>
            </a:r>
          </a:p>
          <a:p>
            <a:pPr lvl="1"/>
            <a:endParaRPr lang="pt-BR" sz="2800" b="1" dirty="0"/>
          </a:p>
          <a:p>
            <a:pPr lvl="1"/>
            <a:r>
              <a:rPr lang="pt-BR" sz="2800" b="1" dirty="0"/>
              <a:t>	      </a:t>
            </a:r>
            <a:r>
              <a:rPr lang="pt-BR" sz="2800" b="1" dirty="0" err="1"/>
              <a:t>describeBy</a:t>
            </a:r>
            <a:r>
              <a:rPr lang="pt-BR" sz="2800" b="1" dirty="0"/>
              <a:t>(</a:t>
            </a:r>
            <a:r>
              <a:rPr lang="pt-BR" sz="2800" b="1" dirty="0" err="1"/>
              <a:t>dataframe</a:t>
            </a:r>
            <a:r>
              <a:rPr lang="pt-BR" sz="2800" b="1" dirty="0"/>
              <a:t>, </a:t>
            </a:r>
            <a:r>
              <a:rPr lang="pt-BR" sz="2800" b="1" dirty="0" err="1"/>
              <a:t>group</a:t>
            </a:r>
            <a:r>
              <a:rPr lang="pt-BR" sz="2800" b="1" dirty="0"/>
              <a:t>=</a:t>
            </a:r>
            <a:r>
              <a:rPr lang="pt-BR" sz="2800" b="1" dirty="0" err="1"/>
              <a:t>dataframe$variavel</a:t>
            </a:r>
            <a:r>
              <a:rPr lang="pt-BR" sz="2800" b="1" dirty="0"/>
              <a:t>)</a:t>
            </a:r>
          </a:p>
          <a:p>
            <a:pPr lvl="1"/>
            <a:r>
              <a:rPr lang="pt-BR" sz="2800" b="1" dirty="0"/>
              <a:t>	      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describeBy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 , 2:6], </a:t>
            </a:r>
            <a:r>
              <a:rPr lang="pt-BR" sz="2800" dirty="0" err="1"/>
              <a:t>group</a:t>
            </a:r>
            <a:r>
              <a:rPr lang="pt-BR" sz="2800" dirty="0"/>
              <a:t>=banco_dep_ans$sex2)</a:t>
            </a:r>
          </a:p>
          <a:p>
            <a:pPr lvl="2"/>
            <a:endParaRPr lang="pt-BR" sz="2800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22472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7749" y="560777"/>
            <a:ext cx="1162425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i="1" dirty="0"/>
              <a:t>Correlações</a:t>
            </a:r>
          </a:p>
          <a:p>
            <a:pPr lvl="1"/>
            <a:r>
              <a:rPr lang="pt-BR" sz="2800" b="1" dirty="0"/>
              <a:t>	      </a:t>
            </a:r>
            <a:r>
              <a:rPr lang="pt-BR" sz="2800" b="1" dirty="0" err="1"/>
              <a:t>corr.test</a:t>
            </a:r>
            <a:r>
              <a:rPr lang="pt-BR" sz="2800" b="1" dirty="0"/>
              <a:t>(</a:t>
            </a:r>
            <a:r>
              <a:rPr lang="pt-BR" sz="2800" b="1" dirty="0" err="1"/>
              <a:t>dataframe</a:t>
            </a:r>
            <a:r>
              <a:rPr lang="pt-BR" sz="2800" b="1" dirty="0"/>
              <a:t>)     #default Pearson</a:t>
            </a:r>
          </a:p>
          <a:p>
            <a:pPr lvl="1"/>
            <a:r>
              <a:rPr lang="pt-BR" sz="2800" b="1" dirty="0"/>
              <a:t>	           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corr.test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 , 2:6])</a:t>
            </a:r>
          </a:p>
          <a:p>
            <a:pPr lvl="1"/>
            <a:endParaRPr lang="pt-BR" sz="2800" b="1" dirty="0"/>
          </a:p>
          <a:p>
            <a:pPr lvl="1"/>
            <a:r>
              <a:rPr lang="pt-BR" sz="2800" b="1" dirty="0"/>
              <a:t>	      </a:t>
            </a:r>
            <a:r>
              <a:rPr lang="pt-BR" sz="2800" b="1" dirty="0" err="1"/>
              <a:t>tetrachoric</a:t>
            </a:r>
            <a:r>
              <a:rPr lang="pt-BR" sz="2800" b="1" dirty="0"/>
              <a:t>(</a:t>
            </a:r>
            <a:r>
              <a:rPr lang="pt-BR" sz="2800" b="1" dirty="0" err="1"/>
              <a:t>dataframe</a:t>
            </a:r>
            <a:r>
              <a:rPr lang="pt-BR" sz="2800" b="1" dirty="0"/>
              <a:t>)</a:t>
            </a:r>
          </a:p>
          <a:p>
            <a:pPr lvl="1"/>
            <a:r>
              <a:rPr lang="pt-BR" sz="2800" b="1" dirty="0"/>
              <a:t>	      </a:t>
            </a:r>
            <a:r>
              <a:rPr lang="pt-BR" sz="2800" b="1" dirty="0" err="1"/>
              <a:t>polychoric</a:t>
            </a:r>
            <a:r>
              <a:rPr lang="pt-BR" sz="2800" b="1" dirty="0"/>
              <a:t>(</a:t>
            </a:r>
            <a:r>
              <a:rPr lang="pt-BR" sz="2800" b="1" dirty="0" err="1"/>
              <a:t>dataframe</a:t>
            </a:r>
            <a:r>
              <a:rPr lang="pt-BR" sz="2800" b="1" dirty="0"/>
              <a:t>)</a:t>
            </a:r>
          </a:p>
          <a:p>
            <a:pPr lvl="1"/>
            <a:r>
              <a:rPr lang="pt-BR" sz="2800" b="1" dirty="0"/>
              <a:t>            </a:t>
            </a:r>
            <a:r>
              <a:rPr lang="pt-BR" sz="2800" b="1" dirty="0" err="1"/>
              <a:t>biserial</a:t>
            </a:r>
            <a:r>
              <a:rPr lang="pt-BR" sz="2800" b="1" dirty="0"/>
              <a:t>(</a:t>
            </a:r>
            <a:r>
              <a:rPr lang="pt-BR" sz="2800" b="1" dirty="0" err="1"/>
              <a:t>dataframe</a:t>
            </a:r>
            <a:r>
              <a:rPr lang="pt-BR" sz="2800" b="1" dirty="0"/>
              <a:t>)</a:t>
            </a:r>
          </a:p>
          <a:p>
            <a:pPr lvl="1"/>
            <a:r>
              <a:rPr lang="pt-BR" sz="2800" b="1" dirty="0"/>
              <a:t>	           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polychoric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 , 2:6])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	      </a:t>
            </a:r>
            <a:r>
              <a:rPr lang="pt-BR" sz="2800" b="1" dirty="0" err="1"/>
              <a:t>pairs.panels</a:t>
            </a:r>
            <a:r>
              <a:rPr lang="pt-BR" sz="2800" b="1" dirty="0"/>
              <a:t>(</a:t>
            </a:r>
            <a:r>
              <a:rPr lang="pt-BR" sz="2800" b="1" dirty="0" err="1"/>
              <a:t>dataframe</a:t>
            </a:r>
            <a:r>
              <a:rPr lang="pt-BR" sz="2800" b="1" dirty="0"/>
              <a:t>)</a:t>
            </a:r>
          </a:p>
          <a:p>
            <a:pPr lvl="1"/>
            <a:r>
              <a:rPr lang="pt-BR" sz="2800" dirty="0"/>
              <a:t>	           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pairs.panels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 , 2:6])</a:t>
            </a:r>
          </a:p>
          <a:p>
            <a:endParaRPr lang="pt-BR" sz="3200" b="1" dirty="0"/>
          </a:p>
          <a:p>
            <a:r>
              <a:rPr lang="pt-BR" sz="3200" b="1" dirty="0"/>
              <a:t>	      </a:t>
            </a:r>
          </a:p>
        </p:txBody>
      </p:sp>
    </p:spTree>
    <p:extLst>
      <p:ext uri="{BB962C8B-B14F-4D97-AF65-F5344CB8AC3E}">
        <p14:creationId xmlns:p14="http://schemas.microsoft.com/office/powerpoint/2010/main" val="700548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7749" y="136708"/>
            <a:ext cx="116242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i="1" dirty="0"/>
              <a:t>Correção de itens de múltipla escolha &amp; AGI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endParaRPr lang="pt-BR" sz="2800" i="1" dirty="0"/>
          </a:p>
          <a:p>
            <a:pPr lvl="1"/>
            <a:r>
              <a:rPr lang="pt-BR" sz="2800" i="1" dirty="0"/>
              <a:t>	gabarito</a:t>
            </a:r>
          </a:p>
          <a:p>
            <a:pPr lvl="1"/>
            <a:r>
              <a:rPr lang="pt-BR" sz="2800" i="1" dirty="0"/>
              <a:t>	</a:t>
            </a:r>
            <a:r>
              <a:rPr lang="pt-BR" sz="2800" b="1" dirty="0"/>
              <a:t>objeto &lt;- gabarito</a:t>
            </a:r>
          </a:p>
          <a:p>
            <a:pPr lvl="1"/>
            <a:r>
              <a:rPr lang="pt-BR" sz="2800" i="1" dirty="0"/>
              <a:t>	</a:t>
            </a:r>
            <a:r>
              <a:rPr lang="pt-BR" sz="2800" dirty="0" err="1"/>
              <a:t>keyRA</a:t>
            </a:r>
            <a:r>
              <a:rPr lang="pt-BR" sz="2800" dirty="0"/>
              <a:t> &lt;- c(2, 1, 4, 4, 1)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	</a:t>
            </a:r>
            <a:r>
              <a:rPr lang="pt-BR" sz="2800" i="1" dirty="0"/>
              <a:t>correção</a:t>
            </a:r>
          </a:p>
          <a:p>
            <a:pPr lvl="1"/>
            <a:r>
              <a:rPr lang="pt-BR" sz="2800" i="1" dirty="0"/>
              <a:t>	</a:t>
            </a:r>
            <a:r>
              <a:rPr lang="pt-BR" sz="2800" b="1" dirty="0"/>
              <a:t>TRA &lt;- </a:t>
            </a:r>
            <a:r>
              <a:rPr lang="pt-BR" sz="2800" b="1" dirty="0" err="1"/>
              <a:t>score.multiple.choice</a:t>
            </a:r>
            <a:r>
              <a:rPr lang="pt-BR" sz="2800" b="1" dirty="0"/>
              <a:t>(</a:t>
            </a:r>
            <a:r>
              <a:rPr lang="pt-BR" sz="2800" b="1" dirty="0" err="1"/>
              <a:t>keyRA</a:t>
            </a:r>
            <a:r>
              <a:rPr lang="pt-BR" sz="2800" b="1" dirty="0"/>
              <a:t>, </a:t>
            </a:r>
            <a:r>
              <a:rPr lang="pt-BR" sz="2800" b="1" dirty="0" err="1"/>
              <a:t>banco_dep_ans</a:t>
            </a:r>
            <a:r>
              <a:rPr lang="pt-BR" sz="2800" b="1" dirty="0"/>
              <a:t>[, c(12:16)], 							score=TRUE, short=FALSE)</a:t>
            </a:r>
          </a:p>
          <a:p>
            <a:r>
              <a:rPr lang="pt-BR" sz="2800" b="1" dirty="0"/>
              <a:t>	</a:t>
            </a:r>
            <a:r>
              <a:rPr lang="pt-BR" sz="2800" b="1" dirty="0" err="1"/>
              <a:t>print.psych</a:t>
            </a:r>
            <a:r>
              <a:rPr lang="pt-BR" sz="2800" b="1" dirty="0"/>
              <a:t>(TRA, short = FALSE)</a:t>
            </a:r>
          </a:p>
          <a:p>
            <a:endParaRPr lang="pt-BR" sz="2800" b="1" dirty="0"/>
          </a:p>
          <a:p>
            <a:r>
              <a:rPr lang="pt-BR" sz="2800" b="1" dirty="0"/>
              <a:t>	</a:t>
            </a:r>
            <a:r>
              <a:rPr lang="pt-BR" sz="2800" i="1" dirty="0"/>
              <a:t>Agi</a:t>
            </a:r>
          </a:p>
          <a:p>
            <a:r>
              <a:rPr lang="pt-BR" sz="2800" b="1" dirty="0"/>
              <a:t>	</a:t>
            </a:r>
            <a:r>
              <a:rPr lang="pt-BR" sz="2800" b="1" dirty="0" err="1"/>
              <a:t>irt.responses</a:t>
            </a:r>
            <a:r>
              <a:rPr lang="pt-BR" sz="2800" b="1" dirty="0"/>
              <a:t>(</a:t>
            </a:r>
            <a:r>
              <a:rPr lang="pt-BR" sz="2800" b="1" dirty="0" err="1"/>
              <a:t>TRA$scores</a:t>
            </a:r>
            <a:r>
              <a:rPr lang="pt-BR" sz="2800" b="1" dirty="0"/>
              <a:t>, </a:t>
            </a:r>
            <a:r>
              <a:rPr lang="pt-BR" sz="2800" b="1" dirty="0" err="1"/>
              <a:t>banco_dep_ans</a:t>
            </a:r>
            <a:r>
              <a:rPr lang="pt-BR" sz="2800" b="1" dirty="0"/>
              <a:t>[, c(12:16)], </a:t>
            </a:r>
            <a:r>
              <a:rPr lang="pt-BR" sz="2800" b="1" dirty="0">
                <a:highlight>
                  <a:srgbClr val="FFFF00"/>
                </a:highlight>
              </a:rPr>
              <a:t>breaks=5)</a:t>
            </a:r>
          </a:p>
        </p:txBody>
      </p:sp>
    </p:spTree>
    <p:extLst>
      <p:ext uri="{BB962C8B-B14F-4D97-AF65-F5344CB8AC3E}">
        <p14:creationId xmlns:p14="http://schemas.microsoft.com/office/powerpoint/2010/main" val="26086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737937"/>
            <a:ext cx="95771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Por que R?</a:t>
            </a:r>
          </a:p>
          <a:p>
            <a:pPr lvl="1"/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Flexibilidade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Usar o resultado de uma função de um pacote para elaborar um gráfico em outro pacote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Usar resultados de softwares comerciais para outras análises dentro do R (se comunica bem com </a:t>
            </a:r>
            <a:r>
              <a:rPr lang="pt-BR" sz="2800" dirty="0" err="1"/>
              <a:t>Mplus</a:t>
            </a:r>
            <a:r>
              <a:rPr lang="pt-BR" sz="2800" dirty="0"/>
              <a:t>)</a:t>
            </a:r>
          </a:p>
          <a:p>
            <a:pPr marL="914400" lvl="1" indent="-457200">
              <a:buFontTx/>
              <a:buChar char="-"/>
            </a:pPr>
            <a:r>
              <a:rPr lang="pt-BR" sz="2800" dirty="0"/>
              <a:t>Desvantagem: + complexo...</a:t>
            </a:r>
          </a:p>
          <a:p>
            <a:pPr lvl="1"/>
            <a:endParaRPr lang="pt-BR" sz="2800" dirty="0"/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Roda em diversos sistemas operacionais (Windows, OS Mac, Linux </a:t>
            </a:r>
            <a:r>
              <a:rPr lang="pt-BR" sz="2800" dirty="0" err="1"/>
              <a:t>obuntu</a:t>
            </a:r>
            <a:r>
              <a:rPr lang="pt-BR" sz="2800" dirty="0"/>
              <a:t> </a:t>
            </a:r>
            <a:r>
              <a:rPr lang="pt-BR" sz="2800" dirty="0" err="1"/>
              <a:t>debian</a:t>
            </a:r>
            <a:r>
              <a:rPr lang="pt-BR" sz="2800" dirty="0"/>
              <a:t> </a:t>
            </a:r>
            <a:r>
              <a:rPr lang="pt-BR" sz="2800" dirty="0" err="1"/>
              <a:t>redhat</a:t>
            </a:r>
            <a:r>
              <a:rPr lang="pt-BR" sz="2800" dirty="0"/>
              <a:t> </a:t>
            </a:r>
            <a:r>
              <a:rPr lang="pt-BR" sz="2800" dirty="0" err="1"/>
              <a:t>suse</a:t>
            </a:r>
            <a:r>
              <a:rPr lang="pt-BR" sz="2800" dirty="0"/>
              <a:t>)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1026" name="Picture 2" descr="Resultado de imagem para flexibilidade">
            <a:extLst>
              <a:ext uri="{FF2B5EF4-FFF2-40B4-BE49-F238E27FC236}">
                <a16:creationId xmlns:a16="http://schemas.microsoft.com/office/drawing/2014/main" id="{4EF67667-C6A3-4004-B09F-DF10C4F2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92" y="284047"/>
            <a:ext cx="3008842" cy="14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551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7750" y="136708"/>
            <a:ext cx="1127969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pt-BR" sz="2800" i="1" dirty="0"/>
              <a:t>Correção de itens de múltipla escolha &amp; AGI</a:t>
            </a:r>
          </a:p>
          <a:p>
            <a:pPr lvl="1"/>
            <a:endParaRPr lang="pt-BR" sz="2800" i="1" dirty="0"/>
          </a:p>
          <a:p>
            <a:pPr lvl="1"/>
            <a:r>
              <a:rPr lang="pt-BR" sz="2800" i="1" dirty="0"/>
              <a:t>	Somar os itens corrigidos</a:t>
            </a:r>
          </a:p>
          <a:p>
            <a:pPr lvl="1"/>
            <a:r>
              <a:rPr lang="pt-BR" sz="2800" i="1" dirty="0"/>
              <a:t>	</a:t>
            </a:r>
            <a:r>
              <a:rPr lang="pt-BR" sz="2800" dirty="0"/>
              <a:t>Existem muitos caminhos diferentes...</a:t>
            </a:r>
          </a:p>
          <a:p>
            <a:pPr lvl="1"/>
            <a:r>
              <a:rPr lang="pt-BR" sz="2800" dirty="0"/>
              <a:t>	</a:t>
            </a:r>
          </a:p>
          <a:p>
            <a:pPr lvl="1"/>
            <a:r>
              <a:rPr lang="pt-BR" sz="2800" dirty="0"/>
              <a:t>	- Criar uma nova variável contendo apenas </a:t>
            </a:r>
            <a:r>
              <a:rPr lang="pt-BR" sz="2800" dirty="0" err="1"/>
              <a:t>missing</a:t>
            </a:r>
            <a:endParaRPr lang="pt-BR" sz="2800" dirty="0"/>
          </a:p>
          <a:p>
            <a:pPr lvl="1"/>
            <a:r>
              <a:rPr lang="pt-BR" sz="2800" dirty="0"/>
              <a:t>		</a:t>
            </a:r>
            <a:r>
              <a:rPr lang="pt-BR" sz="2800" b="1" dirty="0" err="1"/>
              <a:t>dataframe</a:t>
            </a:r>
            <a:r>
              <a:rPr lang="pt-BR" sz="2800" b="1" dirty="0"/>
              <a:t>["</a:t>
            </a:r>
            <a:r>
              <a:rPr lang="pt-BR" sz="2800" b="1" dirty="0" err="1"/>
              <a:t>nova_variável</a:t>
            </a:r>
            <a:r>
              <a:rPr lang="pt-BR" sz="2800" b="1" dirty="0"/>
              <a:t>"] &lt;- NA</a:t>
            </a:r>
          </a:p>
          <a:p>
            <a:pPr lvl="1"/>
            <a:r>
              <a:rPr lang="pt-BR" sz="2800" b="1" dirty="0"/>
              <a:t>		</a:t>
            </a:r>
            <a:r>
              <a:rPr lang="pt-BR" sz="2800" dirty="0"/>
              <a:t>Ex. </a:t>
            </a:r>
            <a:r>
              <a:rPr lang="pt-BR" sz="2800" dirty="0" err="1"/>
              <a:t>TRAagi</a:t>
            </a:r>
            <a:r>
              <a:rPr lang="pt-BR" sz="2800" dirty="0"/>
              <a:t>["</a:t>
            </a:r>
            <a:r>
              <a:rPr lang="pt-BR" sz="2800" dirty="0" err="1"/>
              <a:t>TRAtot</a:t>
            </a:r>
            <a:r>
              <a:rPr lang="pt-BR" sz="2800" dirty="0"/>
              <a:t>"] &lt;- NA</a:t>
            </a:r>
          </a:p>
          <a:p>
            <a:pPr lvl="1"/>
            <a:endParaRPr lang="pt-BR" sz="2800" b="1" dirty="0"/>
          </a:p>
          <a:p>
            <a:pPr lvl="1"/>
            <a:r>
              <a:rPr lang="pt-BR" sz="2800" dirty="0"/>
              <a:t>	- Somar os itens dentro da nova variável</a:t>
            </a:r>
          </a:p>
          <a:p>
            <a:pPr lvl="1"/>
            <a:r>
              <a:rPr lang="pt-BR" sz="2800" dirty="0"/>
              <a:t>		</a:t>
            </a:r>
            <a:r>
              <a:rPr lang="pt-BR" sz="2800" b="1" dirty="0" err="1"/>
              <a:t>dataframe$nova_variável</a:t>
            </a:r>
            <a:r>
              <a:rPr lang="pt-BR" sz="2800" b="1" dirty="0"/>
              <a:t> &lt;- dataframe$v1 + dataframe$v2...</a:t>
            </a:r>
          </a:p>
          <a:p>
            <a:pPr lvl="1"/>
            <a:r>
              <a:rPr lang="pt-BR" sz="2800" b="1" dirty="0"/>
              <a:t>		</a:t>
            </a:r>
            <a:r>
              <a:rPr lang="pt-BR" sz="2800" dirty="0"/>
              <a:t>Ex. </a:t>
            </a:r>
            <a:r>
              <a:rPr lang="pt-BR" sz="2800" dirty="0" err="1"/>
              <a:t>TRAagi$TRAtot</a:t>
            </a:r>
            <a:r>
              <a:rPr lang="pt-BR" sz="2800" dirty="0"/>
              <a:t>  &lt;- TRAagi$ra01 + TRAagi$ra02 + 						TRAagi$ra03 + TRAagi$ra04 + TRAagi$ra05 </a:t>
            </a:r>
          </a:p>
          <a:p>
            <a:pPr lvl="1"/>
            <a:r>
              <a:rPr lang="pt-BR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639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2505" y="136708"/>
            <a:ext cx="119994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i="1" dirty="0"/>
          </a:p>
          <a:p>
            <a:pPr lvl="1"/>
            <a:endParaRPr lang="pt-BR" sz="2800" i="1" dirty="0"/>
          </a:p>
          <a:p>
            <a:pPr lvl="1"/>
            <a:endParaRPr lang="pt-BR" sz="2800" i="1" dirty="0"/>
          </a:p>
          <a:p>
            <a:pPr lvl="1"/>
            <a:endParaRPr lang="pt-BR" sz="2800" i="1" dirty="0"/>
          </a:p>
          <a:p>
            <a:pPr lvl="1"/>
            <a:r>
              <a:rPr lang="pt-BR" sz="2800" i="1" dirty="0"/>
              <a:t>	</a:t>
            </a:r>
            <a:r>
              <a:rPr lang="pt-BR" sz="2800" b="1" dirty="0" err="1"/>
              <a:t>MplusAutomation</a:t>
            </a:r>
            <a:endParaRPr lang="pt-BR" sz="2800" b="1" dirty="0"/>
          </a:p>
          <a:p>
            <a:pPr lvl="1"/>
            <a:endParaRPr lang="pt-BR" sz="2800" b="1" dirty="0"/>
          </a:p>
          <a:p>
            <a:pPr lvl="1"/>
            <a:endParaRPr lang="pt-BR" sz="2800" dirty="0"/>
          </a:p>
        </p:txBody>
      </p:sp>
      <p:pic>
        <p:nvPicPr>
          <p:cNvPr id="3074" name="Picture 2" descr="Resultado de imagem para advanced le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3" y="240632"/>
            <a:ext cx="3319321" cy="24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89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2505" y="136708"/>
            <a:ext cx="11999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800" i="1" dirty="0"/>
          </a:p>
          <a:p>
            <a:pPr lvl="1"/>
            <a:endParaRPr lang="pt-BR" sz="2800" i="1" dirty="0"/>
          </a:p>
          <a:p>
            <a:pPr lvl="1"/>
            <a:endParaRPr lang="pt-BR" sz="2800" i="1" dirty="0"/>
          </a:p>
          <a:p>
            <a:pPr lvl="1"/>
            <a:r>
              <a:rPr lang="pt-BR" sz="2800" i="1" dirty="0"/>
              <a:t>	</a:t>
            </a:r>
            <a:r>
              <a:rPr lang="pt-BR" sz="2800" b="1" dirty="0" err="1"/>
              <a:t>MplusAutomation</a:t>
            </a:r>
            <a:endParaRPr lang="pt-BR" sz="2800" b="1" dirty="0"/>
          </a:p>
          <a:p>
            <a:pPr lvl="1"/>
            <a:endParaRPr lang="pt-BR" sz="2800" b="1" dirty="0"/>
          </a:p>
          <a:p>
            <a:pPr lvl="1"/>
            <a:r>
              <a:rPr lang="pt-BR" sz="2800" dirty="0"/>
              <a:t>	</a:t>
            </a:r>
            <a:r>
              <a:rPr lang="pt-BR" sz="2800" dirty="0" err="1"/>
              <a:t>install.packages</a:t>
            </a:r>
            <a:r>
              <a:rPr lang="pt-BR" sz="2800" dirty="0"/>
              <a:t>("</a:t>
            </a:r>
            <a:r>
              <a:rPr lang="pt-BR" sz="2800" dirty="0" err="1"/>
              <a:t>MplusAutomation</a:t>
            </a:r>
            <a:r>
              <a:rPr lang="pt-BR" sz="2800" dirty="0"/>
              <a:t>")</a:t>
            </a:r>
          </a:p>
          <a:p>
            <a:pPr lvl="1"/>
            <a:r>
              <a:rPr lang="pt-BR" sz="2800" dirty="0"/>
              <a:t>	</a:t>
            </a:r>
            <a:r>
              <a:rPr lang="pt-BR" sz="2800" dirty="0" err="1"/>
              <a:t>library</a:t>
            </a:r>
            <a:r>
              <a:rPr lang="pt-BR" sz="2800" dirty="0"/>
              <a:t>(</a:t>
            </a:r>
            <a:r>
              <a:rPr lang="pt-BR" sz="2800" dirty="0" err="1"/>
              <a:t>MplusAutomation</a:t>
            </a:r>
            <a:r>
              <a:rPr lang="pt-BR" sz="2800" dirty="0"/>
              <a:t>)</a:t>
            </a:r>
          </a:p>
          <a:p>
            <a:pPr lvl="1"/>
            <a:r>
              <a:rPr lang="pt-BR" sz="2800" dirty="0"/>
              <a:t>	help("</a:t>
            </a:r>
            <a:r>
              <a:rPr lang="pt-BR" sz="2800" dirty="0" err="1"/>
              <a:t>MplusAutomation</a:t>
            </a:r>
            <a:r>
              <a:rPr lang="pt-BR" sz="2800" dirty="0"/>
              <a:t>")</a:t>
            </a:r>
          </a:p>
          <a:p>
            <a:pPr lvl="1"/>
            <a:r>
              <a:rPr lang="pt-BR" sz="2800" dirty="0"/>
              <a:t>	?</a:t>
            </a:r>
            <a:r>
              <a:rPr lang="pt-BR" sz="2800" dirty="0" err="1"/>
              <a:t>runModels</a:t>
            </a:r>
            <a:endParaRPr lang="pt-BR" sz="2800" dirty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68660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632310"/>
            <a:ext cx="12390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i="1" dirty="0"/>
          </a:p>
          <a:p>
            <a:pPr lvl="1"/>
            <a:r>
              <a:rPr lang="pt-BR" sz="2800" i="1" dirty="0"/>
              <a:t>	</a:t>
            </a:r>
            <a:r>
              <a:rPr lang="pt-BR" sz="2800" b="1" dirty="0" err="1"/>
              <a:t>MplusAutomation</a:t>
            </a:r>
            <a:endParaRPr lang="pt-BR" sz="2800" b="1" dirty="0"/>
          </a:p>
          <a:p>
            <a:pPr lvl="1"/>
            <a:endParaRPr lang="pt-BR" sz="2800" b="1" dirty="0"/>
          </a:p>
          <a:p>
            <a:pPr lvl="1"/>
            <a:r>
              <a:rPr lang="pt-BR" sz="2800" dirty="0" err="1"/>
              <a:t>write.table</a:t>
            </a:r>
            <a:r>
              <a:rPr lang="pt-BR" sz="2800" dirty="0"/>
              <a:t>(</a:t>
            </a:r>
            <a:r>
              <a:rPr lang="pt-BR" sz="2800" dirty="0" err="1"/>
              <a:t>banco_dep_ans</a:t>
            </a:r>
            <a:r>
              <a:rPr lang="pt-BR" sz="2800" dirty="0"/>
              <a:t>[,2:6], file="bancoMplus.txt", na="*", </a:t>
            </a:r>
            <a:r>
              <a:rPr lang="pt-BR" sz="2800" dirty="0" err="1"/>
              <a:t>col.names</a:t>
            </a:r>
            <a:r>
              <a:rPr lang="pt-BR" sz="2800" dirty="0"/>
              <a:t> = FALSE, </a:t>
            </a:r>
            <a:r>
              <a:rPr lang="pt-BR" sz="2800" dirty="0" err="1"/>
              <a:t>row.names</a:t>
            </a:r>
            <a:r>
              <a:rPr lang="pt-BR" sz="2800" dirty="0"/>
              <a:t> = FALSE)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 err="1"/>
              <a:t>runModels</a:t>
            </a:r>
            <a:r>
              <a:rPr lang="pt-BR" sz="2800" dirty="0"/>
              <a:t>("C:/Users/Felipe/Google Drive/congressos_cursos/Ibap_2017/</a:t>
            </a:r>
            <a:r>
              <a:rPr lang="pt-BR" sz="2800" dirty="0" err="1"/>
              <a:t>cursoR</a:t>
            </a:r>
            <a:r>
              <a:rPr lang="pt-BR" sz="2800" dirty="0"/>
              <a:t>", </a:t>
            </a:r>
            <a:r>
              <a:rPr lang="pt-BR" sz="2800" dirty="0" err="1"/>
              <a:t>showOutput</a:t>
            </a:r>
            <a:r>
              <a:rPr lang="pt-BR" sz="2800" dirty="0"/>
              <a:t>=TRUE,</a:t>
            </a:r>
          </a:p>
          <a:p>
            <a:pPr lvl="1"/>
            <a:r>
              <a:rPr lang="pt-BR" sz="2800" dirty="0"/>
              <a:t>          </a:t>
            </a:r>
            <a:r>
              <a:rPr lang="pt-BR" sz="2800" dirty="0" err="1"/>
              <a:t>replaceOutfile</a:t>
            </a:r>
            <a:r>
              <a:rPr lang="pt-BR" sz="2800" dirty="0"/>
              <a:t>="</a:t>
            </a:r>
            <a:r>
              <a:rPr lang="pt-BR" sz="2800" dirty="0" err="1"/>
              <a:t>modifiedDate</a:t>
            </a:r>
            <a:r>
              <a:rPr lang="pt-BR" sz="2800" dirty="0"/>
              <a:t>")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3301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632310"/>
            <a:ext cx="123907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i="1" dirty="0"/>
          </a:p>
          <a:p>
            <a:pPr lvl="1"/>
            <a:r>
              <a:rPr lang="pt-BR" sz="2800" i="1" dirty="0"/>
              <a:t>	</a:t>
            </a:r>
            <a:r>
              <a:rPr lang="pt-BR" sz="2800" b="1" dirty="0"/>
              <a:t>Obrigado!</a:t>
            </a:r>
          </a:p>
          <a:p>
            <a:pPr lvl="1"/>
            <a:endParaRPr lang="pt-BR" sz="2800" b="1" dirty="0"/>
          </a:p>
          <a:p>
            <a:pPr lvl="1"/>
            <a:r>
              <a:rPr lang="pt-BR" sz="2800" b="1" dirty="0"/>
              <a:t>	</a:t>
            </a:r>
            <a:r>
              <a:rPr lang="pt-BR" sz="3800" b="1" i="1" dirty="0"/>
              <a:t>valentini.felipe@gmail.com</a:t>
            </a:r>
            <a:endParaRPr lang="pt-BR" sz="3800" b="1" dirty="0"/>
          </a:p>
          <a:p>
            <a:pPr lvl="1"/>
            <a:endParaRPr lang="pt-BR" sz="2800" b="1" dirty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737937"/>
            <a:ext cx="95771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Antes de começarmos ...</a:t>
            </a:r>
          </a:p>
          <a:p>
            <a:pPr lvl="1"/>
            <a:endParaRPr lang="pt-BR" sz="2800" dirty="0"/>
          </a:p>
          <a:p>
            <a:pPr marL="457200" indent="-457200">
              <a:buFontTx/>
              <a:buChar char="-"/>
            </a:pPr>
            <a:r>
              <a:rPr lang="pt-BR" sz="2800" dirty="0"/>
              <a:t>Tenha calma e paciência !!!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pPr marL="914400" lvl="1" indent="-457200">
              <a:buFontTx/>
              <a:buChar char="-"/>
            </a:pPr>
            <a:r>
              <a:rPr lang="pt-BR" sz="2800" dirty="0"/>
              <a:t>Não surte em cada mensagem de erro em vermelho... Elas acontecem a todo momento...</a:t>
            </a:r>
          </a:p>
          <a:p>
            <a:pPr marL="914400" lvl="1" indent="-457200">
              <a:buFontTx/>
              <a:buChar char="-"/>
            </a:pPr>
            <a:endParaRPr lang="pt-BR" sz="2800" dirty="0"/>
          </a:p>
          <a:p>
            <a:pPr marL="1371600" lvl="2" indent="-457200">
              <a:buFontTx/>
              <a:buChar char="-"/>
            </a:pPr>
            <a:r>
              <a:rPr lang="pt-BR" sz="2800" dirty="0"/>
              <a:t>Respire fundo... Analise... &amp; Google 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2050" name="Picture 2" descr="Resultado de imagem para freak out">
            <a:extLst>
              <a:ext uri="{FF2B5EF4-FFF2-40B4-BE49-F238E27FC236}">
                <a16:creationId xmlns:a16="http://schemas.microsoft.com/office/drawing/2014/main" id="{3B456363-3D69-4DCE-9FB1-7ED0375AF5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42" y="281165"/>
            <a:ext cx="2363258" cy="18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oogle it">
            <a:extLst>
              <a:ext uri="{FF2B5EF4-FFF2-40B4-BE49-F238E27FC236}">
                <a16:creationId xmlns:a16="http://schemas.microsoft.com/office/drawing/2014/main" id="{04B24A7B-DA2E-48B5-9ACF-803B2DEC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50" y1="22500" x2="50250" y2="22500"/>
                        <a14:foregroundMark x1="50000" y1="22500" x2="50000" y2="22500"/>
                        <a14:foregroundMark x1="50250" y1="22750" x2="50250" y2="22750"/>
                        <a14:foregroundMark x1="50500" y1="21500" x2="50500" y2="21500"/>
                        <a14:foregroundMark x1="44000" y1="41750" x2="44000" y2="41750"/>
                        <a14:foregroundMark x1="44000" y1="41000" x2="44000" y2="41000"/>
                        <a14:foregroundMark x1="44750" y1="41000" x2="44750" y2="41000"/>
                        <a14:foregroundMark x1="43500" y1="41750" x2="43500" y2="41750"/>
                        <a14:foregroundMark x1="44250" y1="41500" x2="44250" y2="41500"/>
                        <a14:foregroundMark x1="44000" y1="45000" x2="44000" y2="45000"/>
                        <a14:foregroundMark x1="44000" y1="44500" x2="45250" y2="46000"/>
                        <a14:foregroundMark x1="43000" y1="43250" x2="44750" y2="45750"/>
                        <a14:foregroundMark x1="46500" y1="41000" x2="49750" y2="46000"/>
                        <a14:foregroundMark x1="51750" y1="43000" x2="53750" y2="43250"/>
                        <a14:foregroundMark x1="55750" y1="42500" x2="56250" y2="44250"/>
                        <a14:foregroundMark x1="56500" y1="50000" x2="57750" y2="52000"/>
                        <a14:foregroundMark x1="46000" y1="52750" x2="47000" y2="50250"/>
                        <a14:foregroundMark x1="39250" y1="51000" x2="40250" y2="49500"/>
                        <a14:foregroundMark x1="35500" y1="64000" x2="33000" y2="64750"/>
                        <a14:foregroundMark x1="43500" y1="64750" x2="43000" y2="67000"/>
                        <a14:foregroundMark x1="49000" y1="66000" x2="48500" y2="68000"/>
                        <a14:foregroundMark x1="54000" y1="65500" x2="52750" y2="67000"/>
                        <a14:foregroundMark x1="51250" y1="64750" x2="48750" y2="65500"/>
                        <a14:foregroundMark x1="66250" y1="65500" x2="64000" y2="66000"/>
                        <a14:foregroundMark x1="51000" y1="33500" x2="50250" y2="3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04" y="3962400"/>
            <a:ext cx="2949045" cy="294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737937"/>
            <a:ext cx="95771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Instalando o R e </a:t>
            </a:r>
            <a:r>
              <a:rPr lang="pt-BR" sz="2800" dirty="0" err="1"/>
              <a:t>Rstudio</a:t>
            </a:r>
            <a:endParaRPr lang="pt-BR" sz="2800" dirty="0"/>
          </a:p>
          <a:p>
            <a:endParaRPr lang="pt-BR" sz="2800" dirty="0"/>
          </a:p>
          <a:p>
            <a:pPr lvl="1"/>
            <a:r>
              <a:rPr lang="pt-BR" sz="2800" dirty="0"/>
              <a:t>Hospedado nos servidores da Universidade de Viena, na Áustria, e pode ser acessado pelo endereço </a:t>
            </a:r>
          </a:p>
          <a:p>
            <a:pPr lvl="1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http://CRAN.R-project.org/</a:t>
            </a:r>
            <a:endParaRPr lang="pt-BR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15" y="2951152"/>
            <a:ext cx="9071811" cy="40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737937"/>
            <a:ext cx="957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Instalando o R e </a:t>
            </a:r>
            <a:r>
              <a:rPr lang="pt-BR" sz="2800" dirty="0" err="1"/>
              <a:t>Rstudio</a:t>
            </a:r>
            <a:endParaRPr lang="pt-BR" sz="28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3"/>
          <a:srcRect b="11459"/>
          <a:stretch/>
        </p:blipFill>
        <p:spPr>
          <a:xfrm>
            <a:off x="1010653" y="1351500"/>
            <a:ext cx="8839200" cy="5287961"/>
          </a:xfrm>
          <a:prstGeom prst="rect">
            <a:avLst/>
          </a:prstGeom>
        </p:spPr>
      </p:pic>
      <p:sp>
        <p:nvSpPr>
          <p:cNvPr id="8" name="Up Arrow 5"/>
          <p:cNvSpPr/>
          <p:nvPr/>
        </p:nvSpPr>
        <p:spPr>
          <a:xfrm rot="18085148">
            <a:off x="5430253" y="3466726"/>
            <a:ext cx="5334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6356201" y="3914205"/>
            <a:ext cx="34936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Console</a:t>
            </a:r>
          </a:p>
        </p:txBody>
      </p:sp>
    </p:spTree>
    <p:extLst>
      <p:ext uri="{BB962C8B-B14F-4D97-AF65-F5344CB8AC3E}">
        <p14:creationId xmlns:p14="http://schemas.microsoft.com/office/powerpoint/2010/main" val="264177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5562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10653" y="737937"/>
            <a:ext cx="957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Instalando o R e </a:t>
            </a:r>
            <a:r>
              <a:rPr lang="pt-BR" sz="2800" dirty="0" err="1"/>
              <a:t>Rstudio</a:t>
            </a:r>
            <a:endParaRPr lang="pt-BR" sz="2800" dirty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 rotWithShape="1">
          <a:blip r:embed="rId3"/>
          <a:srcRect b="8333"/>
          <a:stretch/>
        </p:blipFill>
        <p:spPr>
          <a:xfrm>
            <a:off x="1233527" y="1430479"/>
            <a:ext cx="9899694" cy="5270889"/>
          </a:xfrm>
          <a:prstGeom prst="rect">
            <a:avLst/>
          </a:prstGeom>
        </p:spPr>
      </p:pic>
      <p:sp>
        <p:nvSpPr>
          <p:cNvPr id="11" name="Up Arrow 6"/>
          <p:cNvSpPr/>
          <p:nvPr/>
        </p:nvSpPr>
        <p:spPr>
          <a:xfrm rot="3702066" flipV="1">
            <a:off x="6158438" y="1627347"/>
            <a:ext cx="705707" cy="1237481"/>
          </a:xfrm>
          <a:prstGeom prst="upArrow">
            <a:avLst>
              <a:gd name="adj1" fmla="val 595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5"/>
          <p:cNvSpPr txBox="1"/>
          <p:nvPr/>
        </p:nvSpPr>
        <p:spPr>
          <a:xfrm>
            <a:off x="6950242" y="999547"/>
            <a:ext cx="28956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Script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61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1776</Words>
  <Application>Microsoft Office PowerPoint</Application>
  <PresentationFormat>Widescreen</PresentationFormat>
  <Paragraphs>500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Valentini</dc:creator>
  <cp:lastModifiedBy>Felipe Valentini</cp:lastModifiedBy>
  <cp:revision>96</cp:revision>
  <dcterms:created xsi:type="dcterms:W3CDTF">2017-04-28T13:07:23Z</dcterms:created>
  <dcterms:modified xsi:type="dcterms:W3CDTF">2019-08-28T14:32:00Z</dcterms:modified>
</cp:coreProperties>
</file>