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8288000" cy="10287000"/>
  <p:notesSz cx="6858000" cy="9144000"/>
  <p:embeddedFontLst>
    <p:embeddedFont>
      <p:font typeface="Agrandir" panose="00000500000000000000"/>
      <p:regular r:id="rId17"/>
    </p:embeddedFont>
    <p:embeddedFont>
      <p:font typeface="Open Sans Bold" panose="020B0806030504020204"/>
      <p:regular r:id="rId18"/>
    </p:embeddedFont>
    <p:embeddedFont>
      <p:font typeface="Open Sans" panose="020B0606030504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Relationship Id="rId3" Type="http://schemas.openxmlformats.org/officeDocument/2006/relationships/hyperlink" Target="https://ieeexplore.ieee.org/author/202950533207982" TargetMode="External"/><Relationship Id="rId2" Type="http://schemas.openxmlformats.org/officeDocument/2006/relationships/hyperlink" Target="https://ieeexplore.ieee.org/author/37085803874" TargetMode="External"/><Relationship Id="rId1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GIF"/><Relationship Id="rId1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8.png"/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4.png"/><Relationship Id="rId2" Type="http://schemas.openxmlformats.org/officeDocument/2006/relationships/image" Target="../media/image9.GIF"/><Relationship Id="rId1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image" Target="../media/image12.GI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GIF"/><Relationship Id="rId2" Type="http://schemas.openxmlformats.org/officeDocument/2006/relationships/image" Target="../media/image1.sv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image" Target="../media/image18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image" Target="../media/image1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alphaModFix amt="25000"/>
          </a:blip>
          <a:srcRect/>
          <a:stretch>
            <a:fillRect/>
          </a:stretch>
        </p:blipFill>
        <p:spPr>
          <a:xfrm rot="-10800000">
            <a:off x="10608472" y="-2344675"/>
            <a:ext cx="15735219" cy="1388135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989574" y="557830"/>
            <a:ext cx="16308851" cy="5577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60"/>
              </a:lnSpc>
            </a:pPr>
            <a:r>
              <a:rPr lang="en-US" sz="669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Enhancing Fraud Detection in Banking with Deep Learning: Graph Neural Networks and Autoencoders for Real-Time Credit Card Fraud Prevention</a:t>
            </a:r>
            <a:endParaRPr lang="en-US" sz="6690">
              <a:solidFill>
                <a:srgbClr val="2B2B2B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 algn="ctr">
              <a:lnSpc>
                <a:spcPts val="4315"/>
              </a:lnSpc>
            </a:pPr>
          </a:p>
          <a:p>
            <a:pPr algn="ctr">
              <a:lnSpc>
                <a:spcPts val="7360"/>
              </a:lnSpc>
            </a:pPr>
          </a:p>
          <a:p>
            <a:pPr algn="ctr">
              <a:lnSpc>
                <a:spcPts val="1470"/>
              </a:lnSpc>
            </a:pPr>
          </a:p>
        </p:txBody>
      </p:sp>
      <p:sp>
        <p:nvSpPr>
          <p:cNvPr id="4" name="TextBox 4"/>
          <p:cNvSpPr txBox="1"/>
          <p:nvPr/>
        </p:nvSpPr>
        <p:spPr>
          <a:xfrm>
            <a:off x="3000871" y="4768062"/>
            <a:ext cx="12286259" cy="2139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5"/>
              </a:lnSpc>
            </a:pPr>
          </a:p>
          <a:p>
            <a:pPr algn="ctr">
              <a:lnSpc>
                <a:spcPts val="5465"/>
              </a:lnSpc>
            </a:pPr>
            <a:r>
              <a:rPr lang="en-US" sz="3905" u="sng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  <a:hlinkClick r:id="rId2" tooltip="https://ieeexplore.ieee.org/author/37085803874"/>
              </a:rPr>
              <a:t>Fawaz Khaled Alarfaj</a:t>
            </a:r>
            <a:r>
              <a:rPr lang="en-US" sz="3905" u="sng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e </a:t>
            </a:r>
            <a:r>
              <a:rPr lang="en-US" sz="3905" u="sng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  <a:hlinkClick r:id="rId3" tooltip="https://ieeexplore.ieee.org/author/202950533207982"/>
              </a:rPr>
              <a:t>Shabnam Shahzadi</a:t>
            </a:r>
            <a:endParaRPr lang="en-US" sz="3905" u="sng">
              <a:solidFill>
                <a:srgbClr val="2B2B2B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 algn="ctr">
              <a:lnSpc>
                <a:spcPts val="5465"/>
              </a:lnSpc>
              <a:spcBef>
                <a:spcPct val="0"/>
              </a:spcBef>
            </a:p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50000"/>
          </a:blip>
          <a:srcRect/>
          <a:stretch>
            <a:fillRect/>
          </a:stretch>
        </p:blipFill>
        <p:spPr>
          <a:xfrm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alphaModFix amt="25000"/>
          </a:blip>
          <a:srcRect/>
          <a:stretch>
            <a:fillRect/>
          </a:stretch>
        </p:blipFill>
        <p:spPr>
          <a:xfrm rot="-7199120">
            <a:off x="-2896988" y="-1002021"/>
            <a:ext cx="5793977" cy="5895448"/>
          </a:xfrm>
          <a:prstGeom prst="rect">
            <a:avLst/>
          </a:prstGeom>
        </p:spPr>
      </p:pic>
      <p:sp>
        <p:nvSpPr>
          <p:cNvPr id="7" name="Freeform 7"/>
          <p:cNvSpPr/>
          <p:nvPr/>
        </p:nvSpPr>
        <p:spPr>
          <a:xfrm>
            <a:off x="15287129" y="7789777"/>
            <a:ext cx="2631390" cy="1754260"/>
          </a:xfrm>
          <a:custGeom>
            <a:avLst/>
            <a:gdLst/>
            <a:ahLst/>
            <a:cxnLst/>
            <a:rect l="l" t="t" r="r" b="b"/>
            <a:pathLst>
              <a:path w="2631390" h="1754260">
                <a:moveTo>
                  <a:pt x="0" y="0"/>
                </a:moveTo>
                <a:lnTo>
                  <a:pt x="2631390" y="0"/>
                </a:lnTo>
                <a:lnTo>
                  <a:pt x="2631390" y="1754260"/>
                </a:lnTo>
                <a:lnTo>
                  <a:pt x="0" y="17542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6327725" y="6403068"/>
            <a:ext cx="5632549" cy="903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20"/>
              </a:lnSpc>
            </a:pPr>
            <a:r>
              <a:rPr lang="en-US" sz="5300">
                <a:solidFill>
                  <a:srgbClr val="2B2B2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Apresentado </a:t>
            </a:r>
            <a:r>
              <a:rPr lang="en-US" sz="5300">
                <a:solidFill>
                  <a:srgbClr val="2B2B2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por</a:t>
            </a:r>
            <a:endParaRPr lang="en-US" sz="5300">
              <a:solidFill>
                <a:srgbClr val="2B2B2B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01185" y="7704052"/>
            <a:ext cx="4085630" cy="1649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0"/>
              </a:lnSpc>
            </a:pPr>
            <a:r>
              <a:rPr lang="en-US" sz="4595">
                <a:solidFill>
                  <a:srgbClr val="2B2B2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Felipe Vilhena</a:t>
            </a:r>
            <a:endParaRPr lang="en-US" sz="4595" b="1">
              <a:solidFill>
                <a:srgbClr val="2B2B2B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ctr">
              <a:lnSpc>
                <a:spcPts val="6430"/>
              </a:lnSpc>
            </a:pPr>
            <a:r>
              <a:rPr lang="en-US" sz="4595">
                <a:solidFill>
                  <a:srgbClr val="2B2B2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Lucas Gabriel</a:t>
            </a:r>
            <a:endParaRPr lang="en-US" sz="4595">
              <a:solidFill>
                <a:srgbClr val="2B2B2B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44901" y="1283462"/>
            <a:ext cx="9398198" cy="1247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70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Referência</a:t>
            </a:r>
            <a:endParaRPr lang="en-US" sz="7000">
              <a:solidFill>
                <a:srgbClr val="2B2B2B"/>
              </a:solidFill>
              <a:latin typeface="Agrandir"/>
              <a:ea typeface="Agrandir"/>
              <a:cs typeface="Agrandir"/>
              <a:sym typeface="Agrandir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1">
            <a:alphaModFix amt="25000"/>
          </a:blip>
          <a:srcRect/>
          <a:stretch>
            <a:fillRect/>
          </a:stretch>
        </p:blipFill>
        <p:spPr>
          <a:xfrm>
            <a:off x="-4810715" y="2950641"/>
            <a:ext cx="9621431" cy="978993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>
            <a:fillRect/>
          </a:stretch>
        </p:blipFill>
        <p:spPr>
          <a:xfrm rot="9720163">
            <a:off x="12600387" y="-3298660"/>
            <a:ext cx="8670039" cy="8654721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483243" y="2893491"/>
            <a:ext cx="17091937" cy="2845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5"/>
              </a:lnSpc>
            </a:pPr>
            <a:r>
              <a:rPr lang="en-US" sz="2710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F. K. Alarfaj and S. Shahzadi, "Enhancing Fraud Detection in Banking with Deep Learning: Graph Neural Networks and Autoencoders for Real-Time Credit Card Fraud Prevention," in IEEE Access, doi: 10.1109/ACCESS.2024.3466288. keywords: {Fraud;Deep learning;Banking;Credit cards;Business intelligence;Real-time systems;Graph neural networks;Fraud;Detection algorithms;deep learning;credit card;fraud detection;graph neural network;autoencoders},</a:t>
            </a:r>
            <a:endParaRPr lang="en-US" sz="2710">
              <a:solidFill>
                <a:srgbClr val="2B2B2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3795"/>
              </a:lnSpc>
            </a:pPr>
            <a:r>
              <a:rPr lang="en-US" sz="2710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Disponível em https://ieeexplore.ieee.org/document/10689393/authors#authors</a:t>
            </a:r>
            <a:endParaRPr lang="en-US" sz="2710">
              <a:solidFill>
                <a:srgbClr val="2B2B2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alphaModFix amt="25000"/>
          </a:blip>
          <a:srcRect/>
          <a:stretch>
            <a:fillRect/>
          </a:stretch>
        </p:blipFill>
        <p:spPr>
          <a:xfrm rot="-10800000">
            <a:off x="6333452" y="-1797179"/>
            <a:ext cx="15735219" cy="1388135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000871" y="3545346"/>
            <a:ext cx="12286259" cy="2139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50"/>
              </a:lnSpc>
            </a:pPr>
            <a:r>
              <a:rPr lang="en-US" sz="125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Obrigado!</a:t>
            </a:r>
            <a:endParaRPr lang="en-US" sz="12500">
              <a:solidFill>
                <a:srgbClr val="2B2B2B"/>
              </a:solidFill>
              <a:latin typeface="Agrandir"/>
              <a:ea typeface="Agrandir"/>
              <a:cs typeface="Agrandir"/>
              <a:sym typeface="Agrandir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>
            <a:fillRect/>
          </a:stretch>
        </p:blipFill>
        <p:spPr>
          <a:xfrm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alphaModFix amt="25000"/>
          </a:blip>
          <a:srcRect/>
          <a:stretch>
            <a:fillRect/>
          </a:stretch>
        </p:blipFill>
        <p:spPr>
          <a:xfrm rot="-7199120">
            <a:off x="-2896988" y="-1002021"/>
            <a:ext cx="5793977" cy="58954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398018" y="8593278"/>
            <a:ext cx="1783857" cy="133004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888256" y="0"/>
            <a:ext cx="1845129" cy="175092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810789" y="9066029"/>
            <a:ext cx="1922596" cy="1714587"/>
          </a:xfrm>
          <a:prstGeom prst="rect">
            <a:avLst/>
          </a:prstGeom>
        </p:spPr>
      </p:pic>
      <p:sp>
        <p:nvSpPr>
          <p:cNvPr id="5" name="Freeform 5"/>
          <p:cNvSpPr/>
          <p:nvPr/>
        </p:nvSpPr>
        <p:spPr>
          <a:xfrm>
            <a:off x="9693044" y="2713536"/>
            <a:ext cx="7941534" cy="4545659"/>
          </a:xfrm>
          <a:custGeom>
            <a:avLst/>
            <a:gdLst/>
            <a:ahLst/>
            <a:cxnLst/>
            <a:rect l="l" t="t" r="r" b="b"/>
            <a:pathLst>
              <a:path w="7941534" h="4545659">
                <a:moveTo>
                  <a:pt x="0" y="0"/>
                </a:moveTo>
                <a:lnTo>
                  <a:pt x="7941535" y="0"/>
                </a:lnTo>
                <a:lnTo>
                  <a:pt x="7941535" y="4545660"/>
                </a:lnTo>
                <a:lnTo>
                  <a:pt x="0" y="45456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0">
            <a:off x="493910" y="1358300"/>
            <a:ext cx="8650090" cy="7570399"/>
            <a:chOff x="0" y="0"/>
            <a:chExt cx="11533453" cy="10093865"/>
          </a:xfrm>
        </p:grpSpPr>
        <p:sp>
          <p:nvSpPr>
            <p:cNvPr id="7" name="TextBox 7"/>
            <p:cNvSpPr txBox="1"/>
            <p:nvPr/>
          </p:nvSpPr>
          <p:spPr>
            <a:xfrm>
              <a:off x="0" y="-190500"/>
              <a:ext cx="11533453" cy="441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400"/>
                </a:lnSpc>
                <a:spcBef>
                  <a:spcPct val="0"/>
                </a:spcBef>
              </a:pPr>
              <a:r>
                <a:rPr lang="en-US" sz="70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O deep learning para detecção de fraudes</a:t>
              </a:r>
              <a:endParaRPr lang="en-US" sz="70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5022121"/>
              <a:ext cx="11533453" cy="50717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 algn="l">
                <a:lnSpc>
                  <a:spcPts val="3360"/>
                </a:lnSpc>
                <a:buFont typeface="Arial" panose="020B0604020202020204"/>
                <a:buChar char="•"/>
              </a:pPr>
              <a:r>
                <a:rPr lang="en-US" sz="24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 deep learning permite que os sistemas agrupem dados e forneçam resultados incrivelmente precisos.</a:t>
              </a:r>
              <a:endParaRPr lang="en-US" sz="24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endParaRPr>
            </a:p>
            <a:p>
              <a:pPr marL="518160" lvl="1" indent="-259080" algn="l">
                <a:lnSpc>
                  <a:spcPts val="3360"/>
                </a:lnSpc>
                <a:buFont typeface="Arial" panose="020B0604020202020204"/>
                <a:buChar char="•"/>
              </a:pPr>
              <a:r>
                <a:rPr lang="en-US" sz="24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Utilizando Redes Neurais em Grafos e Autoencoders para aprimorar práticas empresariais e reduzir atividades fraudulentas em grandes organizações.</a:t>
              </a:r>
              <a:endParaRPr lang="en-US" sz="24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endParaRPr>
            </a:p>
            <a:p>
              <a:pPr marL="518160" lvl="1" indent="-259080" algn="l">
                <a:lnSpc>
                  <a:spcPts val="3360"/>
                </a:lnSpc>
                <a:buFont typeface="Arial" panose="020B0604020202020204"/>
                <a:buChar char="•"/>
              </a:pPr>
              <a:r>
                <a:rPr lang="en-US" sz="24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Python é empregado para a análise, enfatizando a capacidade do deep learning de gerenciar e prevenir fraudes em tempo real em conjuntos de dados dinâmicos.</a:t>
              </a:r>
              <a:endParaRPr lang="en-US" sz="24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15287129" y="7789777"/>
            <a:ext cx="2631390" cy="1754260"/>
          </a:xfrm>
          <a:custGeom>
            <a:avLst/>
            <a:gdLst/>
            <a:ahLst/>
            <a:cxnLst/>
            <a:rect l="l" t="t" r="r" b="b"/>
            <a:pathLst>
              <a:path w="2631390" h="1754260">
                <a:moveTo>
                  <a:pt x="0" y="0"/>
                </a:moveTo>
                <a:lnTo>
                  <a:pt x="2631390" y="0"/>
                </a:lnTo>
                <a:lnTo>
                  <a:pt x="2631390" y="1754260"/>
                </a:lnTo>
                <a:lnTo>
                  <a:pt x="0" y="17542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alphaModFix amt="25000"/>
          </a:blip>
          <a:srcRect/>
          <a:stretch>
            <a:fillRect/>
          </a:stretch>
        </p:blipFill>
        <p:spPr>
          <a:xfrm>
            <a:off x="-4810715" y="2673639"/>
            <a:ext cx="9621431" cy="978993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>
            <a:fillRect/>
          </a:stretch>
        </p:blipFill>
        <p:spPr>
          <a:xfrm rot="9720163">
            <a:off x="12600387" y="-3298660"/>
            <a:ext cx="8670039" cy="8654721"/>
          </a:xfrm>
          <a:prstGeom prst="rect">
            <a:avLst/>
          </a:prstGeom>
        </p:spPr>
      </p:pic>
      <p:sp>
        <p:nvSpPr>
          <p:cNvPr id="4" name="Freeform 4"/>
          <p:cNvSpPr/>
          <p:nvPr/>
        </p:nvSpPr>
        <p:spPr>
          <a:xfrm>
            <a:off x="15287129" y="7789777"/>
            <a:ext cx="2631390" cy="1754260"/>
          </a:xfrm>
          <a:custGeom>
            <a:avLst/>
            <a:gdLst/>
            <a:ahLst/>
            <a:cxnLst/>
            <a:rect l="l" t="t" r="r" b="b"/>
            <a:pathLst>
              <a:path w="2631390" h="1754260">
                <a:moveTo>
                  <a:pt x="0" y="0"/>
                </a:moveTo>
                <a:lnTo>
                  <a:pt x="2631390" y="0"/>
                </a:lnTo>
                <a:lnTo>
                  <a:pt x="2631390" y="1754260"/>
                </a:lnTo>
                <a:lnTo>
                  <a:pt x="0" y="17542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956649" y="1939166"/>
            <a:ext cx="9190921" cy="5629439"/>
          </a:xfrm>
          <a:custGeom>
            <a:avLst/>
            <a:gdLst/>
            <a:ahLst/>
            <a:cxnLst/>
            <a:rect l="l" t="t" r="r" b="b"/>
            <a:pathLst>
              <a:path w="9190921" h="5629439">
                <a:moveTo>
                  <a:pt x="0" y="0"/>
                </a:moveTo>
                <a:lnTo>
                  <a:pt x="9190921" y="0"/>
                </a:lnTo>
                <a:lnTo>
                  <a:pt x="9190921" y="5629439"/>
                </a:lnTo>
                <a:lnTo>
                  <a:pt x="0" y="56294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0" y="524193"/>
            <a:ext cx="8956649" cy="1193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11300" lvl="1" indent="-755650" algn="ctr">
              <a:lnSpc>
                <a:spcPts val="9800"/>
              </a:lnSpc>
              <a:buFont typeface="Arial" panose="020B0604020202020204"/>
              <a:buChar char="•"/>
            </a:pPr>
            <a:r>
              <a:rPr lang="en-US" sz="7000">
                <a:solidFill>
                  <a:srgbClr val="2B2B2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Problemática</a:t>
            </a:r>
            <a:endParaRPr lang="en-US" sz="7000">
              <a:solidFill>
                <a:srgbClr val="2B2B2B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0" y="4058032"/>
            <a:ext cx="8399326" cy="2921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0540" lvl="1" indent="-255270" algn="ctr">
              <a:lnSpc>
                <a:spcPts val="3310"/>
              </a:lnSpc>
              <a:buFont typeface="Arial" panose="020B0604020202020204"/>
              <a:buChar char="•"/>
            </a:pPr>
            <a:r>
              <a:rPr lang="en-US" sz="2365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Fraudes ba</a:t>
            </a:r>
            <a:r>
              <a:rPr lang="en-US" sz="2365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ncárias englobam atividades ilegais diversas.</a:t>
            </a:r>
            <a:endParaRPr lang="en-US" sz="2365">
              <a:solidFill>
                <a:srgbClr val="2B2B2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3310"/>
              </a:lnSpc>
            </a:pPr>
          </a:p>
          <a:p>
            <a:pPr marL="510540" lvl="1" indent="-255270" algn="ctr">
              <a:lnSpc>
                <a:spcPts val="3310"/>
              </a:lnSpc>
              <a:buFont typeface="Arial" panose="020B0604020202020204"/>
              <a:buChar char="•"/>
            </a:pPr>
            <a:r>
              <a:rPr lang="en-US" sz="2365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Esses métodos fraudulentos visam acessar contas de forma não autorizada, realizar transações fraudulentas e outras ações prejudiciais.</a:t>
            </a:r>
            <a:endParaRPr lang="en-US" sz="2365">
              <a:solidFill>
                <a:srgbClr val="2B2B2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3310"/>
              </a:lnSpc>
            </a:pPr>
          </a:p>
          <a:p>
            <a:pPr algn="ctr">
              <a:lnSpc>
                <a:spcPts val="331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894" y="2387014"/>
            <a:ext cx="8785175" cy="5935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7530" lvl="1" indent="-278765" algn="l">
              <a:lnSpc>
                <a:spcPts val="3615"/>
              </a:lnSpc>
              <a:buFont typeface="Arial" panose="020B0604020202020204"/>
              <a:buChar char="•"/>
            </a:pPr>
            <a:r>
              <a:rPr lang="en-US" sz="258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Um co</a:t>
            </a:r>
            <a:r>
              <a:rPr lang="en-US" sz="258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njunto de dados real </a:t>
            </a:r>
            <a:endParaRPr lang="en-US" sz="2585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57530" lvl="1" indent="-278765" algn="l">
              <a:lnSpc>
                <a:spcPts val="3615"/>
              </a:lnSpc>
              <a:buFont typeface="Arial" panose="020B0604020202020204"/>
              <a:buChar char="•"/>
            </a:pPr>
            <a:r>
              <a:rPr lang="en-US" sz="258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Lidam com o desequilíbrio de dados com</a:t>
            </a:r>
            <a:r>
              <a:rPr lang="en-US" sz="258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Min-Max.</a:t>
            </a:r>
            <a:endParaRPr lang="en-US" sz="2585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57530" lvl="1" indent="-278765" algn="l">
              <a:lnSpc>
                <a:spcPts val="3615"/>
              </a:lnSpc>
              <a:buFont typeface="Arial" panose="020B0604020202020204"/>
              <a:buChar char="•"/>
            </a:pPr>
            <a:r>
              <a:rPr lang="en-US" sz="258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Obtendo um conjunto de dados com uma proporção igual de transações fraudulentas e não fraudulentas/legítimas.</a:t>
            </a:r>
            <a:endParaRPr lang="en-US" sz="2585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57530" lvl="1" indent="-278765" algn="l">
              <a:lnSpc>
                <a:spcPts val="3615"/>
              </a:lnSpc>
              <a:buFont typeface="Arial" panose="020B0604020202020204"/>
              <a:buChar char="•"/>
            </a:pPr>
            <a:r>
              <a:rPr lang="en-US" sz="258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 seguida, separamos o conjunto de dados em dados de treinamento e de teste.</a:t>
            </a:r>
            <a:endParaRPr lang="en-US" sz="2585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57530" lvl="1" indent="-278765" algn="l">
              <a:lnSpc>
                <a:spcPts val="3615"/>
              </a:lnSpc>
              <a:buFont typeface="Arial" panose="020B0604020202020204"/>
              <a:buChar char="•"/>
            </a:pPr>
            <a:r>
              <a:rPr lang="en-US" sz="258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Uso das</a:t>
            </a:r>
            <a:r>
              <a:rPr lang="en-US" sz="258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técnicas de deep learning de Redes Neurais em Grafos e Autoencoder para melhorar o desempenho.</a:t>
            </a:r>
            <a:endParaRPr lang="en-US" sz="2585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57530" lvl="1" indent="-278765" algn="l">
              <a:lnSpc>
                <a:spcPts val="3615"/>
              </a:lnSpc>
              <a:buFont typeface="Arial" panose="020B0604020202020204"/>
              <a:buChar char="•"/>
            </a:pPr>
            <a:r>
              <a:rPr lang="en-US" sz="258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Por fim, utilizando o F1 Score, acurácia, recall e precisão para realizar uma análise comparativa.</a:t>
            </a:r>
            <a:endParaRPr lang="en-US" sz="2585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3615"/>
              </a:lnSpc>
            </a:pPr>
          </a:p>
        </p:txBody>
      </p:sp>
      <p:sp>
        <p:nvSpPr>
          <p:cNvPr id="3" name="Freeform 3"/>
          <p:cNvSpPr/>
          <p:nvPr/>
        </p:nvSpPr>
        <p:spPr>
          <a:xfrm>
            <a:off x="15287129" y="7789777"/>
            <a:ext cx="2631390" cy="1754260"/>
          </a:xfrm>
          <a:custGeom>
            <a:avLst/>
            <a:gdLst/>
            <a:ahLst/>
            <a:cxnLst/>
            <a:rect l="l" t="t" r="r" b="b"/>
            <a:pathLst>
              <a:path w="2631390" h="1754260">
                <a:moveTo>
                  <a:pt x="0" y="0"/>
                </a:moveTo>
                <a:lnTo>
                  <a:pt x="2631390" y="0"/>
                </a:lnTo>
                <a:lnTo>
                  <a:pt x="2631390" y="1754260"/>
                </a:lnTo>
                <a:lnTo>
                  <a:pt x="0" y="175426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 rot="3425677">
            <a:off x="-7694716" y="5170366"/>
            <a:ext cx="15735219" cy="13881357"/>
          </a:xfrm>
          <a:prstGeom prst="rect">
            <a:avLst/>
          </a:prstGeom>
        </p:spPr>
      </p:pic>
      <p:sp>
        <p:nvSpPr>
          <p:cNvPr id="5" name="Freeform 5"/>
          <p:cNvSpPr/>
          <p:nvPr/>
        </p:nvSpPr>
        <p:spPr>
          <a:xfrm>
            <a:off x="9057800" y="498481"/>
            <a:ext cx="9230200" cy="5228668"/>
          </a:xfrm>
          <a:custGeom>
            <a:avLst/>
            <a:gdLst/>
            <a:ahLst/>
            <a:cxnLst/>
            <a:rect l="l" t="t" r="r" b="b"/>
            <a:pathLst>
              <a:path w="9230200" h="5228668">
                <a:moveTo>
                  <a:pt x="0" y="0"/>
                </a:moveTo>
                <a:lnTo>
                  <a:pt x="9230200" y="0"/>
                </a:lnTo>
                <a:lnTo>
                  <a:pt x="9230200" y="5228668"/>
                </a:lnTo>
                <a:lnTo>
                  <a:pt x="0" y="52286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0" y="355606"/>
            <a:ext cx="7056239" cy="1203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11300" lvl="1" indent="-755650" algn="ctr">
              <a:lnSpc>
                <a:spcPts val="9800"/>
              </a:lnSpc>
              <a:buFont typeface="Arial" panose="020B0604020202020204"/>
              <a:buChar char="•"/>
            </a:pPr>
            <a:r>
              <a:rPr lang="en-US" sz="7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Metodologia</a:t>
            </a:r>
            <a:endParaRPr lang="en-US" sz="700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144000" y="3359312"/>
            <a:ext cx="3084812" cy="2023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5290" lvl="1" indent="-207645" algn="l">
              <a:lnSpc>
                <a:spcPts val="2690"/>
              </a:lnSpc>
              <a:buFont typeface="Arial" panose="020B0604020202020204"/>
              <a:buChar char="•"/>
            </a:pPr>
            <a:r>
              <a:rPr lang="en-US" sz="192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Dataset</a:t>
            </a:r>
            <a:endParaRPr lang="en-US" sz="192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15290" lvl="1" indent="-207645" algn="l">
              <a:lnSpc>
                <a:spcPts val="2690"/>
              </a:lnSpc>
              <a:buFont typeface="Arial" panose="020B0604020202020204"/>
              <a:buChar char="•"/>
            </a:pPr>
            <a:r>
              <a:rPr lang="en-US" sz="192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Min-max</a:t>
            </a:r>
            <a:endParaRPr lang="en-US" sz="192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15290" lvl="1" indent="-207645" algn="l">
              <a:lnSpc>
                <a:spcPts val="2690"/>
              </a:lnSpc>
              <a:buFont typeface="Arial" panose="020B0604020202020204"/>
              <a:buChar char="•"/>
            </a:pPr>
            <a:r>
              <a:rPr lang="en-US" sz="192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Dados balanceados</a:t>
            </a:r>
            <a:endParaRPr lang="en-US" sz="192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15290" lvl="1" indent="-207645" algn="l">
              <a:lnSpc>
                <a:spcPts val="2690"/>
              </a:lnSpc>
              <a:buFont typeface="Arial" panose="020B0604020202020204"/>
              <a:buChar char="•"/>
            </a:pPr>
            <a:r>
              <a:rPr lang="en-US" sz="192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Treino e teste de dados</a:t>
            </a:r>
            <a:endParaRPr lang="en-US" sz="192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15290" lvl="1" indent="-207645" algn="l">
              <a:lnSpc>
                <a:spcPts val="2690"/>
              </a:lnSpc>
              <a:buFont typeface="Arial" panose="020B0604020202020204"/>
              <a:buChar char="•"/>
            </a:pPr>
            <a:r>
              <a:rPr lang="en-US" sz="192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Classificação</a:t>
            </a:r>
            <a:endParaRPr lang="en-US" sz="192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15290" lvl="1" indent="-207645" algn="l">
              <a:lnSpc>
                <a:spcPts val="2690"/>
              </a:lnSpc>
              <a:buFont typeface="Arial" panose="020B0604020202020204"/>
              <a:buChar char="•"/>
            </a:pPr>
            <a:r>
              <a:rPr lang="en-US" sz="192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Fraude ou autêntico</a:t>
            </a:r>
            <a:endParaRPr lang="en-US" sz="192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alphaModFix amt="25000"/>
          </a:blip>
          <a:srcRect/>
          <a:stretch>
            <a:fillRect/>
          </a:stretch>
        </p:blipFill>
        <p:spPr>
          <a:xfrm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id="4" name="Freeform 4"/>
          <p:cNvSpPr/>
          <p:nvPr/>
        </p:nvSpPr>
        <p:spPr>
          <a:xfrm>
            <a:off x="9343538" y="245427"/>
            <a:ext cx="8072750" cy="9796146"/>
          </a:xfrm>
          <a:custGeom>
            <a:avLst/>
            <a:gdLst/>
            <a:ahLst/>
            <a:cxnLst/>
            <a:rect l="l" t="t" r="r" b="b"/>
            <a:pathLst>
              <a:path w="8072750" h="9796146">
                <a:moveTo>
                  <a:pt x="0" y="0"/>
                </a:moveTo>
                <a:lnTo>
                  <a:pt x="8072750" y="0"/>
                </a:lnTo>
                <a:lnTo>
                  <a:pt x="8072750" y="9796146"/>
                </a:lnTo>
                <a:lnTo>
                  <a:pt x="0" y="9796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39119" y="2286013"/>
            <a:ext cx="8904881" cy="7350843"/>
          </a:xfrm>
          <a:custGeom>
            <a:avLst/>
            <a:gdLst/>
            <a:ahLst/>
            <a:cxnLst/>
            <a:rect l="l" t="t" r="r" b="b"/>
            <a:pathLst>
              <a:path w="8904881" h="7350843">
                <a:moveTo>
                  <a:pt x="0" y="0"/>
                </a:moveTo>
                <a:lnTo>
                  <a:pt x="8904881" y="0"/>
                </a:lnTo>
                <a:lnTo>
                  <a:pt x="8904881" y="7350844"/>
                </a:lnTo>
                <a:lnTo>
                  <a:pt x="0" y="73508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0" y="38100"/>
            <a:ext cx="9343538" cy="1981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403350" lvl="1" indent="-701675" algn="l">
              <a:lnSpc>
                <a:spcPts val="7800"/>
              </a:lnSpc>
              <a:buFont typeface="Arial" panose="020B0604020202020204"/>
              <a:buChar char="•"/>
            </a:pPr>
            <a:r>
              <a:rPr lang="en-US" sz="6500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Exemplo de estrutura e codigo</a:t>
            </a:r>
            <a:endParaRPr lang="en-US" sz="6500">
              <a:solidFill>
                <a:srgbClr val="2B2B2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921370" y="991777"/>
            <a:ext cx="337930" cy="337930"/>
          </a:xfrm>
          <a:custGeom>
            <a:avLst/>
            <a:gdLst/>
            <a:ahLst/>
            <a:cxnLst/>
            <a:rect l="l" t="t" r="r" b="b"/>
            <a:pathLst>
              <a:path w="337930" h="337930">
                <a:moveTo>
                  <a:pt x="0" y="0"/>
                </a:moveTo>
                <a:lnTo>
                  <a:pt x="337930" y="0"/>
                </a:lnTo>
                <a:lnTo>
                  <a:pt x="337930" y="337930"/>
                </a:lnTo>
                <a:lnTo>
                  <a:pt x="0" y="33793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25000"/>
          </a:blip>
          <a:srcRect/>
          <a:stretch>
            <a:fillRect/>
          </a:stretch>
        </p:blipFill>
        <p:spPr>
          <a:xfrm rot="-2932469">
            <a:off x="-2458732" y="-2682360"/>
            <a:ext cx="14388035" cy="16061643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0" y="0"/>
            <a:ext cx="7413171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11300" lvl="1" indent="-755650" algn="l">
              <a:lnSpc>
                <a:spcPts val="8400"/>
              </a:lnSpc>
              <a:buFont typeface="Arial" panose="020B0604020202020204"/>
              <a:buChar char="•"/>
            </a:pPr>
            <a:r>
              <a:rPr lang="en-US" sz="7000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Resultados</a:t>
            </a:r>
            <a:endParaRPr lang="en-US" sz="7000">
              <a:solidFill>
                <a:srgbClr val="2B2B2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0" y="1801812"/>
            <a:ext cx="18288000" cy="6786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2B2B2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Resultados do Treinamento</a:t>
            </a:r>
            <a:r>
              <a:rPr lang="pt-PT" altLang="en-US" sz="3600">
                <a:solidFill>
                  <a:srgbClr val="2B2B2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</a:t>
            </a:r>
            <a:endParaRPr lang="en-US" sz="3600" b="1">
              <a:solidFill>
                <a:srgbClr val="2B2B2B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O modelo corretamente identificou 306 tra</a:t>
            </a:r>
            <a:r>
              <a:rPr lang="en-US" sz="3400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nsações fraudulentas e 2694 transações legítimas, de um total de 3000 transações.</a:t>
            </a:r>
            <a:endParaRPr lang="en-US" sz="3400">
              <a:solidFill>
                <a:srgbClr val="2B2B2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A taxa de acerto foi de 99,76%, com apenas 7 transações legítimas incorretamente </a:t>
            </a:r>
            <a:r>
              <a:rPr lang="en-US" sz="3400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classificadas como fraudulentas.</a:t>
            </a:r>
            <a:endParaRPr lang="en-US" sz="3400">
              <a:solidFill>
                <a:srgbClr val="2B2B2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2B2B2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Resultados do Teste</a:t>
            </a:r>
            <a:r>
              <a:rPr lang="pt-PT" altLang="en-US" sz="3600">
                <a:solidFill>
                  <a:srgbClr val="2B2B2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</a:t>
            </a:r>
            <a:endParaRPr lang="en-US" sz="3600" b="1">
              <a:solidFill>
                <a:srgbClr val="2B2B2B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O modelo identificou corretamente 217 transações fraudulentas e 1778 transações legítimas de um total de 2000 transações.</a:t>
            </a:r>
            <a:endParaRPr lang="en-US" sz="3400">
              <a:solidFill>
                <a:srgbClr val="2B2B2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A taxa de acerto foi de 99,75%, com 5 transações legítimas incorretamente classificadas como fraudulentas.</a:t>
            </a:r>
            <a:endParaRPr lang="en-US" sz="3400">
              <a:solidFill>
                <a:srgbClr val="2B2B2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76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alphaModFix amt="25000"/>
          </a:blip>
          <a:srcRect/>
          <a:stretch>
            <a:fillRect/>
          </a:stretch>
        </p:blipFill>
        <p:spPr>
          <a:xfrm>
            <a:off x="-2511451" y="1028700"/>
            <a:ext cx="19770751" cy="1826253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 rot="-3982960">
            <a:off x="13745551" y="-3705176"/>
            <a:ext cx="5352514" cy="741035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25000"/>
          </a:blip>
          <a:srcRect/>
          <a:stretch>
            <a:fillRect/>
          </a:stretch>
        </p:blipFill>
        <p:spPr>
          <a:xfrm rot="-1644077">
            <a:off x="16162301" y="-1063836"/>
            <a:ext cx="5468057" cy="6108036"/>
          </a:xfrm>
          <a:prstGeom prst="rect">
            <a:avLst/>
          </a:prstGeom>
        </p:spPr>
      </p:pic>
      <p:sp>
        <p:nvSpPr>
          <p:cNvPr id="5" name="Freeform 5"/>
          <p:cNvSpPr/>
          <p:nvPr/>
        </p:nvSpPr>
        <p:spPr>
          <a:xfrm>
            <a:off x="1163136" y="1028700"/>
            <a:ext cx="8979492" cy="3737410"/>
          </a:xfrm>
          <a:custGeom>
            <a:avLst/>
            <a:gdLst/>
            <a:ahLst/>
            <a:cxnLst/>
            <a:rect l="l" t="t" r="r" b="b"/>
            <a:pathLst>
              <a:path w="8979492" h="3737410">
                <a:moveTo>
                  <a:pt x="0" y="0"/>
                </a:moveTo>
                <a:lnTo>
                  <a:pt x="8979492" y="0"/>
                </a:lnTo>
                <a:lnTo>
                  <a:pt x="8979492" y="3737410"/>
                </a:lnTo>
                <a:lnTo>
                  <a:pt x="0" y="37374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628206" y="5289443"/>
            <a:ext cx="9631094" cy="3968857"/>
          </a:xfrm>
          <a:custGeom>
            <a:avLst/>
            <a:gdLst/>
            <a:ahLst/>
            <a:cxnLst/>
            <a:rect l="l" t="t" r="r" b="b"/>
            <a:pathLst>
              <a:path w="9631094" h="3968857">
                <a:moveTo>
                  <a:pt x="0" y="0"/>
                </a:moveTo>
                <a:lnTo>
                  <a:pt x="9631094" y="0"/>
                </a:lnTo>
                <a:lnTo>
                  <a:pt x="9631094" y="3968857"/>
                </a:lnTo>
                <a:lnTo>
                  <a:pt x="0" y="39688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074786"/>
            <a:ext cx="6780460" cy="1247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  <a:spcBef>
                <a:spcPct val="0"/>
              </a:spcBef>
            </a:pPr>
            <a:r>
              <a:rPr lang="en-US" sz="70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Análise</a:t>
            </a:r>
            <a:endParaRPr lang="en-US" sz="7000">
              <a:solidFill>
                <a:srgbClr val="2B2B2B"/>
              </a:solidFill>
              <a:latin typeface="Agrandir"/>
              <a:ea typeface="Agrandir"/>
              <a:cs typeface="Agrandir"/>
              <a:sym typeface="Agrandir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998853" y="1578465"/>
            <a:ext cx="12260447" cy="2356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7230" lvl="1" indent="-348615" algn="l">
              <a:lnSpc>
                <a:spcPts val="4520"/>
              </a:lnSpc>
              <a:buFont typeface="Arial" panose="020B0604020202020204"/>
              <a:buChar char="•"/>
            </a:pPr>
            <a:r>
              <a:rPr lang="en-US" sz="323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Análise breve: O estudo facilita a compreensão de conceitos sobre detecção de fraudes em transações de cartões de crédito</a:t>
            </a:r>
            <a:r>
              <a:rPr lang="en-US" sz="323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.</a:t>
            </a:r>
            <a:endParaRPr lang="en-US" sz="3230">
              <a:solidFill>
                <a:srgbClr val="2B2B2B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 algn="l">
              <a:lnSpc>
                <a:spcPts val="4520"/>
              </a:lnSpc>
            </a:pPr>
          </a:p>
        </p:txBody>
      </p:sp>
      <p:sp>
        <p:nvSpPr>
          <p:cNvPr id="4" name="TextBox 4"/>
          <p:cNvSpPr txBox="1"/>
          <p:nvPr/>
        </p:nvSpPr>
        <p:spPr>
          <a:xfrm>
            <a:off x="4998853" y="3782429"/>
            <a:ext cx="12260447" cy="2927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7230" lvl="1" indent="-348615" algn="l">
              <a:lnSpc>
                <a:spcPts val="4520"/>
              </a:lnSpc>
              <a:buFont typeface="Arial" panose="020B0604020202020204"/>
              <a:buChar char="•"/>
            </a:pPr>
            <a:r>
              <a:rPr lang="en-US" sz="323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Análise média: O impacto do uso de deep learning na detecção de fraudes é significativo, pois melhora a eficiência dos sistemas bancários, reduzindo a necessidade de intervenção humana e permitindo a detecção de fraudes em tempo real. </a:t>
            </a:r>
            <a:endParaRPr lang="en-US" sz="3230">
              <a:solidFill>
                <a:srgbClr val="2B2B2B"/>
              </a:solidFill>
              <a:latin typeface="Agrandir"/>
              <a:ea typeface="Agrandir"/>
              <a:cs typeface="Agrandir"/>
              <a:sym typeface="Agrandi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998853" y="6891268"/>
            <a:ext cx="11464003" cy="2356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7230" lvl="1" indent="-348615" algn="l">
              <a:lnSpc>
                <a:spcPts val="4520"/>
              </a:lnSpc>
              <a:buFont typeface="Arial" panose="020B0604020202020204"/>
              <a:buChar char="•"/>
            </a:pPr>
            <a:r>
              <a:rPr lang="en-US" sz="323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Análise longa: A pesquisa revela que, apesar do alto desempenho das técnicas de deep learning, ainda existem lacunas nos métodos operacionais atuais dos bancos. </a:t>
            </a:r>
            <a:endParaRPr lang="en-US" sz="3230">
              <a:solidFill>
                <a:srgbClr val="2B2B2B"/>
              </a:solidFill>
              <a:latin typeface="Agrandir"/>
              <a:ea typeface="Agrandir"/>
              <a:cs typeface="Agrandir"/>
              <a:sym typeface="Agrand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alphaModFix amt="25000"/>
          </a:blip>
          <a:srcRect/>
          <a:stretch>
            <a:fillRect/>
          </a:stretch>
        </p:blipFill>
        <p:spPr>
          <a:xfrm>
            <a:off x="-2511451" y="3679735"/>
            <a:ext cx="19770751" cy="1826253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2766754"/>
            <a:ext cx="14778524" cy="4696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3255" lvl="1" indent="-321945" algn="l">
              <a:lnSpc>
                <a:spcPts val="4170"/>
              </a:lnSpc>
              <a:buFont typeface="Arial" panose="020B0604020202020204"/>
              <a:buChar char="•"/>
            </a:pPr>
            <a:r>
              <a:rPr lang="en-US" sz="2980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Este estudo conclui que o deep learning pode substituir a intervenção humana em diversas tarefas, embora muitos pesquisadores ainda não considerem que robôs possam ser treinados da mesma forma que seres humanos.</a:t>
            </a:r>
            <a:endParaRPr lang="en-US" sz="2980">
              <a:solidFill>
                <a:srgbClr val="2B2B2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43255" lvl="1" indent="-321945" algn="l">
              <a:lnSpc>
                <a:spcPts val="4170"/>
              </a:lnSpc>
              <a:buFont typeface="Arial" panose="020B0604020202020204"/>
              <a:buChar char="•"/>
            </a:pPr>
            <a:r>
              <a:rPr lang="en-US" sz="2980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Os resultados obtidos ajudam organizações financeiras, especialmente bancos, a compreenderem melhor a aplicação de deep learning em conjunto com inteligência empresarial.</a:t>
            </a:r>
            <a:endParaRPr lang="en-US" sz="2980">
              <a:solidFill>
                <a:srgbClr val="2B2B2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43255" lvl="1" indent="-321945" algn="l">
              <a:lnSpc>
                <a:spcPts val="4170"/>
              </a:lnSpc>
              <a:buFont typeface="Arial" panose="020B0604020202020204"/>
              <a:buChar char="•"/>
            </a:pPr>
            <a:r>
              <a:rPr lang="en-US" sz="2980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Os objetivos futuros incluem auxiliar os bancos do Paquistão a identificar a lacuna entre os métodos operacionais atuais e as novas abordagens que utilizam deep learning e inteligência empresarial para detectar fraudes</a:t>
            </a:r>
            <a:endParaRPr lang="en-US" sz="2980">
              <a:solidFill>
                <a:srgbClr val="2B2B2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0" y="485036"/>
            <a:ext cx="12530907" cy="1087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54480" lvl="1" indent="-777240" algn="l">
              <a:lnSpc>
                <a:spcPts val="8640"/>
              </a:lnSpc>
              <a:buFont typeface="Arial" panose="020B0604020202020204"/>
              <a:buChar char="•"/>
            </a:pPr>
            <a:r>
              <a:rPr lang="en-US" sz="7200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Conclusão</a:t>
            </a:r>
            <a:endParaRPr lang="en-US" sz="7200">
              <a:solidFill>
                <a:srgbClr val="2B2B2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 rot="-3982960">
            <a:off x="13745551" y="-3705176"/>
            <a:ext cx="5352514" cy="741035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alphaModFix amt="25000"/>
          </a:blip>
          <a:srcRect/>
          <a:stretch>
            <a:fillRect/>
          </a:stretch>
        </p:blipFill>
        <p:spPr>
          <a:xfrm rot="-1644077">
            <a:off x="16162301" y="-1063836"/>
            <a:ext cx="5468057" cy="61080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3630</Words>
  <Application>WPS Presentation</Application>
  <PresentationFormat>On-screen Show (4:3)</PresentationFormat>
  <Paragraphs>78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SimSun</vt:lpstr>
      <vt:lpstr>Wingdings</vt:lpstr>
      <vt:lpstr>Agrandir</vt:lpstr>
      <vt:lpstr>Quicksand Light</vt:lpstr>
      <vt:lpstr>Open Sans Bold</vt:lpstr>
      <vt:lpstr>Arial</vt:lpstr>
      <vt:lpstr>Open Sans</vt:lpstr>
      <vt:lpstr>Calibri</vt:lpstr>
      <vt:lpstr>Trebuchet MS</vt:lpstr>
      <vt:lpstr>Microsoft YaHei</vt:lpstr>
      <vt:lpstr>Droid Sans Fallback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Básica Simples Manchas Pastel</dc:title>
  <dc:creator/>
  <cp:lastModifiedBy>felipe</cp:lastModifiedBy>
  <cp:revision>2</cp:revision>
  <dcterms:created xsi:type="dcterms:W3CDTF">2024-11-12T16:34:34Z</dcterms:created>
  <dcterms:modified xsi:type="dcterms:W3CDTF">2024-11-12T16:34:34Z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1033-11.1.0.11723</vt:lpwstr>
  </property>
</Properties>
</file>