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330" r:id="rId3"/>
    <p:sldId id="331" r:id="rId5"/>
    <p:sldId id="332" r:id="rId6"/>
    <p:sldId id="358" r:id="rId7"/>
    <p:sldId id="334" r:id="rId8"/>
    <p:sldId id="335" r:id="rId9"/>
    <p:sldId id="395" r:id="rId10"/>
    <p:sldId id="336" r:id="rId11"/>
    <p:sldId id="337" r:id="rId12"/>
    <p:sldId id="338" r:id="rId13"/>
    <p:sldId id="346" r:id="rId14"/>
    <p:sldId id="347" r:id="rId15"/>
    <p:sldId id="348" r:id="rId16"/>
    <p:sldId id="359" r:id="rId17"/>
    <p:sldId id="372" r:id="rId18"/>
    <p:sldId id="373" r:id="rId19"/>
    <p:sldId id="375" r:id="rId20"/>
    <p:sldId id="377" r:id="rId21"/>
    <p:sldId id="378" r:id="rId22"/>
    <p:sldId id="345" r:id="rId23"/>
    <p:sldId id="391" r:id="rId24"/>
    <p:sldId id="392" r:id="rId25"/>
    <p:sldId id="380" r:id="rId26"/>
    <p:sldId id="397" r:id="rId27"/>
    <p:sldId id="396" r:id="rId28"/>
    <p:sldId id="398" r:id="rId29"/>
    <p:sldId id="383" r:id="rId30"/>
    <p:sldId id="34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black and white swirl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 l="3232" r="3232"/>
          <a:stretch>
            <a:fillRect/>
          </a:stretch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 t="14117" b="14117"/>
          <a:stretch>
            <a:fillRect/>
          </a:stretch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 l="3404" r="3404"/>
          <a:stretch>
            <a:fillRect/>
          </a:stretch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/>
          <a:stretch>
            <a:fillRect/>
          </a:stretch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 b="19626"/>
          <a:stretch>
            <a:fillRect/>
          </a:stretch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/>
          <a:stretch>
            <a:fillRect/>
          </a:stretch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/>
          <a:stretch>
            <a:fillRect/>
          </a:stretch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/>
          <a:stretch>
            <a:fillRect/>
          </a:stretch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</a:blip>
          <a:srcRect/>
          <a:stretch>
            <a:fillRect/>
          </a:stretch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/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7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8" name="Date Placeholder 31"/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>
              <a:solidFill>
                <a:schemeClr val="bg2"/>
              </a:solidFill>
            </a:endParaRPr>
          </a:p>
        </p:txBody>
      </p:sp>
      <p:sp>
        <p:nvSpPr>
          <p:cNvPr id="9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</a:fld>
            <a:endParaRPr lang="en-US" sz="100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6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13.png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7.pn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22.jpeg"/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554" y="4549768"/>
            <a:ext cx="9236032" cy="163976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SEMINÁRIO PYTHON</a:t>
            </a:r>
            <a:endParaRPr lang="en-US" noProof="0" dirty="0"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230" y="371231"/>
            <a:ext cx="4813539" cy="321131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02652" y="4334706"/>
            <a:ext cx="35608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pt-BR">
                <a:solidFill>
                  <a:srgbClr val="000000"/>
                </a:solidFill>
                <a:latin typeface="Impact" panose="020B0806030902050204"/>
              </a:rPr>
              <a:t>Felipe Vilhena Dias</a:t>
            </a:r>
            <a:endParaRPr lang="pt-BR">
              <a:solidFill>
                <a:srgbClr val="000000"/>
              </a:solidFill>
              <a:latin typeface="Impact" panose="020B0806030902050204"/>
            </a:endParaRPr>
          </a:p>
          <a:p>
            <a:r>
              <a:rPr lang="pt-BR">
                <a:solidFill>
                  <a:srgbClr val="000000"/>
                </a:solidFill>
                <a:latin typeface="Impact" panose="020B0806030902050204"/>
              </a:rPr>
              <a:t>Lucas Gabriel</a:t>
            </a:r>
            <a:endParaRPr lang="pt-BR">
              <a:solidFill>
                <a:srgbClr val="000000"/>
              </a:solidFill>
              <a:latin typeface="Impact" panose="020B080603090205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a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0984611" y="5732653"/>
            <a:ext cx="1078992" cy="9329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PARADIGMAS</a:t>
            </a:r>
            <a:endParaRPr lang="en-US" noProof="0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Python é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uma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linguagem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multi-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paradigmas</a:t>
            </a:r>
            <a:endParaRPr lang="en-US" dirty="0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Isso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permite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o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desenvolvedor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escolha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mais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adequado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sua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necessidade</a:t>
            </a:r>
            <a:endParaRPr 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paradigmas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que python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suporta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sao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:</a:t>
            </a:r>
            <a:endParaRPr lang="en-US" dirty="0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graphicFrame>
        <p:nvGraphicFramePr>
          <p:cNvPr id="146" name="Table Placeholder 3"/>
          <p:cNvGraphicFramePr/>
          <p:nvPr/>
        </p:nvGraphicFramePr>
        <p:xfrm>
          <a:off x="16426043" y="1959365"/>
          <a:ext cx="4867476" cy="29427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8009"/>
                <a:gridCol w="399467"/>
              </a:tblGrid>
              <a:tr h="7356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 err="1"/>
                        <a:t>Paradigmas</a:t>
                      </a:r>
                      <a:endParaRPr lang="en-US" sz="18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Procedural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Funcional</a:t>
                      </a:r>
                      <a:endParaRPr lang="en-US" sz="1800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Orientado</a:t>
                      </a:r>
                      <a:r>
                        <a:rPr lang="en-US" sz="1800" dirty="0"/>
                        <a:t> a Objetos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3466465" y="7661475"/>
            <a:ext cx="5895513" cy="3988857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paradigmas.drawio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6640" y="2130425"/>
            <a:ext cx="5438775" cy="2771775"/>
          </a:xfrm>
          <a:prstGeom prst="rect">
            <a:avLst/>
          </a:prstGeo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158220" y="5779008"/>
            <a:ext cx="1078992" cy="9324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PARADIGMAS: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PROCEDURAL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1754" y="2076051"/>
            <a:ext cx="5703827" cy="3403174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Divide o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codigo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em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funções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procedimentos</a:t>
            </a:r>
            <a:endParaRPr 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Utiliza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nome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variáveis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descritivas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significativas</a:t>
            </a:r>
            <a:endParaRPr 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0336" y="5779008"/>
            <a:ext cx="1078992" cy="93314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294755" y="481330"/>
            <a:ext cx="5389245" cy="4488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PARADIGMAS: </a:t>
            </a:r>
            <a:r>
              <a:rPr lang="pt-PT" altLang="en-US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FUNCIONAL</a:t>
            </a:r>
            <a:endParaRPr lang="pt-PT" altLang="en-US" dirty="0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1754" y="2076051"/>
            <a:ext cx="5703827" cy="3403174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Utiliza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funções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puras</a:t>
            </a:r>
            <a:endParaRPr 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Faz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uso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funções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ordem</a:t>
            </a:r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superior</a:t>
            </a:r>
            <a:endParaRPr lang="en-US" dirty="0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0336" y="5779008"/>
            <a:ext cx="1078992" cy="9326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685155" y="1216660"/>
            <a:ext cx="6398895" cy="4196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PARADIGMAS: </a:t>
            </a:r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ORIENTAÇÃO A OBJETOS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263525" y="1059815"/>
            <a:ext cx="5512435" cy="6492240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Segue os princípios de herança, encapsulamento, e polimorfismo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Evita a criação de classes muito grandes e complexas</a:t>
            </a:r>
            <a:endParaRPr lang="pt-PT" altLang="en-US" dirty="0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Utiliza nome de classes, métodos e atributos que sejam descritivos </a:t>
            </a:r>
            <a:endParaRPr lang="pt-PT" altLang="en-US" dirty="0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Utiliza exceções para lidar com erros</a:t>
            </a:r>
            <a:endParaRPr lang="pt-PT" altLang="en-US" dirty="0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597525" y="747395"/>
            <a:ext cx="6296025" cy="4129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Basic Structure Of Python Program | by Anwar Ali | Medium"/>
          <p:cNvPicPr>
            <a:picLocks noGrp="1" noChangeAspect="1"/>
          </p:cNvPicPr>
          <p:nvPr>
            <p:ph sz="quarter" idx="16"/>
          </p:nvPr>
        </p:nvPicPr>
        <p:blipFill>
          <a:blip r:embed="rId1"/>
          <a:stretch>
            <a:fillRect/>
          </a:stretch>
        </p:blipFill>
        <p:spPr>
          <a:xfrm>
            <a:off x="5869272" y="1070921"/>
            <a:ext cx="5730634" cy="432075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CARACTERÍSTICAS MARCANTES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55765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●Pode interagir diretamente com a </a:t>
            </a:r>
            <a:endParaRPr lang="pt-BR">
              <a:latin typeface="Impact" panose="020B0806030902050204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linguagem C durante a execução;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●Toda variável é um objeto;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Tipagem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dinâmica;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●Sintaxe simples e clara;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●Atribuição Múltipla;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●Blocos por indentação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CARACTERÍSTICAS MARCANTES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55765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Variaveis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como objetos/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Tipagem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Dinâmica: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● Chamadas de métodos em cima de 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váriaveis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 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TIpagem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 acontece durante a execução do programa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7678420" y="1557655"/>
            <a:ext cx="3904615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CARACTERÍSTICAS MARCANTES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55765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●Atribuição 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Multipla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: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pt-PT" altLang="en-US" b="1" dirty="0">
                <a:solidFill>
                  <a:srgbClr val="000000"/>
                </a:solidFill>
                <a:latin typeface="Calibri"/>
                <a:cs typeface="Impact" panose="020B0806030902050204" charset="0"/>
                <a:sym typeface="+mn-ea"/>
              </a:rPr>
              <a:t>   A função retorna uma tupla, dicionário, lista, </a:t>
            </a:r>
            <a:r>
              <a:rPr lang="pt-PT" altLang="en-US" b="1" err="1">
                <a:solidFill>
                  <a:srgbClr val="000000"/>
                </a:solidFill>
                <a:latin typeface="Calibri"/>
                <a:cs typeface="Impact" panose="020B0806030902050204" charset="0"/>
                <a:sym typeface="+mn-ea"/>
              </a:rPr>
              <a:t>etc</a:t>
            </a:r>
            <a:r>
              <a:rPr lang="pt-PT" altLang="en-US" b="1" dirty="0">
                <a:solidFill>
                  <a:srgbClr val="000000"/>
                </a:solidFill>
                <a:latin typeface="Calibri"/>
                <a:cs typeface="Impact" panose="020B0806030902050204" charset="0"/>
                <a:sym typeface="+mn-ea"/>
              </a:rPr>
              <a:t>;</a:t>
            </a:r>
            <a:endParaRPr lang="pt-PT" altLang="en-US" b="1" dirty="0">
              <a:solidFill>
                <a:srgbClr val="000000"/>
              </a:solidFill>
              <a:latin typeface="Calibri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b="1" dirty="0">
                <a:solidFill>
                  <a:srgbClr val="000000"/>
                </a:solidFill>
                <a:latin typeface="Calibri"/>
                <a:cs typeface="Impact" panose="020B0806030902050204" charset="0"/>
                <a:sym typeface="+mn-ea"/>
              </a:rPr>
              <a:t>São associados às variáveis os valores desta estrutura retornada, </a:t>
            </a:r>
            <a:r>
              <a:rPr lang="pt-PT" altLang="en-US" b="1" err="1">
                <a:solidFill>
                  <a:srgbClr val="000000"/>
                </a:solidFill>
                <a:latin typeface="Calibri"/>
                <a:cs typeface="Impact" panose="020B0806030902050204" charset="0"/>
              </a:rPr>
              <a:t>respectivamente</a:t>
            </a:r>
            <a:r>
              <a:rPr lang="pt-PT" altLang="en-US" b="1" dirty="0">
                <a:solidFill>
                  <a:srgbClr val="000000"/>
                </a:solidFill>
                <a:latin typeface="Calibri"/>
                <a:cs typeface="Impact" panose="020B0806030902050204" charset="0"/>
              </a:rPr>
              <a:t>;</a:t>
            </a:r>
            <a:endParaRPr lang="pt-PT" altLang="en-US" b="1" dirty="0">
              <a:solidFill>
                <a:srgbClr val="000000"/>
              </a:solidFill>
              <a:latin typeface="Calibri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b="1" dirty="0">
                <a:solidFill>
                  <a:srgbClr val="000000"/>
                </a:solidFill>
                <a:latin typeface="Calibri"/>
                <a:cs typeface="Impact" panose="020B0806030902050204" charset="0"/>
                <a:sym typeface="+mn-ea"/>
              </a:rPr>
              <a:t>Extremamente útil para legibilidade e reuso de código</a:t>
            </a:r>
            <a:endParaRPr lang="pt-PT" altLang="en-US" b="1" dirty="0">
              <a:solidFill>
                <a:srgbClr val="000000"/>
              </a:solidFill>
              <a:latin typeface="Calibri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203960" y="2761615"/>
            <a:ext cx="9784080" cy="492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CARACTERÍSTICAS MARCANTES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55765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●Blocos Por Indentação: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914400" y="2365375"/>
            <a:ext cx="3538855" cy="412877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254750" y="1842135"/>
            <a:ext cx="5250815" cy="1568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altLang="en-US" sz="2400" b="1" dirty="0">
                <a:latin typeface="Calibri"/>
                <a:cs typeface="Impact" panose="020B0806030902050204" charset="0"/>
              </a:rPr>
              <a:t>Exemplo de bloco que usa </a:t>
            </a:r>
            <a:r>
              <a:rPr lang="pt-PT" altLang="en-US" sz="2400" b="1" err="1">
                <a:latin typeface="Calibri"/>
                <a:cs typeface="Impact" panose="020B0806030902050204" charset="0"/>
              </a:rPr>
              <a:t>identação</a:t>
            </a:r>
            <a:r>
              <a:rPr lang="pt-PT" altLang="en-US" sz="2400" b="1" dirty="0">
                <a:latin typeface="Calibri"/>
                <a:cs typeface="Impact" panose="020B0806030902050204" charset="0"/>
              </a:rPr>
              <a:t>;</a:t>
            </a:r>
            <a:endParaRPr lang="pt-PT" altLang="en-US" sz="2400" b="1" dirty="0">
              <a:latin typeface="Calibri"/>
              <a:cs typeface="Impact" panose="020B0806030902050204" charset="0"/>
            </a:endParaRPr>
          </a:p>
          <a:p>
            <a:endParaRPr lang="pt-PT" altLang="en-US" sz="2400" b="1" dirty="0">
              <a:latin typeface="Calibri"/>
              <a:cs typeface="Impact" panose="020B0806030902050204" charset="0"/>
            </a:endParaRPr>
          </a:p>
          <a:p>
            <a:pPr algn="just"/>
            <a:r>
              <a:rPr lang="pt-PT" altLang="en-US" sz="2400" b="1" err="1">
                <a:latin typeface="Calibri"/>
                <a:cs typeface="Impact" panose="020B0806030902050204" charset="0"/>
              </a:rPr>
              <a:t>Identação</a:t>
            </a:r>
            <a:r>
              <a:rPr lang="pt-PT" altLang="en-US" sz="2400" b="1" dirty="0">
                <a:latin typeface="Calibri"/>
                <a:cs typeface="Impact" panose="020B0806030902050204" charset="0"/>
              </a:rPr>
              <a:t> aninhada;</a:t>
            </a:r>
            <a:endParaRPr lang="pt-PT" altLang="en-US" sz="2400" b="1" dirty="0">
              <a:latin typeface="Calibri"/>
              <a:cs typeface="Impact" panose="020B080603090205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LINGUAGENS RELACIONADAS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55765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●Linguagens </a:t>
            </a:r>
            <a:r>
              <a:rPr lang="pt-PT" altLang="en-US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BASE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: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lvl="1">
              <a:buClr>
                <a:srgbClr val="FFFFFF"/>
              </a:buClr>
            </a:pPr>
            <a:r>
              <a:rPr lang="pt-PT" altLang="en-US" sz="2000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ABC</a:t>
            </a:r>
            <a:endParaRPr lang="pt-PT" altLang="en-US" sz="2000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lvl="1">
              <a:buClr>
                <a:srgbClr val="FFFFFF"/>
              </a:buClr>
            </a:pPr>
            <a:r>
              <a:rPr lang="pt-PT" altLang="en-US" sz="2000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C</a:t>
            </a:r>
            <a:endParaRPr lang="pt-PT" altLang="en-US" sz="2000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●LInguagens </a:t>
            </a:r>
            <a:r>
              <a:rPr lang="pt-PT" altLang="en-US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DERIVADAS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: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  <a:p>
            <a:pPr lvl="1">
              <a:buClr>
                <a:srgbClr val="FFFFFF"/>
              </a:buClr>
            </a:pPr>
            <a:r>
              <a:rPr lang="pt-PT" altLang="en-US" sz="2000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BOO</a:t>
            </a:r>
            <a:br>
              <a:rPr lang="pt-PT" altLang="en-US" sz="2000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</a:br>
            <a:r>
              <a:rPr lang="pt-PT" altLang="en-US" sz="2000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COBRA</a:t>
            </a:r>
            <a:endParaRPr lang="pt-PT" altLang="en-US" sz="2000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3705860" y="1666240"/>
            <a:ext cx="2619375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35" y="1558290"/>
            <a:ext cx="1501775" cy="16897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220" y="4636135"/>
            <a:ext cx="1597025" cy="1858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190" y="4475480"/>
            <a:ext cx="2018665" cy="2018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LINGUAGENS RELACIONADAS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55765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●Python e </a:t>
            </a:r>
            <a:r>
              <a:rPr lang="pt-PT" altLang="en-US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PROLOG:</a:t>
            </a:r>
            <a:endParaRPr lang="pt-PT" altLang="en-US" dirty="0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  <a:p>
            <a:pPr lvl="1"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●RELAÇÃO 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  <a:sym typeface="+mn-ea"/>
            </a:endParaRPr>
          </a:p>
          <a:p>
            <a:pPr lvl="1"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●BIBLIOTECAS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534160" y="3239770"/>
            <a:ext cx="9123680" cy="3254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SUMÁRIO</a:t>
            </a:r>
            <a:endParaRPr lang="en-US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382037" y="1079475"/>
            <a:ext cx="8489167" cy="52859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1.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Introdução</a:t>
            </a:r>
            <a:endParaRPr lang="en-US" dirty="0">
              <a:latin typeface="Impact" panose="020B0806030902050204"/>
              <a:cs typeface="Impact" panose="020B0806030902050204" charset="0"/>
            </a:endParaRPr>
          </a:p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2.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Hístoria</a:t>
            </a:r>
            <a:r>
              <a:rPr 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da LP</a:t>
            </a:r>
            <a:endParaRPr 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3.  </a:t>
            </a:r>
            <a:r>
              <a:rPr lang="pt-PT" altLang="en-US" dirty="0">
                <a:solidFill>
                  <a:schemeClr val="tx1"/>
                </a:solidFill>
                <a:latin typeface="Impact" panose="020B0806030902050204"/>
                <a:cs typeface="Impact" panose="020B0806030902050204" charset="0"/>
              </a:rPr>
              <a:t>Áreas de </a:t>
            </a:r>
            <a:r>
              <a:rPr lang="pt-PT" altLang="en-US" err="1">
                <a:solidFill>
                  <a:schemeClr val="tx1"/>
                </a:solidFill>
                <a:latin typeface="Impact" panose="020B0806030902050204"/>
                <a:cs typeface="Impact" panose="020B0806030902050204" charset="0"/>
              </a:rPr>
              <a:t>python</a:t>
            </a:r>
            <a:endParaRPr lang="en-US" err="1">
              <a:solidFill>
                <a:schemeClr val="tx1"/>
              </a:solidFill>
              <a:latin typeface="Impact" panose="020B0806030902050204"/>
              <a:cs typeface="Impact" panose="020B0806030902050204" charset="0"/>
            </a:endParaRPr>
          </a:p>
          <a:p>
            <a:r>
              <a:rPr lang="pt-PT" sz="2600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</a:rPr>
              <a:t>4. </a:t>
            </a:r>
            <a:r>
              <a:rPr lang="en-US" sz="2600" dirty="0" err="1">
                <a:solidFill>
                  <a:srgbClr val="000000"/>
                </a:solidFill>
                <a:latin typeface="Impact" panose="020B0806030902050204"/>
              </a:rPr>
              <a:t>Paradigmas</a:t>
            </a:r>
            <a:endParaRPr lang="en-US" dirty="0" err="1"/>
          </a:p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5.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Características</a:t>
            </a:r>
            <a:r>
              <a:rPr 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Marcantes</a:t>
            </a:r>
            <a:r>
              <a:rPr 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</a:t>
            </a:r>
            <a:endParaRPr 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6.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Linguagens</a:t>
            </a:r>
            <a:r>
              <a:rPr 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Relacionadas</a:t>
            </a:r>
            <a:endParaRPr 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7. </a:t>
            </a:r>
            <a:r>
              <a:rPr lang="pt-PT" altLang="en-US" dirty="0">
                <a:solidFill>
                  <a:schemeClr val="tx1"/>
                </a:solidFill>
                <a:latin typeface="Impact" panose="020B0806030902050204"/>
                <a:cs typeface="Impact" panose="020B0806030902050204" charset="0"/>
              </a:rPr>
              <a:t>Bibliotecas e </a:t>
            </a:r>
            <a:r>
              <a:rPr lang="pt-PT" altLang="en-US" dirty="0" err="1">
                <a:solidFill>
                  <a:schemeClr val="tx1"/>
                </a:solidFill>
                <a:latin typeface="Impact" panose="020B0806030902050204"/>
                <a:cs typeface="Impact" panose="020B0806030902050204" charset="0"/>
              </a:rPr>
              <a:t>Frameworks</a:t>
            </a:r>
            <a:endParaRPr lang="en-US" dirty="0" err="1">
              <a:solidFill>
                <a:schemeClr val="tx1"/>
              </a:solidFill>
              <a:latin typeface="Impact" panose="020B0806030902050204"/>
              <a:cs typeface="Impact" panose="020B0806030902050204" charset="0"/>
            </a:endParaRPr>
          </a:p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8.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Prática</a:t>
            </a:r>
            <a:endParaRPr lang="en-US" dirty="0">
              <a:latin typeface="Impact" panose="020B0806030902050204"/>
              <a:cs typeface="Impact" panose="020B0806030902050204" charset="0"/>
            </a:endParaRPr>
          </a:p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9. </a:t>
            </a: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Bibliografia</a:t>
            </a:r>
            <a:endParaRPr lang="en-US" dirty="0">
              <a:latin typeface="Impact" panose="020B0806030902050204"/>
              <a:cs typeface="Impact" panose="020B080603090205020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4678" y="2180088"/>
            <a:ext cx="8126176" cy="1924216"/>
            <a:chOff x="5921514" y="2674741"/>
            <a:chExt cx="5895813" cy="192421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942377" y="313331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9"/>
          <p:cNvCxnSpPr/>
          <p:nvPr/>
        </p:nvCxnSpPr>
        <p:spPr>
          <a:xfrm>
            <a:off x="214870" y="4548514"/>
            <a:ext cx="80974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9"/>
          <p:cNvCxnSpPr/>
          <p:nvPr/>
        </p:nvCxnSpPr>
        <p:spPr>
          <a:xfrm>
            <a:off x="379741" y="5572373"/>
            <a:ext cx="80974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9"/>
          <p:cNvCxnSpPr/>
          <p:nvPr/>
        </p:nvCxnSpPr>
        <p:spPr>
          <a:xfrm>
            <a:off x="394118" y="4925391"/>
            <a:ext cx="80974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0336" y="5779008"/>
            <a:ext cx="1078992" cy="9331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97510" y="217805"/>
            <a:ext cx="10108565" cy="110553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pt-PT" altLang="en-US" noProof="0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pt-PT" altLang="en-US" noProof="0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bibliotecas e frameworks</a:t>
            </a:r>
            <a:endParaRPr lang="pt-PT" altLang="en-US" noProof="0" dirty="0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5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0336" y="5779008"/>
            <a:ext cx="1078992" cy="932449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7510" y="1630680"/>
            <a:ext cx="3545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3600">
                <a:latin typeface="Impact" panose="020B0806030902050204" charset="0"/>
                <a:cs typeface="Impact" panose="020B0806030902050204" charset="0"/>
              </a:rPr>
              <a:t>Flask:</a:t>
            </a:r>
            <a:endParaRPr lang="pt-PT" altLang="en-US" sz="36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7510" y="2583180"/>
            <a:ext cx="4649470" cy="1198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alibri"/>
                <a:cs typeface="Arial Black" panose="020B0A04020102020204" charset="0"/>
              </a:rPr>
              <a:t>Roteamento</a:t>
            </a:r>
            <a:r>
              <a:rPr lang="en-US" b="1" dirty="0">
                <a:latin typeface="Calibri"/>
                <a:cs typeface="Arial Black" panose="020B0A04020102020204" charset="0"/>
              </a:rPr>
              <a:t> Simples</a:t>
            </a:r>
            <a:endParaRPr lang="en-US" b="1" dirty="0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/>
                <a:cs typeface="Arial Black" panose="020B0A04020102020204" charset="0"/>
              </a:rPr>
              <a:t>Suporte</a:t>
            </a:r>
            <a:r>
              <a:rPr lang="en-US" b="1" dirty="0">
                <a:latin typeface="Calibri"/>
                <a:cs typeface="Arial Black" panose="020B0A04020102020204" charset="0"/>
              </a:rPr>
              <a:t> para Templates Jinja2</a:t>
            </a:r>
            <a:endParaRPr lang="en-US" b="1" dirty="0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/>
                <a:cs typeface="Arial Black" panose="020B0A04020102020204" charset="0"/>
              </a:rPr>
              <a:t>Leve e </a:t>
            </a:r>
            <a:r>
              <a:rPr lang="en-US" b="1" err="1">
                <a:latin typeface="Calibri"/>
                <a:cs typeface="Arial Black" panose="020B0A04020102020204" charset="0"/>
              </a:rPr>
              <a:t>Performático</a:t>
            </a:r>
            <a:endParaRPr lang="en-US" b="1" dirty="0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" y="5598160"/>
            <a:ext cx="3319780" cy="1294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10" y="1619885"/>
            <a:ext cx="6346825" cy="3950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97510" y="217805"/>
            <a:ext cx="10108565" cy="110553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pt-PT" altLang="en-US" noProof="0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bibliotecas e frameworks</a:t>
            </a:r>
            <a:endParaRPr lang="pt-PT" altLang="en-US" noProof="0" dirty="0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5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0336" y="5779008"/>
            <a:ext cx="1078992" cy="932449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7510" y="1630680"/>
            <a:ext cx="3545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3600">
                <a:latin typeface="Impact" panose="020B0806030902050204" charset="0"/>
                <a:cs typeface="Impact" panose="020B0806030902050204" charset="0"/>
              </a:rPr>
              <a:t>Django:</a:t>
            </a:r>
            <a:endParaRPr lang="pt-PT" altLang="en-US" sz="36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7510" y="2583180"/>
            <a:ext cx="4649470" cy="1476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/>
                <a:cs typeface="Arial Black" panose="020B0A04020102020204" charset="0"/>
              </a:rPr>
              <a:t>ORM (Object-Relational Mapping)</a:t>
            </a:r>
            <a:endParaRPr lang="en-US" b="1" dirty="0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alibri"/>
                <a:cs typeface="Arial Black" panose="020B0A04020102020204" charset="0"/>
              </a:rPr>
              <a:t>Administração</a:t>
            </a:r>
            <a:r>
              <a:rPr lang="en-US" b="1" dirty="0">
                <a:latin typeface="Calibri"/>
                <a:cs typeface="Arial Black" panose="020B0A04020102020204" charset="0"/>
              </a:rPr>
              <a:t> </a:t>
            </a:r>
            <a:r>
              <a:rPr lang="en-US" b="1" err="1">
                <a:latin typeface="Calibri"/>
                <a:cs typeface="Arial Black" panose="020B0A04020102020204" charset="0"/>
              </a:rPr>
              <a:t>Automática</a:t>
            </a:r>
            <a:endParaRPr lang="en-US" b="1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b="1" dirty="0">
                <a:latin typeface="Calibri"/>
                <a:cs typeface="Arial Black" panose="020B0A04020102020204" charset="0"/>
              </a:rPr>
              <a:t>Sistema de Templates</a:t>
            </a:r>
            <a:endParaRPr lang="pt-PT" altLang="en-US" b="1" dirty="0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b="1" err="1">
                <a:latin typeface="Calibri"/>
                <a:cs typeface="Arial Black" panose="020B0A04020102020204" charset="0"/>
              </a:rPr>
              <a:t>URLs</a:t>
            </a:r>
            <a:r>
              <a:rPr lang="pt-PT" altLang="en-US" b="1" dirty="0">
                <a:latin typeface="Calibri"/>
                <a:cs typeface="Arial Black" panose="020B0A04020102020204" charset="0"/>
              </a:rPr>
              <a:t> Flexíveis e "Amigáveis"</a:t>
            </a:r>
            <a:endParaRPr lang="pt-PT" altLang="en-US" b="1" dirty="0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b="1" dirty="0">
                <a:latin typeface="Calibri"/>
                <a:cs typeface="Arial Black" panose="020B0A04020102020204" charset="0"/>
              </a:rPr>
              <a:t>Modularidade e Apps</a:t>
            </a:r>
            <a:endParaRPr lang="pt-PT" altLang="en-US" b="1" dirty="0">
              <a:latin typeface="Calibri"/>
              <a:cs typeface="Arial Black" panose="020B0A040201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" y="5515610"/>
            <a:ext cx="1374775" cy="1374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0" y="1630680"/>
            <a:ext cx="7132320" cy="21901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97510" y="217805"/>
            <a:ext cx="10108565" cy="110553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pt-PT" altLang="en-US" noProof="0" dirty="0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bibliotecas e frameworks</a:t>
            </a:r>
            <a:endParaRPr lang="pt-PT" altLang="en-US" noProof="0" dirty="0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5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0336" y="5779008"/>
            <a:ext cx="1078992" cy="932449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7510" y="1630680"/>
            <a:ext cx="3545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3600">
                <a:latin typeface="Impact" panose="020B0806030902050204" charset="0"/>
                <a:cs typeface="Impact" panose="020B0806030902050204" charset="0"/>
              </a:rPr>
              <a:t>Panda:</a:t>
            </a:r>
            <a:endParaRPr lang="pt-PT" altLang="en-US" sz="3600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7510" y="2583180"/>
            <a:ext cx="4649470" cy="1476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alibri"/>
                <a:cs typeface="Arial Black" panose="020B0A04020102020204" charset="0"/>
              </a:rPr>
              <a:t>Estruturas</a:t>
            </a:r>
            <a:r>
              <a:rPr lang="en-US" b="1" dirty="0">
                <a:latin typeface="Calibri"/>
                <a:cs typeface="Arial Black" panose="020B0A04020102020204" charset="0"/>
              </a:rPr>
              <a:t> de Dados </a:t>
            </a:r>
            <a:r>
              <a:rPr lang="en-US" b="1" err="1">
                <a:latin typeface="Calibri"/>
                <a:cs typeface="Arial Black" panose="020B0A04020102020204" charset="0"/>
              </a:rPr>
              <a:t>Poderosas</a:t>
            </a:r>
            <a:endParaRPr lang="en-US" b="1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alibri"/>
                <a:cs typeface="Arial Black" panose="020B0A04020102020204" charset="0"/>
              </a:rPr>
              <a:t>Leitura</a:t>
            </a:r>
            <a:r>
              <a:rPr lang="en-US" b="1" dirty="0">
                <a:latin typeface="Calibri"/>
                <a:cs typeface="Arial Black" panose="020B0A04020102020204" charset="0"/>
              </a:rPr>
              <a:t> e </a:t>
            </a:r>
            <a:r>
              <a:rPr lang="en-US" b="1" err="1">
                <a:latin typeface="Calibri"/>
                <a:cs typeface="Arial Black" panose="020B0A04020102020204" charset="0"/>
              </a:rPr>
              <a:t>Escrita</a:t>
            </a:r>
            <a:r>
              <a:rPr lang="en-US" b="1" dirty="0">
                <a:latin typeface="Calibri"/>
                <a:cs typeface="Arial Black" panose="020B0A04020102020204" charset="0"/>
              </a:rPr>
              <a:t> de </a:t>
            </a:r>
            <a:r>
              <a:rPr lang="en-US" b="1" err="1">
                <a:latin typeface="Calibri"/>
                <a:cs typeface="Arial Black" panose="020B0A04020102020204" charset="0"/>
              </a:rPr>
              <a:t>Arquivos</a:t>
            </a:r>
            <a:endParaRPr lang="en-US" b="1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alibri"/>
                <a:cs typeface="Arial Black" panose="020B0A04020102020204" charset="0"/>
              </a:rPr>
              <a:t>Manipulação</a:t>
            </a:r>
            <a:r>
              <a:rPr lang="en-US" b="1" dirty="0">
                <a:latin typeface="Calibri"/>
                <a:cs typeface="Arial Black" panose="020B0A04020102020204" charset="0"/>
              </a:rPr>
              <a:t> de Dados</a:t>
            </a:r>
            <a:endParaRPr lang="en-US" b="1" dirty="0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alibri"/>
                <a:cs typeface="Arial Black" panose="020B0A04020102020204" charset="0"/>
              </a:rPr>
              <a:t>Tratamento</a:t>
            </a:r>
            <a:r>
              <a:rPr lang="en-US" b="1" dirty="0">
                <a:latin typeface="Calibri"/>
                <a:cs typeface="Arial Black" panose="020B0A04020102020204" charset="0"/>
              </a:rPr>
              <a:t> de Dados </a:t>
            </a:r>
            <a:r>
              <a:rPr lang="en-US" b="1" err="1">
                <a:latin typeface="Calibri"/>
                <a:cs typeface="Arial Black" panose="020B0A04020102020204" charset="0"/>
              </a:rPr>
              <a:t>Faltantes</a:t>
            </a:r>
            <a:endParaRPr lang="en-US" b="1">
              <a:latin typeface="Calibri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err="1">
                <a:latin typeface="Calibri"/>
                <a:cs typeface="Arial Black" panose="020B0A04020102020204" charset="0"/>
              </a:rPr>
              <a:t>Análise</a:t>
            </a:r>
            <a:r>
              <a:rPr lang="en-US" b="1" dirty="0">
                <a:latin typeface="Calibri"/>
                <a:cs typeface="Arial Black" panose="020B0A04020102020204" charset="0"/>
              </a:rPr>
              <a:t> </a:t>
            </a:r>
            <a:r>
              <a:rPr lang="en-US" b="1" err="1">
                <a:latin typeface="Calibri"/>
                <a:cs typeface="Arial Black" panose="020B0A04020102020204" charset="0"/>
              </a:rPr>
              <a:t>Estatística</a:t>
            </a:r>
            <a:r>
              <a:rPr lang="en-US" b="1" dirty="0">
                <a:latin typeface="Calibri"/>
                <a:cs typeface="Arial Black" panose="020B0A04020102020204" charset="0"/>
              </a:rPr>
              <a:t> e </a:t>
            </a:r>
            <a:r>
              <a:rPr lang="en-US" b="1" err="1">
                <a:latin typeface="Calibri"/>
                <a:cs typeface="Arial Black" panose="020B0A04020102020204" charset="0"/>
              </a:rPr>
              <a:t>Agregações</a:t>
            </a:r>
            <a:endParaRPr lang="en-US" b="1">
              <a:latin typeface="Calibri"/>
              <a:cs typeface="Arial Black" panose="020B0A040201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" y="5495925"/>
            <a:ext cx="3362325" cy="1362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170" y="1630680"/>
            <a:ext cx="7402830" cy="1419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240" y="4058920"/>
            <a:ext cx="7350760" cy="15119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PRATICA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55765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●Instalando </a:t>
            </a:r>
            <a:r>
              <a:rPr lang="pt-PT" altLang="en-US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Python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 no</a:t>
            </a:r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  <a:sym typeface="+mn-ea"/>
              </a:rPr>
              <a:t> Linux </a:t>
            </a: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  <a:sym typeface="+mn-ea"/>
              </a:rPr>
              <a:t>:</a:t>
            </a:r>
            <a:endParaRPr lang="pt-PT" altLang="en-US" dirty="0">
              <a:solidFill>
                <a:srgbClr val="000000"/>
              </a:solidFill>
              <a:latin typeface="Impact" panose="020B0806030902050204"/>
              <a:cs typeface="Impact" panose="020B0806030902050204" charset="0"/>
              <a:sym typeface="+mn-ea"/>
            </a:endParaRPr>
          </a:p>
          <a:p>
            <a:pPr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●Instalando </a:t>
            </a:r>
            <a:r>
              <a:rPr lang="pt-PT" dirty="0" err="1">
                <a:solidFill>
                  <a:srgbClr val="000000"/>
                </a:solidFill>
                <a:latin typeface="Impact" panose="020B0806030902050204"/>
              </a:rPr>
              <a:t>Python</a:t>
            </a: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 no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</a:rPr>
              <a:t> Windows</a:t>
            </a: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:</a:t>
            </a:r>
            <a:endParaRPr lang="en-US" dirty="0">
              <a:solidFill>
                <a:srgbClr val="000000"/>
              </a:solidFill>
              <a:latin typeface="Impact" panose="020B0806030902050204"/>
            </a:endParaRPr>
          </a:p>
          <a:p>
            <a:pPr lvl="1"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●</a:t>
            </a:r>
            <a:r>
              <a:rPr lang="pt-PT" dirty="0">
                <a:solidFill>
                  <a:srgbClr val="000000"/>
                </a:solidFill>
                <a:latin typeface="Calibri"/>
                <a:cs typeface="Calibri"/>
              </a:rPr>
              <a:t>Vá para</a:t>
            </a: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python.org</a:t>
            </a:r>
            <a:endParaRPr lang="pt-PT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10669929" y="5577852"/>
            <a:ext cx="1078992" cy="9329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4684251" y="848205"/>
            <a:ext cx="5164455" cy="1404620"/>
          </a:xfrm>
          <a:prstGeom prst="rect">
            <a:avLst/>
          </a:prstGeom>
        </p:spPr>
      </p:pic>
      <p:pic>
        <p:nvPicPr>
          <p:cNvPr id="7" name="Imagem 6" descr="Interface gráfica do usuário&#10;&#10;Descrição gerada automaticamen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48" y="3637627"/>
            <a:ext cx="112871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PRATICA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130175" y="1424305"/>
            <a:ext cx="8027670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●Instalando </a:t>
            </a:r>
            <a:r>
              <a:rPr lang="pt-PT" dirty="0" err="1">
                <a:solidFill>
                  <a:srgbClr val="000000"/>
                </a:solidFill>
                <a:latin typeface="Impact" panose="020B0806030902050204"/>
              </a:rPr>
              <a:t>Python</a:t>
            </a: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 no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</a:rPr>
              <a:t> Windows</a:t>
            </a: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:</a:t>
            </a:r>
            <a:endParaRPr lang="en-US" dirty="0">
              <a:solidFill>
                <a:srgbClr val="000000"/>
              </a:solidFill>
              <a:latin typeface="Impact" panose="020B0806030902050204"/>
            </a:endParaRPr>
          </a:p>
          <a:p>
            <a:pPr lvl="1"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●</a:t>
            </a:r>
            <a:r>
              <a:rPr lang="pt-PT" dirty="0">
                <a:solidFill>
                  <a:srgbClr val="000000"/>
                </a:solidFill>
                <a:latin typeface="Calibri"/>
                <a:cs typeface="Calibri"/>
              </a:rPr>
              <a:t>Escolha o sistema operacional </a:t>
            </a:r>
            <a:endParaRPr lang="pt-PT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buClr>
                <a:srgbClr val="FFFFFF"/>
              </a:buClr>
            </a:pPr>
            <a:endParaRPr lang="pt-PT" dirty="0">
              <a:solidFill>
                <a:srgbClr val="000000"/>
              </a:solidFill>
              <a:latin typeface="Impact" panose="020B0806030902050204"/>
            </a:endParaRPr>
          </a:p>
          <a:p>
            <a:pPr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●Instalando </a:t>
            </a:r>
            <a:r>
              <a:rPr lang="pt-PT" dirty="0" err="1">
                <a:solidFill>
                  <a:srgbClr val="000000"/>
                </a:solidFill>
                <a:latin typeface="Impact" panose="020B0806030902050204"/>
              </a:rPr>
              <a:t>Python</a:t>
            </a: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 no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</a:rPr>
              <a:t> Windows</a:t>
            </a: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:</a:t>
            </a:r>
            <a:endParaRPr lang="en-US" dirty="0">
              <a:solidFill>
                <a:srgbClr val="000000"/>
              </a:solidFill>
              <a:latin typeface="Impact" panose="020B0806030902050204"/>
            </a:endParaRPr>
          </a:p>
          <a:p>
            <a:pPr lvl="1"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/>
              </a:rPr>
              <a:t>●</a:t>
            </a:r>
            <a:r>
              <a:rPr lang="pt-PT" dirty="0">
                <a:solidFill>
                  <a:srgbClr val="000000"/>
                </a:solidFill>
                <a:latin typeface="Calibri"/>
                <a:cs typeface="Calibri"/>
              </a:rPr>
              <a:t>Instale adicionando o Python.exe no </a:t>
            </a:r>
            <a:r>
              <a:rPr lang="pt-PT" err="1">
                <a:solidFill>
                  <a:srgbClr val="000000"/>
                </a:solidFill>
                <a:latin typeface="Calibri"/>
                <a:cs typeface="Calibri"/>
              </a:rPr>
              <a:t>path</a:t>
            </a:r>
            <a:endParaRPr lang="pt-PT" err="1">
              <a:latin typeface="Calibri"/>
              <a:cs typeface="Calibri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10669929" y="5577852"/>
            <a:ext cx="1078992" cy="932990"/>
          </a:xfrm>
          <a:prstGeom prst="rect">
            <a:avLst/>
          </a:prstGeom>
        </p:spPr>
      </p:pic>
      <p:pic>
        <p:nvPicPr>
          <p:cNvPr id="11" name="Espaço Reservado para Conteúdo 10" descr="Interface gráfica do usuário, Aplicativo&#10;&#10;Descrição gerada automaticamente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287977" y="932718"/>
            <a:ext cx="5067300" cy="2095500"/>
          </a:xfrm>
        </p:spPr>
      </p:pic>
      <p:pic>
        <p:nvPicPr>
          <p:cNvPr id="12" name="Imagem 11" descr="Interface gráfica do usuário, Texto, Aplicativo&#10;&#10;Descrição gerada automaticamen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53" y="3161880"/>
            <a:ext cx="4783348" cy="30145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Considerações finais 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341995"/>
            <a:ext cx="11377594" cy="4440771"/>
          </a:xfrm>
        </p:spPr>
        <p:txBody>
          <a:bodyPr vert="horz" lIns="91440" tIns="0" rIns="91440" bIns="45720" rtlCol="0" anchor="t">
            <a:normAutofit fontScale="92500"/>
          </a:bodyPr>
          <a:lstStyle/>
          <a:p>
            <a:pPr>
              <a:buClr>
                <a:srgbClr val="FFFFFF"/>
              </a:buClr>
            </a:pPr>
            <a:r>
              <a:rPr lang="pt-PT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Python</a:t>
            </a:r>
            <a:r>
              <a:rPr lang="pt-PT" dirty="0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é uma linguagem poderosa e versátil, que se adapta a diversas áreas de aplicação, como desenvolvimento web, ciência de dados, automação e inteligência artificial. Esse projeto nos demonstrou a eficácia de </a:t>
            </a:r>
            <a:r>
              <a:rPr lang="pt-PT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Python</a:t>
            </a:r>
            <a:r>
              <a:rPr lang="pt-PT" dirty="0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em resolver problemas específicos, aproveitando tanto a simplicidade quanto a riqueza de suas bibliotecas.</a:t>
            </a:r>
            <a:endParaRPr lang="pt-PT" dirty="0">
              <a:solidFill>
                <a:srgbClr val="000000"/>
              </a:solidFill>
              <a:latin typeface="Impact" panose="020B0806030902050204" charset="0"/>
              <a:ea typeface="+mn-lt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A conclusão desse projeto evidencia a importância de </a:t>
            </a:r>
            <a:r>
              <a:rPr lang="pt-PT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Python</a:t>
            </a:r>
            <a:r>
              <a:rPr lang="pt-PT" dirty="0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como uma linguagem que alia simplicidade a um vasto potencial. Com isso, esperamos que o conhecimento adquirido aqui sirva de inspiração para explorar novos horizontes e desenvolver soluções ainda mais criativas e eficientes</a:t>
            </a:r>
            <a:endParaRPr lang="pt-PT" dirty="0">
              <a:solidFill>
                <a:srgbClr val="000000"/>
              </a:solidFill>
              <a:latin typeface="Impact" panose="020B0806030902050204" charset="0"/>
              <a:ea typeface="+mn-lt"/>
              <a:cs typeface="Impact" panose="020B080603090205020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/>
                <a:cs typeface="Impact" panose="020B0806030902050204" charset="0"/>
              </a:rPr>
              <a:t>Apêndice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7510" y="1341995"/>
            <a:ext cx="11377594" cy="4440771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Felipe: </a:t>
            </a:r>
            <a:r>
              <a:rPr lang="pt-PT" b="1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Python</a:t>
            </a:r>
            <a:r>
              <a:rPr lang="pt-PT" b="1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é fácil e simples de entender, deixando ela poderosa e multifacetada. Me diverti demais em conhecer sobre uma linguagem tão comentada e usada atualmente, provando o por que de ser tão famosa.</a:t>
            </a:r>
            <a:endParaRPr lang="pt-PT" b="1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pt-PT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Lucas: </a:t>
            </a:r>
            <a:r>
              <a:rPr lang="pt-PT" b="1" err="1">
                <a:solidFill>
                  <a:srgbClr val="000000"/>
                </a:solidFill>
                <a:latin typeface="Calibri"/>
                <a:cs typeface="Impact" panose="020B0806030902050204" charset="0"/>
              </a:rPr>
              <a:t>Python</a:t>
            </a:r>
            <a:r>
              <a:rPr lang="pt-PT" b="1" dirty="0">
                <a:solidFill>
                  <a:srgbClr val="000000"/>
                </a:solidFill>
                <a:latin typeface="Calibri"/>
                <a:cs typeface="Impact" panose="020B0806030902050204" charset="0"/>
              </a:rPr>
              <a:t> é uma linguagem fantástica, é uma ótima linguagem inicial para o aprendizado que vai te dar possibilidades infinitas, a quantidade de áreas para se explorar com certeza vai te dar a oportunidade de aprender não só a programar mas a entender o que você gosta de fazer na programação .</a:t>
            </a:r>
            <a:endParaRPr lang="pt-PT" b="1" dirty="0">
              <a:solidFill>
                <a:srgbClr val="000000"/>
              </a:solidFill>
              <a:latin typeface="Calibri"/>
              <a:cs typeface="Impact" panose="020B080603090205020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dirty="0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BIBLIOGRAFIA</a:t>
            </a:r>
            <a:endParaRPr lang="pt-PT" altLang="en-US" dirty="0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87350" y="1256665"/>
            <a:ext cx="11416665" cy="577786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Beazley, D. M. Python Cookbook. 3rd ed. Sebastopol: O'Reilly Media, 2013.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Van Rossum, G.; Drake, F. L. Python Reference Manual. Technical Report, Amsterdam: Centrum Wiskunde &amp; Informatica (CWI), 1995. Disponível em: https://www.python.org/doc/.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Oliphant, T. E. Python for Scientific Computing. Computing in Science &amp; Engineering, v. 9, n. 3, p. 10-20, 2007.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Lutz, M. Python Programming: An Introduction to Computer Science. 4th ed. Sebastopol: O'Reilly Media, 2013.</a:t>
            </a: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>
              <a:buClr>
                <a:srgbClr val="FFFFFF"/>
              </a:buClr>
            </a:pPr>
            <a:endParaRPr lang="pt-PT" altLang="en-US" dirty="0" err="1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11072495" y="5779135"/>
            <a:ext cx="1078992" cy="9329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sz="6000" baseline="30000">
                <a:solidFill>
                  <a:schemeClr val="tx1"/>
                </a:solidFill>
                <a:latin typeface="Impact" panose="020B0806030902050204" charset="0"/>
                <a:cs typeface="Impact" panose="020B0806030902050204" charset="0"/>
              </a:rPr>
              <a:t>OBRIGADO!</a:t>
            </a:r>
            <a:endParaRPr lang="pt-PT" altLang="en-US" sz="6000" baseline="30000">
              <a:solidFill>
                <a:schemeClr val="tx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" y="4112260"/>
            <a:ext cx="1441450" cy="1247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Introdução</a:t>
            </a:r>
            <a:endParaRPr lang="en-US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5" name="Espaço Reservado para Imagem 14" descr="Logotipo, Ícone&#10;&#10;Descrição gerada automaticamente"/>
          <p:cNvPicPr>
            <a:picLocks noGrp="1" noChangeAspect="1"/>
          </p:cNvPicPr>
          <p:nvPr>
            <p:ph type="pic" sz="quarter" idx="16"/>
          </p:nvPr>
        </p:nvPicPr>
        <p:blipFill>
          <a:blip r:embed="rId1"/>
          <a:srcRect l="2535" r="2535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5937965" y="1926047"/>
            <a:ext cx="5847687" cy="3717221"/>
          </a:xfrm>
        </p:spPr>
        <p:txBody>
          <a:bodyPr>
            <a:normAutofit/>
          </a:bodyPr>
          <a:lstStyle/>
          <a:p>
            <a:r>
              <a:rPr lang="en-US" sz="900" cap="all">
                <a:solidFill>
                  <a:srgbClr val="000000"/>
                </a:solidFill>
                <a:ea typeface="+mn-lt"/>
                <a:cs typeface="+mn-lt"/>
              </a:rPr>
              <a:t>●  </a:t>
            </a:r>
            <a:r>
              <a:rPr lang="en-US" sz="900" cap="all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</a:t>
            </a:r>
            <a:r>
              <a:rPr lang="pt-BR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Python tem uma curva de aprendizagem baixa e poderosa </a:t>
            </a:r>
            <a:endParaRPr lang="pt-BR">
              <a:latin typeface="Impact" panose="020B0806030902050204" charset="0"/>
              <a:cs typeface="Impact" panose="020B0806030902050204" charset="0"/>
            </a:endParaRPr>
          </a:p>
          <a:p>
            <a:r>
              <a:rPr lang="en-US" sz="900" cap="all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● </a:t>
            </a:r>
            <a:r>
              <a:rPr lang="en-US" cap="all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</a:t>
            </a:r>
            <a:r>
              <a:rPr lang="pt-BR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É uma linguagem de programação para propósitos diversos (GPL) que roda em qualquer arquitetura de sistema </a:t>
            </a:r>
            <a:r>
              <a:rPr lang="pt-PT" altLang="pt-BR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.</a:t>
            </a:r>
            <a:endParaRPr lang="pt-PT" altLang="pt-BR">
              <a:solidFill>
                <a:srgbClr val="000000"/>
              </a:solidFill>
              <a:latin typeface="Impact" panose="020B0806030902050204" charset="0"/>
              <a:ea typeface="+mn-lt"/>
              <a:cs typeface="Impact" panose="020B080603090205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336" y="5779008"/>
            <a:ext cx="1078992" cy="93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732188" y="2672722"/>
            <a:ext cx="4769716" cy="5085557"/>
          </a:xfrm>
        </p:spPr>
        <p:txBody>
          <a:bodyPr/>
          <a:lstStyle/>
          <a:p>
            <a:endParaRPr lang="en-US" noProof="0"/>
          </a:p>
        </p:txBody>
      </p:sp>
      <p:pic>
        <p:nvPicPr>
          <p:cNvPr id="9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1"/>
          <a:srcRect l="-7781" r="-2326" b="-2353"/>
          <a:stretch>
            <a:fillRect/>
          </a:stretch>
        </p:blipFill>
        <p:spPr>
          <a:xfrm>
            <a:off x="10993301" y="5642485"/>
            <a:ext cx="1062198" cy="9234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336" y="5779008"/>
            <a:ext cx="1078992" cy="933151"/>
          </a:xfrm>
          <a:prstGeom prst="rect">
            <a:avLst/>
          </a:prstGeo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2109470" y="966470"/>
            <a:ext cx="8174355" cy="4276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INTRODUÇ</a:t>
            </a:r>
            <a:r>
              <a:rPr lang="pt-PT" altLang="en-US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ÃO</a:t>
            </a:r>
            <a:endParaRPr lang="pt-PT" altLang="en-US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4" name="Espaço Reservado para Imagem 13" descr="Logotipo, Ícone&#10;&#10;Descrição gerada automaticamente"/>
          <p:cNvPicPr>
            <a:picLocks noGrp="1" noChangeAspect="1"/>
          </p:cNvPicPr>
          <p:nvPr>
            <p:ph type="pic" sz="quarter" idx="16"/>
          </p:nvPr>
        </p:nvPicPr>
        <p:blipFill>
          <a:blip r:embed="rId1"/>
          <a:srcRect t="6736" b="6736"/>
          <a:stretch>
            <a:fillRect/>
          </a:stretch>
        </p:blipFill>
        <p:spPr>
          <a:xfrm>
            <a:off x="6099387" y="2818038"/>
            <a:ext cx="1402656" cy="1223916"/>
          </a:xfrm>
        </p:spPr>
      </p:pic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402681" y="1494566"/>
            <a:ext cx="5689537" cy="3875371"/>
          </a:xfrm>
        </p:spPr>
        <p:txBody>
          <a:bodyPr/>
          <a:lstStyle/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Grande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demanda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profissional</a:t>
            </a:r>
            <a:endParaRPr lang="en-US">
              <a:latin typeface="Impact" panose="020B0806030902050204" charset="0"/>
              <a:cs typeface="Impact" panose="020B0806030902050204" charset="0"/>
            </a:endParaRPr>
          </a:p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Usada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em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várias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áreas</a:t>
            </a:r>
            <a:endParaRPr lang="en-US">
              <a:latin typeface="Impact" panose="020B0806030902050204" charset="0"/>
              <a:cs typeface="Impact" panose="020B0806030902050204" charset="0"/>
            </a:endParaRPr>
          </a:p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Possuí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várias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bibliotecas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e frameworks</a:t>
            </a:r>
            <a:endParaRPr lang="en-US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20" name="Espaço Reservado para Imagem 19" descr="Logotipo, Ícone&#10;&#10;Descrição gerada automaticamente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-15686" r="-11765"/>
          <a:stretch>
            <a:fillRect/>
          </a:stretch>
        </p:blipFill>
        <p:spPr>
          <a:xfrm>
            <a:off x="7506471" y="2745490"/>
            <a:ext cx="1723538" cy="1378500"/>
          </a:xfrm>
        </p:spPr>
      </p:pic>
      <p:pic>
        <p:nvPicPr>
          <p:cNvPr id="9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3"/>
          <a:srcRect l="-7781" r="-2326" b="-2353"/>
          <a:stretch>
            <a:fillRect/>
          </a:stretch>
        </p:blipFill>
        <p:spPr>
          <a:xfrm>
            <a:off x="10950168" y="5584976"/>
            <a:ext cx="1062198" cy="923448"/>
          </a:xfrm>
          <a:prstGeom prst="rect">
            <a:avLst/>
          </a:prstGeom>
        </p:spPr>
      </p:pic>
      <p:pic>
        <p:nvPicPr>
          <p:cNvPr id="27" name="Imagem 26" descr="Texto, Logotipo&#10;&#10;Descrição gerada automaticamen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868" y="3542149"/>
            <a:ext cx="2533291" cy="2633933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6223000" y="1651000"/>
            <a:ext cx="5143500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Empresas que utilizam Python:</a:t>
            </a:r>
            <a:endParaRPr lang="pt-BR" sz="2000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336" y="5779008"/>
            <a:ext cx="1078992" cy="933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2605" y="3042285"/>
            <a:ext cx="2599690" cy="784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330" y="4373880"/>
            <a:ext cx="2166620" cy="1802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58" y="166318"/>
            <a:ext cx="4769716" cy="944878"/>
          </a:xfrm>
        </p:spPr>
        <p:txBody>
          <a:bodyPr>
            <a:normAutofit fontScale="90000"/>
          </a:bodyPr>
          <a:lstStyle/>
          <a:p>
            <a:br>
              <a:rPr lang="en-US" noProof="0" dirty="0">
                <a:latin typeface="Impact" panose="020B0806030902050204" charset="0"/>
                <a:cs typeface="Impact" panose="020B0806030902050204" charset="0"/>
              </a:rPr>
            </a:br>
            <a:r>
              <a:rPr lang="en-US" dirty="0" err="1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Áreas</a:t>
            </a:r>
            <a:r>
              <a:rPr lang="en-US" dirty="0">
                <a:solidFill>
                  <a:srgbClr val="000000"/>
                </a:solidFill>
                <a:latin typeface="Impact" panose="020B0806030902050204"/>
                <a:cs typeface="Impact" panose="020B0806030902050204" charset="0"/>
              </a:rPr>
              <a:t> do Python</a:t>
            </a:r>
            <a:endParaRPr lang="en-US" noProof="0" dirty="0">
              <a:solidFill>
                <a:srgbClr val="000000"/>
              </a:solidFill>
              <a:latin typeface="Impact" panose="020B0806030902050204"/>
              <a:cs typeface="Impact" panose="020B080603090205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4676" y="5663989"/>
            <a:ext cx="1078992" cy="933453"/>
          </a:xfrm>
          <a:prstGeom prst="rect">
            <a:avLst/>
          </a:prstGeom>
        </p:spPr>
      </p:pic>
      <p:pic>
        <p:nvPicPr>
          <p:cNvPr id="7" name="Imagem 6" descr="Diagrama, Linha do tempo&#10;&#10;Descrição gerad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956" y="168396"/>
            <a:ext cx="4771486" cy="5500419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80571" y="1868713"/>
            <a:ext cx="3556000" cy="2306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pt-PT" altLang="pt-BR" dirty="0">
                <a:latin typeface="Arial Black" panose="020B0A04020102020204"/>
              </a:rPr>
              <a:t>Inteligência Artificial</a:t>
            </a:r>
            <a:endParaRPr lang="pt-PT" altLang="pt-BR" dirty="0">
              <a:latin typeface="Arial Black" panose="020B0A040201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PT" altLang="pt-BR" dirty="0">
                <a:latin typeface="Arial Black" panose="020B0A04020102020204"/>
              </a:rPr>
              <a:t>Desenvolvimento Web</a:t>
            </a:r>
            <a:endParaRPr lang="pt-PT" altLang="pt-BR" dirty="0">
              <a:latin typeface="Arial Black" panose="020B0A040201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PT" altLang="pt-BR" dirty="0">
                <a:latin typeface="Arial Black" panose="020B0A04020102020204"/>
              </a:rPr>
              <a:t>Redes / Cibersegurança </a:t>
            </a:r>
            <a:endParaRPr lang="pt-BR" dirty="0">
              <a:latin typeface="Arial Black" panose="020B0A040201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BR" dirty="0">
                <a:latin typeface="Arial Black" panose="020B0A04020102020204"/>
              </a:rPr>
              <a:t>Data Science</a:t>
            </a:r>
            <a:endParaRPr lang="pt-BR" dirty="0">
              <a:latin typeface="Arial Black" panose="020B0A040201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BR" dirty="0">
                <a:latin typeface="Arial Black" panose="020B0A04020102020204"/>
              </a:rPr>
              <a:t>Jogos</a:t>
            </a:r>
            <a:endParaRPr lang="pt-BR" dirty="0">
              <a:latin typeface="Arial Black" panose="020B0A040201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PT" altLang="pt-BR" dirty="0">
                <a:latin typeface="Arial Black" panose="020B0A04020102020204"/>
              </a:rPr>
              <a:t>IOT</a:t>
            </a:r>
            <a:endParaRPr lang="pt-BR" dirty="0">
              <a:latin typeface="Arial Black" panose="020B0A04020102020204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pt-BR" dirty="0">
                <a:latin typeface="Arial Black" panose="020B0A04020102020204"/>
              </a:rPr>
              <a:t>Outros</a:t>
            </a:r>
            <a:endParaRPr lang="pt-BR" dirty="0">
              <a:latin typeface="Arial Black" panose="020B0A04020102020204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269" y="683902"/>
            <a:ext cx="4769716" cy="4754878"/>
          </a:xfrm>
        </p:spPr>
        <p:txBody>
          <a:bodyPr/>
          <a:lstStyle/>
          <a:p>
            <a:br>
              <a:rPr lang="en-US" noProof="0">
                <a:latin typeface="Impact" panose="020B0806030902050204" charset="0"/>
                <a:cs typeface="Impact" panose="020B0806030902050204" charset="0"/>
              </a:rPr>
            </a:b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Historia </a:t>
            </a:r>
            <a:br>
              <a:rPr lang="en-US">
                <a:latin typeface="Impact" panose="020B0806030902050204" charset="0"/>
                <a:cs typeface="Impact" panose="020B0806030902050204" charset="0"/>
              </a:rPr>
            </a:b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da LP</a:t>
            </a:r>
            <a:endParaRPr lang="en-US" noProof="0"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11" name="Picture Placeholder 10" descr="Programming Python eBook de Mark Lutz - EPUB | Rakuten Kobo Brasil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t="5734" b="5734"/>
          <a:stretch>
            <a:fillRect/>
          </a:stretch>
        </p:blipFill>
        <p:spPr>
          <a:xfrm>
            <a:off x="5148585" y="1235867"/>
            <a:ext cx="2916936" cy="3362576"/>
          </a:xfrm>
        </p:spPr>
      </p:pic>
      <p:pic>
        <p:nvPicPr>
          <p:cNvPr id="13" name="Picture 12" descr="Monty Python - Wikipedi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61" y="683733"/>
            <a:ext cx="2381250" cy="1781175"/>
          </a:xfrm>
          <a:prstGeom prst="rect">
            <a:avLst/>
          </a:prstGeom>
        </p:spPr>
      </p:pic>
      <p:pic>
        <p:nvPicPr>
          <p:cNvPr id="14" name="Picture 13" descr="Desenvolvida nos anos 80 por Guido van Rossum, a linguagem Python  rapidamente se tornou uma escolha - brainly.com.b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532" y="3162570"/>
            <a:ext cx="2143125" cy="2143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0336" y="5779008"/>
            <a:ext cx="1078992" cy="9334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 err="1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HISTORIA DA LP </a:t>
            </a:r>
            <a:endParaRPr lang="pt-PT" altLang="en-US" err="1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91754" y="2076051"/>
            <a:ext cx="6178279" cy="3489438"/>
          </a:xfrm>
        </p:spPr>
        <p:txBody>
          <a:bodyPr vert="horz" lIns="91440" tIns="0" rIns="91440" bIns="45720" rtlCol="0" anchor="t">
            <a:normAutofit lnSpcReduction="20000"/>
          </a:bodyPr>
          <a:lstStyle/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Centro de Pesquisa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Holandês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(CWI) - 1989</a:t>
            </a:r>
            <a:endParaRPr lang="en-US">
              <a:solidFill>
                <a:srgbClr val="000000"/>
              </a:solidFill>
              <a:latin typeface="Impact" panose="020B0806030902050204" charset="0"/>
              <a:cs typeface="Impact" panose="020B0806030902050204" charset="0"/>
            </a:endParaRPr>
          </a:p>
          <a:p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Devido à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limitações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de hardware com a</a:t>
            </a:r>
            <a:endParaRPr lang="en-US">
              <a:solidFill>
                <a:srgbClr val="000000"/>
              </a:solidFill>
              <a:latin typeface="Impact" panose="020B0806030902050204" charset="0"/>
              <a:ea typeface="+mn-lt"/>
              <a:cs typeface="Impact" panose="020B080603090205020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 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linguagem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ABC,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Guido Van Rossum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decidiu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criar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sua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própria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linguagem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ea typeface="+mn-lt"/>
                <a:cs typeface="Impact" panose="020B0806030902050204" charset="0"/>
              </a:rPr>
              <a:t>.</a:t>
            </a:r>
            <a:endParaRPr lang="en-US" err="1">
              <a:latin typeface="Impact" panose="020B0806030902050204" charset="0"/>
              <a:cs typeface="Impact" panose="020B0806030902050204" charset="0"/>
            </a:endParaRPr>
          </a:p>
          <a:p>
            <a:r>
              <a:rPr lang="pt-PT" altLang="en-US" dirty="0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  <a:sym typeface="+mn-ea"/>
              </a:rPr>
              <a:t>●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Origem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do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nome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Python: Grupo de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comédia</a:t>
            </a:r>
            <a:r>
              <a:rPr lang="en-US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Impact" panose="020B0806030902050204" charset="0"/>
                <a:cs typeface="Impact" panose="020B0806030902050204" charset="0"/>
              </a:rPr>
              <a:t>britânico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Monty Python</a:t>
            </a:r>
            <a:endParaRPr lang="en-US">
              <a:solidFill>
                <a:schemeClr val="accent2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5" name="Content Placeholder 4" descr="Monty Python em Busca do Cálice Sagrado | Netflix"/>
          <p:cNvPicPr>
            <a:picLocks noGrp="1" noChangeAspect="1"/>
          </p:cNvPicPr>
          <p:nvPr>
            <p:ph sz="quarter" idx="16"/>
          </p:nvPr>
        </p:nvPicPr>
        <p:blipFill>
          <a:blip r:embed="rId1"/>
          <a:stretch>
            <a:fillRect/>
          </a:stretch>
        </p:blipFill>
        <p:spPr>
          <a:xfrm>
            <a:off x="6996726" y="1388840"/>
            <a:ext cx="3648254" cy="2045898"/>
          </a:xfrm>
        </p:spPr>
      </p:pic>
      <p:pic>
        <p:nvPicPr>
          <p:cNvPr id="7" name="Picture Placeholder 6" descr="Learning Python eBook by Mark Lutz - EPUB | Rakuten Kobo United States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5720" b="5720"/>
          <a:stretch>
            <a:fillRect/>
          </a:stretch>
        </p:blipFill>
        <p:spPr>
          <a:xfrm>
            <a:off x="9583638" y="2414811"/>
            <a:ext cx="2328186" cy="3060651"/>
          </a:xfrm>
        </p:spPr>
      </p:pic>
      <p:pic>
        <p:nvPicPr>
          <p:cNvPr id="10" name="Espaço Reservado para Imagem 7" descr="Logotipo&#10;&#10;Descrição gerada automaticamente"/>
          <p:cNvPicPr>
            <a:picLocks noChangeAspect="1"/>
          </p:cNvPicPr>
          <p:nvPr/>
        </p:nvPicPr>
        <p:blipFill>
          <a:blip r:embed="rId3"/>
          <a:srcRect l="-7781" r="-2326" b="-2353"/>
          <a:stretch>
            <a:fillRect/>
          </a:stretch>
        </p:blipFill>
        <p:spPr>
          <a:xfrm>
            <a:off x="11022055" y="5570599"/>
            <a:ext cx="1062198" cy="923448"/>
          </a:xfrm>
          <a:prstGeom prst="rect">
            <a:avLst/>
          </a:prstGeom>
        </p:spPr>
      </p:pic>
      <p:pic>
        <p:nvPicPr>
          <p:cNvPr id="8" name="Picture 7" descr="Guido van Rossum – Wikipédia, a enciclopédia liv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04" y="3140105"/>
            <a:ext cx="1958735" cy="2892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336" y="5779008"/>
            <a:ext cx="1028700" cy="889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HISTÓRIA DA </a:t>
            </a:r>
            <a:r>
              <a:rPr lang="en-US" err="1">
                <a:solidFill>
                  <a:srgbClr val="000000"/>
                </a:solidFill>
              </a:rPr>
              <a:t>Lp</a:t>
            </a:r>
            <a:endParaRPr lang="en-US" err="1">
              <a:solidFill>
                <a:srgbClr val="00000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lorful Modern Business Timeline Infographic Graph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-502920"/>
            <a:ext cx="11510645" cy="8634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4667</Words>
  <Application>WPS Presentation</Application>
  <PresentationFormat>Widescreen</PresentationFormat>
  <Paragraphs>212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SimSun</vt:lpstr>
      <vt:lpstr>Wingdings</vt:lpstr>
      <vt:lpstr>Gill Sans MT</vt:lpstr>
      <vt:lpstr>Impact</vt:lpstr>
      <vt:lpstr>Impact</vt:lpstr>
      <vt:lpstr>Arial</vt:lpstr>
      <vt:lpstr>Arial Black</vt:lpstr>
      <vt:lpstr>Avenir Next LT Pro</vt:lpstr>
      <vt:lpstr>Quicksand Light</vt:lpstr>
      <vt:lpstr>Microsoft YaHei</vt:lpstr>
      <vt:lpstr>Droid Sans Fallback</vt:lpstr>
      <vt:lpstr>Arial Unicode MS</vt:lpstr>
      <vt:lpstr>Calibri</vt:lpstr>
      <vt:lpstr>Trebuchet MS</vt:lpstr>
      <vt:lpstr>FreeSans</vt:lpstr>
      <vt:lpstr>Andale Mono</vt:lpstr>
      <vt:lpstr>Calibri</vt:lpstr>
      <vt:lpstr>Arial Black</vt:lpstr>
      <vt:lpstr>OpenSymbol</vt:lpstr>
      <vt:lpstr>AccentBoxVTI</vt:lpstr>
      <vt:lpstr>SEMINÁRIO PYTHON</vt:lpstr>
      <vt:lpstr>SUMÁRIO</vt:lpstr>
      <vt:lpstr>Introdução</vt:lpstr>
      <vt:lpstr>PowerPoint 演示文稿</vt:lpstr>
      <vt:lpstr>INTRODUÇÃO</vt:lpstr>
      <vt:lpstr> Áreas do Python</vt:lpstr>
      <vt:lpstr> Historia  da LP</vt:lpstr>
      <vt:lpstr>HISTORIA DA LP </vt:lpstr>
      <vt:lpstr>HISTÓRIA DA Lp</vt:lpstr>
      <vt:lpstr>PARADIGMAS</vt:lpstr>
      <vt:lpstr>PARADIGMAS: PROCEDURAL</vt:lpstr>
      <vt:lpstr>PARADIGMAS: FUNCIONAL</vt:lpstr>
      <vt:lpstr>PARADIGMAS: ORIENTAÇÃO A OBJETOS</vt:lpstr>
      <vt:lpstr>CARACTERÍSTICAS MARCANTES</vt:lpstr>
      <vt:lpstr>CARACTERÍSTICAS MARCANTES</vt:lpstr>
      <vt:lpstr>CARACTERÍSTICAS MARCANTES</vt:lpstr>
      <vt:lpstr>CARACTERÍSTICAS MARCANTES</vt:lpstr>
      <vt:lpstr>LINGUAGENS RELACIONADAS</vt:lpstr>
      <vt:lpstr>LINGUAGENS RELACIONADAS</vt:lpstr>
      <vt:lpstr>PowerPoint 演示文稿</vt:lpstr>
      <vt:lpstr>PowerPoint 演示文稿</vt:lpstr>
      <vt:lpstr>PowerPoint 演示文稿</vt:lpstr>
      <vt:lpstr>PRATICA</vt:lpstr>
      <vt:lpstr>PRATICA</vt:lpstr>
      <vt:lpstr>Considerações finais </vt:lpstr>
      <vt:lpstr>Apêndice</vt:lpstr>
      <vt:lpstr>BIBLIOGRAFIA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</dc:title>
  <dc:creator/>
  <cp:lastModifiedBy>felipe</cp:lastModifiedBy>
  <cp:revision>354</cp:revision>
  <dcterms:created xsi:type="dcterms:W3CDTF">2024-11-13T02:26:51Z</dcterms:created>
  <dcterms:modified xsi:type="dcterms:W3CDTF">2024-11-13T02:26:51Z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/>
  </property>
  <property fmtid="{D5CDD505-2E9C-101B-9397-08002B2CF9AE}" pid="4" name="KSOProductBuildVer">
    <vt:lpwstr>1033-11.1.0.11723</vt:lpwstr>
  </property>
</Properties>
</file>