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73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8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0000"/>
    <a:srgbClr val="B04008"/>
    <a:srgbClr val="F6CC18"/>
    <a:srgbClr val="F6B534"/>
    <a:srgbClr val="024588"/>
    <a:srgbClr val="F0C200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0" autoAdjust="0"/>
    <p:restoredTop sz="90929"/>
  </p:normalViewPr>
  <p:slideViewPr>
    <p:cSldViewPr>
      <p:cViewPr>
        <p:scale>
          <a:sx n="100" d="100"/>
          <a:sy n="100" d="100"/>
        </p:scale>
        <p:origin x="-1500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4296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960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34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023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913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1313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7669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0093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090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475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9932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B5C3-D02B-4B2B-B8BE-B77FE0E9DE66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B921-EE3D-4441-A7E0-E4C23C0289E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4" descr="C:\Users\wjunior\Desktop\FUNDOS PPTs\bg genericos\Fundos Genericos PPT\background_generico_5.jpg"/>
          <p:cNvPicPr>
            <a:picLocks noChangeAspect="1" noChangeArrowheads="1"/>
          </p:cNvPicPr>
          <p:nvPr userDrawn="1"/>
        </p:nvPicPr>
        <p:blipFill>
          <a:blip r:embed="rId13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2" descr="TELA_TEST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331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827584" y="2204864"/>
            <a:ext cx="748952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0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Liberação de pagamento da 3ª e 4ª edição do programa VENCE.</a:t>
            </a:r>
            <a:endParaRPr lang="pt-BR" altLang="pt-BR" sz="4000" b="1" baseline="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endParaRPr lang="pt-BR" altLang="pt-BR" sz="4000" b="1" baseline="0" dirty="0" smtClean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r" eaLnBrk="1" hangingPunct="1"/>
            <a:r>
              <a:rPr lang="pt-BR" altLang="pt-BR" sz="14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14 de março de 2016</a:t>
            </a:r>
            <a:endParaRPr lang="pt-BR" altLang="pt-BR" sz="1400" b="1" baseline="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r" eaLnBrk="1" hangingPunct="1"/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 smtClean="0">
                <a:latin typeface="Lucida Sans" pitchFamily="34" charset="0"/>
                <a:cs typeface="Lucida Sans" pitchFamily="34" charset="0"/>
              </a:rPr>
              <a:t>Finalizar AES</a:t>
            </a:r>
            <a:endParaRPr lang="pt-BR" sz="3600" b="1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59632" y="1628800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Para finalizar uma AES siga os passos abaixo: </a:t>
            </a:r>
          </a:p>
          <a:p>
            <a:r>
              <a:rPr lang="pt-BR" b="1" baseline="0" dirty="0" smtClean="0"/>
              <a:t> </a:t>
            </a:r>
            <a:endParaRPr lang="pt-BR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60774"/>
          <a:stretch>
            <a:fillRect/>
          </a:stretch>
        </p:blipFill>
        <p:spPr bwMode="auto">
          <a:xfrm>
            <a:off x="1115616" y="2780928"/>
            <a:ext cx="432435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1115616" y="2276872"/>
            <a:ext cx="273630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baseline="0" dirty="0" smtClean="0"/>
              <a:t>  </a:t>
            </a:r>
            <a:r>
              <a:rPr lang="pt-BR" sz="1200" b="1" baseline="0" dirty="0" err="1" smtClean="0"/>
              <a:t>Click</a:t>
            </a:r>
            <a:r>
              <a:rPr lang="pt-BR" sz="1200" b="1" baseline="0" dirty="0" smtClean="0"/>
              <a:t> em “Finalizar AES” no Menu</a:t>
            </a:r>
            <a:endParaRPr lang="pt-BR" sz="1200" b="1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 </a:t>
            </a:r>
            <a:endParaRPr lang="pt-BR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83915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539552" y="3789040"/>
            <a:ext cx="8108758" cy="543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Uma nova página com a opção abaixo estará disponível  para informar sua chave de acesso e finalizar a AES.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9166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latin typeface="Lucida Sans" pitchFamily="34" charset="0"/>
                <a:cs typeface="Lucida Sans" pitchFamily="34" charset="0"/>
              </a:rPr>
              <a:t>Finalizar AES</a:t>
            </a:r>
            <a:endParaRPr lang="pt-BR" sz="3600" b="1" dirty="0">
              <a:latin typeface="Lucida Sans" pitchFamily="34" charset="0"/>
              <a:cs typeface="Lucida Sans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2060848"/>
            <a:ext cx="6552729" cy="149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971600" y="1556792"/>
            <a:ext cx="7008778" cy="543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Caso você digite uma chave inválida a seguinte mensagem aparecerá como na imagem abaixo.</a:t>
            </a:r>
          </a:p>
          <a:p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21088"/>
            <a:ext cx="6624736" cy="168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1043608" y="3861048"/>
            <a:ext cx="3831690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Abaixo mensagem de OK para finalização de AES</a:t>
            </a:r>
            <a:endParaRPr lang="pt-BR" sz="2000" b="1" dirty="0"/>
          </a:p>
        </p:txBody>
      </p:sp>
      <p:sp>
        <p:nvSpPr>
          <p:cNvPr id="8" name="Retângulo 7"/>
          <p:cNvSpPr/>
          <p:nvPr/>
        </p:nvSpPr>
        <p:spPr>
          <a:xfrm>
            <a:off x="971600" y="1340768"/>
            <a:ext cx="6912768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Informe a chave de acesso e </a:t>
            </a:r>
            <a:r>
              <a:rPr lang="pt-BR" sz="2000" b="1" dirty="0" err="1" smtClean="0"/>
              <a:t>click</a:t>
            </a:r>
            <a:r>
              <a:rPr lang="pt-BR" sz="2000" b="1" dirty="0" smtClean="0"/>
              <a:t> no botão “Finalizar AES”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latin typeface="Lucida Sans" pitchFamily="34" charset="0"/>
                <a:cs typeface="Lucida Sans" pitchFamily="34" charset="0"/>
              </a:rPr>
              <a:t>Considerações Finais</a:t>
            </a:r>
            <a:endParaRPr lang="pt-BR" sz="3600" b="1" dirty="0">
              <a:latin typeface="Lucida Sans" pitchFamily="34" charset="0"/>
              <a:cs typeface="Lucida Sans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6396946" cy="146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1700808"/>
            <a:ext cx="6768752" cy="67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581128"/>
            <a:ext cx="6624736" cy="155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755576" y="1340768"/>
            <a:ext cx="267605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Todos os campos são obrigatórios!</a:t>
            </a:r>
            <a:endParaRPr lang="pt-BR" sz="2000" b="1" dirty="0"/>
          </a:p>
        </p:txBody>
      </p:sp>
      <p:sp>
        <p:nvSpPr>
          <p:cNvPr id="9" name="Retângulo 8"/>
          <p:cNvSpPr/>
          <p:nvPr/>
        </p:nvSpPr>
        <p:spPr>
          <a:xfrm>
            <a:off x="683568" y="2492896"/>
            <a:ext cx="6984776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As turmas só estarão disponíveis depois de informar o “Item AES”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latin typeface="Lucida Sans" pitchFamily="34" charset="0"/>
                <a:cs typeface="Lucida Sans" pitchFamily="34" charset="0"/>
              </a:rPr>
              <a:t>Considerações Finais</a:t>
            </a:r>
            <a:endParaRPr lang="pt-BR" sz="3600" b="1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11560" y="1916832"/>
            <a:ext cx="3113353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Dados salvos para uma turma especifica</a:t>
            </a:r>
            <a:endParaRPr lang="pt-BR" sz="2000" b="1" dirty="0"/>
          </a:p>
        </p:txBody>
      </p:sp>
      <p:sp>
        <p:nvSpPr>
          <p:cNvPr id="7" name="Retângulo 6"/>
          <p:cNvSpPr/>
          <p:nvPr/>
        </p:nvSpPr>
        <p:spPr>
          <a:xfrm>
            <a:off x="611560" y="1556792"/>
            <a:ext cx="9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Cadastro</a:t>
            </a:r>
            <a:endParaRPr lang="pt-BR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74917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latin typeface="Lucida Sans" pitchFamily="34" charset="0"/>
                <a:cs typeface="Lucida Sans" pitchFamily="34" charset="0"/>
              </a:rPr>
              <a:t>Considerações Finais</a:t>
            </a:r>
            <a:endParaRPr lang="pt-BR" sz="3600" b="1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27584" y="1484784"/>
            <a:ext cx="9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Cadastro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7344816" cy="342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827584" y="1844824"/>
            <a:ext cx="6912768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Se você precisar corrigir algum dado de lançamento, você  terá  que recadastrar tudo novamente e salvar. Assim como na figura abaixo. “Refazer o lançamento”</a:t>
            </a:r>
            <a:endParaRPr lang="pt-BR" sz="2000" b="1" dirty="0"/>
          </a:p>
        </p:txBody>
      </p:sp>
      <p:sp>
        <p:nvSpPr>
          <p:cNvPr id="7" name="Retângulo 6"/>
          <p:cNvSpPr/>
          <p:nvPr/>
        </p:nvSpPr>
        <p:spPr>
          <a:xfrm>
            <a:off x="4572000" y="3068960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3º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Recadastrando novamente!!!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latin typeface="Lucida Sans" pitchFamily="34" charset="0"/>
                <a:cs typeface="Lucida Sans" pitchFamily="34" charset="0"/>
              </a:rPr>
              <a:t>Considerações Finais</a:t>
            </a:r>
            <a:endParaRPr lang="pt-BR" sz="3600" b="1" dirty="0"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27584" y="1484784"/>
            <a:ext cx="971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Consulta</a:t>
            </a:r>
            <a:endParaRPr lang="pt-B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869443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611560" y="4869160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Após escolha da </a:t>
            </a:r>
            <a:r>
              <a:rPr lang="pt-BR" b="1" dirty="0" smtClean="0"/>
              <a:t>turma, </a:t>
            </a:r>
            <a:r>
              <a:rPr lang="pt-BR" b="1" dirty="0" smtClean="0"/>
              <a:t>os períodos já lançados estarão disponíveis pra pesquisa. Selecionando uma  </a:t>
            </a:r>
            <a:r>
              <a:rPr lang="pt-BR" b="1" dirty="0" smtClean="0"/>
              <a:t>data, </a:t>
            </a:r>
            <a:r>
              <a:rPr lang="pt-BR" b="1" dirty="0" smtClean="0"/>
              <a:t>o sistema trará os registros correspondentes.</a:t>
            </a:r>
            <a:endParaRPr lang="pt-BR" b="1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*Todos os campos são necessários para efetuar a consulta.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11560" y="1878360"/>
            <a:ext cx="72728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*Todos os campos são necessários para efetuar a consulta</a:t>
            </a: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99792" y="2636912"/>
            <a:ext cx="3338478" cy="9130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</a:rPr>
              <a:t>Obrigado!</a:t>
            </a:r>
            <a:endParaRPr lang="pt-BR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10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4000" b="1" baseline="0" dirty="0" smtClean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r>
              <a:rPr lang="pt-BR" altLang="pt-BR" sz="40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Cadastro</a:t>
            </a:r>
            <a:endParaRPr lang="pt-BR" altLang="pt-BR" sz="4000" b="1" baseline="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1763688" y="2348880"/>
            <a:ext cx="6668463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200" b="1" baseline="0" dirty="0" smtClean="0">
                <a:latin typeface="Calibri" pitchFamily="34" charset="0"/>
              </a:rPr>
              <a:t>Cadastramento de dias letivos.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200" b="1" baseline="0" dirty="0" smtClean="0">
                <a:latin typeface="Calibri" pitchFamily="34" charset="0"/>
              </a:rPr>
              <a:t>Lançamento de presença.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200" b="1" baseline="0" dirty="0" smtClean="0">
                <a:latin typeface="Calibri" pitchFamily="34" charset="0"/>
              </a:rPr>
              <a:t>Informar RA do GDAE.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200" b="1" baseline="0" dirty="0" smtClean="0">
                <a:latin typeface="Calibri" pitchFamily="34" charset="0"/>
              </a:rPr>
              <a:t>Finalizar AES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200" b="1" baseline="0" dirty="0" smtClean="0">
                <a:latin typeface="Calibri" pitchFamily="34" charset="0"/>
              </a:rPr>
              <a:t>Considerações Finais</a:t>
            </a:r>
          </a:p>
          <a:p>
            <a:pPr marL="0" lvl="1" algn="ctr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sz="3200" b="1" baseline="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1º Passo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827584" y="1412776"/>
            <a:ext cx="7704856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400" b="1" baseline="0" dirty="0" smtClean="0">
                <a:latin typeface="Calibri" pitchFamily="34" charset="0"/>
              </a:rPr>
              <a:t>Informar a chave de segurança.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3400" b="1" baseline="0" dirty="0" smtClean="0">
                <a:latin typeface="Calibri" pitchFamily="34" charset="0"/>
              </a:rPr>
              <a:t>Aguardar o sistema localizar o número da AES.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17032"/>
            <a:ext cx="792268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520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2º Passo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683568" y="1196752"/>
            <a:ext cx="7704856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  <a:defRPr/>
            </a:pPr>
            <a:endParaRPr lang="pt-BR" sz="1600" b="1" baseline="0" dirty="0" smtClean="0">
              <a:latin typeface="Calibri" pitchFamily="34" charset="0"/>
            </a:endParaRPr>
          </a:p>
          <a:p>
            <a:pPr marL="342900" lvl="1" indent="-342900" algn="just">
              <a:spcAft>
                <a:spcPts val="600"/>
              </a:spcAft>
              <a:buAutoNum type="arabicPeriod" startAt="11"/>
              <a:defRPr/>
            </a:pPr>
            <a:endParaRPr lang="pt-BR" sz="1600" b="1" baseline="0" dirty="0" smtClean="0"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7952541" cy="19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755576" y="1268760"/>
            <a:ext cx="7704856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800" b="1" baseline="0" dirty="0" smtClean="0">
                <a:latin typeface="Calibri" pitchFamily="34" charset="0"/>
              </a:rPr>
              <a:t>Preencher Item AES.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800" b="1" baseline="0" dirty="0" smtClean="0">
                <a:latin typeface="Calibri" pitchFamily="34" charset="0"/>
              </a:rPr>
              <a:t>Preencher Mês de Referência.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800" b="1" baseline="0" dirty="0" smtClean="0">
                <a:latin typeface="Calibri" pitchFamily="34" charset="0"/>
              </a:rPr>
              <a:t>Preencher CPF do responsável pelo cadastro.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800" b="1" baseline="0" dirty="0" smtClean="0">
                <a:latin typeface="Calibri" pitchFamily="34" charset="0"/>
              </a:rPr>
              <a:t>Aguardar o sistema localizar as turmas do item AES informado(destacado em vermelho).</a:t>
            </a:r>
          </a:p>
        </p:txBody>
      </p:sp>
    </p:spTree>
    <p:extLst>
      <p:ext uri="{BB962C8B-B14F-4D97-AF65-F5344CB8AC3E}">
        <p14:creationId xmlns="" xmlns:p14="http://schemas.microsoft.com/office/powerpoint/2010/main" val="40991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3º Passo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755576" y="1268760"/>
            <a:ext cx="770485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latin typeface="Calibri" pitchFamily="34" charset="0"/>
              </a:rPr>
              <a:t>Cadastrar os dias letivos para o mês de referência e para a turma informadas anteriormente.</a:t>
            </a:r>
          </a:p>
          <a:p>
            <a:pPr marL="0" lvl="1">
              <a:spcAft>
                <a:spcPts val="600"/>
              </a:spcAft>
              <a:defRPr/>
            </a:pPr>
            <a:endParaRPr lang="pt-BR" sz="2800" b="1" baseline="0" dirty="0" smtClean="0">
              <a:latin typeface="Calibri" pitchFamily="34" charset="0"/>
            </a:endParaRPr>
          </a:p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solidFill>
                  <a:srgbClr val="FF0000"/>
                </a:solidFill>
                <a:latin typeface="Calibri" pitchFamily="34" charset="0"/>
              </a:rPr>
              <a:t>Obs.: o botão “Limpar Dia Letivo” irá excluir todos os dias letivos cadastrados.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365104"/>
            <a:ext cx="69151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4º Passo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755576" y="1268760"/>
            <a:ext cx="7704856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b="1" baseline="0" dirty="0" smtClean="0">
                <a:latin typeface="Calibri" pitchFamily="34" charset="0"/>
              </a:rPr>
              <a:t>Realizar o lançamento de presença para os dias letivos cadastrados.</a:t>
            </a:r>
          </a:p>
          <a:p>
            <a:pPr marL="0" lvl="1">
              <a:spcAft>
                <a:spcPts val="600"/>
              </a:spcAft>
              <a:defRPr/>
            </a:pPr>
            <a:endParaRPr lang="pt-BR" b="1" baseline="0" dirty="0" smtClean="0">
              <a:latin typeface="Calibri" pitchFamily="34" charset="0"/>
            </a:endParaRPr>
          </a:p>
          <a:p>
            <a:pPr marL="0" lvl="1">
              <a:spcAft>
                <a:spcPts val="600"/>
              </a:spcAft>
              <a:defRPr/>
            </a:pPr>
            <a:r>
              <a:rPr lang="pt-BR" b="1" baseline="0" dirty="0" smtClean="0">
                <a:solidFill>
                  <a:srgbClr val="FF0000"/>
                </a:solidFill>
                <a:latin typeface="Calibri" pitchFamily="34" charset="0"/>
              </a:rPr>
              <a:t>Obs.: O RA é de preenchimento obrigatório, se o sistema não encontrar o RA preenchido, o cadastro não será concluído.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3789040"/>
            <a:ext cx="83615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 sz="4000" b="1" baseline="0" dirty="0" smtClean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r>
              <a:rPr lang="pt-BR" altLang="pt-BR" sz="40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Recadastramento</a:t>
            </a:r>
            <a:endParaRPr lang="pt-BR" altLang="pt-BR" sz="4000" b="1" baseline="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algn="ctr" eaLnBrk="1" hangingPunct="1"/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1403648" y="2204864"/>
            <a:ext cx="7028503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sz="3200" b="1" baseline="0" dirty="0" smtClean="0">
                <a:latin typeface="Calibri" pitchFamily="34" charset="0"/>
              </a:rPr>
              <a:t>É possível recadastrar um lançamento, neste caso o sistema irá sobrescrever o cadastro antigo, mantendo o último cadastro como válido.</a:t>
            </a:r>
          </a:p>
          <a:p>
            <a:pPr marL="0" lvl="1" algn="ctr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sz="3200" b="1" baseline="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Consulta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971600" y="1340768"/>
            <a:ext cx="70285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latin typeface="Calibri" pitchFamily="34" charset="0"/>
              </a:rPr>
              <a:t>É possível visualizar os cadastros realizados.</a:t>
            </a:r>
          </a:p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latin typeface="Calibri" pitchFamily="34" charset="0"/>
              </a:rPr>
              <a:t>No modo de consulta são listados os alunos desistentes também.</a:t>
            </a:r>
          </a:p>
          <a:p>
            <a:pPr marL="0" lvl="1" algn="ctr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sz="3200" b="1" baseline="0" dirty="0" smtClean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33" y="3284984"/>
            <a:ext cx="804350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9512" y="476672"/>
            <a:ext cx="8642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baseline="0" dirty="0" smtClean="0">
                <a:latin typeface="Lucida Sans" panose="020B0602040502020204" pitchFamily="34" charset="0"/>
                <a:cs typeface="Lucida Sans" panose="020B0602040502020204" pitchFamily="34" charset="0"/>
              </a:rPr>
              <a:t>Detalhamento de Aluno</a:t>
            </a:r>
            <a:endParaRPr lang="pt-BR" altLang="pt-BR" sz="3600" b="1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971600" y="1340768"/>
            <a:ext cx="7028503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defRPr/>
            </a:pPr>
            <a:r>
              <a:rPr lang="pt-BR" sz="2800" b="1" baseline="0" dirty="0" smtClean="0">
                <a:latin typeface="Calibri" pitchFamily="34" charset="0"/>
              </a:rPr>
              <a:t>Clicando no ícone de calendário, é possível visualizar os lançamentos de um aluno em específico.</a:t>
            </a:r>
          </a:p>
          <a:p>
            <a:pPr marL="0" lvl="1" algn="ctr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pt-BR" sz="3200" b="1" baseline="0" dirty="0" smtClean="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73016"/>
            <a:ext cx="75152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</TotalTime>
  <Words>417</Words>
  <Application>Microsoft Office PowerPoint</Application>
  <PresentationFormat>Apresentação na tela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Finalizar AES</vt:lpstr>
      <vt:lpstr>Finalizar AES</vt:lpstr>
      <vt:lpstr>Considerações Finais</vt:lpstr>
      <vt:lpstr>Considerações Finais</vt:lpstr>
      <vt:lpstr>Considerações Finais</vt:lpstr>
      <vt:lpstr>Considerações Finais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administrator</dc:creator>
  <cp:lastModifiedBy>Usuário do Windows</cp:lastModifiedBy>
  <cp:revision>90</cp:revision>
  <dcterms:created xsi:type="dcterms:W3CDTF">2009-04-06T18:03:12Z</dcterms:created>
  <dcterms:modified xsi:type="dcterms:W3CDTF">2016-03-28T17:56:08Z</dcterms:modified>
</cp:coreProperties>
</file>