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83" r:id="rId8"/>
    <p:sldId id="284" r:id="rId9"/>
    <p:sldId id="285" r:id="rId10"/>
    <p:sldId id="286" r:id="rId11"/>
    <p:sldId id="275" r:id="rId12"/>
    <p:sldId id="276" r:id="rId13"/>
    <p:sldId id="281" r:id="rId14"/>
    <p:sldId id="277" r:id="rId15"/>
    <p:sldId id="278" r:id="rId16"/>
    <p:sldId id="279" r:id="rId17"/>
    <p:sldId id="280" r:id="rId18"/>
    <p:sldId id="272"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77D3E84-C638-4750-9DA4-E39BE8B84497}">
          <p14:sldIdLst>
            <p14:sldId id="256"/>
            <p14:sldId id="267"/>
            <p14:sldId id="268"/>
            <p14:sldId id="269"/>
            <p14:sldId id="270"/>
            <p14:sldId id="271"/>
            <p14:sldId id="283"/>
            <p14:sldId id="284"/>
            <p14:sldId id="285"/>
            <p14:sldId id="286"/>
            <p14:sldId id="275"/>
            <p14:sldId id="276"/>
            <p14:sldId id="281"/>
            <p14:sldId id="277"/>
            <p14:sldId id="278"/>
            <p14:sldId id="279"/>
            <p14:sldId id="280"/>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sorterViewPr>
    <p:cViewPr>
      <p:scale>
        <a:sx n="100" d="100"/>
        <a:sy n="100" d="100"/>
      </p:scale>
      <p:origin x="0" y="-20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17C76E9A-B8F3-455F-B588-B4A7E1136E18}" type="datetimeFigureOut">
              <a:rPr lang="es-CO" smtClean="0"/>
              <a:t>23/11/2017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342595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7C76E9A-B8F3-455F-B588-B4A7E1136E18}" type="datetimeFigureOut">
              <a:rPr lang="es-CO" smtClean="0"/>
              <a:t>23/11/2017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63432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7C76E9A-B8F3-455F-B588-B4A7E1136E18}" type="datetimeFigureOut">
              <a:rPr lang="es-CO" smtClean="0"/>
              <a:t>23/11/2017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221234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17C76E9A-B8F3-455F-B588-B4A7E1136E18}" type="datetimeFigureOut">
              <a:rPr lang="es-CO" smtClean="0"/>
              <a:t>23/11/2017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4239497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7C76E9A-B8F3-455F-B588-B4A7E1136E18}" type="datetimeFigureOut">
              <a:rPr lang="es-CO" smtClean="0"/>
              <a:t>23/11/2017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2972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17C76E9A-B8F3-455F-B588-B4A7E1136E18}" type="datetimeFigureOut">
              <a:rPr lang="es-CO" smtClean="0"/>
              <a:t>23/11/2017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108176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17C76E9A-B8F3-455F-B588-B4A7E1136E18}" type="datetimeFigureOut">
              <a:rPr lang="es-CO" smtClean="0"/>
              <a:t>23/11/2017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295507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17C76E9A-B8F3-455F-B588-B4A7E1136E18}" type="datetimeFigureOut">
              <a:rPr lang="es-CO" smtClean="0"/>
              <a:t>23/11/2017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227508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7C76E9A-B8F3-455F-B588-B4A7E1136E18}" type="datetimeFigureOut">
              <a:rPr lang="es-CO" smtClean="0"/>
              <a:t>23/11/2017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91080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7C76E9A-B8F3-455F-B588-B4A7E1136E18}" type="datetimeFigureOut">
              <a:rPr lang="es-CO" smtClean="0"/>
              <a:t>23/11/2017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35746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17C76E9A-B8F3-455F-B588-B4A7E1136E18}" type="datetimeFigureOut">
              <a:rPr lang="es-CO" smtClean="0"/>
              <a:t>23/11/2017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F49A5D5-9464-42D3-9C6E-8A5DBDF55652}" type="slidenum">
              <a:rPr lang="es-CO" smtClean="0"/>
              <a:t>‹Nº›</a:t>
            </a:fld>
            <a:endParaRPr lang="es-CO"/>
          </a:p>
        </p:txBody>
      </p:sp>
    </p:spTree>
    <p:extLst>
      <p:ext uri="{BB962C8B-B14F-4D97-AF65-F5344CB8AC3E}">
        <p14:creationId xmlns:p14="http://schemas.microsoft.com/office/powerpoint/2010/main" val="222735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76E9A-B8F3-455F-B588-B4A7E1136E18}" type="datetimeFigureOut">
              <a:rPr lang="es-CO" smtClean="0"/>
              <a:t>23/11/2017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9A5D5-9464-42D3-9C6E-8A5DBDF55652}" type="slidenum">
              <a:rPr lang="es-CO" smtClean="0"/>
              <a:t>‹Nº›</a:t>
            </a:fld>
            <a:endParaRPr lang="es-CO"/>
          </a:p>
        </p:txBody>
      </p:sp>
    </p:spTree>
    <p:extLst>
      <p:ext uri="{BB962C8B-B14F-4D97-AF65-F5344CB8AC3E}">
        <p14:creationId xmlns:p14="http://schemas.microsoft.com/office/powerpoint/2010/main" val="162866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Subtítulo 2"/>
          <p:cNvSpPr>
            <a:spLocks noGrp="1"/>
          </p:cNvSpPr>
          <p:nvPr>
            <p:ph type="subTitle" idx="1"/>
          </p:nvPr>
        </p:nvSpPr>
        <p:spPr>
          <a:xfrm>
            <a:off x="420915" y="1494971"/>
            <a:ext cx="11146972" cy="5189638"/>
          </a:xfrm>
        </p:spPr>
        <p:txBody>
          <a:bodyPr>
            <a:normAutofit/>
          </a:bodyPr>
          <a:lstStyle/>
          <a:p>
            <a:pPr>
              <a:lnSpc>
                <a:spcPct val="100000"/>
              </a:lnSpc>
              <a:spcBef>
                <a:spcPct val="0"/>
              </a:spcBef>
            </a:pPr>
            <a:endParaRPr lang="en-US" sz="3200" b="1" dirty="0">
              <a:latin typeface="Segoe UI" panose="020B0502040204020203" pitchFamily="34" charset="0"/>
              <a:ea typeface="Segoe UI" panose="020B0502040204020203" pitchFamily="34" charset="0"/>
              <a:cs typeface="Segoe UI" panose="020B0502040204020203" pitchFamily="34" charset="0"/>
            </a:endParaRPr>
          </a:p>
          <a:p>
            <a:pPr>
              <a:lnSpc>
                <a:spcPct val="100000"/>
              </a:lnSpc>
              <a:spcBef>
                <a:spcPct val="0"/>
              </a:spcBef>
            </a:pPr>
            <a:endParaRPr lang="en-US" sz="3200" b="1" dirty="0">
              <a:latin typeface="Segoe UI" panose="020B0502040204020203" pitchFamily="34" charset="0"/>
              <a:ea typeface="Segoe UI" panose="020B0502040204020203" pitchFamily="34" charset="0"/>
              <a:cs typeface="Segoe UI" panose="020B0502040204020203" pitchFamily="34" charset="0"/>
            </a:endParaRPr>
          </a:p>
          <a:p>
            <a:pPr>
              <a:lnSpc>
                <a:spcPct val="100000"/>
              </a:lnSpc>
              <a:spcBef>
                <a:spcPct val="0"/>
              </a:spcBef>
            </a:pPr>
            <a:r>
              <a:rPr lang="en-US" sz="3200" b="1" dirty="0">
                <a:latin typeface="Segoe UI" panose="020B0502040204020203" pitchFamily="34" charset="0"/>
                <a:cs typeface="Segoe UI" panose="020B0502040204020203" pitchFamily="34" charset="0"/>
              </a:rPr>
              <a:t>CLOUD COMPUTING DESIGN PATTERNS:</a:t>
            </a:r>
          </a:p>
          <a:p>
            <a:pPr>
              <a:lnSpc>
                <a:spcPct val="100000"/>
              </a:lnSpc>
              <a:spcBef>
                <a:spcPct val="0"/>
              </a:spcBef>
            </a:pPr>
            <a:r>
              <a:rPr lang="en-US" sz="3200" b="1" dirty="0">
                <a:latin typeface="Segoe UI" panose="020B0502040204020203" pitchFamily="34" charset="0"/>
                <a:cs typeface="Segoe UI" panose="020B0502040204020203" pitchFamily="34" charset="0"/>
              </a:rPr>
              <a:t>(Automatically Defined Perimeter, Broad Access)</a:t>
            </a:r>
          </a:p>
          <a:p>
            <a:endParaRPr lang="es-CO" dirty="0" smtClean="0"/>
          </a:p>
          <a:p>
            <a:endParaRPr lang="es-CO" dirty="0"/>
          </a:p>
          <a:p>
            <a:pPr algn="r"/>
            <a:r>
              <a:rPr lang="es-CO" dirty="0" smtClean="0"/>
              <a:t>Integrantes: </a:t>
            </a:r>
            <a:endParaRPr lang="es-CO" dirty="0">
              <a:latin typeface="Segoe UI" panose="020B0502040204020203" pitchFamily="34" charset="0"/>
              <a:ea typeface="Segoe UI" panose="020B0502040204020203" pitchFamily="34" charset="0"/>
              <a:cs typeface="Segoe UI" panose="020B0502040204020203" pitchFamily="34" charset="0"/>
            </a:endParaRPr>
          </a:p>
          <a:p>
            <a:pPr algn="r"/>
            <a:r>
              <a:rPr lang="es-CO" dirty="0" smtClean="0">
                <a:latin typeface="Segoe UI" panose="020B0502040204020203" pitchFamily="34" charset="0"/>
                <a:ea typeface="Segoe UI" panose="020B0502040204020203" pitchFamily="34" charset="0"/>
                <a:cs typeface="Segoe UI" panose="020B0502040204020203" pitchFamily="34" charset="0"/>
              </a:rPr>
              <a:t>Luis </a:t>
            </a:r>
            <a:r>
              <a:rPr lang="es-CO" dirty="0">
                <a:latin typeface="Segoe UI" panose="020B0502040204020203" pitchFamily="34" charset="0"/>
                <a:ea typeface="Segoe UI" panose="020B0502040204020203" pitchFamily="34" charset="0"/>
                <a:cs typeface="Segoe UI" panose="020B0502040204020203" pitchFamily="34" charset="0"/>
              </a:rPr>
              <a:t>Felipe </a:t>
            </a:r>
            <a:r>
              <a:rPr lang="es-CO" dirty="0" smtClean="0">
                <a:latin typeface="Segoe UI" panose="020B0502040204020203" pitchFamily="34" charset="0"/>
                <a:ea typeface="Segoe UI" panose="020B0502040204020203" pitchFamily="34" charset="0"/>
                <a:cs typeface="Segoe UI" panose="020B0502040204020203" pitchFamily="34" charset="0"/>
              </a:rPr>
              <a:t>Grisales</a:t>
            </a:r>
          </a:p>
          <a:p>
            <a:pPr algn="r"/>
            <a:r>
              <a:rPr lang="es-CO" dirty="0" smtClean="0">
                <a:latin typeface="Segoe UI" panose="020B0502040204020203" pitchFamily="34" charset="0"/>
                <a:ea typeface="Segoe UI" panose="020B0502040204020203" pitchFamily="34" charset="0"/>
                <a:cs typeface="Segoe UI" panose="020B0502040204020203" pitchFamily="34" charset="0"/>
              </a:rPr>
              <a:t>David Camacho</a:t>
            </a:r>
            <a:endParaRPr lang="es-CO"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9479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1477328"/>
          </a:xfrm>
          <a:prstGeom prst="rect">
            <a:avLst/>
          </a:prstGeom>
          <a:noFill/>
        </p:spPr>
        <p:txBody>
          <a:bodyPr wrap="square" rtlCol="0">
            <a:spAutoFit/>
          </a:bodyPr>
          <a:lstStyle/>
          <a:p>
            <a:r>
              <a:rPr lang="es-CO" b="1" dirty="0" smtClean="0"/>
              <a:t>Google Cloud </a:t>
            </a:r>
            <a:r>
              <a:rPr lang="es-CO" b="1" dirty="0" err="1" smtClean="0"/>
              <a:t>Plataform</a:t>
            </a:r>
            <a:endParaRPr lang="es-CO" dirty="0"/>
          </a:p>
          <a:p>
            <a:r>
              <a:rPr lang="es-CO" dirty="0"/>
              <a:t>Una vez que su proyecto de </a:t>
            </a:r>
            <a:r>
              <a:rPr lang="es-CO" dirty="0" err="1"/>
              <a:t>IoT</a:t>
            </a:r>
            <a:r>
              <a:rPr lang="es-CO" dirty="0"/>
              <a:t> esté en funcionamiento, muchos dispositivos producirán muchos datos. Necesita una forma eficiente, escalable y económica de administrar esos dispositivos y manejar toda esa información y hacer que funcione para usted. Cuando se trata de almacenar, procesar y analizar datos, especialmente </a:t>
            </a:r>
            <a:r>
              <a:rPr lang="es-CO" dirty="0" err="1"/>
              <a:t>big</a:t>
            </a:r>
            <a:r>
              <a:rPr lang="es-CO" dirty="0"/>
              <a:t> data, es difícil superar la nube.</a:t>
            </a:r>
          </a:p>
        </p:txBody>
      </p:sp>
      <p:pic>
        <p:nvPicPr>
          <p:cNvPr id="7" name="Imagen 6" descr="Three components"/>
          <p:cNvPicPr/>
          <p:nvPr/>
        </p:nvPicPr>
        <p:blipFill>
          <a:blip r:embed="rId4">
            <a:extLst>
              <a:ext uri="{28A0092B-C50C-407E-A947-70E740481C1C}">
                <a14:useLocalDpi xmlns:a14="http://schemas.microsoft.com/office/drawing/2010/main" val="0"/>
              </a:ext>
            </a:extLst>
          </a:blip>
          <a:srcRect/>
          <a:stretch>
            <a:fillRect/>
          </a:stretch>
        </p:blipFill>
        <p:spPr bwMode="auto">
          <a:xfrm>
            <a:off x="0" y="2690950"/>
            <a:ext cx="12192000" cy="4167050"/>
          </a:xfrm>
          <a:prstGeom prst="rect">
            <a:avLst/>
          </a:prstGeom>
          <a:noFill/>
          <a:ln>
            <a:noFill/>
          </a:ln>
        </p:spPr>
      </p:pic>
    </p:spTree>
    <p:extLst>
      <p:ext uri="{BB962C8B-B14F-4D97-AF65-F5344CB8AC3E}">
        <p14:creationId xmlns:p14="http://schemas.microsoft.com/office/powerpoint/2010/main" val="182751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4524315"/>
          </a:xfrm>
          <a:prstGeom prst="rect">
            <a:avLst/>
          </a:prstGeom>
          <a:noFill/>
        </p:spPr>
        <p:txBody>
          <a:bodyPr wrap="square" rtlCol="0">
            <a:spAutoFit/>
          </a:bodyPr>
          <a:lstStyle/>
          <a:p>
            <a:pPr marL="285750" indent="-285750">
              <a:buFont typeface="Arial" panose="020B0604020202020204" pitchFamily="34" charset="0"/>
              <a:buChar char="•"/>
            </a:pPr>
            <a:r>
              <a:rPr lang="es-CO" sz="3200" b="1" dirty="0"/>
              <a:t>ADP (</a:t>
            </a:r>
            <a:r>
              <a:rPr lang="es-CO" sz="3200" b="1" dirty="0" err="1"/>
              <a:t>Automatically</a:t>
            </a:r>
            <a:r>
              <a:rPr lang="es-CO" sz="3200" b="1" dirty="0"/>
              <a:t> </a:t>
            </a:r>
            <a:r>
              <a:rPr lang="es-CO" sz="3200" b="1" dirty="0" err="1"/>
              <a:t>Defined</a:t>
            </a:r>
            <a:r>
              <a:rPr lang="es-CO" sz="3200" b="1" dirty="0"/>
              <a:t> </a:t>
            </a:r>
            <a:r>
              <a:rPr lang="es-CO" sz="3200" b="1" dirty="0" err="1"/>
              <a:t>Perimeter</a:t>
            </a:r>
            <a:r>
              <a:rPr lang="es-CO" sz="3200" b="1" dirty="0"/>
              <a:t>)</a:t>
            </a:r>
          </a:p>
          <a:p>
            <a:endParaRPr lang="es-CO" sz="3200" dirty="0" smtClean="0"/>
          </a:p>
          <a:p>
            <a:endParaRPr lang="es-CO" sz="3200" dirty="0"/>
          </a:p>
          <a:p>
            <a:endParaRPr lang="es-CO" sz="3200" dirty="0" smtClean="0"/>
          </a:p>
          <a:p>
            <a:endParaRPr lang="es-CO" sz="3200" dirty="0"/>
          </a:p>
          <a:p>
            <a:endParaRPr lang="es-ES" sz="3200" dirty="0" smtClean="0"/>
          </a:p>
          <a:p>
            <a:pPr algn="just">
              <a:spcAft>
                <a:spcPts val="40"/>
              </a:spcAft>
            </a:pPr>
            <a:r>
              <a:rPr lang="es-CO" sz="3200" dirty="0"/>
              <a:t>Como podemos proteger un perímetro escalable y dinámico, que se extiende desde nuestra infraestructura local hacia los recursos de a nube (CLOUD)?</a:t>
            </a:r>
            <a:endParaRPr lang="es-ES" sz="3200" dirty="0"/>
          </a:p>
        </p:txBody>
      </p:sp>
      <p:pic>
        <p:nvPicPr>
          <p:cNvPr id="9" name="Picture 2" descr="https://lh3.googleusercontent.com/g7ohhpaK8d_rTev11nwQnx5936lSd1ZHSkB-X4q-FF6lxSPikaMpssY3IMx73XdyqphO3YjWuopg4PGv9rXmQrtzCwHdg6X2Hxl8Gr7lKuuBUsY9PKj27I22xIIj7lIrt2C_lf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056" y="1983216"/>
            <a:ext cx="1573017" cy="186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231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1" y="1071801"/>
            <a:ext cx="4639810" cy="4647426"/>
          </a:xfrm>
          <a:prstGeom prst="rect">
            <a:avLst/>
          </a:prstGeom>
          <a:noFill/>
        </p:spPr>
        <p:txBody>
          <a:bodyPr wrap="square" rtlCol="0">
            <a:spAutoFit/>
          </a:bodyPr>
          <a:lstStyle/>
          <a:p>
            <a:r>
              <a:rPr lang="es-CO" sz="2800" b="1" dirty="0" smtClean="0"/>
              <a:t>Problema</a:t>
            </a:r>
          </a:p>
          <a:p>
            <a:endParaRPr lang="es-CO" sz="2800" b="1" dirty="0"/>
          </a:p>
          <a:p>
            <a:pPr algn="just"/>
            <a:r>
              <a:rPr lang="es-ES" sz="2400" dirty="0"/>
              <a:t>En la arquitectura CLOUD, los límites de TI son dinámicos, al acceder a múltiples recursos de CLOUD a través de la internet pública, desde nuestros recursos de infraestructura, </a:t>
            </a:r>
            <a:r>
              <a:rPr lang="es-ES" sz="2400" dirty="0" err="1" smtClean="0"/>
              <a:t>generándo</a:t>
            </a:r>
            <a:r>
              <a:rPr lang="es-ES" sz="2400" dirty="0" smtClean="0"/>
              <a:t> </a:t>
            </a:r>
            <a:r>
              <a:rPr lang="es-ES" sz="2400" dirty="0"/>
              <a:t>grandes retos para definir el este perímetro escalable, y lograr definir la seguridad en este.</a:t>
            </a:r>
          </a:p>
          <a:p>
            <a:endParaRPr lang="es-CO" sz="2400" dirty="0"/>
          </a:p>
        </p:txBody>
      </p:sp>
      <p:pic>
        <p:nvPicPr>
          <p:cNvPr id="7" name="Imagen 6"/>
          <p:cNvPicPr/>
          <p:nvPr/>
        </p:nvPicPr>
        <p:blipFill>
          <a:blip r:embed="rId4"/>
          <a:stretch>
            <a:fillRect/>
          </a:stretch>
        </p:blipFill>
        <p:spPr>
          <a:xfrm>
            <a:off x="5528954" y="1432152"/>
            <a:ext cx="5764480" cy="4849894"/>
          </a:xfrm>
          <a:prstGeom prst="rect">
            <a:avLst/>
          </a:prstGeom>
        </p:spPr>
      </p:pic>
    </p:spTree>
    <p:extLst>
      <p:ext uri="{BB962C8B-B14F-4D97-AF65-F5344CB8AC3E}">
        <p14:creationId xmlns:p14="http://schemas.microsoft.com/office/powerpoint/2010/main" val="168927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4853565" cy="4278094"/>
          </a:xfrm>
          <a:prstGeom prst="rect">
            <a:avLst/>
          </a:prstGeom>
          <a:noFill/>
        </p:spPr>
        <p:txBody>
          <a:bodyPr wrap="square" rtlCol="0">
            <a:spAutoFit/>
          </a:bodyPr>
          <a:lstStyle/>
          <a:p>
            <a:r>
              <a:rPr lang="es-CO" sz="2800" b="1" dirty="0" smtClean="0"/>
              <a:t>Solución y Aplicación</a:t>
            </a:r>
          </a:p>
          <a:p>
            <a:endParaRPr lang="es-CO" sz="2800" b="1" dirty="0"/>
          </a:p>
          <a:p>
            <a:pPr algn="just"/>
            <a:r>
              <a:rPr lang="es-ES" sz="2400" dirty="0"/>
              <a:t>Un componente lógico (sistema), que permita establecer reglas y restricciones en </a:t>
            </a:r>
            <a:r>
              <a:rPr lang="es-ES" sz="2400" dirty="0" smtClean="0"/>
              <a:t>las conexiones </a:t>
            </a:r>
            <a:r>
              <a:rPr lang="es-ES" sz="2400" dirty="0"/>
              <a:t>entre el proveedor </a:t>
            </a:r>
            <a:r>
              <a:rPr lang="es-ES" sz="2400" dirty="0" err="1"/>
              <a:t>cloud</a:t>
            </a:r>
            <a:r>
              <a:rPr lang="es-ES" sz="2400" dirty="0"/>
              <a:t> y el </a:t>
            </a:r>
            <a:r>
              <a:rPr lang="es-ES" sz="2400" dirty="0" smtClean="0"/>
              <a:t>consumidor.</a:t>
            </a:r>
            <a:r>
              <a:rPr lang="es-ES" sz="2400" dirty="0"/>
              <a:t> así el recurso </a:t>
            </a:r>
            <a:r>
              <a:rPr lang="es-ES" sz="2400" dirty="0" err="1"/>
              <a:t>cloud</a:t>
            </a:r>
            <a:r>
              <a:rPr lang="es-ES" sz="2400" dirty="0"/>
              <a:t> podrá recibir </a:t>
            </a:r>
            <a:r>
              <a:rPr lang="es-ES" sz="2400" dirty="0" smtClean="0"/>
              <a:t>o rechazar </a:t>
            </a:r>
            <a:r>
              <a:rPr lang="es-ES" sz="2400" dirty="0"/>
              <a:t>conexiones o peticiones basadas en unos </a:t>
            </a:r>
            <a:r>
              <a:rPr lang="es-ES" sz="2400" dirty="0" smtClean="0"/>
              <a:t>privilegios concedidos  automáticamente por </a:t>
            </a:r>
            <a:r>
              <a:rPr lang="es-ES" sz="2400" dirty="0"/>
              <a:t>un controlador de perímetro</a:t>
            </a:r>
            <a:endParaRPr lang="es-CO" sz="2400" dirty="0"/>
          </a:p>
        </p:txBody>
      </p:sp>
      <p:pic>
        <p:nvPicPr>
          <p:cNvPr id="7" name="Imagen 6"/>
          <p:cNvPicPr/>
          <p:nvPr/>
        </p:nvPicPr>
        <p:blipFill>
          <a:blip r:embed="rId4"/>
          <a:stretch>
            <a:fillRect/>
          </a:stretch>
        </p:blipFill>
        <p:spPr>
          <a:xfrm>
            <a:off x="5528954" y="1432152"/>
            <a:ext cx="5764480" cy="4849894"/>
          </a:xfrm>
          <a:prstGeom prst="rect">
            <a:avLst/>
          </a:prstGeom>
        </p:spPr>
      </p:pic>
    </p:spTree>
    <p:extLst>
      <p:ext uri="{BB962C8B-B14F-4D97-AF65-F5344CB8AC3E}">
        <p14:creationId xmlns:p14="http://schemas.microsoft.com/office/powerpoint/2010/main" val="146203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4699"/>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217199" y="1071801"/>
            <a:ext cx="10743726" cy="1323439"/>
          </a:xfrm>
          <a:prstGeom prst="rect">
            <a:avLst/>
          </a:prstGeom>
          <a:noFill/>
        </p:spPr>
        <p:txBody>
          <a:bodyPr wrap="square" rtlCol="0">
            <a:spAutoFit/>
          </a:bodyPr>
          <a:lstStyle/>
          <a:p>
            <a:pPr algn="just"/>
            <a:r>
              <a:rPr lang="es-CO" sz="2800" b="1" dirty="0" smtClean="0"/>
              <a:t>Mecanismos - </a:t>
            </a:r>
            <a:r>
              <a:rPr lang="en-US" sz="2800" b="1" dirty="0" err="1"/>
              <a:t>Automatially</a:t>
            </a:r>
            <a:r>
              <a:rPr lang="en-US" sz="2800" b="1" dirty="0"/>
              <a:t> Defined Perimeter (ADP) Controller</a:t>
            </a:r>
            <a:endParaRPr lang="en-US" sz="2800" dirty="0"/>
          </a:p>
          <a:p>
            <a:pPr algn="just"/>
            <a:endParaRPr lang="es-CO" sz="2800" b="1" dirty="0" smtClean="0"/>
          </a:p>
          <a:p>
            <a:pPr algn="just"/>
            <a:endParaRPr lang="es-CO" sz="2400" dirty="0"/>
          </a:p>
        </p:txBody>
      </p:sp>
      <p:pic>
        <p:nvPicPr>
          <p:cNvPr id="1028" name="Picture 4" descr="https://lh3.googleusercontent.com/vd9iYQva0Cq_FMJKqHHDzNbH28UzUg7I7JIHIYjJg3YtgaxQjjUS7FJyJJjsQ_wqUDFh1OoPGQKAdu7Q_hBHTu1lpivoHXwYf5DyepVRLnch58bwJu8uMkgXlEl7W13d9q0_st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2773" y="1971367"/>
            <a:ext cx="3646178" cy="449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4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4699"/>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217199" y="1071801"/>
            <a:ext cx="10743726" cy="892552"/>
          </a:xfrm>
          <a:prstGeom prst="rect">
            <a:avLst/>
          </a:prstGeom>
          <a:noFill/>
        </p:spPr>
        <p:txBody>
          <a:bodyPr wrap="square" rtlCol="0">
            <a:spAutoFit/>
          </a:bodyPr>
          <a:lstStyle/>
          <a:p>
            <a:pPr algn="just"/>
            <a:r>
              <a:rPr lang="es-CO" sz="2800" b="1" dirty="0" smtClean="0"/>
              <a:t>Mecanismos - </a:t>
            </a:r>
            <a:r>
              <a:rPr lang="en-US" sz="2800" b="1" dirty="0"/>
              <a:t>Virtual Private Network (VPN)</a:t>
            </a:r>
            <a:endParaRPr lang="es-CO" sz="2800" b="1" dirty="0" smtClean="0"/>
          </a:p>
          <a:p>
            <a:pPr algn="just"/>
            <a:endParaRPr lang="es-CO" sz="2400" dirty="0"/>
          </a:p>
        </p:txBody>
      </p:sp>
      <p:pic>
        <p:nvPicPr>
          <p:cNvPr id="4098" name="Picture 2" descr="https://lh3.googleusercontent.com/XVIPHrX1fGMVHniuJSlx402yD-ivZWNaV_LJVEyhSJR-83g4SMxUrBlhMIPIjwMlRmTLC5SXzNbapis0p-cKTT-16Ett-IAmeyGqGf-p3_dPYnNZFKV2zxNf3YUdpkV-XpWpD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957" y="1984616"/>
            <a:ext cx="9999578" cy="321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5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4699"/>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217199" y="1071801"/>
            <a:ext cx="10743726" cy="1323439"/>
          </a:xfrm>
          <a:prstGeom prst="rect">
            <a:avLst/>
          </a:prstGeom>
          <a:noFill/>
        </p:spPr>
        <p:txBody>
          <a:bodyPr wrap="square" rtlCol="0">
            <a:spAutoFit/>
          </a:bodyPr>
          <a:lstStyle/>
          <a:p>
            <a:r>
              <a:rPr lang="es-CO" sz="2800" b="1" dirty="0" smtClean="0"/>
              <a:t>Ejemplos - </a:t>
            </a:r>
            <a:r>
              <a:rPr lang="es-ES" sz="2800" i="1" u="sng" dirty="0"/>
              <a:t>Controlador de infraestructura de políticas de las aplicaciones (APIC) de Cisco</a:t>
            </a:r>
            <a:endParaRPr lang="es-ES" sz="2800" b="1" dirty="0"/>
          </a:p>
          <a:p>
            <a:pPr algn="just"/>
            <a:endParaRPr lang="es-CO" sz="2400" dirty="0"/>
          </a:p>
        </p:txBody>
      </p:sp>
      <p:pic>
        <p:nvPicPr>
          <p:cNvPr id="5122" name="Picture 2" descr="https://lh3.googleusercontent.com/_968sUjUEM4UlxOPhCsCicXvJXCgUDJ6T7wklRnuo3mca0GSw1POmTf6RDSOxwF2zLP8I0ycF8w28VBbm3MfKIenR_PhN1SsnlaFpEE-G6kGyKNlH6T-_zFv_FdUAk07vWG8vh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68" y="2143975"/>
            <a:ext cx="10255964" cy="417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32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4699"/>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217199" y="1071801"/>
            <a:ext cx="10743726" cy="523220"/>
          </a:xfrm>
          <a:prstGeom prst="rect">
            <a:avLst/>
          </a:prstGeom>
          <a:noFill/>
        </p:spPr>
        <p:txBody>
          <a:bodyPr wrap="square" rtlCol="0">
            <a:spAutoFit/>
          </a:bodyPr>
          <a:lstStyle/>
          <a:p>
            <a:r>
              <a:rPr lang="es-CO" sz="2800" b="1" dirty="0" smtClean="0"/>
              <a:t>Ejemplos </a:t>
            </a:r>
            <a:r>
              <a:rPr lang="es-CO" sz="2800" b="1" smtClean="0"/>
              <a:t>- </a:t>
            </a:r>
            <a:r>
              <a:rPr lang="es-ES" sz="2800" i="1" u="sng"/>
              <a:t>Google Cloud VPN</a:t>
            </a:r>
            <a:endParaRPr lang="es-CO" sz="2400" dirty="0"/>
          </a:p>
        </p:txBody>
      </p:sp>
      <p:pic>
        <p:nvPicPr>
          <p:cNvPr id="6146" name="Picture 2" descr="https://lh4.googleusercontent.com/_W6RRa0gQqej60wX2yifMQyGhsWLOeC05zquWjGTNaiKO9BDmk7s8ppTHXoERiblBmYt1ACr7CBQE7S19MLwMnAJoIBxnIc-6mKuqz7zDSD_UWNfi0UmY0IBpg7ga9o_NqwGcZ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473" y="2099217"/>
            <a:ext cx="9435194" cy="402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33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5755422"/>
          </a:xfrm>
          <a:prstGeom prst="rect">
            <a:avLst/>
          </a:prstGeom>
          <a:noFill/>
        </p:spPr>
        <p:txBody>
          <a:bodyPr wrap="square" rtlCol="0">
            <a:spAutoFit/>
          </a:bodyPr>
          <a:lstStyle/>
          <a:p>
            <a:r>
              <a:rPr lang="es-CO" sz="2800" b="1" dirty="0" smtClean="0"/>
              <a:t>Conclusiones</a:t>
            </a:r>
          </a:p>
          <a:p>
            <a:endParaRPr lang="es-CO" sz="2800" b="1" dirty="0" smtClean="0"/>
          </a:p>
          <a:p>
            <a:pPr marL="342900" indent="-342900">
              <a:buFont typeface="Arial" panose="020B0604020202020204" pitchFamily="34" charset="0"/>
              <a:buChar char="•"/>
            </a:pPr>
            <a:r>
              <a:rPr lang="es-CO" sz="2400" dirty="0"/>
              <a:t>El intermediario de dispositivos múltiples se utiliza más comúnmente como un componente, separado de la arquitectura del servicio en la nube o dentro de ella.</a:t>
            </a:r>
          </a:p>
          <a:p>
            <a:pPr marL="342900" indent="-342900">
              <a:buFont typeface="Arial" panose="020B0604020202020204" pitchFamily="34" charset="0"/>
              <a:buChar char="•"/>
            </a:pPr>
            <a:endParaRPr lang="es-CO" sz="2400" dirty="0"/>
          </a:p>
          <a:p>
            <a:pPr marL="342900" indent="-342900">
              <a:buFont typeface="Arial" panose="020B0604020202020204" pitchFamily="34" charset="0"/>
              <a:buChar char="•"/>
            </a:pPr>
            <a:r>
              <a:rPr lang="es-CO" sz="2400" dirty="0"/>
              <a:t>Algunos intermediarios de dispositivos múltiples se posicionan como agentes de servicio para interceptar mensajes de manera transparente en tiempo de ejecución</a:t>
            </a:r>
            <a:r>
              <a:rPr lang="es-CO" sz="2400" dirty="0" smtClean="0"/>
              <a:t>.</a:t>
            </a:r>
          </a:p>
          <a:p>
            <a:pPr marL="342900" indent="-342900">
              <a:buFont typeface="Arial" panose="020B0604020202020204" pitchFamily="34" charset="0"/>
              <a:buChar char="•"/>
            </a:pPr>
            <a:endParaRPr lang="es-CO" sz="2400" dirty="0" smtClean="0"/>
          </a:p>
          <a:p>
            <a:pPr marL="342900" indent="-342900">
              <a:buFont typeface="Arial" panose="020B0604020202020204" pitchFamily="34" charset="0"/>
              <a:buChar char="•"/>
            </a:pPr>
            <a:r>
              <a:rPr lang="es-CO" sz="2400" dirty="0" smtClean="0"/>
              <a:t>A pesar que el ADP </a:t>
            </a:r>
            <a:r>
              <a:rPr lang="es-CO" sz="2400" dirty="0" err="1" smtClean="0"/>
              <a:t>controller</a:t>
            </a:r>
            <a:r>
              <a:rPr lang="es-CO" sz="2400" dirty="0" smtClean="0"/>
              <a:t> es un sistema o un componente lógico, requiere de varios elementos de infraestructura para poder funcionar correctamente, mas si lo queremos escalar o balancear.</a:t>
            </a:r>
            <a:endParaRPr lang="es-CO" sz="2400" dirty="0"/>
          </a:p>
          <a:p>
            <a:endParaRPr lang="es-CO" sz="2400" b="1" dirty="0" smtClean="0"/>
          </a:p>
          <a:p>
            <a:endParaRPr lang="es-CO" sz="2400" b="1" dirty="0"/>
          </a:p>
          <a:p>
            <a:endParaRPr lang="es-ES" sz="2400" dirty="0"/>
          </a:p>
          <a:p>
            <a:endParaRPr lang="es-CO" sz="2400" dirty="0"/>
          </a:p>
        </p:txBody>
      </p:sp>
    </p:spTree>
    <p:extLst>
      <p:ext uri="{BB962C8B-B14F-4D97-AF65-F5344CB8AC3E}">
        <p14:creationId xmlns:p14="http://schemas.microsoft.com/office/powerpoint/2010/main" val="308437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1446550"/>
          </a:xfrm>
          <a:prstGeom prst="rect">
            <a:avLst/>
          </a:prstGeom>
          <a:noFill/>
        </p:spPr>
        <p:txBody>
          <a:bodyPr wrap="square" rtlCol="0">
            <a:spAutoFit/>
          </a:bodyPr>
          <a:lstStyle/>
          <a:p>
            <a:pPr marL="285750" indent="-285750">
              <a:buFont typeface="Arial" panose="020B0604020202020204" pitchFamily="34" charset="0"/>
              <a:buChar char="•"/>
            </a:pPr>
            <a:r>
              <a:rPr lang="es-CO" sz="3200" b="1" dirty="0"/>
              <a:t>Broad Access </a:t>
            </a:r>
            <a:r>
              <a:rPr lang="es-CO" sz="3200" dirty="0"/>
              <a:t>(Acceso Amplio)</a:t>
            </a:r>
            <a:endParaRPr lang="es-CO" sz="3200" b="1" dirty="0"/>
          </a:p>
          <a:p>
            <a:endParaRPr lang="es-ES" sz="3200" dirty="0" smtClean="0"/>
          </a:p>
          <a:p>
            <a:r>
              <a:rPr lang="es-CO" sz="2400" dirty="0"/>
              <a:t>¿Cómo pueden los servicios en la nube ser accesibles a una amplia gama de consumidores</a:t>
            </a:r>
            <a:r>
              <a:rPr lang="es-CO" sz="2400" dirty="0" smtClean="0"/>
              <a:t>?</a:t>
            </a:r>
            <a:endParaRPr lang="es-CO" sz="2400" b="1" dirty="0"/>
          </a:p>
        </p:txBody>
      </p:sp>
      <p:pic>
        <p:nvPicPr>
          <p:cNvPr id="7" name="Picture 2" descr="Resultado de imagen para alto acoplamiento en la nu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717" y="2888187"/>
            <a:ext cx="5551915" cy="369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51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6063198"/>
          </a:xfrm>
          <a:prstGeom prst="rect">
            <a:avLst/>
          </a:prstGeom>
          <a:noFill/>
        </p:spPr>
        <p:txBody>
          <a:bodyPr wrap="square" rtlCol="0">
            <a:spAutoFit/>
          </a:bodyPr>
          <a:lstStyle/>
          <a:p>
            <a:r>
              <a:rPr lang="es-CO" sz="2800" b="1" dirty="0" smtClean="0"/>
              <a:t>Problema</a:t>
            </a:r>
          </a:p>
          <a:p>
            <a:r>
              <a:rPr lang="es-CO" sz="2400" dirty="0" smtClean="0"/>
              <a:t>Los consumidores de la nube pueden requerir acceso a dispositivos, protocolos o formatos de datos de un servicio en la nube, pero en algunos de los casos no está diseñado para soportarlos.</a:t>
            </a:r>
          </a:p>
          <a:p>
            <a:endParaRPr lang="es-CO" sz="2400" b="1" dirty="0" smtClean="0"/>
          </a:p>
          <a:p>
            <a:endParaRPr lang="es-CO" sz="2400" dirty="0" smtClean="0"/>
          </a:p>
          <a:p>
            <a:endParaRPr lang="es-CO" sz="2400" dirty="0"/>
          </a:p>
          <a:p>
            <a:endParaRPr lang="es-CO" sz="2400" dirty="0" smtClean="0"/>
          </a:p>
          <a:p>
            <a:endParaRPr lang="es-CO" sz="2400" dirty="0" smtClean="0"/>
          </a:p>
          <a:p>
            <a:r>
              <a:rPr lang="es-CO" sz="2400" dirty="0" smtClean="0"/>
              <a:t>Los servicios en la nube suelen diseñarse para admitir un tipo de consumidor de servicios en la nube. Sin embargo, es posible que diferentes consumidores de la nube necesiten o prefieran acceder a un determinado servicio en la nube utilizando diferentes dispositivos de consumo del servicio en la nube, como dispositivos móviles, navegadores web o interfaces de usuario. </a:t>
            </a:r>
          </a:p>
          <a:p>
            <a:endParaRPr lang="es-ES" sz="2400" dirty="0"/>
          </a:p>
          <a:p>
            <a:endParaRPr lang="es-CO" sz="2400" dirty="0"/>
          </a:p>
        </p:txBody>
      </p:sp>
      <p:pic>
        <p:nvPicPr>
          <p:cNvPr id="2050" name="Picture 2" descr="Resultado de imagen para comunicacion entre sistem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2992" y="2556918"/>
            <a:ext cx="253365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53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2554545"/>
          </a:xfrm>
          <a:prstGeom prst="rect">
            <a:avLst/>
          </a:prstGeom>
          <a:noFill/>
        </p:spPr>
        <p:txBody>
          <a:bodyPr wrap="square" rtlCol="0">
            <a:spAutoFit/>
          </a:bodyPr>
          <a:lstStyle/>
          <a:p>
            <a:r>
              <a:rPr lang="es-CO" sz="2800" b="1" dirty="0" smtClean="0"/>
              <a:t>Solución</a:t>
            </a:r>
          </a:p>
          <a:p>
            <a:pPr marL="457200" indent="-457200">
              <a:buFontTx/>
              <a:buChar char="-"/>
            </a:pPr>
            <a:r>
              <a:rPr lang="es-CO" sz="2800" dirty="0" smtClean="0"/>
              <a:t>Incluir </a:t>
            </a:r>
            <a:r>
              <a:rPr lang="es-CO" sz="2800" dirty="0"/>
              <a:t>una lógica de mapeo, que permita transformar los intercambios de datos entre el servicio en la nube y los diferentes consumidores de servicios en la </a:t>
            </a:r>
            <a:r>
              <a:rPr lang="es-CO" sz="2800" dirty="0" smtClean="0"/>
              <a:t>nube.</a:t>
            </a:r>
          </a:p>
          <a:p>
            <a:endParaRPr lang="es-ES" sz="2400" dirty="0"/>
          </a:p>
          <a:p>
            <a:endParaRPr lang="es-CO" sz="2400" dirty="0"/>
          </a:p>
        </p:txBody>
      </p:sp>
      <p:pic>
        <p:nvPicPr>
          <p:cNvPr id="5124" name="Picture 4"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3591" y="2807264"/>
            <a:ext cx="3883311" cy="388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60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3416320"/>
          </a:xfrm>
          <a:prstGeom prst="rect">
            <a:avLst/>
          </a:prstGeom>
          <a:noFill/>
        </p:spPr>
        <p:txBody>
          <a:bodyPr wrap="square" rtlCol="0">
            <a:spAutoFit/>
          </a:bodyPr>
          <a:lstStyle/>
          <a:p>
            <a:r>
              <a:rPr lang="es-CO" sz="2800" b="1" dirty="0" smtClean="0"/>
              <a:t>Solución</a:t>
            </a:r>
          </a:p>
          <a:p>
            <a:endParaRPr lang="es-CO" sz="2800" b="1" dirty="0" smtClean="0"/>
          </a:p>
          <a:p>
            <a:r>
              <a:rPr lang="es-CO" sz="2800" dirty="0" smtClean="0"/>
              <a:t>- Los </a:t>
            </a:r>
            <a:r>
              <a:rPr lang="es-CO" sz="2800" dirty="0"/>
              <a:t>protocolos de transporte, los protocolos de mensajería, los modelos de datos y otros tipos de datos enviados al servicio en la nube se transforman en tiempo de ejecución en formatos compatibles con la lógica nativa del servicio en la nube.</a:t>
            </a:r>
            <a:endParaRPr lang="es-CO" sz="2800" b="1" dirty="0"/>
          </a:p>
          <a:p>
            <a:endParaRPr lang="es-ES" sz="2400" dirty="0"/>
          </a:p>
          <a:p>
            <a:endParaRPr lang="es-CO" sz="2400" dirty="0"/>
          </a:p>
        </p:txBody>
      </p:sp>
      <p:pic>
        <p:nvPicPr>
          <p:cNvPr id="4098" name="Picture 2" descr="Resultado de imagen para intercambio de datos en la nu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463" y="3239589"/>
            <a:ext cx="4635350" cy="361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4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1815882"/>
          </a:xfrm>
          <a:prstGeom prst="rect">
            <a:avLst/>
          </a:prstGeom>
          <a:noFill/>
        </p:spPr>
        <p:txBody>
          <a:bodyPr wrap="square" rtlCol="0">
            <a:spAutoFit/>
          </a:bodyPr>
          <a:lstStyle/>
          <a:p>
            <a:r>
              <a:rPr lang="es-CO" dirty="0"/>
              <a:t>Se implementa (1) un servicio en la nube que contiene una lógica de mapeo de tiempo de ejecución y (2) se pone a disposición de diferentes tipos de dispositivos de consumo de servicios en la nube.</a:t>
            </a:r>
            <a:endParaRPr lang="es-CO" b="1" dirty="0"/>
          </a:p>
          <a:p>
            <a:endParaRPr lang="es-CO" sz="2800" b="1" dirty="0" smtClean="0"/>
          </a:p>
          <a:p>
            <a:endParaRPr lang="es-ES" sz="2400" dirty="0"/>
          </a:p>
          <a:p>
            <a:endParaRPr lang="es-CO" sz="2400" dirty="0"/>
          </a:p>
        </p:txBody>
      </p:sp>
      <p:pic>
        <p:nvPicPr>
          <p:cNvPr id="7" name="Imagen 6"/>
          <p:cNvPicPr/>
          <p:nvPr/>
        </p:nvPicPr>
        <p:blipFill>
          <a:blip r:embed="rId4">
            <a:extLst>
              <a:ext uri="{28A0092B-C50C-407E-A947-70E740481C1C}">
                <a14:useLocalDpi xmlns:a14="http://schemas.microsoft.com/office/drawing/2010/main" val="0"/>
              </a:ext>
            </a:extLst>
          </a:blip>
          <a:srcRect/>
          <a:stretch>
            <a:fillRect/>
          </a:stretch>
        </p:blipFill>
        <p:spPr bwMode="auto">
          <a:xfrm>
            <a:off x="2259874" y="1854924"/>
            <a:ext cx="7498080" cy="4561328"/>
          </a:xfrm>
          <a:prstGeom prst="rect">
            <a:avLst/>
          </a:prstGeom>
          <a:noFill/>
          <a:ln>
            <a:noFill/>
          </a:ln>
        </p:spPr>
      </p:pic>
    </p:spTree>
    <p:extLst>
      <p:ext uri="{BB962C8B-B14F-4D97-AF65-F5344CB8AC3E}">
        <p14:creationId xmlns:p14="http://schemas.microsoft.com/office/powerpoint/2010/main" val="356138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6001643"/>
          </a:xfrm>
          <a:prstGeom prst="rect">
            <a:avLst/>
          </a:prstGeom>
          <a:noFill/>
        </p:spPr>
        <p:txBody>
          <a:bodyPr wrap="square" rtlCol="0">
            <a:spAutoFit/>
          </a:bodyPr>
          <a:lstStyle/>
          <a:p>
            <a:r>
              <a:rPr lang="es-CO" sz="2400" b="1" dirty="0" smtClean="0"/>
              <a:t>Aplicación</a:t>
            </a:r>
          </a:p>
          <a:p>
            <a:endParaRPr lang="es-CO" sz="2400" b="1" dirty="0"/>
          </a:p>
          <a:p>
            <a:r>
              <a:rPr lang="es-CO" sz="2400" dirty="0"/>
              <a:t>La lógica de mapeo se agrega a la lógica del servicio en la nube o se coloca por separado, dentro de un mecanismo de agente multi-dispositivo que transforma los datos entre el consumidor del servicio en la nube y el servicio en la nube</a:t>
            </a:r>
            <a:r>
              <a:rPr lang="es-CO" sz="2400" dirty="0" smtClean="0"/>
              <a:t>.</a:t>
            </a:r>
          </a:p>
          <a:p>
            <a:endParaRPr lang="es-CO" sz="2400" b="1" dirty="0"/>
          </a:p>
          <a:p>
            <a:r>
              <a:rPr lang="es-CO" sz="2400" dirty="0"/>
              <a:t>El intermediario de dispositivos múltiples se utiliza más comúnmente como un componente, separado de la arquitectura del servicio en la nube o dentro de ella.</a:t>
            </a:r>
          </a:p>
          <a:p>
            <a:endParaRPr lang="es-CO" sz="2400" dirty="0"/>
          </a:p>
          <a:p>
            <a:r>
              <a:rPr lang="es-CO" sz="2400" dirty="0"/>
              <a:t>Algunos intermediarios de dispositivos múltiples se posicionan como agentes de servicio para interceptar mensajes de manera transparente en tiempo de ejecución.</a:t>
            </a:r>
            <a:endParaRPr lang="es-CO" sz="2400" b="1" dirty="0"/>
          </a:p>
          <a:p>
            <a:endParaRPr lang="es-CO" sz="2400" b="1" dirty="0"/>
          </a:p>
          <a:p>
            <a:endParaRPr lang="es-CO" sz="2400" dirty="0" smtClean="0"/>
          </a:p>
          <a:p>
            <a:endParaRPr lang="es-CO" sz="2400" dirty="0"/>
          </a:p>
          <a:p>
            <a:endParaRPr lang="es-CO" sz="2400" dirty="0" smtClean="0"/>
          </a:p>
          <a:p>
            <a:endParaRPr lang="es-CO" sz="2400" dirty="0" smtClean="0"/>
          </a:p>
        </p:txBody>
      </p:sp>
    </p:spTree>
    <p:extLst>
      <p:ext uri="{BB962C8B-B14F-4D97-AF65-F5344CB8AC3E}">
        <p14:creationId xmlns:p14="http://schemas.microsoft.com/office/powerpoint/2010/main" val="2726836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830997"/>
          </a:xfrm>
          <a:prstGeom prst="rect">
            <a:avLst/>
          </a:prstGeom>
          <a:noFill/>
        </p:spPr>
        <p:txBody>
          <a:bodyPr wrap="square" rtlCol="0">
            <a:spAutoFit/>
          </a:bodyPr>
          <a:lstStyle/>
          <a:p>
            <a:endParaRPr lang="es-ES" sz="2400" dirty="0"/>
          </a:p>
          <a:p>
            <a:endParaRPr lang="es-CO" sz="2400" dirty="0"/>
          </a:p>
        </p:txBody>
      </p:sp>
      <p:pic>
        <p:nvPicPr>
          <p:cNvPr id="7" name="Imagen 6"/>
          <p:cNvPicPr/>
          <p:nvPr/>
        </p:nvPicPr>
        <p:blipFill>
          <a:blip r:embed="rId4">
            <a:extLst>
              <a:ext uri="{28A0092B-C50C-407E-A947-70E740481C1C}">
                <a14:useLocalDpi xmlns:a14="http://schemas.microsoft.com/office/drawing/2010/main" val="0"/>
              </a:ext>
            </a:extLst>
          </a:blip>
          <a:srcRect/>
          <a:stretch>
            <a:fillRect/>
          </a:stretch>
        </p:blipFill>
        <p:spPr bwMode="auto">
          <a:xfrm>
            <a:off x="2795451" y="1071802"/>
            <a:ext cx="4872445" cy="5618774"/>
          </a:xfrm>
          <a:prstGeom prst="rect">
            <a:avLst/>
          </a:prstGeom>
          <a:noFill/>
          <a:ln>
            <a:noFill/>
          </a:ln>
        </p:spPr>
      </p:pic>
    </p:spTree>
    <p:extLst>
      <p:ext uri="{BB962C8B-B14F-4D97-AF65-F5344CB8AC3E}">
        <p14:creationId xmlns:p14="http://schemas.microsoft.com/office/powerpoint/2010/main" val="405355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637"/>
            <a:ext cx="12192001" cy="6613301"/>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671" y="0"/>
            <a:ext cx="2077329" cy="792159"/>
          </a:xfrm>
          <a:prstGeom prst="rect">
            <a:avLst/>
          </a:prstGeom>
        </p:spPr>
      </p:pic>
      <p:sp>
        <p:nvSpPr>
          <p:cNvPr id="5" name="CuadroTexto 4"/>
          <p:cNvSpPr txBox="1"/>
          <p:nvPr/>
        </p:nvSpPr>
        <p:spPr>
          <a:xfrm>
            <a:off x="490330" y="1071801"/>
            <a:ext cx="11476383" cy="5078313"/>
          </a:xfrm>
          <a:prstGeom prst="rect">
            <a:avLst/>
          </a:prstGeom>
          <a:noFill/>
        </p:spPr>
        <p:txBody>
          <a:bodyPr wrap="square" rtlCol="0">
            <a:spAutoFit/>
          </a:bodyPr>
          <a:lstStyle/>
          <a:p>
            <a:r>
              <a:rPr lang="es-CO" b="1" dirty="0"/>
              <a:t>Mecanismos</a:t>
            </a:r>
          </a:p>
          <a:p>
            <a:r>
              <a:rPr lang="es-CO" b="1" dirty="0"/>
              <a:t>• </a:t>
            </a:r>
            <a:r>
              <a:rPr lang="es-CO" dirty="0"/>
              <a:t>Multi-</a:t>
            </a:r>
            <a:r>
              <a:rPr lang="es-CO" dirty="0" err="1"/>
              <a:t>Device</a:t>
            </a:r>
            <a:r>
              <a:rPr lang="es-CO" dirty="0"/>
              <a:t> </a:t>
            </a:r>
            <a:r>
              <a:rPr lang="es-CO" dirty="0" err="1"/>
              <a:t>Broker</a:t>
            </a:r>
            <a:r>
              <a:rPr lang="es-CO" dirty="0" smtClean="0"/>
              <a:t>:</a:t>
            </a:r>
          </a:p>
          <a:p>
            <a:endParaRPr lang="es-CO" b="1" dirty="0"/>
          </a:p>
          <a:p>
            <a:r>
              <a:rPr lang="es-CO" dirty="0"/>
              <a:t>Es un mecanismo especializado que proporciona la lógica de transformación de tiempo de ejecución utilizada por los servicios en la nube para admitir diferentes tipos de dispositivos de consumo de servicios en la nube</a:t>
            </a:r>
            <a:r>
              <a:rPr lang="es-CO" dirty="0" smtClean="0"/>
              <a:t>.</a:t>
            </a:r>
          </a:p>
          <a:p>
            <a:endParaRPr lang="es-CO" b="1" dirty="0"/>
          </a:p>
          <a:p>
            <a:r>
              <a:rPr lang="es-CO" dirty="0"/>
              <a:t>Es posible que un servicio de nube individual necesite acceso a diferentes tipos de consumidores de servicios en la nube, algunos de los cuales pueden ser incompatibles con el contrato de servicio publicado del servicio en la nube, para superar las incompatibilidades entre un servicio en la nube y un consumidor de servicios en la nube dispares, la lógica de mapeo debe crearse para transformar (o convertir) la información que se intercambia en el tiempo de ejecución</a:t>
            </a:r>
            <a:r>
              <a:rPr lang="es-CO" dirty="0" smtClean="0"/>
              <a:t>.</a:t>
            </a:r>
          </a:p>
          <a:p>
            <a:endParaRPr lang="es-CO" b="1" dirty="0"/>
          </a:p>
          <a:p>
            <a:r>
              <a:rPr lang="es-CO" dirty="0"/>
              <a:t>Los niveles en los que se puede crear la lógica de transformación incluyen:</a:t>
            </a:r>
            <a:endParaRPr lang="es-CO" b="1" dirty="0"/>
          </a:p>
          <a:p>
            <a:pPr lvl="0"/>
            <a:endParaRPr lang="es-CO" dirty="0" smtClean="0"/>
          </a:p>
          <a:p>
            <a:pPr lvl="0"/>
            <a:r>
              <a:rPr lang="es-CO" dirty="0" smtClean="0"/>
              <a:t>-protocolos </a:t>
            </a:r>
            <a:r>
              <a:rPr lang="es-CO" dirty="0"/>
              <a:t>de transporte</a:t>
            </a:r>
            <a:endParaRPr lang="es-CO" b="1" dirty="0"/>
          </a:p>
          <a:p>
            <a:pPr lvl="0"/>
            <a:r>
              <a:rPr lang="es-CO" dirty="0" smtClean="0"/>
              <a:t>-protocolos </a:t>
            </a:r>
            <a:r>
              <a:rPr lang="es-CO" dirty="0"/>
              <a:t>de mensajería</a:t>
            </a:r>
            <a:endParaRPr lang="es-CO" b="1" dirty="0"/>
          </a:p>
          <a:p>
            <a:pPr lvl="0"/>
            <a:r>
              <a:rPr lang="es-CO" dirty="0" smtClean="0"/>
              <a:t>-protocolos </a:t>
            </a:r>
            <a:r>
              <a:rPr lang="es-CO" dirty="0"/>
              <a:t>de dispositivo de almacenamiento</a:t>
            </a:r>
            <a:endParaRPr lang="es-CO" b="1" dirty="0"/>
          </a:p>
          <a:p>
            <a:pPr lvl="0"/>
            <a:r>
              <a:rPr lang="es-CO" dirty="0" smtClean="0"/>
              <a:t>- esquemas </a:t>
            </a:r>
            <a:r>
              <a:rPr lang="es-CO" dirty="0"/>
              <a:t>de datos / modelos de datos</a:t>
            </a:r>
            <a:endParaRPr lang="es-CO" b="1" dirty="0"/>
          </a:p>
          <a:p>
            <a:endParaRPr lang="es-CO" b="1" dirty="0"/>
          </a:p>
        </p:txBody>
      </p:sp>
    </p:spTree>
    <p:extLst>
      <p:ext uri="{BB962C8B-B14F-4D97-AF65-F5344CB8AC3E}">
        <p14:creationId xmlns:p14="http://schemas.microsoft.com/office/powerpoint/2010/main" val="10608376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B808B707-25DF-42D5-810D-AB49961785C3}" vid="{5B8246E9-1AC9-4706-9EDE-B1E4BB1D056F}"/>
    </a:ext>
  </a:extLst>
</a:theme>
</file>

<file path=docProps/app.xml><?xml version="1.0" encoding="utf-8"?>
<Properties xmlns="http://schemas.openxmlformats.org/officeDocument/2006/extended-properties" xmlns:vt="http://schemas.openxmlformats.org/officeDocument/2006/docPropsVTypes">
  <Template/>
  <TotalTime>1644</TotalTime>
  <Words>829</Words>
  <Application>Microsoft Office PowerPoint</Application>
  <PresentationFormat>Panorámica</PresentationFormat>
  <Paragraphs>78</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Segoe UI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dc:creator>
  <cp:lastModifiedBy>Luis Felipe Grisales Bolaños</cp:lastModifiedBy>
  <cp:revision>86</cp:revision>
  <dcterms:created xsi:type="dcterms:W3CDTF">2017-03-23T04:50:04Z</dcterms:created>
  <dcterms:modified xsi:type="dcterms:W3CDTF">2017-11-23T22:52:04Z</dcterms:modified>
</cp:coreProperties>
</file>