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8B96E338-0DBF-484D-AAD5-777B9D17A49A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467A4B-6651-4248-A03D-CB6044346006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E338-0DBF-484D-AAD5-777B9D17A49A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7A4B-6651-4248-A03D-CB60443460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E338-0DBF-484D-AAD5-777B9D17A49A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7A4B-6651-4248-A03D-CB6044346006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96E338-0DBF-484D-AAD5-777B9D17A49A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B467A4B-6651-4248-A03D-CB6044346006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E338-0DBF-484D-AAD5-777B9D17A49A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467A4B-6651-4248-A03D-CB6044346006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B96E338-0DBF-484D-AAD5-777B9D17A49A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B467A4B-6651-4248-A03D-CB6044346006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B96E338-0DBF-484D-AAD5-777B9D17A49A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467A4B-6651-4248-A03D-CB6044346006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E338-0DBF-484D-AAD5-777B9D17A49A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467A4B-6651-4248-A03D-CB6044346006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E338-0DBF-484D-AAD5-777B9D17A49A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467A4B-6651-4248-A03D-CB604434600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B96E338-0DBF-484D-AAD5-777B9D17A49A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B467A4B-6651-4248-A03D-CB6044346006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8B96E338-0DBF-484D-AAD5-777B9D17A49A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B467A4B-6651-4248-A03D-CB6044346006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8B96E338-0DBF-484D-AAD5-777B9D17A49A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B467A4B-6651-4248-A03D-CB604434600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iasystems.com/blog/internet-things-important/" TargetMode="External"/><Relationship Id="rId2" Type="http://schemas.openxmlformats.org/officeDocument/2006/relationships/hyperlink" Target="https://www.digitaltrends.com/home/heck-internet-things-dont-y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lsiHUfIpNGY" TargetMode="External"/><Relationship Id="rId4" Type="http://schemas.openxmlformats.org/officeDocument/2006/relationships/hyperlink" Target="https://www.linkedin.com/pulse/pros-cons-internet-things-iot-bhaskara-reddy-sannapuredd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55776" y="2852936"/>
            <a:ext cx="4013200" cy="1463660"/>
          </a:xfrm>
        </p:spPr>
        <p:txBody>
          <a:bodyPr/>
          <a:lstStyle/>
          <a:p>
            <a:r>
              <a:rPr lang="pt-BR" dirty="0" smtClean="0"/>
              <a:t>“Internet das coisas”</a:t>
            </a:r>
          </a:p>
          <a:p>
            <a:r>
              <a:rPr lang="pt-BR" dirty="0" smtClean="0"/>
              <a:t>Por: Josemar Rocha e Philip </a:t>
            </a:r>
            <a:r>
              <a:rPr lang="pt-BR" dirty="0" err="1" smtClean="0"/>
              <a:t>Mahama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348880"/>
            <a:ext cx="4176464" cy="64832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IOT - Internet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Things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7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Conteúdo 11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708920"/>
            <a:ext cx="6172200" cy="3471862"/>
          </a:xfrm>
        </p:spPr>
      </p:pic>
      <p:sp>
        <p:nvSpPr>
          <p:cNvPr id="10" name="Espaço Reservado para Texto 9"/>
          <p:cNvSpPr>
            <a:spLocks noGrp="1"/>
          </p:cNvSpPr>
          <p:nvPr>
            <p:ph type="body" sz="half" idx="2"/>
          </p:nvPr>
        </p:nvSpPr>
        <p:spPr>
          <a:xfrm>
            <a:off x="1691680" y="1916832"/>
            <a:ext cx="5669280" cy="548640"/>
          </a:xfrm>
        </p:spPr>
        <p:txBody>
          <a:bodyPr>
            <a:normAutofit/>
          </a:bodyPr>
          <a:lstStyle/>
          <a:p>
            <a:r>
              <a:rPr lang="pt-BR" sz="2000" dirty="0" smtClean="0"/>
              <a:t>Termostato inteligente</a:t>
            </a:r>
            <a:endParaRPr lang="pt-BR" sz="2000" dirty="0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73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5" y="2819400"/>
            <a:ext cx="3931835" cy="3209925"/>
          </a:xfrm>
        </p:spPr>
      </p:pic>
      <p:pic>
        <p:nvPicPr>
          <p:cNvPr id="6" name="Espaço Reservado para Conteúdo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3029143"/>
            <a:ext cx="4022725" cy="2784089"/>
          </a:xfrm>
        </p:spPr>
      </p:pic>
      <p:sp>
        <p:nvSpPr>
          <p:cNvPr id="8" name="Espaço Reservado para Texto 7"/>
          <p:cNvSpPr>
            <a:spLocks noGrp="1"/>
          </p:cNvSpPr>
          <p:nvPr>
            <p:ph type="body" sz="half" idx="2"/>
          </p:nvPr>
        </p:nvSpPr>
        <p:spPr>
          <a:xfrm>
            <a:off x="2555776" y="1988840"/>
            <a:ext cx="4023360" cy="704088"/>
          </a:xfrm>
        </p:spPr>
        <p:txBody>
          <a:bodyPr>
            <a:normAutofit/>
          </a:bodyPr>
          <a:lstStyle/>
          <a:p>
            <a:r>
              <a:rPr lang="pt-BR" sz="2000" b="0" dirty="0" smtClean="0">
                <a:latin typeface="+mn-lt"/>
              </a:rPr>
              <a:t>Geladeira Inteligente</a:t>
            </a:r>
            <a:endParaRPr lang="pt-BR" sz="2000" b="0" dirty="0">
              <a:latin typeface="+mn-lt"/>
            </a:endParaRP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68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7544" y="1988840"/>
            <a:ext cx="8229600" cy="4680520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1800" dirty="0" smtClean="0"/>
              <a:t>- Conceito e Futuro.</a:t>
            </a:r>
          </a:p>
          <a:p>
            <a:pPr algn="l"/>
            <a:r>
              <a:rPr lang="pt-BR" sz="1800" dirty="0">
                <a:hlinkClick r:id="rId2"/>
              </a:rPr>
              <a:t>https://www.digitaltrends.com/home/heck-internet-things-dont-yet/</a:t>
            </a:r>
            <a:r>
              <a:rPr lang="pt-BR" sz="1800" dirty="0"/>
              <a:t> </a:t>
            </a:r>
          </a:p>
          <a:p>
            <a:pPr marL="342900" indent="-342900" algn="l">
              <a:buFontTx/>
              <a:buChar char="-"/>
            </a:pPr>
            <a:endParaRPr lang="pt-BR" sz="1800" dirty="0" smtClean="0"/>
          </a:p>
          <a:p>
            <a:pPr algn="l"/>
            <a:r>
              <a:rPr lang="pt-BR" sz="1800" dirty="0" smtClean="0"/>
              <a:t>- Importância.</a:t>
            </a:r>
          </a:p>
          <a:p>
            <a:pPr algn="l"/>
            <a:r>
              <a:rPr lang="pt-BR" sz="1800" dirty="0">
                <a:hlinkClick r:id="rId3"/>
              </a:rPr>
              <a:t>https://www.ariasystems.com/blog/internet-things-important/</a:t>
            </a:r>
            <a:r>
              <a:rPr lang="pt-BR" sz="1800" dirty="0"/>
              <a:t> </a:t>
            </a:r>
          </a:p>
          <a:p>
            <a:pPr algn="l"/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 smtClean="0"/>
              <a:t>- Desvantagens.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>
                <a:hlinkClick r:id="rId4"/>
              </a:rPr>
              <a:t>https://www.linkedin.com/pulse/pros-cons-internet-things-iot-bhaskara-reddy-sannapureddy</a:t>
            </a:r>
            <a:r>
              <a:rPr lang="pt-BR" sz="1800" dirty="0"/>
              <a:t> </a:t>
            </a:r>
            <a:endParaRPr lang="pt-BR" sz="1800" dirty="0" smtClean="0"/>
          </a:p>
          <a:p>
            <a:pPr algn="l"/>
            <a:endParaRPr lang="pt-BR" sz="1800" dirty="0" smtClean="0"/>
          </a:p>
          <a:p>
            <a:pPr algn="l"/>
            <a:r>
              <a:rPr lang="pt-BR" sz="1800" dirty="0" smtClean="0"/>
              <a:t>- Vídeo.</a:t>
            </a:r>
          </a:p>
          <a:p>
            <a:pPr algn="l"/>
            <a:r>
              <a:rPr lang="pt-BR" sz="1800" dirty="0">
                <a:hlinkClick r:id="rId5"/>
              </a:rPr>
              <a:t>https://</a:t>
            </a:r>
            <a:r>
              <a:rPr lang="pt-BR" sz="1800" dirty="0" smtClean="0">
                <a:hlinkClick r:id="rId5"/>
              </a:rPr>
              <a:t>www.youtube.com/watch?v=lsiHUfIpNGY</a:t>
            </a:r>
            <a:r>
              <a:rPr lang="pt-BR" sz="1800" dirty="0" smtClean="0"/>
              <a:t> </a:t>
            </a:r>
          </a:p>
          <a:p>
            <a:pPr algn="l"/>
            <a:endParaRPr lang="pt-BR" sz="1800" dirty="0" smtClean="0"/>
          </a:p>
          <a:p>
            <a:pPr algn="l"/>
            <a:r>
              <a:rPr lang="pt-BR" sz="1800" dirty="0" smtClean="0"/>
              <a:t>As imagens utilizadas nos exemplos foram retiradas do </a:t>
            </a:r>
            <a:r>
              <a:rPr lang="pt-BR" sz="1800" dirty="0" err="1" smtClean="0"/>
              <a:t>google</a:t>
            </a:r>
            <a:r>
              <a:rPr lang="pt-BR" sz="1800" dirty="0" smtClean="0"/>
              <a:t>.</a:t>
            </a:r>
            <a:endParaRPr lang="pt-BR" sz="1800" dirty="0"/>
          </a:p>
          <a:p>
            <a:pPr marL="342900" indent="-342900">
              <a:buFontTx/>
              <a:buChar char="-"/>
            </a:pPr>
            <a:endParaRPr lang="pt-BR" dirty="0" smtClean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056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3"/>
          </p:nvPr>
        </p:nvSpPr>
        <p:spPr>
          <a:xfrm>
            <a:off x="467544" y="2782824"/>
            <a:ext cx="8229600" cy="407517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“Internet das coisas”, em um nível muito básico significa:</a:t>
            </a:r>
          </a:p>
          <a:p>
            <a:r>
              <a:rPr lang="pt-BR" sz="2400" dirty="0" smtClean="0"/>
              <a:t>“Dispositivos que podem sentir(ter percepção) de aspectos do mundo real, como, por exemplo: iluminação, temperatura, presença ou ausência de pessoas ou objetos, para que então possa reportar ou efetuar uma ação de acordo com a informação adquirida e sua programação.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483768" y="980728"/>
            <a:ext cx="4104456" cy="701040"/>
          </a:xfrm>
        </p:spPr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3"/>
          </p:nvPr>
        </p:nvSpPr>
        <p:spPr>
          <a:xfrm>
            <a:off x="467544" y="2996952"/>
            <a:ext cx="8229600" cy="407517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Ao invés da maioria da informação ser produzida e consumida por pessoas, mais informação seria produzida e consumida por máquinas que estariam se comunicando  para eventualmente melhorar a qualidade de nossas vidas.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032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pt-BR" u="sng" dirty="0" smtClean="0"/>
              <a:t>Gerenciamento inteligente de </a:t>
            </a:r>
            <a:r>
              <a:rPr lang="pt-BR" u="sng" dirty="0"/>
              <a:t>d</a:t>
            </a:r>
            <a:r>
              <a:rPr lang="pt-BR" u="sng" dirty="0" smtClean="0"/>
              <a:t>esastres naturais.</a:t>
            </a:r>
          </a:p>
          <a:p>
            <a:pPr algn="l"/>
            <a:r>
              <a:rPr lang="pt-BR" dirty="0" smtClean="0"/>
              <a:t>	A habilidade de prever com grande precisão, o início de condições que podem causar incêndios antes que entrem fora de controle ou até mesmo começarem, permite que equipes possam reagir e evacuar  locais que possam ser afetados mais rápido. Este conceito também se aplica à deslizamentos, avalanches, terremotos, entre outros.</a:t>
            </a:r>
            <a:endParaRPr lang="pt-BR" u="sng" dirty="0"/>
          </a:p>
          <a:p>
            <a:pPr marL="342900" indent="-342900" algn="l">
              <a:buFontTx/>
              <a:buChar char="-"/>
            </a:pPr>
            <a:endParaRPr lang="pt-BR" u="sng" dirty="0" smtClean="0"/>
          </a:p>
          <a:p>
            <a:pPr marL="342900" indent="-342900" algn="l">
              <a:buFontTx/>
              <a:buChar char="-"/>
            </a:pPr>
            <a:r>
              <a:rPr lang="pt-BR" u="sng" dirty="0" smtClean="0"/>
              <a:t>Assistência médica inteligente.</a:t>
            </a:r>
          </a:p>
          <a:p>
            <a:pPr algn="l"/>
            <a:r>
              <a:rPr lang="pt-BR" dirty="0"/>
              <a:t>	</a:t>
            </a:r>
            <a:r>
              <a:rPr lang="pt-BR" dirty="0" smtClean="0"/>
              <a:t>Dispositivos vestíveis que possam detectar problemas de saúde, possivelmente antes que até mesmo ocorram, assim imediatamente alertando familiares, administrando remédios ou chamar emergência com informação detalhada sobre o paciente e sua atual condição instantaneamente.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IMPORTÂNCIA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0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3"/>
          </p:nvPr>
        </p:nvSpPr>
        <p:spPr>
          <a:xfrm>
            <a:off x="467544" y="2564904"/>
            <a:ext cx="8229600" cy="4075176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pt-BR" sz="2400" u="sng" dirty="0" smtClean="0"/>
              <a:t>Gerenciamento urbano inteligente.</a:t>
            </a:r>
          </a:p>
          <a:p>
            <a:pPr algn="l"/>
            <a:r>
              <a:rPr lang="pt-BR" sz="2400" dirty="0"/>
              <a:t>	</a:t>
            </a:r>
            <a:r>
              <a:rPr lang="pt-BR" sz="2400" dirty="0" smtClean="0"/>
              <a:t>Automação do tráfego em cidades que efetivamente nota e governa o fluxo do tráfego baseado em condições que podem mudar a qualquer momento. Possui aplicações para estacionamentos que de forma inteligente guia motoristas para vagas livres eliminando tempo e energia que seriam gastas nesse processo e assim drasticamente cortando emissão de gases.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Importância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34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648536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pt-BR" u="sng" dirty="0" smtClean="0"/>
              <a:t>Compatibilidade. </a:t>
            </a:r>
            <a:endParaRPr lang="pt-BR" dirty="0" smtClean="0"/>
          </a:p>
          <a:p>
            <a:pPr algn="just"/>
            <a:r>
              <a:rPr lang="pt-BR" dirty="0" smtClean="0"/>
              <a:t>	Atualmente</a:t>
            </a:r>
            <a:r>
              <a:rPr lang="pt-BR" dirty="0"/>
              <a:t>, não existe um padrão internacional de compatibilidade </a:t>
            </a:r>
            <a:r>
              <a:rPr lang="pt-BR" dirty="0" smtClean="0"/>
              <a:t>para </a:t>
            </a:r>
            <a:r>
              <a:rPr lang="pt-BR" dirty="0"/>
              <a:t>o equipamento de marcação e </a:t>
            </a:r>
            <a:r>
              <a:rPr lang="pt-BR" dirty="0" smtClean="0"/>
              <a:t>monitoramento.</a:t>
            </a:r>
          </a:p>
          <a:p>
            <a:pPr marL="342900" indent="-342900" algn="l">
              <a:buFontTx/>
              <a:buChar char="-"/>
            </a:pPr>
            <a:r>
              <a:rPr lang="pt-BR" u="sng" dirty="0" smtClean="0"/>
              <a:t>Complexidade.</a:t>
            </a:r>
          </a:p>
          <a:p>
            <a:pPr lvl="1" algn="just"/>
            <a:r>
              <a:rPr lang="pt-BR" dirty="0" smtClean="0"/>
              <a:t>	</a:t>
            </a:r>
            <a:r>
              <a:rPr lang="pt-PT" sz="2000" dirty="0">
                <a:solidFill>
                  <a:schemeClr val="tx1"/>
                </a:solidFill>
              </a:rPr>
              <a:t>Tal como acontece com todos os sistemas complexos, há mais </a:t>
            </a:r>
            <a:r>
              <a:rPr lang="pt-PT" sz="2000" dirty="0" smtClean="0">
                <a:solidFill>
                  <a:schemeClr val="tx1"/>
                </a:solidFill>
              </a:rPr>
              <a:t>oportunidades </a:t>
            </a:r>
            <a:r>
              <a:rPr lang="pt-PT" sz="2000" dirty="0">
                <a:solidFill>
                  <a:schemeClr val="tx1"/>
                </a:solidFill>
              </a:rPr>
              <a:t>de falha. Com a Internet das Coisas, as falhas podiam </a:t>
            </a:r>
            <a:r>
              <a:rPr lang="pt-PT" sz="2000" dirty="0" smtClean="0">
                <a:solidFill>
                  <a:schemeClr val="tx1"/>
                </a:solidFill>
              </a:rPr>
              <a:t>se tornar uma bola de neve. </a:t>
            </a:r>
            <a:r>
              <a:rPr lang="pt-PT" sz="2000" dirty="0">
                <a:solidFill>
                  <a:schemeClr val="tx1"/>
                </a:solidFill>
              </a:rPr>
              <a:t>Por exemplo, digamos que você e seu cônjuge recebem uma mensagem dizendo que seu leite expirou, e ambos param em uma loja no caminho de casa, e ambos adquirem leite. Como resultado, você e seu cônjuge compraram duas vezes o valor que </a:t>
            </a:r>
            <a:r>
              <a:rPr lang="pt-PT" sz="2000" dirty="0" smtClean="0">
                <a:solidFill>
                  <a:schemeClr val="tx1"/>
                </a:solidFill>
              </a:rPr>
              <a:t>precisam. </a:t>
            </a:r>
            <a:r>
              <a:rPr lang="pt-PT" sz="2000" dirty="0">
                <a:solidFill>
                  <a:schemeClr val="tx1"/>
                </a:solidFill>
              </a:rPr>
              <a:t>Ou talvez um erro no software acabe ordenando automaticamente um novo cartucho de tinta para sua impressora a cada hora durante alguns dias, ou pelo menos após cada falha de energia, quando você só precisa de uma única substituição.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30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72054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pt-BR" u="sng" dirty="0" smtClean="0"/>
              <a:t>Privacidade.</a:t>
            </a:r>
          </a:p>
          <a:p>
            <a:pPr algn="l"/>
            <a:r>
              <a:rPr lang="pt-BR" dirty="0"/>
              <a:t>	</a:t>
            </a:r>
            <a:r>
              <a:rPr lang="pt-BR" dirty="0" smtClean="0"/>
              <a:t>Com </a:t>
            </a:r>
            <a:r>
              <a:rPr lang="pt-BR" dirty="0"/>
              <a:t>todos esses </a:t>
            </a:r>
            <a:r>
              <a:rPr lang="pt-BR" dirty="0" smtClean="0"/>
              <a:t>dados </a:t>
            </a:r>
            <a:r>
              <a:rPr lang="pt-BR" dirty="0"/>
              <a:t>sendo transmitidos, o risco de perder privacidade aumenta. Por exemplo, com quanta criptografia os dados serão mantidos e transmitidos? Você quer que seus vizinhos ou empregadores saibam quais </a:t>
            </a:r>
            <a:r>
              <a:rPr lang="pt-BR" dirty="0" smtClean="0"/>
              <a:t>medicamentos </a:t>
            </a:r>
            <a:r>
              <a:rPr lang="pt-BR" dirty="0"/>
              <a:t>você está tomando ou sua situação financeira</a:t>
            </a:r>
            <a:r>
              <a:rPr lang="pt-BR" dirty="0" smtClean="0"/>
              <a:t>?</a:t>
            </a:r>
          </a:p>
          <a:p>
            <a:pPr algn="l"/>
            <a:endParaRPr lang="pt-BR" dirty="0"/>
          </a:p>
          <a:p>
            <a:pPr marL="342900" indent="-342900" algn="l">
              <a:buFontTx/>
              <a:buChar char="-"/>
            </a:pPr>
            <a:r>
              <a:rPr lang="pt-BR" u="sng" dirty="0" smtClean="0"/>
              <a:t>Segurança.</a:t>
            </a:r>
          </a:p>
          <a:p>
            <a:pPr algn="l"/>
            <a:r>
              <a:rPr lang="pt-BR" dirty="0"/>
              <a:t>	</a:t>
            </a:r>
            <a:r>
              <a:rPr lang="pt-BR" dirty="0" smtClean="0"/>
              <a:t>Imagine </a:t>
            </a:r>
            <a:r>
              <a:rPr lang="pt-BR" dirty="0"/>
              <a:t>se um hacker notório muda sua </a:t>
            </a:r>
            <a:r>
              <a:rPr lang="pt-BR" dirty="0" smtClean="0"/>
              <a:t>receita médica. </a:t>
            </a:r>
            <a:r>
              <a:rPr lang="pt-BR" dirty="0"/>
              <a:t>Ou se uma loja automaticamente lhe enviar um produto equivalente ao qual você é alérgico ou um sabor que não gosta ou um produto que já expirou. Como resultado, a segurança está em última instância nas mãos do consumidor para verificar qualquer automação.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66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3"/>
          </p:nvPr>
        </p:nvSpPr>
        <p:spPr>
          <a:xfrm>
            <a:off x="467544" y="2276872"/>
            <a:ext cx="8229600" cy="4075176"/>
          </a:xfrm>
        </p:spPr>
        <p:txBody>
          <a:bodyPr>
            <a:normAutofit/>
          </a:bodyPr>
          <a:lstStyle/>
          <a:p>
            <a:r>
              <a:rPr lang="en-US" sz="2400" dirty="0"/>
              <a:t>“Não </a:t>
            </a:r>
            <a:r>
              <a:rPr lang="en-US" sz="2400" dirty="0" err="1"/>
              <a:t>há</a:t>
            </a:r>
            <a:r>
              <a:rPr lang="en-US" sz="2400" dirty="0"/>
              <a:t> </a:t>
            </a:r>
            <a:r>
              <a:rPr lang="en-US" sz="2400" dirty="0" err="1"/>
              <a:t>dúvidas</a:t>
            </a:r>
            <a:r>
              <a:rPr lang="en-US" sz="2400" dirty="0"/>
              <a:t> de que </a:t>
            </a:r>
            <a:r>
              <a:rPr lang="en-US" sz="2400" dirty="0" smtClean="0"/>
              <a:t>‘Internet </a:t>
            </a:r>
            <a:r>
              <a:rPr lang="en-US" sz="2400" dirty="0"/>
              <a:t>das </a:t>
            </a:r>
            <a:r>
              <a:rPr lang="en-US" sz="2400" dirty="0" err="1" smtClean="0"/>
              <a:t>coisas</a:t>
            </a:r>
            <a:r>
              <a:rPr lang="en-US" sz="2400" dirty="0" smtClean="0"/>
              <a:t>’ </a:t>
            </a:r>
            <a:r>
              <a:rPr lang="en-US" sz="2400" dirty="0" err="1"/>
              <a:t>irá</a:t>
            </a:r>
            <a:r>
              <a:rPr lang="en-US" sz="2400" dirty="0"/>
              <a:t> </a:t>
            </a:r>
            <a:r>
              <a:rPr lang="en-US" sz="2400" dirty="0" err="1"/>
              <a:t>eventualmente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 smtClean="0"/>
              <a:t>tornar</a:t>
            </a:r>
            <a:r>
              <a:rPr lang="en-US" sz="2400" dirty="0" smtClean="0"/>
              <a:t> </a:t>
            </a:r>
            <a:r>
              <a:rPr lang="en-US" sz="2400" dirty="0" err="1" smtClean="0"/>
              <a:t>algo</a:t>
            </a:r>
            <a:r>
              <a:rPr lang="en-US" sz="2400" dirty="0" smtClean="0"/>
              <a:t> </a:t>
            </a:r>
            <a:r>
              <a:rPr lang="en-US" sz="2400" dirty="0" err="1"/>
              <a:t>enorme</a:t>
            </a:r>
            <a:r>
              <a:rPr lang="en-US" sz="2400" dirty="0"/>
              <a:t>, </a:t>
            </a:r>
            <a:r>
              <a:rPr lang="en-US" sz="2400" dirty="0" smtClean="0"/>
              <a:t>a IDC(International </a:t>
            </a:r>
            <a:r>
              <a:rPr lang="en-US" sz="2400" dirty="0"/>
              <a:t>Data Corporation) </a:t>
            </a:r>
            <a:r>
              <a:rPr lang="en-US" sz="2400" dirty="0" err="1"/>
              <a:t>estima</a:t>
            </a:r>
            <a:r>
              <a:rPr lang="en-US" sz="2400" dirty="0"/>
              <a:t> que 200 </a:t>
            </a:r>
            <a:r>
              <a:rPr lang="en-US" sz="2400" dirty="0" err="1"/>
              <a:t>bilhões</a:t>
            </a:r>
            <a:r>
              <a:rPr lang="en-US" sz="2400" dirty="0"/>
              <a:t> de </a:t>
            </a:r>
            <a:r>
              <a:rPr lang="en-US" sz="2400" dirty="0" err="1"/>
              <a:t>dispositivos</a:t>
            </a:r>
            <a:r>
              <a:rPr lang="en-US" sz="2400" dirty="0"/>
              <a:t> </a:t>
            </a:r>
            <a:r>
              <a:rPr lang="en-US" sz="2400" dirty="0" err="1"/>
              <a:t>estarão</a:t>
            </a:r>
            <a:r>
              <a:rPr lang="en-US" sz="2400" dirty="0"/>
              <a:t> </a:t>
            </a:r>
            <a:r>
              <a:rPr lang="en-US" sz="2400" dirty="0" err="1" smtClean="0"/>
              <a:t>conectados</a:t>
            </a:r>
            <a:r>
              <a:rPr lang="en-US" sz="2400" dirty="0" smtClean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 smtClean="0"/>
              <a:t>volta</a:t>
            </a:r>
            <a:r>
              <a:rPr lang="en-US" sz="2400" dirty="0" smtClean="0"/>
              <a:t> de 2021</a:t>
            </a:r>
            <a:r>
              <a:rPr lang="en-US" sz="2400" dirty="0"/>
              <a:t>, </a:t>
            </a:r>
            <a:r>
              <a:rPr lang="en-US" sz="2400" dirty="0" err="1"/>
              <a:t>sendo</a:t>
            </a:r>
            <a:r>
              <a:rPr lang="en-US" sz="2400" dirty="0"/>
              <a:t> 30 </a:t>
            </a:r>
            <a:r>
              <a:rPr lang="en-US" sz="2400" dirty="0" err="1"/>
              <a:t>bilhões</a:t>
            </a:r>
            <a:r>
              <a:rPr lang="en-US" sz="2400" dirty="0"/>
              <a:t> </a:t>
            </a:r>
            <a:r>
              <a:rPr lang="en-US" sz="2400" dirty="0" err="1"/>
              <a:t>dispositivos</a:t>
            </a:r>
            <a:r>
              <a:rPr lang="en-US" sz="2400" dirty="0"/>
              <a:t> </a:t>
            </a:r>
            <a:r>
              <a:rPr lang="en-US" sz="2400" dirty="0" err="1"/>
              <a:t>autonomos</a:t>
            </a:r>
            <a:r>
              <a:rPr lang="en-US" sz="2400" dirty="0"/>
              <a:t>. </a:t>
            </a:r>
            <a:r>
              <a:rPr lang="en-US" sz="2400" dirty="0" err="1"/>
              <a:t>Usar</a:t>
            </a:r>
            <a:r>
              <a:rPr lang="en-US" sz="2400" dirty="0"/>
              <a:t> a </a:t>
            </a:r>
            <a:r>
              <a:rPr lang="en-US" sz="2400" dirty="0" err="1"/>
              <a:t>tecnologia</a:t>
            </a:r>
            <a:r>
              <a:rPr lang="en-US" sz="2400" dirty="0"/>
              <a:t> da internet para </a:t>
            </a:r>
            <a:r>
              <a:rPr lang="en-US" sz="2400" dirty="0" err="1"/>
              <a:t>fazer</a:t>
            </a:r>
            <a:r>
              <a:rPr lang="en-US" sz="2400" dirty="0"/>
              <a:t> </a:t>
            </a:r>
            <a:r>
              <a:rPr lang="en-US" sz="2400" dirty="0" err="1"/>
              <a:t>nossas</a:t>
            </a:r>
            <a:r>
              <a:rPr lang="en-US" sz="2400" dirty="0"/>
              <a:t> casas e </a:t>
            </a:r>
            <a:r>
              <a:rPr lang="en-US" sz="2400" dirty="0" err="1"/>
              <a:t>dispositivos</a:t>
            </a:r>
            <a:r>
              <a:rPr lang="en-US" sz="2400" dirty="0"/>
              <a:t> </a:t>
            </a:r>
            <a:r>
              <a:rPr lang="en-US" sz="2400" dirty="0" err="1" smtClean="0"/>
              <a:t>inteligentes</a:t>
            </a:r>
            <a:r>
              <a:rPr lang="en-US" sz="2400" dirty="0" smtClean="0"/>
              <a:t> </a:t>
            </a:r>
            <a:r>
              <a:rPr lang="en-US" sz="2400" dirty="0"/>
              <a:t>é </a:t>
            </a:r>
            <a:r>
              <a:rPr lang="en-US" sz="2400" dirty="0" err="1"/>
              <a:t>fácil</a:t>
            </a:r>
            <a:r>
              <a:rPr lang="en-US" sz="2400" dirty="0"/>
              <a:t> de </a:t>
            </a:r>
            <a:r>
              <a:rPr lang="en-US" sz="2400" dirty="0" err="1"/>
              <a:t>entender</a:t>
            </a:r>
            <a:r>
              <a:rPr lang="en-US" sz="2400" dirty="0"/>
              <a:t>, mas é um </a:t>
            </a:r>
            <a:r>
              <a:rPr lang="en-US" sz="2400" dirty="0" err="1"/>
              <a:t>grande</a:t>
            </a:r>
            <a:r>
              <a:rPr lang="en-US" sz="2400" dirty="0"/>
              <a:t> </a:t>
            </a:r>
            <a:r>
              <a:rPr lang="en-US" sz="2400" dirty="0" err="1"/>
              <a:t>esforço</a:t>
            </a:r>
            <a:r>
              <a:rPr lang="en-US" sz="2400" dirty="0"/>
              <a:t> que </a:t>
            </a:r>
            <a:r>
              <a:rPr lang="en-US" sz="2400" dirty="0" err="1"/>
              <a:t>ainda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</a:t>
            </a:r>
            <a:r>
              <a:rPr lang="en-US" sz="2400" dirty="0" err="1"/>
              <a:t>levar</a:t>
            </a:r>
            <a:r>
              <a:rPr lang="en-US" sz="2400" dirty="0"/>
              <a:t> </a:t>
            </a:r>
            <a:r>
              <a:rPr lang="en-US" sz="2400" dirty="0" err="1"/>
              <a:t>muito</a:t>
            </a:r>
            <a:r>
              <a:rPr lang="en-US" sz="2400" dirty="0"/>
              <a:t> tempo — </a:t>
            </a:r>
            <a:r>
              <a:rPr lang="en-US" sz="2400" dirty="0" err="1"/>
              <a:t>aliás</a:t>
            </a:r>
            <a:r>
              <a:rPr lang="en-US" sz="2400" dirty="0"/>
              <a:t>, </a:t>
            </a:r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estamos</a:t>
            </a:r>
            <a:r>
              <a:rPr lang="en-US" sz="2400" dirty="0"/>
              <a:t> </a:t>
            </a:r>
            <a:r>
              <a:rPr lang="en-US" sz="2400" dirty="0" err="1"/>
              <a:t>nisso</a:t>
            </a:r>
            <a:r>
              <a:rPr lang="en-US" sz="2400" dirty="0"/>
              <a:t> </a:t>
            </a:r>
            <a:r>
              <a:rPr lang="en-US" sz="2400" dirty="0" err="1" smtClean="0"/>
              <a:t>há</a:t>
            </a:r>
            <a:r>
              <a:rPr lang="en-US" sz="2400" dirty="0" smtClean="0"/>
              <a:t> </a:t>
            </a:r>
            <a:r>
              <a:rPr lang="en-US" sz="2400" dirty="0" err="1"/>
              <a:t>mais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década</a:t>
            </a:r>
            <a:r>
              <a:rPr lang="en-US" sz="2400" dirty="0"/>
              <a:t>.”  </a:t>
            </a:r>
          </a:p>
          <a:p>
            <a:r>
              <a:rPr lang="en-US" sz="2400" dirty="0"/>
              <a:t>                      - Geoff Duncan</a:t>
            </a:r>
          </a:p>
          <a:p>
            <a:endParaRPr lang="en-US" sz="24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Futuro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2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08920"/>
            <a:ext cx="5982370" cy="3360310"/>
          </a:xfrm>
        </p:spPr>
      </p:pic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>
          <a:xfrm>
            <a:off x="2555776" y="1988840"/>
            <a:ext cx="4023360" cy="472072"/>
          </a:xfrm>
        </p:spPr>
        <p:txBody>
          <a:bodyPr/>
          <a:lstStyle/>
          <a:p>
            <a:r>
              <a:rPr lang="pt-BR" dirty="0" smtClean="0"/>
              <a:t>Google Home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20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322</TotalTime>
  <Words>233</Words>
  <Application>Microsoft Office PowerPoint</Application>
  <PresentationFormat>Apresentação na tela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BlackTie</vt:lpstr>
      <vt:lpstr> IOT - Internet of Things </vt:lpstr>
      <vt:lpstr>Conceito</vt:lpstr>
      <vt:lpstr>CONCEITO</vt:lpstr>
      <vt:lpstr>IMPORTÂNCIA</vt:lpstr>
      <vt:lpstr>Importância</vt:lpstr>
      <vt:lpstr>Desvantagens</vt:lpstr>
      <vt:lpstr>Desvantagens</vt:lpstr>
      <vt:lpstr>Futuro</vt:lpstr>
      <vt:lpstr>Exemplos</vt:lpstr>
      <vt:lpstr>EXEMPLOS</vt:lpstr>
      <vt:lpstr>Exemplos</vt:lpstr>
      <vt:lpstr>Fontes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mobile_apps_175</dc:creator>
  <cp:lastModifiedBy>mobile_apps_175</cp:lastModifiedBy>
  <cp:revision>12</cp:revision>
  <dcterms:created xsi:type="dcterms:W3CDTF">2017-11-28T03:51:41Z</dcterms:created>
  <dcterms:modified xsi:type="dcterms:W3CDTF">2017-11-28T09:15:04Z</dcterms:modified>
</cp:coreProperties>
</file>