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73" r:id="rId8"/>
    <p:sldId id="262" r:id="rId9"/>
    <p:sldId id="268" r:id="rId10"/>
    <p:sldId id="276" r:id="rId11"/>
    <p:sldId id="274" r:id="rId12"/>
    <p:sldId id="269" r:id="rId13"/>
    <p:sldId id="277" r:id="rId14"/>
    <p:sldId id="279" r:id="rId15"/>
    <p:sldId id="278" r:id="rId16"/>
    <p:sldId id="280" r:id="rId17"/>
    <p:sldId id="264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09A9B-571F-4B31-B42B-E288550C53E3}" v="25" dt="2023-07-03T20:02:37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03/07/2023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03/07/2023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4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82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90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02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9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31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866804"/>
            <a:ext cx="4941771" cy="112220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6600" b="1" dirty="0"/>
              <a:t>MEMENTO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89006"/>
            <a:ext cx="494177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FELIPHE ARAUJO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6353140-A9C0-F78E-376B-FB075F32C47D}"/>
              </a:ext>
            </a:extLst>
          </p:cNvPr>
          <p:cNvSpPr txBox="1">
            <a:spLocks/>
          </p:cNvSpPr>
          <p:nvPr/>
        </p:nvSpPr>
        <p:spPr>
          <a:xfrm>
            <a:off x="6416041" y="533786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YURI MARTINS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CC4857C-36A7-7F50-75C9-2C4E7840CE44}"/>
              </a:ext>
            </a:extLst>
          </p:cNvPr>
          <p:cNvSpPr txBox="1">
            <a:spLocks/>
          </p:cNvSpPr>
          <p:nvPr/>
        </p:nvSpPr>
        <p:spPr>
          <a:xfrm>
            <a:off x="6416041" y="5686714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GUSTAVO SECUNHO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5F30D44-40FF-9936-4A22-B9B5E5DB228B}"/>
              </a:ext>
            </a:extLst>
          </p:cNvPr>
          <p:cNvSpPr txBox="1">
            <a:spLocks/>
          </p:cNvSpPr>
          <p:nvPr/>
        </p:nvSpPr>
        <p:spPr>
          <a:xfrm>
            <a:off x="6096000" y="858982"/>
            <a:ext cx="5638801" cy="457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pt-BR" dirty="0">
                <a:solidFill>
                  <a:schemeClr val="tx1"/>
                </a:solidFill>
                <a:latin typeface="PT Sans" panose="020B0503020203020204" pitchFamily="34" charset="0"/>
              </a:rPr>
              <a:t>Parece que chegamos em um </a:t>
            </a:r>
            <a:r>
              <a:rPr lang="pt-BR" dirty="0">
                <a:highlight>
                  <a:srgbClr val="898989"/>
                </a:highlight>
                <a:latin typeface="PT Sans" panose="020B0503020203020204" pitchFamily="34" charset="0"/>
              </a:rPr>
              <a:t>beco sem saída</a:t>
            </a:r>
            <a:r>
              <a:rPr lang="pt-BR" dirty="0">
                <a:solidFill>
                  <a:schemeClr val="tx1"/>
                </a:solidFill>
                <a:latin typeface="PT Sans" panose="020B0503020203020204" pitchFamily="34" charset="0"/>
              </a:rPr>
              <a:t>: você </a:t>
            </a:r>
            <a:r>
              <a:rPr lang="pt-BR" dirty="0">
                <a:highlight>
                  <a:srgbClr val="898989"/>
                </a:highlight>
                <a:latin typeface="PT Sans" panose="020B0503020203020204" pitchFamily="34" charset="0"/>
              </a:rPr>
              <a:t>ou expõe </a:t>
            </a:r>
            <a:r>
              <a:rPr lang="pt-BR" dirty="0">
                <a:solidFill>
                  <a:schemeClr val="tx1"/>
                </a:solidFill>
                <a:latin typeface="PT Sans" panose="020B0503020203020204" pitchFamily="34" charset="0"/>
              </a:rPr>
              <a:t>todos os detalhes internos das classes tornando-as frágeis, ou </a:t>
            </a:r>
            <a:r>
              <a:rPr lang="pt-BR" dirty="0">
                <a:highlight>
                  <a:srgbClr val="898989"/>
                </a:highlight>
                <a:latin typeface="PT Sans" panose="020B0503020203020204" pitchFamily="34" charset="0"/>
              </a:rPr>
              <a:t>restringe</a:t>
            </a:r>
            <a:r>
              <a:rPr lang="pt-BR" dirty="0">
                <a:solidFill>
                  <a:schemeClr val="tx1"/>
                </a:solidFill>
                <a:latin typeface="PT Sans" panose="020B0503020203020204" pitchFamily="34" charset="0"/>
              </a:rPr>
              <a:t> o acesso ao estado delas, tornando impossível produzir retratos. Existe alguma outra maneira de implementar o "desfazer"?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8661-5F08-84CF-B7E0-EB053C0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589704-C230-456F-4041-F180C679A8C6}"/>
              </a:ext>
            </a:extLst>
          </p:cNvPr>
          <p:cNvSpPr txBox="1"/>
          <p:nvPr/>
        </p:nvSpPr>
        <p:spPr>
          <a:xfrm>
            <a:off x="1496291" y="1690688"/>
            <a:ext cx="985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 padrão Memento delega a criação dos retratos do estado para o próprio dono do estado (objeto original), o objeto </a:t>
            </a:r>
            <a:r>
              <a:rPr lang="pt-BR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originador</a:t>
            </a:r>
            <a:r>
              <a:rPr lang="pt-BR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 Portanto, ao invés de outros objetos tentarem copiar o estado do original “a partir do lado de fora”, a própria classe do objeto original pode fazer o retrato já que tem acesso total a seu próprio estado.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33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9A85-AD35-74B6-85F8-0F1A4EB6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35298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F7FC57B-4E78-BD23-789A-16408769929D}"/>
              </a:ext>
            </a:extLst>
          </p:cNvPr>
          <p:cNvSpPr txBox="1"/>
          <p:nvPr/>
        </p:nvSpPr>
        <p:spPr>
          <a:xfrm>
            <a:off x="5114159" y="49539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originador (</a:t>
            </a:r>
            <a:r>
              <a:rPr lang="pt-BR" dirty="0" err="1"/>
              <a:t>originator</a:t>
            </a:r>
            <a:r>
              <a:rPr lang="pt-BR" dirty="0"/>
              <a:t>) tem acesso total ao memento, enquanto que o cuidador (</a:t>
            </a:r>
            <a:r>
              <a:rPr lang="pt-BR" dirty="0" err="1"/>
              <a:t>caretaker</a:t>
            </a:r>
            <a:r>
              <a:rPr lang="pt-BR" dirty="0"/>
              <a:t>) pode acessar somente os metadados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F017BB-71E0-6266-0B10-E5F60C674009}"/>
              </a:ext>
            </a:extLst>
          </p:cNvPr>
          <p:cNvSpPr txBox="1"/>
          <p:nvPr/>
        </p:nvSpPr>
        <p:spPr>
          <a:xfrm>
            <a:off x="193965" y="983673"/>
            <a:ext cx="4132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padrão sugere armazenar a cópia do estado de um objeto em um objeto especial chamado </a:t>
            </a:r>
            <a:r>
              <a:rPr lang="pt-BR" i="1" dirty="0"/>
              <a:t>memento</a:t>
            </a:r>
            <a:r>
              <a:rPr lang="pt-BR" dirty="0"/>
              <a:t>. Os conteúdo de um memento não são acessíveis para qualquer outro objeto exceto aquele que o produziu. Outros objetos podem se comunicar com mementos usando uma interface limitada que pode permitir a recuperação dos metadados do retrato (data de criação, nome a operação efetuada, etc.), mas não ao estado do objeto original contido no retrato.</a:t>
            </a:r>
          </a:p>
          <a:p>
            <a:endParaRPr lang="pt-BR" dirty="0"/>
          </a:p>
        </p:txBody>
      </p:sp>
      <p:pic>
        <p:nvPicPr>
          <p:cNvPr id="18" name="Imagem 17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1C13725F-E1C9-5A74-6F65-9B8F4B7F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83" y="1135013"/>
            <a:ext cx="767175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27D54CA7-C7F3-A15A-5293-43619F3B0865}"/>
              </a:ext>
            </a:extLst>
          </p:cNvPr>
          <p:cNvSpPr txBox="1"/>
          <p:nvPr/>
        </p:nvSpPr>
        <p:spPr>
          <a:xfrm>
            <a:off x="1136073" y="72043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VANTAGENS E DESVANTAGENS</a:t>
            </a:r>
          </a:p>
        </p:txBody>
      </p:sp>
      <p:pic>
        <p:nvPicPr>
          <p:cNvPr id="50" name="Gráfico 49" descr="Marca de seleção com preenchimento sólido">
            <a:extLst>
              <a:ext uri="{FF2B5EF4-FFF2-40B4-BE49-F238E27FC236}">
                <a16:creationId xmlns:a16="http://schemas.microsoft.com/office/drawing/2014/main" id="{04FB5773-D8C0-821A-8C70-13EE4FA14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073" y="1711036"/>
            <a:ext cx="914400" cy="914400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B3863B-E832-408A-05FB-7057B2882D91}"/>
              </a:ext>
            </a:extLst>
          </p:cNvPr>
          <p:cNvSpPr txBox="1"/>
          <p:nvPr/>
        </p:nvSpPr>
        <p:spPr>
          <a:xfrm>
            <a:off x="2341418" y="2168236"/>
            <a:ext cx="529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Permite armazenar o estado de um objeto sem violar o encapsulamento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C6BA5BD-6B73-DFA5-848B-AD11C3D50940}"/>
              </a:ext>
            </a:extLst>
          </p:cNvPr>
          <p:cNvSpPr txBox="1"/>
          <p:nvPr/>
        </p:nvSpPr>
        <p:spPr>
          <a:xfrm>
            <a:off x="2333397" y="2845829"/>
            <a:ext cx="5292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 um mecanismo de recuperação de um estado de um objeto</a:t>
            </a:r>
          </a:p>
        </p:txBody>
      </p:sp>
      <p:pic>
        <p:nvPicPr>
          <p:cNvPr id="53" name="Gráfico 52" descr="Marca de seleção com preenchimento sólido">
            <a:extLst>
              <a:ext uri="{FF2B5EF4-FFF2-40B4-BE49-F238E27FC236}">
                <a16:creationId xmlns:a16="http://schemas.microsoft.com/office/drawing/2014/main" id="{C1CE2704-1926-A208-1000-996970A1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073" y="2625436"/>
            <a:ext cx="914400" cy="914400"/>
          </a:xfrm>
          <a:prstGeom prst="rect">
            <a:avLst/>
          </a:prstGeom>
        </p:spPr>
      </p:pic>
      <p:pic>
        <p:nvPicPr>
          <p:cNvPr id="55" name="Gráfico 54" descr="Fechar com preenchimento sólido">
            <a:extLst>
              <a:ext uri="{FF2B5EF4-FFF2-40B4-BE49-F238E27FC236}">
                <a16:creationId xmlns:a16="http://schemas.microsoft.com/office/drawing/2014/main" id="{7C22DC1E-EE5C-AB3C-0600-62D0CA429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073" y="4232564"/>
            <a:ext cx="914400" cy="914400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61542C1B-5402-4C85-E174-1746AEBCBA89}"/>
              </a:ext>
            </a:extLst>
          </p:cNvPr>
          <p:cNvSpPr txBox="1"/>
          <p:nvPr/>
        </p:nvSpPr>
        <p:spPr>
          <a:xfrm>
            <a:off x="2341418" y="4500633"/>
            <a:ext cx="52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consumir muita memória </a:t>
            </a:r>
            <a:r>
              <a:rPr lang="pt-BR" dirty="0" err="1"/>
              <a:t>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  <a:p>
            <a:pPr rtl="0"/>
            <a:r>
              <a:rPr lang="pt-BR" dirty="0"/>
              <a:t>Funcionalidade</a:t>
            </a:r>
          </a:p>
          <a:p>
            <a:pPr rtl="0"/>
            <a:r>
              <a:rPr lang="pt-BR" dirty="0"/>
              <a:t>Implementação</a:t>
            </a:r>
          </a:p>
          <a:p>
            <a:pPr rtl="0"/>
            <a:r>
              <a:rPr lang="pt-BR" dirty="0"/>
              <a:t>Exemplo</a:t>
            </a:r>
          </a:p>
          <a:p>
            <a:pPr rtl="0"/>
            <a:r>
              <a:rPr lang="pt-BR" dirty="0"/>
              <a:t>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34300"/>
            <a:ext cx="6368761" cy="269557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000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O 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Memento (</a:t>
            </a:r>
            <a:r>
              <a:rPr lang="pt-BR" sz="2000" b="1" dirty="0">
                <a:solidFill>
                  <a:srgbClr val="444444"/>
                </a:solidFill>
                <a:latin typeface="PT Sans" panose="020F0502020204030204" pitchFamily="34" charset="0"/>
              </a:rPr>
              <a:t>relembrar</a:t>
            </a:r>
            <a:r>
              <a:rPr lang="pt-BR" sz="2000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)</a:t>
            </a:r>
            <a:r>
              <a:rPr lang="pt-BR" sz="2000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 é um padrão de projeto comportamental que permite que você salve e restaure o estado anterior de um objeto sem revelar os detalhes de sua implementação.</a:t>
            </a:r>
            <a:endParaRPr lang="pt-BR" sz="200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936F3835-E657-BF87-CCEC-E5949021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18"/>
            <a:ext cx="10945091" cy="6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9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5200650" cy="171553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50" dirty="0"/>
              <a:t>FUNCIONALIDADE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Antes de executar uma operação, a aplicação salva um retrato do estado dos objetos, que pode mais tarde ser usada para restaurá-los a seu estado anterior.</a:t>
            </a: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1B0244C-3497-D5AB-D928-1F82D0E9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19" y="2378119"/>
            <a:ext cx="7363162" cy="28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CAA4-F695-0276-2059-A37DEE103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/>
              <a:t>COMO IMPLEMENTAR?</a:t>
            </a:r>
            <a:br>
              <a:rPr lang="pt-BR" sz="36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6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BCF16B5-9E3F-E5F2-DCA7-E0C081649283}"/>
              </a:ext>
            </a:extLst>
          </p:cNvPr>
          <p:cNvSpPr txBox="1"/>
          <p:nvPr/>
        </p:nvSpPr>
        <p:spPr>
          <a:xfrm>
            <a:off x="5250873" y="2945758"/>
            <a:ext cx="613756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provavelmente teria que percorrer todos os campos de um objeto e copiar seus valores para o armazenamento. 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E50ACE1D-5188-9C70-7060-F931E37F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534" y="615229"/>
            <a:ext cx="5030932" cy="35216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B95D8F4-26BF-4CA2-A228-D251F2D4C93D}"/>
              </a:ext>
            </a:extLst>
          </p:cNvPr>
          <p:cNvSpPr txBox="1"/>
          <p:nvPr/>
        </p:nvSpPr>
        <p:spPr>
          <a:xfrm>
            <a:off x="3580534" y="5126182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Como fazer uma cópia do estado privado de um objeto?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{0358D2F8-8DC7-4016-B3FF-79739B9C6E7B}tf67328976_win32</Template>
  <TotalTime>296</TotalTime>
  <Words>363</Words>
  <Application>Microsoft Office PowerPoint</Application>
  <PresentationFormat>Widescreen</PresentationFormat>
  <Paragraphs>35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PT Sans</vt:lpstr>
      <vt:lpstr>Tenorite</vt:lpstr>
      <vt:lpstr>Tema do Office</vt:lpstr>
      <vt:lpstr>MEMENTO</vt:lpstr>
      <vt:lpstr>AGENDA</vt:lpstr>
      <vt:lpstr>INTRODUÇÃO</vt:lpstr>
      <vt:lpstr>Apresentação do PowerPoint</vt:lpstr>
      <vt:lpstr>FUNCIONALIDADE</vt:lpstr>
      <vt:lpstr>Antes de executar uma operação, a aplicação salva um retrato do estado dos objetos, que pode mais tarde ser usada para restaurá-los a seu estado anterior.</vt:lpstr>
      <vt:lpstr>COMO IMPLEMENTAR? </vt:lpstr>
      <vt:lpstr>Apresentação do PowerPoint</vt:lpstr>
      <vt:lpstr>Apresentação do PowerPoint</vt:lpstr>
      <vt:lpstr>Apresentação do PowerPoint</vt:lpstr>
      <vt:lpstr>SOLUÇÃO</vt:lpstr>
      <vt:lpstr>exemplo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</dc:title>
  <dc:creator>Feliphe Araújo dos Santos</dc:creator>
  <cp:lastModifiedBy>Feliphe Araújo dos Santos</cp:lastModifiedBy>
  <cp:revision>3</cp:revision>
  <dcterms:created xsi:type="dcterms:W3CDTF">2023-07-02T18:59:09Z</dcterms:created>
  <dcterms:modified xsi:type="dcterms:W3CDTF">2023-07-03T23:41:45Z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