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hewy" charset="1" panose="02000000000000000000"/>
      <p:regular r:id="rId21"/>
    </p:embeddedFont>
    <p:embeddedFont>
      <p:font typeface="Comica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gif" Type="http://schemas.openxmlformats.org/officeDocument/2006/relationships/image"/><Relationship Id="rId7" Target="../media/image6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gif" Type="http://schemas.openxmlformats.org/officeDocument/2006/relationships/image"/><Relationship Id="rId7" Target="../media/image15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gif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gif" Type="http://schemas.openxmlformats.org/officeDocument/2006/relationships/image"/><Relationship Id="rId7" Target="../media/image15.gif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gif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gif" Type="http://schemas.openxmlformats.org/officeDocument/2006/relationships/image"/><Relationship Id="rId7" Target="../media/image15.gif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gif" Type="http://schemas.openxmlformats.org/officeDocument/2006/relationships/image"/><Relationship Id="rId7" Target="../media/image15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gif" Type="http://schemas.openxmlformats.org/officeDocument/2006/relationships/image"/><Relationship Id="rId7" Target="../media/image15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gif" Type="http://schemas.openxmlformats.org/officeDocument/2006/relationships/image"/><Relationship Id="rId7" Target="../media/image15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8994" y="1017973"/>
            <a:ext cx="11426042" cy="8060553"/>
          </a:xfrm>
          <a:custGeom>
            <a:avLst/>
            <a:gdLst/>
            <a:ahLst/>
            <a:cxnLst/>
            <a:rect r="r" b="b" t="t" l="l"/>
            <a:pathLst>
              <a:path h="8060553" w="11426042">
                <a:moveTo>
                  <a:pt x="0" y="0"/>
                </a:moveTo>
                <a:lnTo>
                  <a:pt x="11426042" y="0"/>
                </a:lnTo>
                <a:lnTo>
                  <a:pt x="11426042" y="8060554"/>
                </a:lnTo>
                <a:lnTo>
                  <a:pt x="0" y="806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65990" y="3592513"/>
            <a:ext cx="6331967" cy="325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9"/>
              </a:lnSpc>
            </a:pPr>
            <a:r>
              <a:rPr lang="en-US" sz="9999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EVOLUÇÃO DOS JOGOS DIGITAIS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7265379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6384" y="5376187"/>
            <a:ext cx="4515049" cy="370234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164002" y="884943"/>
            <a:ext cx="3095298" cy="3821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2419045">
            <a:off x="14729098" y="5722365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2700000">
            <a:off x="960190" y="821179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661095" y="2727175"/>
            <a:ext cx="10965811" cy="528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Influência mútua com outras mídias: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Adaptações de jogos para o cinema (Resident Evil, Tomb Raider)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Influência de filmes e música na criação de jogos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Cultura gamer: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Comunidades de fãs, eventos de eSports, convenções e cosplays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Importância cultural dos jogos: Moda, música, literatura e muito mais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7984184" y="0"/>
                </a:moveTo>
                <a:lnTo>
                  <a:pt x="0" y="0"/>
                </a:lnTo>
                <a:lnTo>
                  <a:pt x="0" y="5893780"/>
                </a:lnTo>
                <a:lnTo>
                  <a:pt x="7984184" y="5893780"/>
                </a:lnTo>
                <a:lnTo>
                  <a:pt x="79841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28064" y="3438386"/>
            <a:ext cx="6028149" cy="279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30"/>
              </a:lnSpc>
            </a:pPr>
            <a:r>
              <a:rPr lang="en-US" sz="650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JOGOS MODERNOS E REALIDADE VIRTUAL/AUMENTADA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6238101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118902" y="2533048"/>
            <a:ext cx="2898269" cy="43913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7107" y="2533048"/>
            <a:ext cx="2898269" cy="43913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2419045">
            <a:off x="14729098" y="5722365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2700000">
            <a:off x="960190" y="821179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661095" y="2663190"/>
            <a:ext cx="10965811" cy="486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270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Tecnologia de ponta: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Consoles modernos como PlayStation 5, Xbox Series X, PCs avançados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Gráficos em 4K, realidade virtual (VR), realidade aumentada (AR)</a:t>
            </a:r>
          </a:p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270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Jogos populares: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Ex.: Fortnite, The Witcher 3, Half-Life: Alyx</a:t>
            </a:r>
          </a:p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Jogos na nuvem: Nova forma de acessar e jogar em diversos dispositivos</a:t>
            </a:r>
          </a:p>
          <a:p>
            <a:pPr algn="l">
              <a:lnSpc>
                <a:spcPts val="351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94111" y="4187760"/>
            <a:ext cx="6299778" cy="105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80"/>
              </a:lnSpc>
            </a:pPr>
            <a:r>
              <a:rPr lang="en-US" sz="900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CONCLUSÃO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5400000">
            <a:off x="12115735" y="3132818"/>
            <a:ext cx="6061750" cy="28490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true" rot="5400000">
            <a:off x="110515" y="3132818"/>
            <a:ext cx="6061750" cy="2849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2419045">
            <a:off x="14729098" y="5722365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2700000">
            <a:off x="960190" y="821179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661095" y="2595790"/>
            <a:ext cx="10965811" cy="548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332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Resumo da evolução: De gráficos simples a experiências imersivas de VR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332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Importância cultural: Jogos digitais como parte significativa da cultura moderna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332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Previsões futuras: Jogos ainda mais imersivos com novas tecnologias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1709" y="2407672"/>
            <a:ext cx="12644582" cy="5471655"/>
          </a:xfrm>
          <a:custGeom>
            <a:avLst/>
            <a:gdLst/>
            <a:ahLst/>
            <a:cxnLst/>
            <a:rect r="r" b="b" t="t" l="l"/>
            <a:pathLst>
              <a:path h="5471655" w="12644582">
                <a:moveTo>
                  <a:pt x="0" y="0"/>
                </a:moveTo>
                <a:lnTo>
                  <a:pt x="12644582" y="0"/>
                </a:lnTo>
                <a:lnTo>
                  <a:pt x="12644582" y="5471656"/>
                </a:lnTo>
                <a:lnTo>
                  <a:pt x="0" y="5471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5400000">
            <a:off x="14748633" y="4110645"/>
            <a:ext cx="3934688" cy="20657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70589" y="3924936"/>
            <a:ext cx="9946823" cy="288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59"/>
              </a:lnSpc>
            </a:pPr>
            <a:r>
              <a:rPr lang="en-US" sz="12999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OBRIGADO PELA ATENÇÃO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true" rot="5400000">
            <a:off x="-395321" y="4031762"/>
            <a:ext cx="3934688" cy="206571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5353367" y="7110844"/>
            <a:ext cx="7581266" cy="1399769"/>
            <a:chOff x="0" y="0"/>
            <a:chExt cx="10108355" cy="186635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108355" cy="1866359"/>
              <a:chOff x="0" y="0"/>
              <a:chExt cx="471403" cy="8703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1403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471403">
                    <a:moveTo>
                      <a:pt x="43519" y="0"/>
                    </a:moveTo>
                    <a:lnTo>
                      <a:pt x="427884" y="0"/>
                    </a:lnTo>
                    <a:cubicBezTo>
                      <a:pt x="439426" y="0"/>
                      <a:pt x="450496" y="4585"/>
                      <a:pt x="458657" y="12746"/>
                    </a:cubicBezTo>
                    <a:cubicBezTo>
                      <a:pt x="466818" y="20908"/>
                      <a:pt x="471403" y="31977"/>
                      <a:pt x="471403" y="43519"/>
                    </a:cubicBezTo>
                    <a:lnTo>
                      <a:pt x="471403" y="43519"/>
                    </a:lnTo>
                    <a:cubicBezTo>
                      <a:pt x="471403" y="55061"/>
                      <a:pt x="466818" y="66130"/>
                      <a:pt x="458657" y="74291"/>
                    </a:cubicBezTo>
                    <a:cubicBezTo>
                      <a:pt x="450496" y="82453"/>
                      <a:pt x="439426" y="87038"/>
                      <a:pt x="427884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71403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956791" y="214382"/>
              <a:ext cx="8194773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FIM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60918" y="2385127"/>
            <a:ext cx="14366164" cy="6216631"/>
          </a:xfrm>
          <a:custGeom>
            <a:avLst/>
            <a:gdLst/>
            <a:ahLst/>
            <a:cxnLst/>
            <a:rect r="r" b="b" t="t" l="l"/>
            <a:pathLst>
              <a:path h="6216631" w="14366164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INTRODUÇÃO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16334" y="3326325"/>
            <a:ext cx="11655333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Surgimento dos jogos digitais como entretenimento interativo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Objetivo da apresentação: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Explorar a evolução dos jogos dos anos 1980 até hoje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Focar nas mudanças tecnológicas, mecânicas de jogo e impacto cultural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Importância dos jogos digitais na cultura moderna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31427" y="3275802"/>
            <a:ext cx="6425146" cy="2595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60"/>
              </a:lnSpc>
            </a:pPr>
            <a:r>
              <a:rPr lang="en-US" sz="800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PRIMEIROS JOGOS E PLATAFORMAS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268487" y="3285183"/>
            <a:ext cx="2990813" cy="360339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028700" y="3285183"/>
            <a:ext cx="2990813" cy="3603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836702" y="6054083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3434268" y="1092808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661095" y="2727175"/>
            <a:ext cx="10965811" cy="528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Década de 1980: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Popularização inicial nos fliperamas com jogos como Pac-Man e Space Invaders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Consoles domésticos: Atari 2600 e NES (Nintendo Entertainment System)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Jogos simples, mas viciantes e acessíveis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Importância: Primeiro passo para o crescimento dos jogos como indústria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7984184" y="0"/>
                </a:moveTo>
                <a:lnTo>
                  <a:pt x="0" y="0"/>
                </a:lnTo>
                <a:lnTo>
                  <a:pt x="0" y="5893780"/>
                </a:lnTo>
                <a:lnTo>
                  <a:pt x="7984184" y="5893780"/>
                </a:lnTo>
                <a:lnTo>
                  <a:pt x="79841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28064" y="3018946"/>
            <a:ext cx="6028149" cy="299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9"/>
              </a:lnSpc>
            </a:pPr>
            <a:r>
              <a:rPr lang="en-US" sz="6999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AVANÇOS TECNOLÓGICOS - HARDWARE E SOFTWARE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6014241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118902" y="2533048"/>
            <a:ext cx="2898269" cy="439131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7107" y="2533048"/>
            <a:ext cx="2898269" cy="43913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836702" y="6054083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3434268" y="1092808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661095" y="2455545"/>
            <a:ext cx="10965811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270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Década de 1990: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Introdução dos gráficos 3D em jogos como Doom e Quake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Consoles populares: Sega Genesis, Super Nintendo, PlayStation</a:t>
            </a:r>
          </a:p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270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Avanços em software: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Desenvolvimento de engines gráficas mais sofisticadas</a:t>
            </a:r>
          </a:p>
          <a:p>
            <a:pPr algn="l" marL="1122681" indent="-374227" lvl="2">
              <a:lnSpc>
                <a:spcPts val="3510"/>
              </a:lnSpc>
              <a:buFont typeface="Arial"/>
              <a:buChar char="⚬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Introdução da Inteligência Artificial (IA) para inimigos dinâmicos</a:t>
            </a:r>
          </a:p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  <a:r>
              <a:rPr lang="en-US" sz="2600" spc="270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Hardware: Consoles mais poderosos, com gráficos e sons melhorados</a:t>
            </a:r>
          </a:p>
          <a:p>
            <a:pPr algn="l" marL="561341" indent="-280670" lvl="1">
              <a:lnSpc>
                <a:spcPts val="3510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94111" y="3540695"/>
            <a:ext cx="6299778" cy="227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9"/>
              </a:lnSpc>
            </a:pPr>
            <a:r>
              <a:rPr lang="en-US" sz="6999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MUDANÇA NAS MECÂNICAS DE JOGO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5400000">
            <a:off x="12115735" y="3132818"/>
            <a:ext cx="6061750" cy="28490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true" rot="5400000">
            <a:off x="110515" y="3132818"/>
            <a:ext cx="6061750" cy="2849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7657" y="2055749"/>
            <a:ext cx="11752686" cy="6175502"/>
          </a:xfrm>
          <a:custGeom>
            <a:avLst/>
            <a:gdLst/>
            <a:ahLst/>
            <a:cxnLst/>
            <a:rect r="r" b="b" t="t" l="l"/>
            <a:pathLst>
              <a:path h="6175502" w="11752686">
                <a:moveTo>
                  <a:pt x="0" y="0"/>
                </a:moveTo>
                <a:lnTo>
                  <a:pt x="11752686" y="0"/>
                </a:lnTo>
                <a:lnTo>
                  <a:pt x="11752686" y="6175502"/>
                </a:lnTo>
                <a:lnTo>
                  <a:pt x="0" y="617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836702" y="6054083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3434268" y="1092808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661095" y="2474341"/>
            <a:ext cx="10965811" cy="575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Complexidade das mecânicas: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Jogos com narrativas mais envolventes (ex.: The Legend of Zelda, Final Fantasy)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Surgimento dos primeiros mundos abertos e câmeras em terceira pessoa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291" u="sng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Inovações na jogabilidade: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Controles mais intuitivos</a:t>
            </a:r>
          </a:p>
          <a:p>
            <a:pPr algn="l" marL="1209039" indent="-403013" lvl="2">
              <a:lnSpc>
                <a:spcPts val="3779"/>
              </a:lnSpc>
              <a:buFont typeface="Arial"/>
              <a:buChar char="⚬"/>
            </a:pPr>
            <a:r>
              <a:rPr lang="en-US" sz="2799" spc="291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Jogabilidade exploratória e maior liberdade para o jogador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31427" y="3071968"/>
            <a:ext cx="6425146" cy="279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30"/>
              </a:lnSpc>
            </a:pPr>
            <a:r>
              <a:rPr lang="en-US" sz="650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IMPACTO CULTURAL E INTEGRAÇÃO COM OUTRAS MÍDIAS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07107" y="5871684"/>
            <a:ext cx="2873786" cy="938380"/>
            <a:chOff x="0" y="0"/>
            <a:chExt cx="3831714" cy="12511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831714" cy="1251174"/>
              <a:chOff x="0" y="0"/>
              <a:chExt cx="237610" cy="7758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610" cy="77587"/>
              </a:xfrm>
              <a:custGeom>
                <a:avLst/>
                <a:gdLst/>
                <a:ahLst/>
                <a:cxnLst/>
                <a:rect r="r" b="b" t="t" l="l"/>
                <a:pathLst>
                  <a:path h="77587" w="237610">
                    <a:moveTo>
                      <a:pt x="38794" y="0"/>
                    </a:moveTo>
                    <a:lnTo>
                      <a:pt x="198817" y="0"/>
                    </a:lnTo>
                    <a:cubicBezTo>
                      <a:pt x="209105" y="0"/>
                      <a:pt x="218973" y="4087"/>
                      <a:pt x="226248" y="11362"/>
                    </a:cubicBezTo>
                    <a:cubicBezTo>
                      <a:pt x="233523" y="18638"/>
                      <a:pt x="237610" y="28505"/>
                      <a:pt x="237610" y="38794"/>
                    </a:cubicBezTo>
                    <a:lnTo>
                      <a:pt x="237610" y="38794"/>
                    </a:lnTo>
                    <a:cubicBezTo>
                      <a:pt x="237610" y="60219"/>
                      <a:pt x="220242" y="77587"/>
                      <a:pt x="198817" y="77587"/>
                    </a:cubicBezTo>
                    <a:lnTo>
                      <a:pt x="38794" y="77587"/>
                    </a:lnTo>
                    <a:cubicBezTo>
                      <a:pt x="28505" y="77587"/>
                      <a:pt x="18638" y="73500"/>
                      <a:pt x="11362" y="66225"/>
                    </a:cubicBezTo>
                    <a:cubicBezTo>
                      <a:pt x="4087" y="58950"/>
                      <a:pt x="0" y="49082"/>
                      <a:pt x="0" y="38794"/>
                    </a:cubicBezTo>
                    <a:lnTo>
                      <a:pt x="0" y="38794"/>
                    </a:lnTo>
                    <a:cubicBezTo>
                      <a:pt x="0" y="28505"/>
                      <a:pt x="4087" y="18638"/>
                      <a:pt x="11362" y="11362"/>
                    </a:cubicBezTo>
                    <a:cubicBezTo>
                      <a:pt x="18638" y="4087"/>
                      <a:pt x="28505" y="0"/>
                      <a:pt x="38794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237610" cy="134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2685" y="158862"/>
              <a:ext cx="3106344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0"/>
                </a:lnSpc>
              </a:pPr>
              <a:r>
                <a:rPr lang="en-US" sz="450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COMEÇAR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268487" y="3285183"/>
            <a:ext cx="2990813" cy="360339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028700" y="3285183"/>
            <a:ext cx="2990813" cy="3603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DAGWlGQhdiM</dc:identifier>
  <dcterms:modified xsi:type="dcterms:W3CDTF">2011-08-01T06:04:30Z</dcterms:modified>
  <cp:revision>1</cp:revision>
  <dc:title>Green Cartoon Animated Memory Game Presentation</dc:title>
</cp:coreProperties>
</file>