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02" r:id="rId1"/>
  </p:sldMasterIdLst>
  <p:notesMasterIdLst>
    <p:notesMasterId r:id="rId17"/>
  </p:notesMasterIdLst>
  <p:sldIdLst>
    <p:sldId id="256" r:id="rId2"/>
    <p:sldId id="257" r:id="rId3"/>
    <p:sldId id="267" r:id="rId4"/>
    <p:sldId id="258" r:id="rId5"/>
    <p:sldId id="259" r:id="rId6"/>
    <p:sldId id="266" r:id="rId7"/>
    <p:sldId id="260" r:id="rId8"/>
    <p:sldId id="268" r:id="rId9"/>
    <p:sldId id="261" r:id="rId10"/>
    <p:sldId id="269" r:id="rId11"/>
    <p:sldId id="262" r:id="rId12"/>
    <p:sldId id="263" r:id="rId13"/>
    <p:sldId id="264" r:id="rId14"/>
    <p:sldId id="265" r:id="rId15"/>
    <p:sldId id="270" r:id="rId16"/>
  </p:sldIdLst>
  <p:sldSz cx="14630400" cy="8229600"/>
  <p:notesSz cx="8229600" cy="14630400"/>
  <p:embeddedFontLst>
    <p:embeddedFont>
      <p:font typeface="Bahnschrift SemiLight" panose="020B0502040204020203" pitchFamily="34" charset="0"/>
      <p:regular r:id="rId18"/>
    </p:embeddedFont>
    <p:embeddedFont>
      <p:font typeface="Barlow" panose="00000500000000000000" pitchFamily="2" charset="0"/>
      <p:regular r:id="rId19"/>
      <p:bold r:id="rId20"/>
      <p:italic r:id="rId21"/>
      <p:boldItalic r:id="rId22"/>
    </p:embeddedFont>
    <p:embeddedFont>
      <p:font typeface="Barlow Medium" panose="00000600000000000000" pitchFamily="2" charset="0"/>
      <p:regular r:id="rId23"/>
      <p:italic r:id="rId24"/>
    </p:embeddedFont>
    <p:embeddedFont>
      <p:font typeface="Bookman Old Style" panose="02050604050505020204" pitchFamily="18" charset="0"/>
      <p:regular r:id="rId25"/>
      <p:bold r:id="rId26"/>
      <p:italic r:id="rId27"/>
      <p:boldItalic r:id="rId28"/>
    </p:embeddedFont>
    <p:embeddedFont>
      <p:font typeface="Rockwell" panose="02060603020205020403" pitchFamily="18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10"/>
  </p:normalViewPr>
  <p:slideViewPr>
    <p:cSldViewPr snapToGrid="0" snapToObjects="1">
      <p:cViewPr varScale="1">
        <p:scale>
          <a:sx n="51" d="100"/>
          <a:sy n="51" d="100"/>
        </p:scale>
        <p:origin x="10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5678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D9FD6-92BB-F9F3-D5C6-99838852B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232D5D-843A-45A6-2F86-D31205EB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411D3E-29BD-FD68-79D2-AD310AB3A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12776-C153-F0A1-6AB4-6CFD639F40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90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5BF31-3D5B-7FBE-113E-08D6F6545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E61268-C008-52CC-6743-19D595955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FB0305-C07D-3552-0351-9731AC1F5F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68E1D-E464-7E97-A489-DE0C2A808C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47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2A06A-FA75-5A0C-FF21-23E4E6B14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EF5593-85F4-151A-31F0-584558EB97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49B776-15F1-F33E-1F57-A7E9358FA4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5A453-8ECF-2EFF-BCC7-C66F5AC833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2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32BE3-906A-2E93-7172-B1E6DD249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AA66C6-31FF-85BE-2A22-2996EBBE50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DCA8F2-DECF-A83F-60A5-C4D75338F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6EA4B-B40C-AD6D-B4B7-98445E14EE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67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91DCA-6B8B-F7D7-FF21-FC83F0988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E2AEB0-E784-119A-90A2-B88A7D3691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AF48D6-212F-CD18-5DBD-697338E81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D7AFD-F840-E8EB-9F78-497C133349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89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4323" y="1346836"/>
            <a:ext cx="10801754" cy="2865120"/>
          </a:xfrm>
        </p:spPr>
        <p:txBody>
          <a:bodyPr anchor="b">
            <a:normAutofit/>
          </a:bodyPr>
          <a:lstStyle>
            <a:lvl1pPr algn="ctr">
              <a:defRPr sz="57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4323" y="4322446"/>
            <a:ext cx="10801754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9292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67" y="5147247"/>
            <a:ext cx="12441077" cy="983226"/>
          </a:xfrm>
        </p:spPr>
        <p:txBody>
          <a:bodyPr anchor="b">
            <a:normAutofit/>
          </a:bodyPr>
          <a:lstStyle>
            <a:lvl1pPr>
              <a:defRPr sz="33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96567" y="745586"/>
            <a:ext cx="12441077" cy="4055682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4" y="6130474"/>
            <a:ext cx="12439198" cy="818966"/>
          </a:xfrm>
        </p:spPr>
        <p:txBody>
          <a:bodyPr>
            <a:normAutofit/>
          </a:bodyPr>
          <a:lstStyle>
            <a:lvl1pPr marL="0" indent="0" algn="ctr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6073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4" y="731521"/>
            <a:ext cx="12424514" cy="4109831"/>
          </a:xfrm>
        </p:spPr>
        <p:txBody>
          <a:bodyPr anchor="ctr"/>
          <a:lstStyle>
            <a:lvl1pPr>
              <a:defRPr sz="384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5" y="5045784"/>
            <a:ext cx="12424513" cy="1910623"/>
          </a:xfrm>
        </p:spPr>
        <p:txBody>
          <a:bodyPr anchor="ctr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2029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731520"/>
            <a:ext cx="11163302" cy="3591485"/>
          </a:xfrm>
        </p:spPr>
        <p:txBody>
          <a:bodyPr anchor="ctr"/>
          <a:lstStyle>
            <a:lvl1pPr>
              <a:defRPr sz="384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064773" y="4332039"/>
            <a:ext cx="10502759" cy="512174"/>
          </a:xfrm>
        </p:spPr>
        <p:txBody>
          <a:bodyPr anchor="t">
            <a:normAutofit/>
          </a:bodyPr>
          <a:lstStyle>
            <a:lvl1pPr marL="0" indent="0" algn="r">
              <a:buNone/>
              <a:defRPr sz="168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3" y="5045785"/>
            <a:ext cx="12424514" cy="19036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03934" y="882289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789547" y="3566512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46306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68" y="2552331"/>
            <a:ext cx="12426392" cy="3014202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3" y="5580667"/>
            <a:ext cx="12424516" cy="1368773"/>
          </a:xfrm>
        </p:spPr>
        <p:txBody>
          <a:bodyPr anchor="t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405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96553" y="731520"/>
            <a:ext cx="12424514" cy="159067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96553" y="2505983"/>
            <a:ext cx="3958747" cy="98796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96553" y="3493949"/>
            <a:ext cx="3958747" cy="3455491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3853" y="2505984"/>
            <a:ext cx="3958270" cy="98796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333854" y="3493949"/>
            <a:ext cx="3959785" cy="3455491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67958" y="2505984"/>
            <a:ext cx="3949453" cy="98796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571616" y="3493949"/>
            <a:ext cx="3949453" cy="3455491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8406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96554" y="731520"/>
            <a:ext cx="12424514" cy="159067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096555" y="5035079"/>
            <a:ext cx="3958746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10424" y="2758784"/>
            <a:ext cx="3528060" cy="18288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096555" y="5726593"/>
            <a:ext cx="3958746" cy="1222846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1242" y="5035079"/>
            <a:ext cx="3958780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482796" y="2758784"/>
            <a:ext cx="3516630" cy="18288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329618" y="5726592"/>
            <a:ext cx="3960403" cy="1222846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68108" y="5035079"/>
            <a:ext cx="3947880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783364" y="2758784"/>
            <a:ext cx="3518536" cy="18288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9567957" y="5726594"/>
            <a:ext cx="3953110" cy="1222844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614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26837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731520"/>
            <a:ext cx="3051188" cy="621792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6553" y="731520"/>
            <a:ext cx="9190446" cy="621792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5173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027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242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0065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006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2001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9459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96070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3313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3133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9153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633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093" y="788672"/>
            <a:ext cx="11680214" cy="3423284"/>
          </a:xfrm>
        </p:spPr>
        <p:txBody>
          <a:bodyPr anchor="b">
            <a:normAutofit/>
          </a:bodyPr>
          <a:lstStyle>
            <a:lvl1pPr>
              <a:defRPr sz="40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5093" y="4322446"/>
            <a:ext cx="11680214" cy="1800224"/>
          </a:xfrm>
        </p:spPr>
        <p:txBody>
          <a:bodyPr/>
          <a:lstStyle>
            <a:lvl1pPr marL="0" indent="0" algn="ctr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9067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5" y="731521"/>
            <a:ext cx="12424513" cy="159158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554" y="2505984"/>
            <a:ext cx="6127205" cy="4443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8084" y="2505984"/>
            <a:ext cx="6112985" cy="4443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28145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5" y="731520"/>
            <a:ext cx="12424513" cy="159067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165" y="2505984"/>
            <a:ext cx="5855039" cy="98869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554" y="3494678"/>
            <a:ext cx="6128650" cy="34547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2404" y="2505984"/>
            <a:ext cx="5838665" cy="98869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3494678"/>
            <a:ext cx="6114428" cy="345476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2699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8894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24770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674" y="731520"/>
            <a:ext cx="4718684" cy="2834640"/>
          </a:xfrm>
        </p:spPr>
        <p:txBody>
          <a:bodyPr anchor="b">
            <a:normAutofit/>
          </a:bodyPr>
          <a:lstStyle>
            <a:lvl1pPr>
              <a:defRPr sz="33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3677" y="731520"/>
            <a:ext cx="7427390" cy="621792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0674" y="3566161"/>
            <a:ext cx="4718684" cy="3383279"/>
          </a:xfrm>
        </p:spPr>
        <p:txBody>
          <a:bodyPr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118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673" y="731520"/>
            <a:ext cx="7115728" cy="2834640"/>
          </a:xfrm>
        </p:spPr>
        <p:txBody>
          <a:bodyPr anchor="b">
            <a:normAutofit/>
          </a:bodyPr>
          <a:lstStyle>
            <a:lvl1pPr>
              <a:defRPr sz="384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09765" y="910657"/>
            <a:ext cx="3906427" cy="5859646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3" y="3566160"/>
            <a:ext cx="7121940" cy="3383280"/>
          </a:xfrm>
        </p:spPr>
        <p:txBody>
          <a:bodyPr>
            <a:normAutofit/>
          </a:bodyPr>
          <a:lstStyle>
            <a:lvl1pPr marL="0" indent="0" algn="ctr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7298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555" y="731521"/>
            <a:ext cx="12424513" cy="159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554" y="2515277"/>
            <a:ext cx="12424514" cy="443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14483" y="705993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6553" y="7059931"/>
            <a:ext cx="800743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16814" y="7059931"/>
            <a:ext cx="9042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70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  <p:sldLayoutId id="2147483820" r:id="rId18"/>
    <p:sldLayoutId id="2147483821" r:id="rId19"/>
    <p:sldLayoutId id="2147483822" r:id="rId20"/>
    <p:sldLayoutId id="2147483823" r:id="rId21"/>
    <p:sldLayoutId id="2147483824" r:id="rId22"/>
    <p:sldLayoutId id="2147483825" r:id="rId23"/>
    <p:sldLayoutId id="2147483826" r:id="rId24"/>
    <p:sldLayoutId id="2147483827" r:id="rId25"/>
    <p:sldLayoutId id="2147483828" r:id="rId26"/>
    <p:sldLayoutId id="2147483829" r:id="rId27"/>
  </p:sldLayoutIdLst>
  <p:hf sldNum="0" hdr="0" ft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408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D3A7B8C0-400D-C432-0D3B-69003180262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182" r="8348" b="1"/>
          <a:stretch>
            <a:fillRect/>
          </a:stretch>
        </p:blipFill>
        <p:spPr>
          <a:xfrm>
            <a:off x="20" y="2436"/>
            <a:ext cx="14630380" cy="822716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D1CAB03-F6A4-4736-85F6-261056424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36"/>
            <a:ext cx="14630400" cy="82296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2321B3-5D47-422E-8DD6-192DA485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0"/>
          <p:cNvSpPr/>
          <p:nvPr/>
        </p:nvSpPr>
        <p:spPr>
          <a:xfrm>
            <a:off x="2981122" y="1525374"/>
            <a:ext cx="10801755" cy="2865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sTARTUP EduHub: Plataforma Educativa Digital</a:t>
            </a:r>
          </a:p>
        </p:txBody>
      </p:sp>
      <p:sp>
        <p:nvSpPr>
          <p:cNvPr id="4" name="Text 1"/>
          <p:cNvSpPr/>
          <p:nvPr/>
        </p:nvSpPr>
        <p:spPr>
          <a:xfrm>
            <a:off x="3657600" y="4322445"/>
            <a:ext cx="9058477" cy="1986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120000"/>
              </a:lnSpc>
              <a:spcBef>
                <a:spcPts val="1000"/>
              </a:spcBef>
            </a:pPr>
            <a:r>
              <a:rPr lang="en-US" sz="24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Desarrollo de EduHub, una plataforma para recursos académicos digitales.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BB813-36CD-E55A-E3B1-AB6C0A52D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>
            <a:extLst>
              <a:ext uri="{FF2B5EF4-FFF2-40B4-BE49-F238E27FC236}">
                <a16:creationId xmlns:a16="http://schemas.microsoft.com/office/drawing/2014/main" id="{FA93AACC-3CC3-20D8-9FFA-7F56D2C7967B}"/>
              </a:ext>
            </a:extLst>
          </p:cNvPr>
          <p:cNvSpPr/>
          <p:nvPr/>
        </p:nvSpPr>
        <p:spPr>
          <a:xfrm>
            <a:off x="7809071" y="1360051"/>
            <a:ext cx="6228398" cy="274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endParaRPr lang="en-US" sz="1350" dirty="0"/>
          </a:p>
        </p:txBody>
      </p:sp>
      <p:pic>
        <p:nvPicPr>
          <p:cNvPr id="11" name="Imagen 10" descr="Diagrama&#10;&#10;El contenido generado por IA puede ser incorrecto.">
            <a:extLst>
              <a:ext uri="{FF2B5EF4-FFF2-40B4-BE49-F238E27FC236}">
                <a16:creationId xmlns:a16="http://schemas.microsoft.com/office/drawing/2014/main" id="{37B0A34E-123B-39D6-5B2D-3A20911EF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399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65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0432" y="710089"/>
            <a:ext cx="6070878" cy="476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FFFFF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Vista Lógica: Diagrama casos de uso</a:t>
            </a:r>
            <a:endParaRPr lang="en-US" sz="30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665" y="172716"/>
            <a:ext cx="6733210" cy="788416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809071" y="1360051"/>
            <a:ext cx="6228398" cy="274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endParaRPr lang="en-US" sz="13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5348F8E0-E958-1C03-8F85-D9D7D9E50B3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62650"/>
            <a:ext cx="14607193" cy="82083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53064" y="938998"/>
            <a:ext cx="5134570" cy="6418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Diseño de Software 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6657022" y="1654993"/>
            <a:ext cx="7526655" cy="1306354"/>
          </a:xfrm>
          <a:prstGeom prst="roundRect">
            <a:avLst>
              <a:gd name="adj" fmla="val 7429"/>
            </a:avLst>
          </a:prstGeom>
          <a:solidFill>
            <a:srgbClr val="790709"/>
          </a:solidFill>
          <a:ln w="7620">
            <a:solidFill>
              <a:srgbClr val="922022"/>
            </a:solidFill>
            <a:prstDash val="solid"/>
          </a:ln>
        </p:spPr>
        <p:txBody>
          <a:bodyPr/>
          <a:lstStyle/>
          <a:p>
            <a:endParaRPr lang="es-CL" dirty="0"/>
          </a:p>
        </p:txBody>
      </p:sp>
      <p:sp>
        <p:nvSpPr>
          <p:cNvPr id="5" name="Text 2"/>
          <p:cNvSpPr/>
          <p:nvPr/>
        </p:nvSpPr>
        <p:spPr>
          <a:xfrm>
            <a:off x="6895624" y="1800344"/>
            <a:ext cx="2567226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Responsabilidad Única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6895624" y="2259806"/>
            <a:ext cx="7049453" cy="3696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Cada microservicio tiene una función específica y clara.</a:t>
            </a:r>
            <a:endParaRPr lang="en-US" sz="1800" dirty="0"/>
          </a:p>
        </p:txBody>
      </p:sp>
      <p:sp>
        <p:nvSpPr>
          <p:cNvPr id="7" name="Shape 4"/>
          <p:cNvSpPr/>
          <p:nvPr/>
        </p:nvSpPr>
        <p:spPr>
          <a:xfrm>
            <a:off x="6657023" y="3099078"/>
            <a:ext cx="7526655" cy="1306354"/>
          </a:xfrm>
          <a:prstGeom prst="roundRect">
            <a:avLst>
              <a:gd name="adj" fmla="val 7429"/>
            </a:avLst>
          </a:prstGeom>
          <a:solidFill>
            <a:srgbClr val="790709"/>
          </a:solidFill>
          <a:ln w="7620">
            <a:solidFill>
              <a:srgbClr val="922022"/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sp>
        <p:nvSpPr>
          <p:cNvPr id="8" name="Text 5"/>
          <p:cNvSpPr/>
          <p:nvPr/>
        </p:nvSpPr>
        <p:spPr>
          <a:xfrm>
            <a:off x="6895624" y="3337679"/>
            <a:ext cx="2567226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Desacoplamiento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6895624" y="3797141"/>
            <a:ext cx="7049453" cy="3696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Microservicios independientes con bases de datos propias.</a:t>
            </a:r>
            <a:endParaRPr lang="en-US" sz="1800" dirty="0"/>
          </a:p>
        </p:txBody>
      </p:sp>
      <p:sp>
        <p:nvSpPr>
          <p:cNvPr id="10" name="Shape 7"/>
          <p:cNvSpPr/>
          <p:nvPr/>
        </p:nvSpPr>
        <p:spPr>
          <a:xfrm>
            <a:off x="6657023" y="4636413"/>
            <a:ext cx="7526655" cy="1306354"/>
          </a:xfrm>
          <a:prstGeom prst="roundRect">
            <a:avLst>
              <a:gd name="adj" fmla="val 7429"/>
            </a:avLst>
          </a:prstGeom>
          <a:solidFill>
            <a:srgbClr val="790709"/>
          </a:solidFill>
          <a:ln w="7620">
            <a:solidFill>
              <a:srgbClr val="922022"/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sp>
        <p:nvSpPr>
          <p:cNvPr id="11" name="Text 8"/>
          <p:cNvSpPr/>
          <p:nvPr/>
        </p:nvSpPr>
        <p:spPr>
          <a:xfrm>
            <a:off x="6895624" y="4875014"/>
            <a:ext cx="2567226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Manejo de Errores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6895624" y="5334476"/>
            <a:ext cx="7049453" cy="3696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Validaciones y excepciones para asegurar integridad de datos.</a:t>
            </a:r>
            <a:endParaRPr lang="en-US" sz="1800" dirty="0"/>
          </a:p>
        </p:txBody>
      </p:sp>
      <p:sp>
        <p:nvSpPr>
          <p:cNvPr id="13" name="Shape 10"/>
          <p:cNvSpPr/>
          <p:nvPr/>
        </p:nvSpPr>
        <p:spPr>
          <a:xfrm>
            <a:off x="6657023" y="6173748"/>
            <a:ext cx="7526655" cy="1306354"/>
          </a:xfrm>
          <a:prstGeom prst="roundRect">
            <a:avLst>
              <a:gd name="adj" fmla="val 7429"/>
            </a:avLst>
          </a:prstGeom>
          <a:solidFill>
            <a:srgbClr val="790709"/>
          </a:solidFill>
          <a:ln w="7620">
            <a:solidFill>
              <a:srgbClr val="922022"/>
            </a:solidFill>
            <a:prstDash val="solid"/>
          </a:ln>
        </p:spPr>
        <p:txBody>
          <a:bodyPr/>
          <a:lstStyle/>
          <a:p>
            <a:endParaRPr lang="es-CL"/>
          </a:p>
        </p:txBody>
      </p:sp>
      <p:sp>
        <p:nvSpPr>
          <p:cNvPr id="14" name="Text 11"/>
          <p:cNvSpPr/>
          <p:nvPr/>
        </p:nvSpPr>
        <p:spPr>
          <a:xfrm>
            <a:off x="6895624" y="6412349"/>
            <a:ext cx="2567226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Escalabilidad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6895624" y="6871811"/>
            <a:ext cx="7049453" cy="3696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Diseño flexible para crecimiento horizontal futuro.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7B5B0590-7340-9405-08D2-B3C201147CF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0" y="6429"/>
            <a:ext cx="14580875" cy="822317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45524" y="875228"/>
            <a:ext cx="74159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FFFFF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Ciclo de Vida del Software EduHub</a:t>
            </a:r>
            <a:endParaRPr lang="en-US" sz="43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524" y="2617113"/>
            <a:ext cx="1234440" cy="148125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650248" y="2863929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Análisis de Requisitos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8650248" y="3354943"/>
            <a:ext cx="581120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Definición detallada de necesidades del sistema.</a:t>
            </a:r>
            <a:endParaRPr lang="en-US" sz="19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5524" y="4098369"/>
            <a:ext cx="1234440" cy="148125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650248" y="4345186"/>
            <a:ext cx="3118247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Documentación de Diseño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8650248" y="4836200"/>
            <a:ext cx="581120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Basada en metodología ágil Scrum y modelo 4+1.</a:t>
            </a:r>
            <a:endParaRPr lang="en-US" sz="19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5524" y="5579626"/>
            <a:ext cx="1234440" cy="177474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8650248" y="582644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Implementación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8650248" y="6317456"/>
            <a:ext cx="5811203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Desarrollo modular y escalable con patrones de diseño.</a:t>
            </a:r>
            <a:endParaRPr lang="en-US" sz="19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7DDE739F-C020-78A2-0DED-10818354FB1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8708" y="0"/>
            <a:ext cx="14621692" cy="8229600"/>
          </a:xfrm>
          <a:prstGeom prst="rect">
            <a:avLst/>
          </a:prstGeom>
        </p:spPr>
      </p:pic>
      <p:sp>
        <p:nvSpPr>
          <p:cNvPr id="2" name="Text 0"/>
          <p:cNvSpPr/>
          <p:nvPr/>
        </p:nvSpPr>
        <p:spPr>
          <a:xfrm>
            <a:off x="8445937" y="1185029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FFFFF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Futuro de EduHub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7623929" y="2135088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Arquitectura de microservicios mejora administración y escalabilidad.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3216354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Diseño robusto y accesible para mejorar experiencia educativa.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7623929" y="4358878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Estándares de calidad aseguran fiabilidad y adaptabilidad futura.</a:t>
            </a:r>
            <a:endParaRPr lang="en-US" sz="19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B6EEB7-AD12-F3C6-14B8-36C2E9F66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654729FA-0149-CF29-6747-8698D957EF2B}"/>
              </a:ext>
            </a:extLst>
          </p:cNvPr>
          <p:cNvSpPr/>
          <p:nvPr/>
        </p:nvSpPr>
        <p:spPr>
          <a:xfrm>
            <a:off x="1096555" y="1112520"/>
            <a:ext cx="4102519" cy="553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cap="all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Muchas gracias!!</a:t>
            </a:r>
            <a:br>
              <a:rPr lang="en-US" sz="3400" b="1" cap="all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3400" b="1" cap="all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Preguntas?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5155" y="2761630"/>
            <a:ext cx="0" cy="22936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205DF846-0868-6F30-7F06-3F400D8FCA9C}"/>
              </a:ext>
            </a:extLst>
          </p:cNvPr>
          <p:cNvSpPr txBox="1"/>
          <p:nvPr/>
        </p:nvSpPr>
        <p:spPr>
          <a:xfrm>
            <a:off x="5971234" y="1165858"/>
            <a:ext cx="7549834" cy="553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-228600" defTabSz="9144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cap="all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0" indent="-228600" defTabSz="9144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Felipe Villalobos</a:t>
            </a:r>
          </a:p>
          <a:p>
            <a:pPr marL="0" indent="-228600" defTabSz="9144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hawk durant</a:t>
            </a:r>
          </a:p>
          <a:p>
            <a:pPr marL="0" indent="-228600" defTabSz="91440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emilio jaramillo</a:t>
            </a:r>
          </a:p>
          <a:p>
            <a:pPr indent="-228600" defTabSz="9144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97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8E112760-B547-8700-0883-CD4637E29B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0"/>
            <a:ext cx="14607193" cy="82083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81080" y="1600795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latin typeface="Bahnschrift SemiLight" panose="020B0502040204020203" pitchFamily="34" charset="0"/>
                <a:ea typeface="Barlow Medium" pitchFamily="34" charset="-122"/>
                <a:cs typeface="Barlow Medium" pitchFamily="34" charset="-120"/>
              </a:rPr>
              <a:t>Introducción a EduHub</a:t>
            </a:r>
            <a:endParaRPr lang="en-US" sz="4300" dirty="0">
              <a:latin typeface="Bahnschrift SemiLight" panose="020B0502040204020203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5781080" y="2649914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Funcionalidad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5772865" y="3154084"/>
            <a:ext cx="2751415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latin typeface="Barlow" pitchFamily="34" charset="0"/>
                <a:ea typeface="Barlow" pitchFamily="34" charset="-122"/>
                <a:cs typeface="Barlow" pitchFamily="34" charset="-120"/>
              </a:rPr>
              <a:t>Acceso a contenido académico por asignatura.</a:t>
            </a:r>
            <a:endParaRPr lang="en-US" sz="1900" dirty="0"/>
          </a:p>
        </p:txBody>
      </p:sp>
      <p:sp>
        <p:nvSpPr>
          <p:cNvPr id="8" name="Text 5"/>
          <p:cNvSpPr/>
          <p:nvPr/>
        </p:nvSpPr>
        <p:spPr>
          <a:xfrm>
            <a:off x="9647455" y="2649914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Arquitectura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9639240" y="3094761"/>
            <a:ext cx="2751415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latin typeface="Barlow" pitchFamily="34" charset="0"/>
                <a:ea typeface="Barlow" pitchFamily="34" charset="-122"/>
                <a:cs typeface="Barlow" pitchFamily="34" charset="-120"/>
              </a:rPr>
              <a:t>Basada en microservicios para escalabilidad y mantenimiento.</a:t>
            </a:r>
            <a:endParaRPr lang="en-US" sz="1900" dirty="0"/>
          </a:p>
        </p:txBody>
      </p:sp>
      <p:sp>
        <p:nvSpPr>
          <p:cNvPr id="11" name="Text 8"/>
          <p:cNvSpPr/>
          <p:nvPr/>
        </p:nvSpPr>
        <p:spPr>
          <a:xfrm>
            <a:off x="5772865" y="4776787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 err="1"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Modelo</a:t>
            </a:r>
            <a:r>
              <a:rPr lang="en-US" sz="2150" dirty="0"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 4+1    (</a:t>
            </a:r>
            <a:r>
              <a:rPr lang="en-US" sz="2150" dirty="0" err="1"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Enfoque</a:t>
            </a:r>
            <a:r>
              <a:rPr lang="en-US" sz="2150" dirty="0"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 de hoy)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5772865" y="5128467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latin typeface="Barlow" pitchFamily="34" charset="0"/>
                <a:ea typeface="Barlow" pitchFamily="34" charset="-122"/>
                <a:cs typeface="Barlow" pitchFamily="34" charset="-120"/>
              </a:rPr>
              <a:t>Permite examinar el sistema desde cinco perspectivas clave.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E9004-E452-D805-771A-712BF29EF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51F8E02-67BC-AF5F-CA8D-CB9450C57F9A}"/>
              </a:ext>
            </a:extLst>
          </p:cNvPr>
          <p:cNvSpPr/>
          <p:nvPr/>
        </p:nvSpPr>
        <p:spPr>
          <a:xfrm>
            <a:off x="3490606" y="1022453"/>
            <a:ext cx="8124853" cy="17560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600" dirty="0"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Vista Lógica :  Diagrama de Clases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894BEF-EE5A-A63A-C4D3-509D4D4EE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79" y="2045631"/>
            <a:ext cx="2688331" cy="363406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B01B250-D337-0360-3B0D-74E3F9AF9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390" y="2014817"/>
            <a:ext cx="2686533" cy="366487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37CEFF1-ACEB-87FB-92C2-F66C949A9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586" y="2014816"/>
            <a:ext cx="2777221" cy="366487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33899A1-E902-8F1F-9CFF-A92A4F81EC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8852" y="2014815"/>
            <a:ext cx="2322561" cy="366487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CBB0B45-5B1A-D7BD-0C39-3FE752D92C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05906" y="2030224"/>
            <a:ext cx="2686533" cy="366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6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1277"/>
            <a:ext cx="14230350" cy="80270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595801" y="665955"/>
            <a:ext cx="9865398" cy="16129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US" sz="3600" dirty="0"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Vista de Desarrollo: Diagrama de Paquetes</a:t>
            </a:r>
            <a:endParaRPr lang="en-US" sz="3600" dirty="0"/>
          </a:p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8F03172-87C6-23D6-E230-5925AC0DA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72" y="1472431"/>
            <a:ext cx="2181529" cy="566816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403C721-8D29-43C3-E835-33D6825D1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668" y="1462904"/>
            <a:ext cx="2247202" cy="566816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D3EE534-0E01-C605-54E8-58A23DDBA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3896" y="1472431"/>
            <a:ext cx="2405452" cy="566816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59AA053-977C-88FB-820A-E2F9522C0B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08737" y="1472431"/>
            <a:ext cx="2295845" cy="564911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646779E-706B-5AC8-9982-408E0DF5E0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8170" y="1462904"/>
            <a:ext cx="2391109" cy="565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CCA45-3C86-3A93-FCBB-718B3AF55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Diagrama&#10;&#10;El contenido generado por IA puede ser incorrecto.">
            <a:extLst>
              <a:ext uri="{FF2B5EF4-FFF2-40B4-BE49-F238E27FC236}">
                <a16:creationId xmlns:a16="http://schemas.microsoft.com/office/drawing/2014/main" id="{3D38D85B-FF8E-F289-3890-086FB72E5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8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36357" y="606147"/>
            <a:ext cx="5138380" cy="345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600">
                <a:solidFill>
                  <a:srgbClr val="FFFFF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Vista de Proceso: Diagrama de Secuencias</a:t>
            </a:r>
            <a:endParaRPr lang="en-US" sz="3600" dirty="0"/>
          </a:p>
        </p:txBody>
      </p:sp>
      <p:pic>
        <p:nvPicPr>
          <p:cNvPr id="6" name="Imagen 5" descr="Escala de tiempo&#10;&#10;El contenido generado por IA puede ser incorrecto.">
            <a:extLst>
              <a:ext uri="{FF2B5EF4-FFF2-40B4-BE49-F238E27FC236}">
                <a16:creationId xmlns:a16="http://schemas.microsoft.com/office/drawing/2014/main" id="{C56ADBD3-C9C7-639E-2F3B-37396DB59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06" y="1159919"/>
            <a:ext cx="13768388" cy="678766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6D26E-F47A-E187-9A8D-8F650FB04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54C97C2D-5C75-F340-A8A5-3688CC55A55F}"/>
              </a:ext>
            </a:extLst>
          </p:cNvPr>
          <p:cNvSpPr/>
          <p:nvPr/>
        </p:nvSpPr>
        <p:spPr>
          <a:xfrm>
            <a:off x="3236357" y="606147"/>
            <a:ext cx="5138380" cy="345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600" dirty="0">
                <a:solidFill>
                  <a:srgbClr val="FFFFF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Vista de Proceso: Diagrama de Secuencias</a:t>
            </a:r>
            <a:endParaRPr lang="en-US" sz="3600" dirty="0"/>
          </a:p>
        </p:txBody>
      </p:sp>
      <p:pic>
        <p:nvPicPr>
          <p:cNvPr id="4" name="Imagen 3" descr="Imagen que contiene Tabla&#10;&#10;El contenido generado por IA puede ser incorrecto.">
            <a:extLst>
              <a:ext uri="{FF2B5EF4-FFF2-40B4-BE49-F238E27FC236}">
                <a16:creationId xmlns:a16="http://schemas.microsoft.com/office/drawing/2014/main" id="{76485332-2F3F-E58F-6207-F1191B3A6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06" y="1150048"/>
            <a:ext cx="13880187" cy="689001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50588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06785" y="526256"/>
            <a:ext cx="4521518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600" dirty="0">
                <a:solidFill>
                  <a:srgbClr val="FFFFF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Vista Física: Diagrama de Despliegue</a:t>
            </a:r>
            <a:endParaRPr lang="en-US" sz="3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041303C-33BD-BCBE-FAE9-080BD6286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41" y="2266839"/>
            <a:ext cx="2489359" cy="283869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B476635-310E-3646-740F-1F75CD1A5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822" y="5246464"/>
            <a:ext cx="2582188" cy="258218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4FB038D-A918-3338-E8E6-25915AB173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1822" y="2266840"/>
            <a:ext cx="2582188" cy="283869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53E0391-5899-458C-CB85-9145C9CD04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288" y="5246464"/>
            <a:ext cx="2508412" cy="258218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74920AA-A4BE-FE3C-EA7C-2768418953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7544" y="3686186"/>
            <a:ext cx="2541092" cy="283869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46C8CC0-943B-AE6B-D943-A587A06F8D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15772" y="4342688"/>
            <a:ext cx="3370287" cy="350587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83201A8-E88E-139B-FF7D-67CDFC1511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40258" y="1353299"/>
            <a:ext cx="3359792" cy="253361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  <wetp:taskpane dockstate="right" visibility="0" width="350" row="3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3C34D991-94B7-4A16-ADA8-AA37A1D016BB}">
  <we:reference id="wa200007130" version="1.0.0.1" store="es-ES" storeType="OMEX"/>
  <we:alternateReferences>
    <we:reference id="wa200007130" version="1.0.0.1" store="wa200007130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391DE6A-D29E-4A26-BE21-D00180B55C3A}">
  <we:reference id="wa200005566" version="3.0.0.3" store="es-E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73</TotalTime>
  <Words>231</Words>
  <Application>Microsoft Office PowerPoint</Application>
  <PresentationFormat>Personalizado</PresentationFormat>
  <Paragraphs>56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Barlow Medium</vt:lpstr>
      <vt:lpstr>Arial</vt:lpstr>
      <vt:lpstr>Calibri</vt:lpstr>
      <vt:lpstr>Bookman Old Style</vt:lpstr>
      <vt:lpstr>Barlow</vt:lpstr>
      <vt:lpstr>Bahnschrift SemiLight</vt:lpstr>
      <vt:lpstr>Rockwell</vt:lpstr>
      <vt:lpstr>Damask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EMILIO HUMBERTO JARAMILLO LUNA</cp:lastModifiedBy>
  <cp:revision>4</cp:revision>
  <dcterms:created xsi:type="dcterms:W3CDTF">2025-05-14T09:49:28Z</dcterms:created>
  <dcterms:modified xsi:type="dcterms:W3CDTF">2025-05-14T11:04:26Z</dcterms:modified>
</cp:coreProperties>
</file>