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03" r:id="rId17"/>
    <p:sldId id="304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88"/>
    <p:restoredTop sz="94634"/>
  </p:normalViewPr>
  <p:slideViewPr>
    <p:cSldViewPr snapToGrid="0" snapToObjects="1" showGuides="1">
      <p:cViewPr varScale="1">
        <p:scale>
          <a:sx n="121" d="100"/>
          <a:sy n="121" d="100"/>
        </p:scale>
        <p:origin x="57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995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7660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 lang="pt-B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 lang="pt-B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pt-BR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0" y="645775"/>
            <a:ext cx="9144000" cy="207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4500"/>
              <a:t>Programação_Lógica_com_ProLog</a:t>
            </a:r>
          </a:p>
        </p:txBody>
      </p:sp>
      <p:sp>
        <p:nvSpPr>
          <p:cNvPr id="60" name="Shape 60"/>
          <p:cNvSpPr/>
          <p:nvPr/>
        </p:nvSpPr>
        <p:spPr>
          <a:xfrm>
            <a:off x="3799350" y="2616875"/>
            <a:ext cx="1545300" cy="46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3000">
                <a:solidFill>
                  <a:srgbClr val="FFFFFF"/>
                </a:solidFill>
              </a:rPr>
              <a:t>:-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828900" y="3336900"/>
            <a:ext cx="7580700" cy="158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sz="2100">
                <a:solidFill>
                  <a:schemeClr val="accent3"/>
                </a:solidFill>
              </a:rPr>
              <a:t>Integrante(‘Eduardo Reis’).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pt-BR" sz="2100">
                <a:solidFill>
                  <a:schemeClr val="accent3"/>
                </a:solidFill>
              </a:rPr>
              <a:t>Integrante(‘Felipe de Morais’).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pt-BR" sz="2100">
                <a:solidFill>
                  <a:schemeClr val="accent3"/>
                </a:solidFill>
              </a:rPr>
              <a:t>Integrante(‘Gabriel Fischer’).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pt-BR" sz="2100">
                <a:solidFill>
                  <a:schemeClr val="accent3"/>
                </a:solidFill>
              </a:rPr>
              <a:t>Integrante(‘Rodrigo Smiderle’).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Árvores Binárias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pt-BR"/>
              <a:t>Inserir Valor em uma árvore - insereabb(A1, V, A2).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pt-BR"/>
              <a:t>Se A1 é nil, logo a árvore A2 é arvbin(V, nil, nil).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10</a:t>
            </a:fld>
            <a:endParaRPr lang="pt-BR"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700" y="2095934"/>
            <a:ext cx="612457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98187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Árvores Binárias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721556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pt-BR"/>
              <a:t>Inserir Valor em uma árvore - </a:t>
            </a:r>
            <a:r>
              <a:rPr lang="pt-BR" dirty="0" err="1"/>
              <a:t>insereabb</a:t>
            </a:r>
            <a:r>
              <a:rPr lang="pt-BR" dirty="0"/>
              <a:t>(A1, V, A2).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pt-BR" dirty="0"/>
              <a:t>Verifica-se se Key é maior ou menor que V</a:t>
            </a:r>
          </a:p>
          <a:p>
            <a:pPr marL="914400" lvl="1" indent="-228600" rtl="0">
              <a:spcBef>
                <a:spcPts val="0"/>
              </a:spcBef>
            </a:pPr>
            <a:r>
              <a:rPr lang="pt-BR" dirty="0"/>
              <a:t>Se for menor executa o </a:t>
            </a:r>
            <a:r>
              <a:rPr lang="pt-BR" dirty="0" err="1"/>
              <a:t>insereabb</a:t>
            </a:r>
            <a:r>
              <a:rPr lang="pt-BR" dirty="0"/>
              <a:t> para E e a </a:t>
            </a:r>
            <a:r>
              <a:rPr lang="pt-BR" dirty="0" err="1"/>
              <a:t>key</a:t>
            </a:r>
            <a:endParaRPr lang="pt-BR" dirty="0"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11</a:t>
            </a:fld>
            <a:endParaRPr lang="pt-BR"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198" y="2165648"/>
            <a:ext cx="5309623" cy="292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1648" y="2274203"/>
            <a:ext cx="2375600" cy="18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56144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Árvores Binárias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763594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pt-BR"/>
              <a:t>Inserir Valor em uma árvore - insereabb(A1, V, A2).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pt-BR"/>
              <a:t>Verifica-se se Key é maior ou menor que V</a:t>
            </a:r>
          </a:p>
          <a:p>
            <a:pPr marL="914400" lvl="1" indent="-228600" rtl="0">
              <a:spcBef>
                <a:spcPts val="0"/>
              </a:spcBef>
            </a:pPr>
            <a:r>
              <a:rPr lang="pt-BR"/>
              <a:t>Se for maior executa o insereabb para D e a key 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12</a:t>
            </a:fld>
            <a:endParaRPr lang="pt-BR"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200" y="2119410"/>
            <a:ext cx="5366041" cy="292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Árvores Binárias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pt-BR"/>
              <a:t>Inserir Valor em uma árvore - insereabb(A1, V, A2).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pt-BR"/>
              <a:t>Se for igual a Key, ignora-se a inserção, para não ter valores duplicados na árvore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pt-BR"/>
              <a:t>Após é realizado o balanceamento da árvore.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Árvores Binárias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96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pt-BR"/>
              <a:t>Balanceamento da Árvore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pt-BR"/>
              <a:t>Verifica-se a altura da árvore </a:t>
            </a:r>
          </a:p>
          <a:p>
            <a:pPr marL="914400" lvl="1" indent="-228600" algn="just" rtl="0">
              <a:spcBef>
                <a:spcPts val="0"/>
              </a:spcBef>
            </a:pPr>
            <a:r>
              <a:rPr lang="pt-BR"/>
              <a:t>Se a altura for -2 ou 2 são realizadas as rotações, caso contrário é desnecessário.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pt-BR"/>
              <a:t>Se for 2, Rotação à Direita</a:t>
            </a:r>
          </a:p>
          <a:p>
            <a:pPr marL="914400" lvl="1" indent="-228600" rtl="0">
              <a:spcBef>
                <a:spcPts val="0"/>
              </a:spcBef>
            </a:pPr>
            <a:r>
              <a:rPr lang="pt-BR"/>
              <a:t>Se for -2, Rotação à Esquerda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14</a:t>
            </a:fld>
            <a:endParaRPr lang="pt-BR"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600" y="1152462"/>
            <a:ext cx="405765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161251"/>
            <a:ext cx="8520600" cy="7050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Árvores Binárias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11700" y="868701"/>
            <a:ext cx="5105400" cy="420590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spcBef>
                <a:spcPts val="0"/>
              </a:spcBef>
            </a:pPr>
            <a:r>
              <a:rPr lang="pt-BR" dirty="0"/>
              <a:t>Rotação à Direita.</a:t>
            </a:r>
          </a:p>
          <a:p>
            <a:pPr marL="914400" lvl="1" indent="-228600" algn="just" rtl="0">
              <a:spcBef>
                <a:spcPts val="0"/>
              </a:spcBef>
            </a:pPr>
            <a:r>
              <a:rPr lang="pt-BR" dirty="0"/>
              <a:t>Verifica-se se a </a:t>
            </a:r>
            <a:r>
              <a:rPr lang="pt-BR" dirty="0" err="1"/>
              <a:t>subárvore</a:t>
            </a:r>
            <a:r>
              <a:rPr lang="pt-BR" dirty="0"/>
              <a:t> E tem altura 0 ou negativo</a:t>
            </a:r>
          </a:p>
          <a:p>
            <a:pPr marL="914400" lvl="1" indent="-228600" algn="just" rtl="0">
              <a:spcBef>
                <a:spcPts val="0"/>
              </a:spcBef>
            </a:pPr>
            <a:r>
              <a:rPr lang="pt-BR" dirty="0"/>
              <a:t>Se a altura for negativa, realiza-se uma rotação dupla à Direita</a:t>
            </a:r>
          </a:p>
          <a:p>
            <a:pPr marL="914400" lvl="1" indent="-228600" algn="just" rtl="0">
              <a:spcBef>
                <a:spcPts val="0"/>
              </a:spcBef>
            </a:pPr>
            <a:r>
              <a:rPr lang="pt-BR" dirty="0"/>
              <a:t>Caso contrário realiza-se uma rotação simples à </a:t>
            </a:r>
            <a:r>
              <a:rPr lang="pt-BR" dirty="0" smtClean="0"/>
              <a:t>Direita.</a:t>
            </a:r>
            <a:endParaRPr lang="pt-BR" dirty="0"/>
          </a:p>
          <a:p>
            <a:pPr marL="457200" lvl="0" indent="-228600" algn="just" rtl="0">
              <a:spcBef>
                <a:spcPts val="0"/>
              </a:spcBef>
            </a:pPr>
            <a:r>
              <a:rPr lang="pt-BR" dirty="0"/>
              <a:t>Rotação à Esquerda</a:t>
            </a:r>
          </a:p>
          <a:p>
            <a:pPr marL="914400" lvl="1" indent="-228600" algn="just" rtl="0">
              <a:spcBef>
                <a:spcPts val="0"/>
              </a:spcBef>
            </a:pPr>
            <a:r>
              <a:rPr lang="pt-BR" dirty="0"/>
              <a:t>Verifica-se  se a </a:t>
            </a:r>
            <a:r>
              <a:rPr lang="pt-BR" dirty="0" err="1"/>
              <a:t>subárvore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tem altura 0 ou positiva.</a:t>
            </a:r>
          </a:p>
          <a:p>
            <a:pPr marL="914400" lvl="1" indent="-228600" algn="just" rtl="0">
              <a:spcBef>
                <a:spcPts val="0"/>
              </a:spcBef>
            </a:pPr>
            <a:r>
              <a:rPr lang="pt-BR" dirty="0"/>
              <a:t>Se a altura for positiva, realiza-se uma rotação dupla à Esquerda</a:t>
            </a:r>
          </a:p>
          <a:p>
            <a:pPr marL="914400" lvl="1" indent="-228600" algn="just" rtl="0">
              <a:spcBef>
                <a:spcPts val="0"/>
              </a:spcBef>
            </a:pPr>
            <a:r>
              <a:rPr lang="pt-BR" dirty="0"/>
              <a:t>Caso contrário realiza-se uma rotação simples à Esquerda</a:t>
            </a:r>
            <a:br>
              <a:rPr lang="pt-BR" dirty="0"/>
            </a:br>
            <a:endParaRPr lang="pt-BR" dirty="0"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15</a:t>
            </a:fld>
            <a:endParaRPr lang="pt-BR"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9500" y="1170125"/>
            <a:ext cx="3083198" cy="3358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161251"/>
            <a:ext cx="8520600" cy="7050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Árvores Binárias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11700" y="868701"/>
            <a:ext cx="5105400" cy="420590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spcBef>
                <a:spcPts val="0"/>
              </a:spcBef>
            </a:pPr>
            <a:r>
              <a:rPr lang="pt-BR" dirty="0"/>
              <a:t>Rotação à Direita.</a:t>
            </a:r>
          </a:p>
          <a:p>
            <a:pPr marL="914400" lvl="1" indent="-228600" algn="just" rtl="0">
              <a:spcBef>
                <a:spcPts val="0"/>
              </a:spcBef>
            </a:pPr>
            <a:r>
              <a:rPr lang="pt-BR" dirty="0"/>
              <a:t>Verifica-se se a </a:t>
            </a:r>
            <a:r>
              <a:rPr lang="pt-BR" dirty="0" err="1"/>
              <a:t>subárvore</a:t>
            </a:r>
            <a:r>
              <a:rPr lang="pt-BR" dirty="0"/>
              <a:t> E tem altura 0 ou negativo</a:t>
            </a:r>
          </a:p>
          <a:p>
            <a:pPr marL="914400" lvl="1" indent="-228600" algn="just" rtl="0">
              <a:spcBef>
                <a:spcPts val="0"/>
              </a:spcBef>
            </a:pPr>
            <a:r>
              <a:rPr lang="pt-BR" dirty="0"/>
              <a:t>Se a altura for negativa, realiza-se uma rotação dupla à Direita</a:t>
            </a:r>
          </a:p>
          <a:p>
            <a:pPr marL="914400" lvl="1" indent="-228600" algn="just" rtl="0">
              <a:spcBef>
                <a:spcPts val="0"/>
              </a:spcBef>
            </a:pPr>
            <a:r>
              <a:rPr lang="pt-BR" dirty="0"/>
              <a:t>Caso contrário realiza-se uma rotação simples à </a:t>
            </a:r>
            <a:r>
              <a:rPr lang="pt-BR" dirty="0" smtClean="0"/>
              <a:t>Direita.</a:t>
            </a:r>
            <a:endParaRPr lang="pt-BR" dirty="0"/>
          </a:p>
          <a:p>
            <a:pPr marL="457200" lvl="0" indent="-228600" algn="just" rtl="0">
              <a:spcBef>
                <a:spcPts val="0"/>
              </a:spcBef>
            </a:pPr>
            <a:r>
              <a:rPr lang="pt-BR" dirty="0"/>
              <a:t>Rotação à Esquerda</a:t>
            </a:r>
          </a:p>
          <a:p>
            <a:pPr marL="914400" lvl="1" indent="-228600" algn="just" rtl="0">
              <a:spcBef>
                <a:spcPts val="0"/>
              </a:spcBef>
            </a:pPr>
            <a:r>
              <a:rPr lang="pt-BR" dirty="0"/>
              <a:t>Verifica-se  se a </a:t>
            </a:r>
            <a:r>
              <a:rPr lang="pt-BR" dirty="0" err="1"/>
              <a:t>subárvore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tem altura 0 ou positiva.</a:t>
            </a:r>
          </a:p>
          <a:p>
            <a:pPr marL="914400" lvl="1" indent="-228600" algn="just" rtl="0">
              <a:spcBef>
                <a:spcPts val="0"/>
              </a:spcBef>
            </a:pPr>
            <a:r>
              <a:rPr lang="pt-BR" dirty="0"/>
              <a:t>Se a altura for positiva, realiza-se uma rotação dupla à Esquerda</a:t>
            </a:r>
          </a:p>
          <a:p>
            <a:pPr marL="914400" lvl="1" indent="-228600" algn="just" rtl="0">
              <a:spcBef>
                <a:spcPts val="0"/>
              </a:spcBef>
            </a:pPr>
            <a:r>
              <a:rPr lang="pt-BR" dirty="0"/>
              <a:t>Caso contrário realiza-se uma rotação simples à Esquerda</a:t>
            </a:r>
            <a:br>
              <a:rPr lang="pt-BR" dirty="0"/>
            </a:br>
            <a:endParaRPr lang="pt-BR" dirty="0"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16</a:t>
            </a:fld>
            <a:endParaRPr lang="pt-BR"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500" y="1429584"/>
            <a:ext cx="3083198" cy="28395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739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161251"/>
            <a:ext cx="8520600" cy="7050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Árvores Binárias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11700" y="868701"/>
            <a:ext cx="5105400" cy="420590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spcBef>
                <a:spcPts val="0"/>
              </a:spcBef>
            </a:pPr>
            <a:r>
              <a:rPr lang="pt-BR" dirty="0"/>
              <a:t>Rotação à Direita.</a:t>
            </a:r>
          </a:p>
          <a:p>
            <a:pPr marL="914400" lvl="1" indent="-228600" algn="just" rtl="0">
              <a:spcBef>
                <a:spcPts val="0"/>
              </a:spcBef>
            </a:pPr>
            <a:r>
              <a:rPr lang="pt-BR" dirty="0"/>
              <a:t>Verifica-se se a </a:t>
            </a:r>
            <a:r>
              <a:rPr lang="pt-BR" dirty="0" err="1"/>
              <a:t>subárvore</a:t>
            </a:r>
            <a:r>
              <a:rPr lang="pt-BR" dirty="0"/>
              <a:t> E tem altura 0 ou negativo</a:t>
            </a:r>
          </a:p>
          <a:p>
            <a:pPr marL="914400" lvl="1" indent="-228600" algn="just" rtl="0">
              <a:spcBef>
                <a:spcPts val="0"/>
              </a:spcBef>
            </a:pPr>
            <a:r>
              <a:rPr lang="pt-BR" dirty="0"/>
              <a:t>Se a altura for negativa, realiza-se uma rotação dupla à Direita</a:t>
            </a:r>
          </a:p>
          <a:p>
            <a:pPr marL="914400" lvl="1" indent="-228600" algn="just" rtl="0">
              <a:spcBef>
                <a:spcPts val="0"/>
              </a:spcBef>
            </a:pPr>
            <a:r>
              <a:rPr lang="pt-BR" dirty="0"/>
              <a:t>Caso contrário realiza-se uma rotação simples à </a:t>
            </a:r>
            <a:r>
              <a:rPr lang="pt-BR" dirty="0" smtClean="0"/>
              <a:t>Direita.</a:t>
            </a:r>
            <a:endParaRPr lang="pt-BR" dirty="0"/>
          </a:p>
          <a:p>
            <a:pPr marL="457200" lvl="0" indent="-228600" algn="just" rtl="0">
              <a:spcBef>
                <a:spcPts val="0"/>
              </a:spcBef>
            </a:pPr>
            <a:r>
              <a:rPr lang="pt-BR" dirty="0"/>
              <a:t>Rotação à Esquerda</a:t>
            </a:r>
          </a:p>
          <a:p>
            <a:pPr marL="914400" lvl="1" indent="-228600" algn="just" rtl="0">
              <a:spcBef>
                <a:spcPts val="0"/>
              </a:spcBef>
            </a:pPr>
            <a:r>
              <a:rPr lang="pt-BR" dirty="0"/>
              <a:t>Verifica-se  se a </a:t>
            </a:r>
            <a:r>
              <a:rPr lang="pt-BR" dirty="0" err="1"/>
              <a:t>subárvore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tem altura 0 ou positiva.</a:t>
            </a:r>
          </a:p>
          <a:p>
            <a:pPr marL="914400" lvl="1" indent="-228600" algn="just" rtl="0">
              <a:spcBef>
                <a:spcPts val="0"/>
              </a:spcBef>
            </a:pPr>
            <a:r>
              <a:rPr lang="pt-BR" dirty="0"/>
              <a:t>Se a altura for positiva, realiza-se uma rotação dupla à Esquerda</a:t>
            </a:r>
          </a:p>
          <a:p>
            <a:pPr marL="914400" lvl="1" indent="-228600" algn="just" rtl="0">
              <a:spcBef>
                <a:spcPts val="0"/>
              </a:spcBef>
            </a:pPr>
            <a:r>
              <a:rPr lang="pt-BR" dirty="0"/>
              <a:t>Caso contrário realiza-se uma rotação simples à Esquerda</a:t>
            </a:r>
            <a:br>
              <a:rPr lang="pt-BR" dirty="0"/>
            </a:br>
            <a:endParaRPr lang="pt-BR" dirty="0"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17</a:t>
            </a:fld>
            <a:endParaRPr lang="pt-BR"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500" y="1755186"/>
            <a:ext cx="3083198" cy="21883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777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Árvores Binárias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pt-BR"/>
              <a:t>Dupla Rotação</a:t>
            </a:r>
          </a:p>
          <a:p>
            <a:pPr marL="914400" lvl="1" indent="-228600" rtl="0">
              <a:spcBef>
                <a:spcPts val="0"/>
              </a:spcBef>
            </a:pPr>
            <a:r>
              <a:rPr lang="pt-BR"/>
              <a:t>Na dupla rotação à Direita, executa-se primeiro uma rotação simples à Esquerda e sobre o resultado uma rotação simples à Direita</a:t>
            </a:r>
          </a:p>
          <a:p>
            <a:pPr marL="914400" lvl="1" indent="-228600" rtl="0">
              <a:spcBef>
                <a:spcPts val="0"/>
              </a:spcBef>
            </a:pPr>
            <a:r>
              <a:rPr lang="pt-BR"/>
              <a:t>Na dupla rotação à Esquerda, executa-se primeiro uma rotação simples à Direita e sobre o resultado uma rotação simples à Esquerda</a:t>
            </a:r>
            <a:br>
              <a:rPr lang="pt-BR"/>
            </a:br>
            <a:endParaRPr lang="pt-BR"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Árvores Binárias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pt-BR"/>
              <a:t>Rotação Simples à Direita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19</a:t>
            </a:fld>
            <a:endParaRPr lang="pt-BR"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99" y="1592645"/>
            <a:ext cx="8520600" cy="316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23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Árvores Binárias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Árvores Binárias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</a:pPr>
            <a:r>
              <a:rPr lang="pt-BR">
                <a:solidFill>
                  <a:schemeClr val="lt2"/>
                </a:solidFill>
              </a:rPr>
              <a:t>Rotação Simples à Esquerda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20</a:t>
            </a:fld>
            <a:endParaRPr lang="pt-BR"/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82135"/>
            <a:ext cx="8527999" cy="316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232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Árvores Genéricas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Árvores Genéricas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pt-BR"/>
              <a:t>São árvores em que os nodos podem possuir um número indeterminado de filhos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Aplicações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pt-BR"/>
              <a:t>Estrutura de dados para Jogos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pt-BR"/>
              <a:t>Armazenamento de Arquivos 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pt-BR"/>
              <a:t>Armazenamento de dados hierárquicos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pt-BR"/>
              <a:t>Podem representar uma Estrutura Analítica de Projeto (EAP)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Exemplo: EAP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23</a:t>
            </a:fld>
            <a:endParaRPr lang="pt-BR"/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250" y="1124250"/>
            <a:ext cx="689549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EAP 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pt-BR"/>
              <a:t>total_recursos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pt-BR"/>
              <a:t>recursos_obj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pt-BR"/>
              <a:t>custo_total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pt-BR"/>
              <a:t>custo_obj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pt-BR"/>
              <a:t>prazo_total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pt-BR"/>
              <a:t>prazo_obj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Exemplo: Recursos  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25</a:t>
            </a:fld>
            <a:endParaRPr lang="pt-BR"/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5" y="1409775"/>
            <a:ext cx="5393824" cy="298884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5890775" y="816425"/>
            <a:ext cx="3078300" cy="403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B7B7B7"/>
              </a:buClr>
              <a:buChar char="●"/>
            </a:pPr>
            <a:r>
              <a:rPr lang="pt-BR">
                <a:solidFill>
                  <a:srgbClr val="B7B7B7"/>
                </a:solidFill>
              </a:rPr>
              <a:t>total_recursos(P, R)</a:t>
            </a:r>
          </a:p>
          <a:p>
            <a:pPr marL="457200" lvl="0" indent="-228600" rtl="0">
              <a:spcBef>
                <a:spcPts val="0"/>
              </a:spcBef>
              <a:buClr>
                <a:srgbClr val="B7B7B7"/>
              </a:buClr>
              <a:buChar char="●"/>
            </a:pPr>
            <a:r>
              <a:rPr lang="pt-BR">
                <a:solidFill>
                  <a:srgbClr val="B7B7B7"/>
                </a:solidFill>
              </a:rPr>
              <a:t>Verifica se é árvore</a:t>
            </a:r>
          </a:p>
          <a:p>
            <a:pPr marL="457200" lvl="0" indent="-228600" rtl="0">
              <a:spcBef>
                <a:spcPts val="0"/>
              </a:spcBef>
              <a:buClr>
                <a:srgbClr val="B7B7B7"/>
              </a:buClr>
              <a:buChar char="●"/>
            </a:pPr>
            <a:r>
              <a:rPr lang="pt-BR">
                <a:solidFill>
                  <a:srgbClr val="B7B7B7"/>
                </a:solidFill>
              </a:rPr>
              <a:t>Recursos do nodo</a:t>
            </a:r>
          </a:p>
          <a:p>
            <a:pPr marL="457200" lvl="0" indent="-228600" rtl="0">
              <a:spcBef>
                <a:spcPts val="0"/>
              </a:spcBef>
              <a:buClr>
                <a:srgbClr val="B7B7B7"/>
              </a:buClr>
              <a:buChar char="●"/>
            </a:pPr>
            <a:r>
              <a:rPr lang="pt-BR">
                <a:solidFill>
                  <a:srgbClr val="B7B7B7"/>
                </a:solidFill>
              </a:rPr>
              <a:t>Se nodo for terminal </a:t>
            </a:r>
          </a:p>
          <a:p>
            <a:pPr marL="457200" lvl="0" indent="-228600" rtl="0">
              <a:spcBef>
                <a:spcPts val="0"/>
              </a:spcBef>
              <a:buClr>
                <a:srgbClr val="B7B7B7"/>
              </a:buClr>
              <a:buChar char="●"/>
            </a:pPr>
            <a:r>
              <a:rPr lang="pt-BR">
                <a:solidFill>
                  <a:srgbClr val="B7B7B7"/>
                </a:solidFill>
              </a:rPr>
              <a:t>Adiciona recursos único a lista</a:t>
            </a:r>
          </a:p>
          <a:p>
            <a:pPr marL="457200" lvl="0" indent="-228600" rtl="0">
              <a:spcBef>
                <a:spcPts val="0"/>
              </a:spcBef>
              <a:buClr>
                <a:srgbClr val="B7B7B7"/>
              </a:buClr>
              <a:buChar char="●"/>
            </a:pPr>
            <a:r>
              <a:rPr lang="pt-BR">
                <a:solidFill>
                  <a:srgbClr val="B7B7B7"/>
                </a:solidFill>
              </a:rPr>
              <a:t>E adicionada nodos term 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B7B7B7"/>
                </a:solidFill>
              </a:rPr>
              <a:t>[r1,r2,r3,r4,r5,r6]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Exemplo: Recurso por objetivo 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26</a:t>
            </a:fld>
            <a:endParaRPr lang="pt-BR"/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738374" cy="3179783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5890775" y="816425"/>
            <a:ext cx="3078300" cy="403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B7B7B7"/>
              </a:buClr>
              <a:buChar char="●"/>
            </a:pPr>
            <a:r>
              <a:rPr lang="pt-BR">
                <a:solidFill>
                  <a:srgbClr val="B7B7B7"/>
                </a:solidFill>
              </a:rPr>
              <a:t>recursos_obj</a:t>
            </a:r>
          </a:p>
          <a:p>
            <a:pPr marL="457200" lvl="0" indent="-228600" rtl="0">
              <a:spcBef>
                <a:spcPts val="0"/>
              </a:spcBef>
              <a:buClr>
                <a:srgbClr val="B7B7B7"/>
              </a:buClr>
              <a:buChar char="●"/>
            </a:pPr>
            <a:r>
              <a:rPr lang="pt-BR">
                <a:solidFill>
                  <a:srgbClr val="B7B7B7"/>
                </a:solidFill>
              </a:rPr>
              <a:t>Verifica se é árvore</a:t>
            </a:r>
          </a:p>
          <a:p>
            <a:pPr marL="457200" lvl="0" indent="-228600" rtl="0">
              <a:spcBef>
                <a:spcPts val="0"/>
              </a:spcBef>
              <a:buClr>
                <a:srgbClr val="B7B7B7"/>
              </a:buClr>
              <a:buChar char="●"/>
            </a:pPr>
            <a:r>
              <a:rPr lang="pt-BR">
                <a:solidFill>
                  <a:srgbClr val="B7B7B7"/>
                </a:solidFill>
              </a:rPr>
              <a:t>Encontra objeto</a:t>
            </a:r>
          </a:p>
          <a:p>
            <a:pPr marL="457200" lvl="0" indent="-228600" rtl="0">
              <a:spcBef>
                <a:spcPts val="0"/>
              </a:spcBef>
              <a:buClr>
                <a:srgbClr val="B7B7B7"/>
              </a:buClr>
              <a:buChar char="●"/>
            </a:pPr>
            <a:r>
              <a:rPr lang="pt-BR">
                <a:solidFill>
                  <a:srgbClr val="B7B7B7"/>
                </a:solidFill>
              </a:rPr>
              <a:t>Objeto Terminal</a:t>
            </a:r>
          </a:p>
          <a:p>
            <a:pPr marL="457200" lvl="0" indent="-228600" rtl="0">
              <a:spcBef>
                <a:spcPts val="0"/>
              </a:spcBef>
              <a:buClr>
                <a:srgbClr val="B7B7B7"/>
              </a:buClr>
              <a:buChar char="●"/>
            </a:pPr>
            <a:r>
              <a:rPr lang="pt-BR">
                <a:solidFill>
                  <a:srgbClr val="B7B7B7"/>
                </a:solidFill>
              </a:rPr>
              <a:t>Objeto Intermediário</a:t>
            </a:r>
          </a:p>
          <a:p>
            <a:pPr marL="457200" lvl="0" indent="-228600" rtl="0">
              <a:spcBef>
                <a:spcPts val="0"/>
              </a:spcBef>
              <a:buClr>
                <a:srgbClr val="B7B7B7"/>
              </a:buClr>
              <a:buChar char="●"/>
            </a:pPr>
            <a:r>
              <a:rPr lang="pt-BR">
                <a:solidFill>
                  <a:srgbClr val="B7B7B7"/>
                </a:solidFill>
              </a:rPr>
              <a:t>Expande lista nodos intermediários</a:t>
            </a:r>
          </a:p>
          <a:p>
            <a:pPr marL="457200" lvl="0" indent="-228600" rtl="0">
              <a:spcBef>
                <a:spcPts val="0"/>
              </a:spcBef>
              <a:buClr>
                <a:srgbClr val="B7B7B7"/>
              </a:buClr>
              <a:buChar char="●"/>
            </a:pPr>
            <a:r>
              <a:rPr lang="pt-BR">
                <a:solidFill>
                  <a:srgbClr val="B7B7B7"/>
                </a:solidFill>
              </a:rPr>
              <a:t>Encontra Obj</a:t>
            </a:r>
          </a:p>
          <a:p>
            <a:pPr marL="457200" lvl="0" indent="-228600" rtl="0">
              <a:spcBef>
                <a:spcPts val="0"/>
              </a:spcBef>
              <a:buClr>
                <a:srgbClr val="B7B7B7"/>
              </a:buClr>
              <a:buChar char="●"/>
            </a:pPr>
            <a:r>
              <a:rPr lang="pt-BR">
                <a:solidFill>
                  <a:srgbClr val="B7B7B7"/>
                </a:solidFill>
              </a:rPr>
              <a:t>Chama total_recursos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B7B7B7"/>
                </a:solidFill>
              </a:rPr>
              <a:t>[r2,r3]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Exemplo: Custo Total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27</a:t>
            </a:fld>
            <a:endParaRPr lang="pt-BR"/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5" y="1409775"/>
            <a:ext cx="5393824" cy="298884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5890775" y="816425"/>
            <a:ext cx="3078300" cy="403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B7B7B7"/>
              </a:buClr>
              <a:buChar char="●"/>
            </a:pPr>
            <a:r>
              <a:rPr lang="pt-BR">
                <a:solidFill>
                  <a:srgbClr val="B7B7B7"/>
                </a:solidFill>
              </a:rPr>
              <a:t>custo_total(P, C)</a:t>
            </a:r>
          </a:p>
          <a:p>
            <a:pPr marL="457200" lvl="0" indent="-228600" rtl="0">
              <a:spcBef>
                <a:spcPts val="0"/>
              </a:spcBef>
              <a:buClr>
                <a:srgbClr val="B7B7B7"/>
              </a:buClr>
              <a:buChar char="●"/>
            </a:pPr>
            <a:r>
              <a:rPr lang="pt-BR">
                <a:solidFill>
                  <a:srgbClr val="B7B7B7"/>
                </a:solidFill>
              </a:rPr>
              <a:t>Verifica se é árvore</a:t>
            </a:r>
          </a:p>
          <a:p>
            <a:pPr marL="457200" lvl="0" indent="-228600" rtl="0">
              <a:spcBef>
                <a:spcPts val="0"/>
              </a:spcBef>
              <a:buClr>
                <a:srgbClr val="B7B7B7"/>
              </a:buClr>
              <a:buChar char="●"/>
            </a:pPr>
            <a:r>
              <a:rPr lang="pt-BR">
                <a:solidFill>
                  <a:srgbClr val="B7B7B7"/>
                </a:solidFill>
              </a:rPr>
              <a:t>Nodo é terminal adiciona custo</a:t>
            </a:r>
          </a:p>
          <a:p>
            <a:pPr marL="457200" lvl="0" indent="-228600" rtl="0">
              <a:spcBef>
                <a:spcPts val="0"/>
              </a:spcBef>
              <a:buClr>
                <a:srgbClr val="B7B7B7"/>
              </a:buClr>
              <a:buChar char="●"/>
            </a:pPr>
            <a:r>
              <a:rPr lang="pt-BR">
                <a:solidFill>
                  <a:srgbClr val="B7B7B7"/>
                </a:solidFill>
              </a:rPr>
              <a:t>Expande lista de nodos filhos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B7B7B7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B7B7B7"/>
                </a:solidFill>
              </a:rPr>
              <a:t>obj1  = 40.</a:t>
            </a:r>
          </a:p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B7B7B7"/>
                </a:solidFill>
              </a:rPr>
              <a:t>obj2 = 25.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B7B7B7"/>
                </a:solidFill>
              </a:rPr>
              <a:t>projeto = 65.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Exemplo: Custo por objetivo 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28</a:t>
            </a:fld>
            <a:endParaRPr lang="pt-BR"/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738374" cy="317978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/>
        </p:nvSpPr>
        <p:spPr>
          <a:xfrm>
            <a:off x="5890775" y="816425"/>
            <a:ext cx="3078300" cy="403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B7B7B7"/>
              </a:buClr>
              <a:buChar char="●"/>
            </a:pPr>
            <a:r>
              <a:rPr lang="pt-BR">
                <a:solidFill>
                  <a:srgbClr val="B7B7B7"/>
                </a:solidFill>
              </a:rPr>
              <a:t>custo_obj(P,O,R)</a:t>
            </a:r>
          </a:p>
          <a:p>
            <a:pPr marL="457200" lvl="0" indent="-228600" rtl="0">
              <a:spcBef>
                <a:spcPts val="0"/>
              </a:spcBef>
              <a:buClr>
                <a:srgbClr val="B7B7B7"/>
              </a:buClr>
              <a:buChar char="●"/>
            </a:pPr>
            <a:r>
              <a:rPr lang="pt-BR">
                <a:solidFill>
                  <a:srgbClr val="B7B7B7"/>
                </a:solidFill>
              </a:rPr>
              <a:t>Verifica se é árvore</a:t>
            </a:r>
          </a:p>
          <a:p>
            <a:pPr marL="457200" lvl="0" indent="-228600" rtl="0">
              <a:spcBef>
                <a:spcPts val="0"/>
              </a:spcBef>
              <a:buClr>
                <a:srgbClr val="B7B7B7"/>
              </a:buClr>
              <a:buChar char="●"/>
            </a:pPr>
            <a:r>
              <a:rPr lang="pt-BR">
                <a:solidFill>
                  <a:srgbClr val="B7B7B7"/>
                </a:solidFill>
              </a:rPr>
              <a:t>Encontra objetivo</a:t>
            </a:r>
          </a:p>
          <a:p>
            <a:pPr marL="457200" lvl="0" indent="-228600" rtl="0">
              <a:spcBef>
                <a:spcPts val="0"/>
              </a:spcBef>
              <a:buClr>
                <a:srgbClr val="B7B7B7"/>
              </a:buClr>
              <a:buChar char="●"/>
            </a:pPr>
            <a:r>
              <a:rPr lang="pt-BR">
                <a:solidFill>
                  <a:srgbClr val="B7B7B7"/>
                </a:solidFill>
              </a:rPr>
              <a:t>Objeto Terminal</a:t>
            </a:r>
          </a:p>
          <a:p>
            <a:pPr marL="457200" lvl="0" indent="-228600" rtl="0">
              <a:spcBef>
                <a:spcPts val="0"/>
              </a:spcBef>
              <a:buClr>
                <a:srgbClr val="B7B7B7"/>
              </a:buClr>
              <a:buChar char="●"/>
            </a:pPr>
            <a:r>
              <a:rPr lang="pt-BR">
                <a:solidFill>
                  <a:srgbClr val="B7B7B7"/>
                </a:solidFill>
              </a:rPr>
              <a:t>Objeto Intermediário</a:t>
            </a:r>
          </a:p>
          <a:p>
            <a:pPr marL="457200" lvl="0" indent="-228600" rtl="0">
              <a:spcBef>
                <a:spcPts val="0"/>
              </a:spcBef>
              <a:buClr>
                <a:srgbClr val="B7B7B7"/>
              </a:buClr>
              <a:buChar char="●"/>
            </a:pPr>
            <a:r>
              <a:rPr lang="pt-BR">
                <a:solidFill>
                  <a:srgbClr val="B7B7B7"/>
                </a:solidFill>
              </a:rPr>
              <a:t>Expande lista nodos intermediários</a:t>
            </a:r>
          </a:p>
          <a:p>
            <a:pPr marL="457200" lvl="0" indent="-228600" rtl="0">
              <a:spcBef>
                <a:spcPts val="0"/>
              </a:spcBef>
              <a:buClr>
                <a:srgbClr val="B7B7B7"/>
              </a:buClr>
              <a:buChar char="●"/>
            </a:pPr>
            <a:r>
              <a:rPr lang="pt-BR">
                <a:solidFill>
                  <a:srgbClr val="B7B7B7"/>
                </a:solidFill>
              </a:rPr>
              <a:t>Encontra Obj</a:t>
            </a:r>
          </a:p>
          <a:p>
            <a:pPr marL="457200" lvl="0" indent="-228600" rtl="0">
              <a:spcBef>
                <a:spcPts val="0"/>
              </a:spcBef>
              <a:buClr>
                <a:srgbClr val="B7B7B7"/>
              </a:buClr>
              <a:buChar char="●"/>
            </a:pPr>
            <a:r>
              <a:rPr lang="pt-BR">
                <a:solidFill>
                  <a:srgbClr val="B7B7B7"/>
                </a:solidFill>
              </a:rPr>
              <a:t>Chama custo_total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B7B7B7"/>
                </a:solidFill>
              </a:rPr>
              <a:t>obj = 25.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232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Grafos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29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</a:rPr>
              <a:t>Árvores Binárias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064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pt-BR"/>
              <a:t>Verificar se é uma Árvore - isarvore(A).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pt-BR"/>
              <a:t>arvbin(V, E. D) é uma árvore binária se E e D forem árvores binárias e V um valor.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pt-BR"/>
              <a:t>Um árvore binária pode ser ou uma estrutura arvbin(V, E, D) ou o valor terminal nil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rgbClr val="000000"/>
                </a:solidFill>
              </a:rPr>
              <a:t>3</a:t>
            </a:fld>
            <a:endParaRPr lang="pt-BR">
              <a:solidFill>
                <a:srgbClr val="000000"/>
              </a:solidFill>
            </a:endParaRP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212" y="1147762"/>
            <a:ext cx="3457575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Exemplo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30</a:t>
            </a:fld>
            <a:endParaRPr lang="pt-BR"/>
          </a:p>
        </p:txBody>
      </p:sp>
      <p:pic>
        <p:nvPicPr>
          <p:cNvPr id="267" name="Shape 267" descr="graph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50" y="1512875"/>
            <a:ext cx="753427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conectado(G, N1, N2):-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[]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31</a:t>
            </a:fld>
            <a:endParaRPr lang="pt-BR"/>
          </a:p>
        </p:txBody>
      </p:sp>
      <p:pic>
        <p:nvPicPr>
          <p:cNvPr id="275" name="Shape 275" descr="graphConectado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50" y="1512875"/>
            <a:ext cx="753427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conectado(G, N1, N2):-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[[b,a]]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32</a:t>
            </a:fld>
            <a:endParaRPr lang="pt-BR"/>
          </a:p>
        </p:txBody>
      </p:sp>
      <p:pic>
        <p:nvPicPr>
          <p:cNvPr id="283" name="Shape 283" descr="graphConectad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62" y="1512875"/>
            <a:ext cx="753427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conectado(G, N1, N2):-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[[b,a],[a,c]]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33</a:t>
            </a:fld>
            <a:endParaRPr lang="pt-BR"/>
          </a:p>
        </p:txBody>
      </p:sp>
      <p:pic>
        <p:nvPicPr>
          <p:cNvPr id="291" name="Shape 291" descr="graphConectado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50" y="1512875"/>
            <a:ext cx="753427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conectado(G, N1, N2):-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[[b,a],[a,c],[c,g]]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34</a:t>
            </a:fld>
            <a:endParaRPr lang="pt-BR"/>
          </a:p>
        </p:txBody>
      </p:sp>
      <p:pic>
        <p:nvPicPr>
          <p:cNvPr id="299" name="Shape 299" descr="graphConectado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50" y="1512875"/>
            <a:ext cx="753427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conectado(G, N1, N2):-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[[b,a],[a,c],[c,g],[a,e]]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35</a:t>
            </a:fld>
            <a:endParaRPr lang="pt-BR"/>
          </a:p>
        </p:txBody>
      </p:sp>
      <p:pic>
        <p:nvPicPr>
          <p:cNvPr id="307" name="Shape 307" descr="graphConectado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50" y="1512875"/>
            <a:ext cx="753427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grafo_ciclico(G):-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36</a:t>
            </a:fld>
            <a:endParaRPr lang="pt-BR"/>
          </a:p>
        </p:txBody>
      </p:sp>
      <p:pic>
        <p:nvPicPr>
          <p:cNvPr id="315" name="Shape 315" descr="graph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62" y="1512875"/>
            <a:ext cx="753427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grafo_ciclico(G):-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37</a:t>
            </a:fld>
            <a:endParaRPr lang="pt-BR"/>
          </a:p>
        </p:txBody>
      </p:sp>
      <p:pic>
        <p:nvPicPr>
          <p:cNvPr id="323" name="Shape 323" descr="graphCicl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50" y="1512875"/>
            <a:ext cx="753427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caminho_mais_curto(G,N1,N2,C):-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38</a:t>
            </a:fld>
            <a:endParaRPr lang="pt-BR"/>
          </a:p>
        </p:txBody>
      </p:sp>
      <p:pic>
        <p:nvPicPr>
          <p:cNvPr id="331" name="Shape 331" descr="grafoCaminhoCurto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50" y="1512875"/>
            <a:ext cx="753427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caminho_mais_curto(G,N1,N2,C):-</a:t>
            </a:r>
          </a:p>
        </p:txBody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39</a:t>
            </a:fld>
            <a:endParaRPr lang="pt-BR"/>
          </a:p>
        </p:txBody>
      </p:sp>
      <p:pic>
        <p:nvPicPr>
          <p:cNvPr id="339" name="Shape 339" descr="grafoCaminhoCurto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50" y="1512875"/>
            <a:ext cx="753427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Árvores Binárias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pt-BR"/>
              <a:t>Calcular - calc(L, A, V).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pt-BR"/>
              <a:t>Verifica se A é uma árvore Binária e se L é uma lista de variáveis de memória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rgbClr val="000000"/>
                </a:solidFill>
              </a:rPr>
              <a:t>4</a:t>
            </a:fld>
            <a:endParaRPr lang="pt-BR">
              <a:solidFill>
                <a:srgbClr val="000000"/>
              </a:solidFill>
            </a:endParaRP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200" y="2222364"/>
            <a:ext cx="498157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caminho_mais_curto(G,N1,N2,C):-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40</a:t>
            </a:fld>
            <a:endParaRPr lang="pt-BR"/>
          </a:p>
        </p:txBody>
      </p:sp>
      <p:pic>
        <p:nvPicPr>
          <p:cNvPr id="347" name="Shape 347" descr="grafoCaminhoCurto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50" y="1512875"/>
            <a:ext cx="753427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caminho_mais_curto(G,N1,N2,C):-</a:t>
            </a:r>
          </a:p>
        </p:txBody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41</a:t>
            </a:fld>
            <a:endParaRPr lang="pt-BR"/>
          </a:p>
        </p:txBody>
      </p:sp>
      <p:pic>
        <p:nvPicPr>
          <p:cNvPr id="355" name="Shape 355" descr="grafoCaminhoCurto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50" y="1512875"/>
            <a:ext cx="753427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caminho_mais_curto(G,N1,N2,C):-</a:t>
            </a:r>
          </a:p>
        </p:txBody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42</a:t>
            </a:fld>
            <a:endParaRPr lang="pt-BR"/>
          </a:p>
        </p:txBody>
      </p:sp>
      <p:pic>
        <p:nvPicPr>
          <p:cNvPr id="363" name="Shape 363" descr="grafoCaminhoCurto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50" y="1512875"/>
            <a:ext cx="753427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hamiltoniano(G):-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56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-nodos_do_grafo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- busca em profundidade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-lista de entrada</a:t>
            </a:r>
            <a:br>
              <a:rPr lang="pt-BR"/>
            </a:br>
            <a:r>
              <a:rPr lang="pt-BR"/>
              <a:t>[a,c,g,f,e,b]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-testa se último está conectado com primeiro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43</a:t>
            </a:fld>
            <a:endParaRPr lang="pt-BR"/>
          </a:p>
        </p:txBody>
      </p:sp>
      <p:pic>
        <p:nvPicPr>
          <p:cNvPr id="371" name="Shape 371" descr="graph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699" y="1568325"/>
            <a:ext cx="5824249" cy="224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eulariano(G):-</a:t>
            </a:r>
          </a:p>
        </p:txBody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235500" y="1304875"/>
            <a:ext cx="270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- arestas_do_grafo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- busca em profundidade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-lista de entrada</a:t>
            </a:r>
            <a:br>
              <a:rPr lang="pt-BR"/>
            </a:br>
            <a:r>
              <a:rPr lang="pt-BR">
                <a:solidFill>
                  <a:srgbClr val="CACACA"/>
                </a:solidFill>
              </a:rPr>
              <a:t>[[a,c],[c,g],[g,f],[f,e],[e,b],[b,a],[a,e],[e,d],[d,g]]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-testa se último está conectado com primeiro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44</a:t>
            </a:fld>
            <a:endParaRPr lang="pt-BR"/>
          </a:p>
        </p:txBody>
      </p:sp>
      <p:pic>
        <p:nvPicPr>
          <p:cNvPr id="379" name="Shape 379" descr="graph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449" y="1568325"/>
            <a:ext cx="5724500" cy="224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isomorfos(G1, G2)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235500" y="1152475"/>
            <a:ext cx="2709900" cy="366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pt-BR"/>
              <a:t>compara número de vértices e arestas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pt-BR"/>
              <a:t>permutação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a | 1 - equiv(g1, a, g2, b)</a:t>
            </a:r>
            <a:br>
              <a:rPr lang="pt-BR"/>
            </a:br>
            <a:r>
              <a:rPr lang="pt-BR"/>
              <a:t>b | 2 </a:t>
            </a:r>
            <a:br>
              <a:rPr lang="pt-BR"/>
            </a:br>
            <a:r>
              <a:rPr lang="pt-BR"/>
              <a:t>c | 3</a:t>
            </a:r>
            <a:br>
              <a:rPr lang="pt-BR"/>
            </a:br>
            <a:r>
              <a:rPr lang="pt-BR"/>
              <a:t>d | 4</a:t>
            </a:r>
            <a:br>
              <a:rPr lang="pt-BR"/>
            </a:br>
            <a:r>
              <a:rPr lang="pt-BR"/>
              <a:t>e | 5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pt-BR"/>
              <a:t>compara 'a' com '1'</a:t>
            </a:r>
            <a:br>
              <a:rPr lang="pt-BR"/>
            </a:br>
            <a:r>
              <a:rPr lang="pt-BR"/>
              <a:t>[b,c] == [2]</a:t>
            </a:r>
          </a:p>
        </p:txBody>
      </p:sp>
      <p:sp>
        <p:nvSpPr>
          <p:cNvPr id="386" name="Shape 38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45</a:t>
            </a:fld>
            <a:endParaRPr lang="pt-BR"/>
          </a:p>
        </p:txBody>
      </p:sp>
      <p:pic>
        <p:nvPicPr>
          <p:cNvPr id="387" name="Shape 387" descr="grafoIso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000" y="1838275"/>
            <a:ext cx="2227450" cy="18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Shape 388"/>
          <p:cNvSpPr txBox="1"/>
          <p:nvPr/>
        </p:nvSpPr>
        <p:spPr>
          <a:xfrm>
            <a:off x="4004925" y="1473950"/>
            <a:ext cx="548700" cy="47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g1</a:t>
            </a:r>
          </a:p>
        </p:txBody>
      </p:sp>
      <p:pic>
        <p:nvPicPr>
          <p:cNvPr id="389" name="Shape 389" descr="grafoIso2.png"/>
          <p:cNvPicPr preferRelativeResize="0"/>
          <p:nvPr/>
        </p:nvPicPr>
        <p:blipFill rotWithShape="1">
          <a:blip r:embed="rId4">
            <a:alphaModFix/>
          </a:blip>
          <a:srcRect l="28596" r="29669" b="26362"/>
          <a:stretch/>
        </p:blipFill>
        <p:spPr>
          <a:xfrm>
            <a:off x="6401100" y="1903050"/>
            <a:ext cx="2004974" cy="2861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Shape 390"/>
          <p:cNvSpPr txBox="1"/>
          <p:nvPr/>
        </p:nvSpPr>
        <p:spPr>
          <a:xfrm>
            <a:off x="7081575" y="1473950"/>
            <a:ext cx="548700" cy="47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232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Lista Extra</a:t>
            </a:r>
          </a:p>
        </p:txBody>
      </p:sp>
      <p:sp>
        <p:nvSpPr>
          <p:cNvPr id="396" name="Shape 39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46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extrai_grafo_aon(AG, G):-</a:t>
            </a:r>
          </a:p>
        </p:txBody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5705525" y="1152475"/>
            <a:ext cx="3126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pt-BR"/>
              <a:t>verifica se AG é uma árvore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pt-BR"/>
              <a:t>obtém uma lista de objetos terminais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pt-BR"/>
              <a:t>insere nodo(G, O, D)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pt-BR"/>
              <a:t>insere arco(G, O, R)</a:t>
            </a:r>
          </a:p>
        </p:txBody>
      </p:sp>
      <p:sp>
        <p:nvSpPr>
          <p:cNvPr id="403" name="Shape 40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47</a:t>
            </a:fld>
            <a:endParaRPr lang="pt-BR"/>
          </a:p>
        </p:txBody>
      </p:sp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400727" cy="349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caminho_critico e prazo_caminho_critico(G, L):-</a:t>
            </a:r>
          </a:p>
        </p:txBody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5705525" y="1152475"/>
            <a:ext cx="3126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pt-BR"/>
              <a:t>acha a lista de nodos iniciais e finais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pt-BR"/>
              <a:t>acha a lista de todos os caminhos possíveis entre os nodos iniciais e finais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pt-BR"/>
              <a:t>calcula a soma das durações (prazos) de cada caminho e retorna o caminho com maior soma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48</a:t>
            </a:fld>
            <a:endParaRPr lang="pt-BR"/>
          </a:p>
        </p:txBody>
      </p:sp>
      <p:pic>
        <p:nvPicPr>
          <p:cNvPr id="412" name="Shape 412" descr="grafoProjeto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875" y="1400150"/>
            <a:ext cx="4267200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836000" y="3627375"/>
            <a:ext cx="3599100" cy="129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[t1, t4, t3] =&gt; </a:t>
            </a:r>
            <a:r>
              <a:rPr lang="pt-BR">
                <a:solidFill>
                  <a:srgbClr val="CACACA"/>
                </a:solidFill>
              </a:rPr>
              <a:t>23+142+11 = </a:t>
            </a:r>
            <a:r>
              <a:rPr lang="pt-BR"/>
              <a:t>176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[t1, t2, t3] =&gt; </a:t>
            </a:r>
            <a:r>
              <a:rPr lang="pt-BR">
                <a:solidFill>
                  <a:srgbClr val="CACACA"/>
                </a:solidFill>
              </a:rPr>
              <a:t>23+14+11 = 48</a:t>
            </a:r>
          </a:p>
        </p:txBody>
      </p:sp>
      <p:sp>
        <p:nvSpPr>
          <p:cNvPr id="414" name="Shape 414"/>
          <p:cNvSpPr/>
          <p:nvPr/>
        </p:nvSpPr>
        <p:spPr>
          <a:xfrm>
            <a:off x="807650" y="3669875"/>
            <a:ext cx="3074700" cy="393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Obrigado!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49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Árvores Binárias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pt-BR"/>
              <a:t>Calcular - calc(L, A, V).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pt-BR"/>
              <a:t>Se e E e D são nil, logo a saída V é Val.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rgbClr val="000000"/>
                </a:solidFill>
              </a:rPr>
              <a:t>5</a:t>
            </a:fld>
            <a:endParaRPr lang="pt-BR">
              <a:solidFill>
                <a:srgbClr val="000000"/>
              </a:solidFill>
            </a:endParaRP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212" y="1152462"/>
            <a:ext cx="322897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Árvores Binárias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pt-BR"/>
              <a:t>Calcular - calc(L, A, V).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pt-BR"/>
              <a:t>Senão executa: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pt-BR"/>
              <a:t>calc(L, E, ER)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pt-BR"/>
              <a:t>calc(L, D, DR)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rgbClr val="000000"/>
                </a:solidFill>
              </a:rPr>
              <a:t>6</a:t>
            </a:fld>
            <a:endParaRPr lang="pt-BR">
              <a:solidFill>
                <a:srgbClr val="000000"/>
              </a:solidFill>
            </a:endParaRP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337" y="1152462"/>
            <a:ext cx="322897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Árvores Binárias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pt-BR"/>
              <a:t>Calcular - calc(L, A, V).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pt-BR"/>
              <a:t>Depois verifica-se se V é ‘-’ e se um dos EResult  ou DResult é nil, caso seja: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rgbClr val="000000"/>
                </a:solidFill>
              </a:rPr>
              <a:t>7</a:t>
            </a:fld>
            <a:endParaRPr lang="pt-BR">
              <a:solidFill>
                <a:srgbClr val="000000"/>
              </a:solidFill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700" y="2135331"/>
            <a:ext cx="612457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Árvores Binárias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pt-BR"/>
              <a:t>Calcular - calc(L, A, V).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pt-BR"/>
              <a:t>Senão verifica-se: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pt-BR"/>
              <a:t>EResult e DResult são números ou posições de memória e substituem por números se necessário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rgbClr val="000000"/>
                </a:solidFill>
              </a:rPr>
              <a:t>8</a:t>
            </a:fld>
            <a:endParaRPr lang="pt-BR">
              <a:solidFill>
                <a:srgbClr val="000000"/>
              </a:solidFill>
            </a:endParaRP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00" y="2110772"/>
            <a:ext cx="780097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Árvores Binárias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pt-BR"/>
              <a:t>Calcular - calc(L, A, V).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pt-BR"/>
              <a:t>Por fim, faz o cálculo EResult      Val    DResult, onde Val é tratado como a operação a ser usada.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rgbClr val="000000"/>
                </a:solidFill>
              </a:rPr>
              <a:t>9</a:t>
            </a:fld>
            <a:endParaRPr lang="pt-BR">
              <a:solidFill>
                <a:srgbClr val="000000"/>
              </a:solidFill>
            </a:endParaRP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700" y="2124575"/>
            <a:ext cx="612457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1134</Words>
  <Application>Microsoft Macintosh PowerPoint</Application>
  <PresentationFormat>On-screen Show (16:9)</PresentationFormat>
  <Paragraphs>250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Average</vt:lpstr>
      <vt:lpstr>Arial</vt:lpstr>
      <vt:lpstr>Oswald</vt:lpstr>
      <vt:lpstr>slate</vt:lpstr>
      <vt:lpstr>Programação_Lógica_com_ProLog</vt:lpstr>
      <vt:lpstr>Árvores Binárias</vt:lpstr>
      <vt:lpstr>Árvores Binárias</vt:lpstr>
      <vt:lpstr>Árvores Binárias</vt:lpstr>
      <vt:lpstr>Árvores Binárias</vt:lpstr>
      <vt:lpstr>Árvores Binárias</vt:lpstr>
      <vt:lpstr>Árvores Binárias</vt:lpstr>
      <vt:lpstr>Árvores Binárias</vt:lpstr>
      <vt:lpstr>Árvores Binárias</vt:lpstr>
      <vt:lpstr>Árvores Binárias</vt:lpstr>
      <vt:lpstr>Árvores Binárias</vt:lpstr>
      <vt:lpstr>Árvores Binárias</vt:lpstr>
      <vt:lpstr>Árvores Binárias</vt:lpstr>
      <vt:lpstr>Árvores Binárias</vt:lpstr>
      <vt:lpstr>Árvores Binárias</vt:lpstr>
      <vt:lpstr>Árvores Binárias</vt:lpstr>
      <vt:lpstr>Árvores Binárias</vt:lpstr>
      <vt:lpstr>Árvores Binárias</vt:lpstr>
      <vt:lpstr>Árvores Binárias</vt:lpstr>
      <vt:lpstr>Árvores Binárias</vt:lpstr>
      <vt:lpstr>Árvores Genéricas</vt:lpstr>
      <vt:lpstr>Árvores Genéricas</vt:lpstr>
      <vt:lpstr>Exemplo: EAP</vt:lpstr>
      <vt:lpstr>EAP </vt:lpstr>
      <vt:lpstr>Exemplo: Recursos  </vt:lpstr>
      <vt:lpstr>Exemplo: Recurso por objetivo </vt:lpstr>
      <vt:lpstr>Exemplo: Custo Total</vt:lpstr>
      <vt:lpstr>Exemplo: Custo por objetivo </vt:lpstr>
      <vt:lpstr>Grafos</vt:lpstr>
      <vt:lpstr>Exemplo</vt:lpstr>
      <vt:lpstr>conectado(G, N1, N2):-</vt:lpstr>
      <vt:lpstr>conectado(G, N1, N2):-</vt:lpstr>
      <vt:lpstr>conectado(G, N1, N2):-</vt:lpstr>
      <vt:lpstr>conectado(G, N1, N2):-</vt:lpstr>
      <vt:lpstr>conectado(G, N1, N2):-</vt:lpstr>
      <vt:lpstr>grafo_ciclico(G):-</vt:lpstr>
      <vt:lpstr>grafo_ciclico(G):-</vt:lpstr>
      <vt:lpstr>caminho_mais_curto(G,N1,N2,C):-</vt:lpstr>
      <vt:lpstr>caminho_mais_curto(G,N1,N2,C):-</vt:lpstr>
      <vt:lpstr>caminho_mais_curto(G,N1,N2,C):-</vt:lpstr>
      <vt:lpstr>caminho_mais_curto(G,N1,N2,C):-</vt:lpstr>
      <vt:lpstr>caminho_mais_curto(G,N1,N2,C):-</vt:lpstr>
      <vt:lpstr>hamiltoniano(G):-</vt:lpstr>
      <vt:lpstr>eulariano(G):-</vt:lpstr>
      <vt:lpstr>isomorfos(G1, G2)</vt:lpstr>
      <vt:lpstr>Lista Extra</vt:lpstr>
      <vt:lpstr>extrai_grafo_aon(AG, G):-</vt:lpstr>
      <vt:lpstr>caminho_critico e prazo_caminho_critico(G, L):-</vt:lpstr>
      <vt:lpstr>Obrigado!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Programação_Lógica_com_ProLog</dc:title>
  <cp:lastModifiedBy>FELIPE DE MORAIS</cp:lastModifiedBy>
  <cp:revision>3</cp:revision>
  <dcterms:modified xsi:type="dcterms:W3CDTF">2017-04-18T00:01:54Z</dcterms:modified>
</cp:coreProperties>
</file>