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335CD-C497-4857-BEAF-4FBC5F30F2ED}">
  <a:tblStyle styleId="{2D0335CD-C497-4857-BEAF-4FBC5F30F2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3a96f17f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3a96f17f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3a96f17f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3a96f17f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3d15d5bf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3d15d5bf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3d15d5bf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3d15d5bf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33fa5af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33fa5af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3d15d5b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3d15d5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3a96f17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3a96f17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3a96f17f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3a96f17f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3a96f17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3a96f17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3a96f17f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3a96f17f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3a96f17f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3a96f17f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3a96f17f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3a96f17f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97600" y="2144300"/>
            <a:ext cx="6148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600">
                <a:latin typeface="Roboto"/>
                <a:ea typeface="Roboto"/>
                <a:cs typeface="Roboto"/>
                <a:sym typeface="Roboto"/>
              </a:rPr>
              <a:t>E-Conomizei: Plano de Negócios</a:t>
            </a:r>
            <a:endParaRPr b="1" sz="1600">
              <a:latin typeface="Roboto"/>
              <a:ea typeface="Roboto"/>
              <a:cs typeface="Roboto"/>
              <a:sym typeface="Roboto"/>
            </a:endParaRPr>
          </a:p>
          <a:p>
            <a:pPr indent="0" lvl="0" marL="0" rtl="0" algn="ctr">
              <a:spcBef>
                <a:spcPts val="0"/>
              </a:spcBef>
              <a:spcAft>
                <a:spcPts val="0"/>
              </a:spcAft>
              <a:buNone/>
            </a:pPr>
            <a:r>
              <a:rPr lang="pt-BR" sz="1600">
                <a:solidFill>
                  <a:srgbClr val="000000"/>
                </a:solidFill>
                <a:latin typeface="Roboto"/>
                <a:ea typeface="Roboto"/>
                <a:cs typeface="Roboto"/>
                <a:sym typeface="Roboto"/>
              </a:rPr>
              <a:t>Universidade Tecnológica Federal do Paraná</a:t>
            </a:r>
            <a:endParaRPr sz="1600">
              <a:latin typeface="Roboto"/>
              <a:ea typeface="Roboto"/>
              <a:cs typeface="Roboto"/>
              <a:sym typeface="Roboto"/>
            </a:endParaRPr>
          </a:p>
          <a:p>
            <a:pPr indent="0" lvl="0" marL="0" rtl="0" algn="ctr">
              <a:spcBef>
                <a:spcPts val="0"/>
              </a:spcBef>
              <a:spcAft>
                <a:spcPts val="0"/>
              </a:spcAft>
              <a:buNone/>
            </a:pPr>
            <a:r>
              <a:rPr lang="pt-BR" sz="1600">
                <a:latin typeface="Roboto"/>
                <a:ea typeface="Roboto"/>
                <a:cs typeface="Roboto"/>
                <a:sym typeface="Roboto"/>
              </a:rPr>
              <a:t>Bacharelado em Ciência da Computação</a:t>
            </a:r>
            <a:endParaRPr sz="1600">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a:p>
            <a:pPr indent="0" lvl="0" marL="0" rtl="0" algn="ctr">
              <a:spcBef>
                <a:spcPts val="0"/>
              </a:spcBef>
              <a:spcAft>
                <a:spcPts val="0"/>
              </a:spcAft>
              <a:buNone/>
            </a:pPr>
            <a:r>
              <a:rPr lang="pt-BR" sz="1600">
                <a:latin typeface="Roboto"/>
                <a:ea typeface="Roboto"/>
                <a:cs typeface="Roboto"/>
                <a:sym typeface="Roboto"/>
              </a:rPr>
              <a:t>Felipe Archanjo da Cunha Mendes</a:t>
            </a:r>
            <a:endParaRPr sz="1600">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4103175" y="1613890"/>
            <a:ext cx="937649" cy="3723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31" name="Google Shape;131;p22"/>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8</a:t>
            </a:r>
            <a:r>
              <a:rPr lang="pt-BR" sz="2100"/>
              <a:t>. Planejamento Financeiro</a:t>
            </a:r>
            <a:endParaRPr sz="2100"/>
          </a:p>
        </p:txBody>
      </p:sp>
      <p:graphicFrame>
        <p:nvGraphicFramePr>
          <p:cNvPr id="132" name="Google Shape;132;p22"/>
          <p:cNvGraphicFramePr/>
          <p:nvPr/>
        </p:nvGraphicFramePr>
        <p:xfrm>
          <a:off x="952500" y="742950"/>
          <a:ext cx="3000000" cy="3000000"/>
        </p:xfrm>
        <a:graphic>
          <a:graphicData uri="http://schemas.openxmlformats.org/drawingml/2006/table">
            <a:tbl>
              <a:tblPr>
                <a:noFill/>
                <a:tableStyleId>{2D0335CD-C497-4857-BEAF-4FBC5F30F2ED}</a:tableStyleId>
              </a:tblPr>
              <a:tblGrid>
                <a:gridCol w="751425"/>
                <a:gridCol w="4244700"/>
                <a:gridCol w="2242875"/>
              </a:tblGrid>
              <a:tr h="381000">
                <a:tc>
                  <a:txBody>
                    <a:bodyPr/>
                    <a:lstStyle/>
                    <a:p>
                      <a:pPr indent="0" lvl="0" marL="0" rtl="0" algn="l">
                        <a:spcBef>
                          <a:spcPts val="0"/>
                        </a:spcBef>
                        <a:spcAft>
                          <a:spcPts val="0"/>
                        </a:spcAft>
                        <a:buNone/>
                      </a:pPr>
                      <a:r>
                        <a:rPr lang="pt-BR"/>
                        <a:t>ITEM</a:t>
                      </a:r>
                      <a:endParaRPr/>
                    </a:p>
                  </a:txBody>
                  <a:tcPr marT="91425" marB="91425" marR="91425" marL="91425"/>
                </a:tc>
                <a:tc>
                  <a:txBody>
                    <a:bodyPr/>
                    <a:lstStyle/>
                    <a:p>
                      <a:pPr indent="0" lvl="0" marL="0" rtl="0" algn="l">
                        <a:spcBef>
                          <a:spcPts val="0"/>
                        </a:spcBef>
                        <a:spcAft>
                          <a:spcPts val="0"/>
                        </a:spcAft>
                        <a:buNone/>
                      </a:pPr>
                      <a:r>
                        <a:rPr lang="pt-BR"/>
                        <a:t>CARACTERÍSTICAS</a:t>
                      </a:r>
                      <a:endParaRPr/>
                    </a:p>
                  </a:txBody>
                  <a:tcPr marT="91425" marB="91425" marR="91425" marL="91425"/>
                </a:tc>
                <a:tc>
                  <a:txBody>
                    <a:bodyPr/>
                    <a:lstStyle/>
                    <a:p>
                      <a:pPr indent="0" lvl="0" marL="0" rtl="0" algn="l">
                        <a:spcBef>
                          <a:spcPts val="0"/>
                        </a:spcBef>
                        <a:spcAft>
                          <a:spcPts val="0"/>
                        </a:spcAft>
                        <a:buNone/>
                      </a:pPr>
                      <a:r>
                        <a:rPr lang="pt-BR"/>
                        <a:t>VALOR EM REAIS /MES</a:t>
                      </a:r>
                      <a:endParaRPr/>
                    </a:p>
                  </a:txBody>
                  <a:tcPr marT="91425" marB="91425" marR="91425" marL="91425"/>
                </a:tc>
              </a:tr>
              <a:tr h="381000">
                <a:tc>
                  <a:txBody>
                    <a:bodyPr/>
                    <a:lstStyle/>
                    <a:p>
                      <a:pPr indent="0" lvl="0" marL="0" rtl="0" algn="l">
                        <a:spcBef>
                          <a:spcPts val="0"/>
                        </a:spcBef>
                        <a:spcAft>
                          <a:spcPts val="0"/>
                        </a:spcAft>
                        <a:buNone/>
                      </a:pPr>
                      <a:r>
                        <a:rPr lang="pt-BR"/>
                        <a:t>01</a:t>
                      </a:r>
                      <a:endParaRPr/>
                    </a:p>
                  </a:txBody>
                  <a:tcPr marT="91425" marB="91425" marR="91425" marL="91425"/>
                </a:tc>
                <a:tc>
                  <a:txBody>
                    <a:bodyPr/>
                    <a:lstStyle/>
                    <a:p>
                      <a:pPr indent="0" lvl="0" marL="0" rtl="0" algn="l">
                        <a:spcBef>
                          <a:spcPts val="0"/>
                        </a:spcBef>
                        <a:spcAft>
                          <a:spcPts val="0"/>
                        </a:spcAft>
                        <a:buNone/>
                      </a:pPr>
                      <a:r>
                        <a:rPr lang="pt-BR"/>
                        <a:t>Internet</a:t>
                      </a:r>
                      <a:endParaRPr/>
                    </a:p>
                  </a:txBody>
                  <a:tcPr marT="91425" marB="91425" marR="91425" marL="91425"/>
                </a:tc>
                <a:tc>
                  <a:txBody>
                    <a:bodyPr/>
                    <a:lstStyle/>
                    <a:p>
                      <a:pPr indent="0" lvl="0" marL="0" rtl="0" algn="l">
                        <a:spcBef>
                          <a:spcPts val="0"/>
                        </a:spcBef>
                        <a:spcAft>
                          <a:spcPts val="0"/>
                        </a:spcAft>
                        <a:buNone/>
                      </a:pPr>
                      <a:r>
                        <a:rPr lang="pt-BR"/>
                        <a:t>R$ 200</a:t>
                      </a:r>
                      <a:endParaRPr/>
                    </a:p>
                  </a:txBody>
                  <a:tcPr marT="91425" marB="91425" marR="91425" marL="91425"/>
                </a:tc>
              </a:tr>
              <a:tr h="381000">
                <a:tc>
                  <a:txBody>
                    <a:bodyPr/>
                    <a:lstStyle/>
                    <a:p>
                      <a:pPr indent="0" lvl="0" marL="0" rtl="0" algn="l">
                        <a:spcBef>
                          <a:spcPts val="0"/>
                        </a:spcBef>
                        <a:spcAft>
                          <a:spcPts val="0"/>
                        </a:spcAft>
                        <a:buNone/>
                      </a:pPr>
                      <a:r>
                        <a:rPr lang="pt-BR"/>
                        <a:t>02</a:t>
                      </a:r>
                      <a:endParaRPr/>
                    </a:p>
                  </a:txBody>
                  <a:tcPr marT="91425" marB="91425" marR="91425" marL="91425"/>
                </a:tc>
                <a:tc>
                  <a:txBody>
                    <a:bodyPr/>
                    <a:lstStyle/>
                    <a:p>
                      <a:pPr indent="0" lvl="0" marL="0" rtl="0" algn="l">
                        <a:spcBef>
                          <a:spcPts val="0"/>
                        </a:spcBef>
                        <a:spcAft>
                          <a:spcPts val="0"/>
                        </a:spcAft>
                        <a:buNone/>
                      </a:pPr>
                      <a:r>
                        <a:rPr lang="pt-BR"/>
                        <a:t>Hospedagem HOSTINGER - Servidor</a:t>
                      </a:r>
                      <a:endParaRPr/>
                    </a:p>
                  </a:txBody>
                  <a:tcPr marT="91425" marB="91425" marR="91425" marL="91425"/>
                </a:tc>
                <a:tc>
                  <a:txBody>
                    <a:bodyPr/>
                    <a:lstStyle/>
                    <a:p>
                      <a:pPr indent="0" lvl="0" marL="0" rtl="0" algn="l">
                        <a:spcBef>
                          <a:spcPts val="0"/>
                        </a:spcBef>
                        <a:spcAft>
                          <a:spcPts val="0"/>
                        </a:spcAft>
                        <a:buNone/>
                      </a:pPr>
                      <a:r>
                        <a:rPr lang="pt-BR"/>
                        <a:t>R$ 80</a:t>
                      </a:r>
                      <a:endParaRPr/>
                    </a:p>
                  </a:txBody>
                  <a:tcPr marT="91425" marB="91425" marR="91425" marL="91425"/>
                </a:tc>
              </a:tr>
              <a:tr h="381000">
                <a:tc>
                  <a:txBody>
                    <a:bodyPr/>
                    <a:lstStyle/>
                    <a:p>
                      <a:pPr indent="0" lvl="0" marL="0" rtl="0" algn="l">
                        <a:spcBef>
                          <a:spcPts val="0"/>
                        </a:spcBef>
                        <a:spcAft>
                          <a:spcPts val="0"/>
                        </a:spcAft>
                        <a:buNone/>
                      </a:pPr>
                      <a:r>
                        <a:rPr lang="pt-BR"/>
                        <a:t>03</a:t>
                      </a:r>
                      <a:endParaRPr/>
                    </a:p>
                  </a:txBody>
                  <a:tcPr marT="91425" marB="91425" marR="91425" marL="91425"/>
                </a:tc>
                <a:tc>
                  <a:txBody>
                    <a:bodyPr/>
                    <a:lstStyle/>
                    <a:p>
                      <a:pPr indent="0" lvl="0" marL="0" rtl="0" algn="l">
                        <a:spcBef>
                          <a:spcPts val="0"/>
                        </a:spcBef>
                        <a:spcAft>
                          <a:spcPts val="0"/>
                        </a:spcAft>
                        <a:buNone/>
                      </a:pPr>
                      <a:r>
                        <a:rPr lang="pt-BR"/>
                        <a:t>Hospedagem ATLAS - Banco de Dados</a:t>
                      </a:r>
                      <a:endParaRPr/>
                    </a:p>
                  </a:txBody>
                  <a:tcPr marT="91425" marB="91425" marR="91425" marL="91425"/>
                </a:tc>
                <a:tc>
                  <a:txBody>
                    <a:bodyPr/>
                    <a:lstStyle/>
                    <a:p>
                      <a:pPr indent="0" lvl="0" marL="0" rtl="0" algn="l">
                        <a:spcBef>
                          <a:spcPts val="0"/>
                        </a:spcBef>
                        <a:spcAft>
                          <a:spcPts val="0"/>
                        </a:spcAft>
                        <a:buNone/>
                      </a:pPr>
                      <a:r>
                        <a:rPr lang="pt-BR"/>
                        <a:t>R$ 150</a:t>
                      </a:r>
                      <a:endParaRPr/>
                    </a:p>
                  </a:txBody>
                  <a:tcPr marT="91425" marB="91425" marR="91425" marL="91425"/>
                </a:tc>
              </a:tr>
              <a:tr h="381000">
                <a:tc>
                  <a:txBody>
                    <a:bodyPr/>
                    <a:lstStyle/>
                    <a:p>
                      <a:pPr indent="0" lvl="0" marL="0" rtl="0" algn="l">
                        <a:spcBef>
                          <a:spcPts val="0"/>
                        </a:spcBef>
                        <a:spcAft>
                          <a:spcPts val="0"/>
                        </a:spcAft>
                        <a:buNone/>
                      </a:pPr>
                      <a:r>
                        <a:rPr lang="pt-BR"/>
                        <a:t>04</a:t>
                      </a:r>
                      <a:endParaRPr/>
                    </a:p>
                  </a:txBody>
                  <a:tcPr marT="91425" marB="91425" marR="91425" marL="91425"/>
                </a:tc>
                <a:tc>
                  <a:txBody>
                    <a:bodyPr/>
                    <a:lstStyle/>
                    <a:p>
                      <a:pPr indent="0" lvl="0" marL="0" rtl="0" algn="l">
                        <a:spcBef>
                          <a:spcPts val="0"/>
                        </a:spcBef>
                        <a:spcAft>
                          <a:spcPts val="0"/>
                        </a:spcAft>
                        <a:buNone/>
                      </a:pPr>
                      <a:r>
                        <a:rPr lang="pt-BR"/>
                        <a:t>Hospedagem CLOUDINARY - Arquivos</a:t>
                      </a:r>
                      <a:endParaRPr/>
                    </a:p>
                  </a:txBody>
                  <a:tcPr marT="91425" marB="91425" marR="91425" marL="91425"/>
                </a:tc>
                <a:tc>
                  <a:txBody>
                    <a:bodyPr/>
                    <a:lstStyle/>
                    <a:p>
                      <a:pPr indent="0" lvl="0" marL="0" rtl="0" algn="l">
                        <a:spcBef>
                          <a:spcPts val="0"/>
                        </a:spcBef>
                        <a:spcAft>
                          <a:spcPts val="0"/>
                        </a:spcAft>
                        <a:buNone/>
                      </a:pPr>
                      <a:r>
                        <a:rPr lang="pt-BR"/>
                        <a:t>R$ 500</a:t>
                      </a:r>
                      <a:endParaRPr/>
                    </a:p>
                  </a:txBody>
                  <a:tcPr marT="91425" marB="91425" marR="91425" marL="91425"/>
                </a:tc>
              </a:tr>
              <a:tr h="381000">
                <a:tc>
                  <a:txBody>
                    <a:bodyPr/>
                    <a:lstStyle/>
                    <a:p>
                      <a:pPr indent="0" lvl="0" marL="0" rtl="0" algn="l">
                        <a:spcBef>
                          <a:spcPts val="0"/>
                        </a:spcBef>
                        <a:spcAft>
                          <a:spcPts val="0"/>
                        </a:spcAft>
                        <a:buNone/>
                      </a:pPr>
                      <a:r>
                        <a:rPr lang="pt-BR"/>
                        <a:t>05</a:t>
                      </a:r>
                      <a:endParaRPr/>
                    </a:p>
                  </a:txBody>
                  <a:tcPr marT="91425" marB="91425" marR="91425" marL="91425"/>
                </a:tc>
                <a:tc>
                  <a:txBody>
                    <a:bodyPr/>
                    <a:lstStyle/>
                    <a:p>
                      <a:pPr indent="0" lvl="0" marL="0" rtl="0" algn="l">
                        <a:spcBef>
                          <a:spcPts val="0"/>
                        </a:spcBef>
                        <a:spcAft>
                          <a:spcPts val="0"/>
                        </a:spcAft>
                        <a:buNone/>
                      </a:pPr>
                      <a:r>
                        <a:rPr lang="pt-BR"/>
                        <a:t>Desenvolvedores Mobile (2x)</a:t>
                      </a:r>
                      <a:endParaRPr/>
                    </a:p>
                  </a:txBody>
                  <a:tcPr marT="91425" marB="91425" marR="91425" marL="91425"/>
                </a:tc>
                <a:tc>
                  <a:txBody>
                    <a:bodyPr/>
                    <a:lstStyle/>
                    <a:p>
                      <a:pPr indent="0" lvl="0" marL="0" rtl="0" algn="l">
                        <a:spcBef>
                          <a:spcPts val="0"/>
                        </a:spcBef>
                        <a:spcAft>
                          <a:spcPts val="0"/>
                        </a:spcAft>
                        <a:buNone/>
                      </a:pPr>
                      <a:r>
                        <a:rPr lang="pt-BR"/>
                        <a:t>R$ 10000</a:t>
                      </a:r>
                      <a:endParaRPr/>
                    </a:p>
                  </a:txBody>
                  <a:tcPr marT="91425" marB="91425" marR="91425" marL="91425"/>
                </a:tc>
              </a:tr>
              <a:tr h="381000">
                <a:tc>
                  <a:txBody>
                    <a:bodyPr/>
                    <a:lstStyle/>
                    <a:p>
                      <a:pPr indent="0" lvl="0" marL="0" rtl="0" algn="l">
                        <a:spcBef>
                          <a:spcPts val="0"/>
                        </a:spcBef>
                        <a:spcAft>
                          <a:spcPts val="0"/>
                        </a:spcAft>
                        <a:buNone/>
                      </a:pPr>
                      <a:r>
                        <a:rPr lang="pt-BR"/>
                        <a:t>06</a:t>
                      </a:r>
                      <a:endParaRPr/>
                    </a:p>
                  </a:txBody>
                  <a:tcPr marT="91425" marB="91425" marR="91425" marL="91425"/>
                </a:tc>
                <a:tc>
                  <a:txBody>
                    <a:bodyPr/>
                    <a:lstStyle/>
                    <a:p>
                      <a:pPr indent="0" lvl="0" marL="0" rtl="0" algn="l">
                        <a:spcBef>
                          <a:spcPts val="0"/>
                        </a:spcBef>
                        <a:spcAft>
                          <a:spcPts val="0"/>
                        </a:spcAft>
                        <a:buNone/>
                      </a:pPr>
                      <a:r>
                        <a:rPr lang="pt-BR"/>
                        <a:t>Analista Financeiro (1x)</a:t>
                      </a:r>
                      <a:endParaRPr/>
                    </a:p>
                  </a:txBody>
                  <a:tcPr marT="91425" marB="91425" marR="91425" marL="91425"/>
                </a:tc>
                <a:tc>
                  <a:txBody>
                    <a:bodyPr/>
                    <a:lstStyle/>
                    <a:p>
                      <a:pPr indent="0" lvl="0" marL="0" rtl="0" algn="l">
                        <a:spcBef>
                          <a:spcPts val="0"/>
                        </a:spcBef>
                        <a:spcAft>
                          <a:spcPts val="0"/>
                        </a:spcAft>
                        <a:buNone/>
                      </a:pPr>
                      <a:r>
                        <a:rPr lang="pt-BR"/>
                        <a:t>R$ 3500</a:t>
                      </a:r>
                      <a:endParaRPr/>
                    </a:p>
                  </a:txBody>
                  <a:tcPr marT="91425" marB="91425" marR="91425" marL="91425"/>
                </a:tc>
              </a:tr>
              <a:tr h="381000">
                <a:tc>
                  <a:txBody>
                    <a:bodyPr/>
                    <a:lstStyle/>
                    <a:p>
                      <a:pPr indent="0" lvl="0" marL="0" rtl="0" algn="l">
                        <a:spcBef>
                          <a:spcPts val="0"/>
                        </a:spcBef>
                        <a:spcAft>
                          <a:spcPts val="0"/>
                        </a:spcAft>
                        <a:buNone/>
                      </a:pPr>
                      <a:r>
                        <a:rPr lang="pt-BR"/>
                        <a:t>07</a:t>
                      </a:r>
                      <a:endParaRPr/>
                    </a:p>
                  </a:txBody>
                  <a:tcPr marT="91425" marB="91425" marR="91425" marL="91425"/>
                </a:tc>
                <a:tc>
                  <a:txBody>
                    <a:bodyPr/>
                    <a:lstStyle/>
                    <a:p>
                      <a:pPr indent="0" lvl="0" marL="0" rtl="0" algn="l">
                        <a:spcBef>
                          <a:spcPts val="0"/>
                        </a:spcBef>
                        <a:spcAft>
                          <a:spcPts val="0"/>
                        </a:spcAft>
                        <a:buNone/>
                      </a:pPr>
                      <a:r>
                        <a:rPr lang="pt-BR"/>
                        <a:t>Gerente de Vendas (1x)</a:t>
                      </a:r>
                      <a:endParaRPr/>
                    </a:p>
                  </a:txBody>
                  <a:tcPr marT="91425" marB="91425" marR="91425" marL="91425"/>
                </a:tc>
                <a:tc>
                  <a:txBody>
                    <a:bodyPr/>
                    <a:lstStyle/>
                    <a:p>
                      <a:pPr indent="0" lvl="0" marL="0" rtl="0" algn="l">
                        <a:spcBef>
                          <a:spcPts val="0"/>
                        </a:spcBef>
                        <a:spcAft>
                          <a:spcPts val="0"/>
                        </a:spcAft>
                        <a:buNone/>
                      </a:pPr>
                      <a:r>
                        <a:rPr lang="pt-BR"/>
                        <a:t>R$ 3500</a:t>
                      </a:r>
                      <a:endParaRPr/>
                    </a:p>
                  </a:txBody>
                  <a:tcPr marT="91425" marB="91425" marR="91425" marL="91425"/>
                </a:tc>
              </a:tr>
              <a:tr h="381000">
                <a:tc>
                  <a:txBody>
                    <a:bodyPr/>
                    <a:lstStyle/>
                    <a:p>
                      <a:pPr indent="0" lvl="0" marL="0" rtl="0" algn="l">
                        <a:spcBef>
                          <a:spcPts val="0"/>
                        </a:spcBef>
                        <a:spcAft>
                          <a:spcPts val="0"/>
                        </a:spcAft>
                        <a:buNone/>
                      </a:pPr>
                      <a:r>
                        <a:rPr lang="pt-BR"/>
                        <a:t>TOTAL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pt-BR"/>
                        <a:t>R$ 17930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38" name="Google Shape;138;p23"/>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9</a:t>
            </a:r>
            <a:r>
              <a:rPr lang="pt-BR" sz="2100"/>
              <a:t>. Receitas</a:t>
            </a:r>
            <a:endParaRPr sz="2100"/>
          </a:p>
        </p:txBody>
      </p:sp>
      <p:sp>
        <p:nvSpPr>
          <p:cNvPr id="139" name="Google Shape;139;p23"/>
          <p:cNvSpPr txBox="1"/>
          <p:nvPr/>
        </p:nvSpPr>
        <p:spPr>
          <a:xfrm>
            <a:off x="139225" y="767600"/>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Após a definição dos investimentos, custos fixos e variáveis, é possível calcular o ponto de equilíbrio. O ponto de equilíbrio é o ponto em que as receitas totais são iguais aos custos e despesas totais, resultando em lucro zero.</a:t>
            </a:r>
            <a:endParaRPr/>
          </a:p>
        </p:txBody>
      </p:sp>
      <p:sp>
        <p:nvSpPr>
          <p:cNvPr id="140" name="Google Shape;140;p23"/>
          <p:cNvSpPr txBox="1"/>
          <p:nvPr/>
        </p:nvSpPr>
        <p:spPr>
          <a:xfrm>
            <a:off x="139225" y="1570375"/>
            <a:ext cx="869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Para a empresa E-Conomizei, o ponto de equilíbrio pode ser calculado considerando os custos fixos mensais e a margem de contribuição por transação.</a:t>
            </a:r>
            <a:endParaRPr/>
          </a:p>
        </p:txBody>
      </p:sp>
      <p:sp>
        <p:nvSpPr>
          <p:cNvPr id="141" name="Google Shape;141;p23"/>
          <p:cNvSpPr txBox="1"/>
          <p:nvPr/>
        </p:nvSpPr>
        <p:spPr>
          <a:xfrm>
            <a:off x="139225" y="245182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Supondo que o custo fixo mensal seja de R$ 20000 e que a margem de contribuição por transação (assinantes premium) seja de R$ 10, podemos calcular o ponto de equilíbrio em termos de quantidade de transações necessárias para cobrir os custos fixos.</a:t>
            </a:r>
            <a:endParaRPr/>
          </a:p>
        </p:txBody>
      </p:sp>
      <p:sp>
        <p:nvSpPr>
          <p:cNvPr id="142" name="Google Shape;142;p23"/>
          <p:cNvSpPr txBox="1"/>
          <p:nvPr/>
        </p:nvSpPr>
        <p:spPr>
          <a:xfrm>
            <a:off x="139225" y="344242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Ponto de Equilíbrio = Custo Fixo Mensal / Margem de Contribuição por Transação</a:t>
            </a:r>
            <a:endParaRPr/>
          </a:p>
          <a:p>
            <a:pPr indent="-317500" lvl="0" marL="457200" rtl="0" algn="just">
              <a:spcBef>
                <a:spcPts val="0"/>
              </a:spcBef>
              <a:spcAft>
                <a:spcPts val="0"/>
              </a:spcAft>
              <a:buSzPts val="1400"/>
              <a:buChar char="●"/>
            </a:pPr>
            <a:r>
              <a:rPr lang="pt-BR">
                <a:solidFill>
                  <a:schemeClr val="dk1"/>
                </a:solidFill>
              </a:rPr>
              <a:t>Ponto de Equilíbrio = R$ 20.000 / R$ 10 = 2.000 transações</a:t>
            </a:r>
            <a:endParaRPr/>
          </a:p>
          <a:p>
            <a:pPr indent="0" lvl="0" marL="457200" rtl="0" algn="just">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48" name="Google Shape;148;p24"/>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10</a:t>
            </a:r>
            <a:r>
              <a:rPr lang="pt-BR" sz="2100"/>
              <a:t>. Receitas</a:t>
            </a:r>
            <a:endParaRPr sz="2100"/>
          </a:p>
        </p:txBody>
      </p:sp>
      <p:sp>
        <p:nvSpPr>
          <p:cNvPr id="149" name="Google Shape;149;p24"/>
          <p:cNvSpPr txBox="1"/>
          <p:nvPr/>
        </p:nvSpPr>
        <p:spPr>
          <a:xfrm>
            <a:off x="139225" y="767600"/>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O tempo necessário para atingir o ponto de equilíbrio dependerá das projeções de vendas e do número de transações realizadas pela empresa ao longo do tempo. Com base nessas projeções, é possível estimar quantos meses serão necessários para alcançar o ponto de equilíbrio.</a:t>
            </a:r>
            <a:endParaRPr/>
          </a:p>
        </p:txBody>
      </p:sp>
      <p:sp>
        <p:nvSpPr>
          <p:cNvPr id="150" name="Google Shape;150;p24"/>
          <p:cNvSpPr txBox="1"/>
          <p:nvPr/>
        </p:nvSpPr>
        <p:spPr>
          <a:xfrm>
            <a:off x="139225" y="157037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Por exemplo, se a empresa projetar uma média de 500 transações por mês, levando em consideração o ponto de equilíbrio de 2.000 transações, seria necessário um período de:</a:t>
            </a:r>
            <a:endParaRPr/>
          </a:p>
          <a:p>
            <a:pPr indent="-317500" lvl="1" marL="914400" rtl="0" algn="just">
              <a:spcBef>
                <a:spcPts val="0"/>
              </a:spcBef>
              <a:spcAft>
                <a:spcPts val="0"/>
              </a:spcAft>
              <a:buSzPts val="1400"/>
              <a:buChar char="○"/>
            </a:pPr>
            <a:r>
              <a:rPr lang="pt-BR"/>
              <a:t>2.000 transações / 500 transações por mês = 4 meses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56" name="Google Shape;156;p25"/>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11</a:t>
            </a:r>
            <a:r>
              <a:rPr lang="pt-BR" sz="2100"/>
              <a:t>. Conclusão</a:t>
            </a:r>
            <a:endParaRPr sz="2100"/>
          </a:p>
        </p:txBody>
      </p:sp>
      <p:sp>
        <p:nvSpPr>
          <p:cNvPr id="157" name="Google Shape;157;p25"/>
          <p:cNvSpPr txBox="1"/>
          <p:nvPr/>
        </p:nvSpPr>
        <p:spPr>
          <a:xfrm>
            <a:off x="139225" y="767600"/>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 cenário pessimista, consideramos que as condições de mercado são desfavoráveis, havendo uma menor demanda pelos produtos/serviços oferecidos. Nesse caso, as vendas podem ficar abaixo do esperado e o tempo para atingir o ponto de equilíbrio pode ser prolongado.</a:t>
            </a:r>
            <a:endParaRPr/>
          </a:p>
        </p:txBody>
      </p:sp>
      <p:sp>
        <p:nvSpPr>
          <p:cNvPr id="158" name="Google Shape;158;p25"/>
          <p:cNvSpPr txBox="1"/>
          <p:nvPr/>
        </p:nvSpPr>
        <p:spPr>
          <a:xfrm>
            <a:off x="139225" y="157037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 cenário realista, consideramos uma situação intermediária, levando em conta as tendências e projeções de mercado. Nesse caso, as vendas e o tempo para atingir o ponto de equilíbrio estão dentro das expectativas e estimativas realizadas no Plano de Negócios.</a:t>
            </a:r>
            <a:endParaRPr/>
          </a:p>
        </p:txBody>
      </p:sp>
      <p:sp>
        <p:nvSpPr>
          <p:cNvPr id="159" name="Google Shape;159;p25"/>
          <p:cNvSpPr txBox="1"/>
          <p:nvPr/>
        </p:nvSpPr>
        <p:spPr>
          <a:xfrm>
            <a:off x="139225" y="240857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 cenário otimista, consideramos um cenário favorável, onde há uma demanda maior do que o esperado pelos produtos/serviços. Nesse caso, as vendas podem superar as projeções iniciais e o tempo para atingir o ponto de equilíbrio pode ser reduzido.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61" name="Google Shape;61;p14"/>
          <p:cNvSpPr txBox="1"/>
          <p:nvPr/>
        </p:nvSpPr>
        <p:spPr>
          <a:xfrm>
            <a:off x="139225" y="146425"/>
            <a:ext cx="32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Sumário</a:t>
            </a:r>
            <a:endParaRPr sz="2100"/>
          </a:p>
        </p:txBody>
      </p:sp>
      <p:sp>
        <p:nvSpPr>
          <p:cNvPr id="62" name="Google Shape;62;p14"/>
          <p:cNvSpPr txBox="1"/>
          <p:nvPr/>
        </p:nvSpPr>
        <p:spPr>
          <a:xfrm>
            <a:off x="139225" y="690425"/>
            <a:ext cx="86931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AutoNum type="arabicPeriod"/>
            </a:pPr>
            <a:r>
              <a:rPr lang="pt-BR"/>
              <a:t>Definições</a:t>
            </a:r>
            <a:endParaRPr/>
          </a:p>
          <a:p>
            <a:pPr indent="-317500" lvl="0" marL="457200" rtl="0" algn="just">
              <a:spcBef>
                <a:spcPts val="0"/>
              </a:spcBef>
              <a:spcAft>
                <a:spcPts val="0"/>
              </a:spcAft>
              <a:buSzPts val="1400"/>
              <a:buAutoNum type="arabicPeriod"/>
            </a:pPr>
            <a:r>
              <a:rPr lang="pt-BR"/>
              <a:t>Mercado Consumidor</a:t>
            </a:r>
            <a:endParaRPr/>
          </a:p>
          <a:p>
            <a:pPr indent="-317500" lvl="0" marL="457200" rtl="0" algn="just">
              <a:spcBef>
                <a:spcPts val="0"/>
              </a:spcBef>
              <a:spcAft>
                <a:spcPts val="0"/>
              </a:spcAft>
              <a:buSzPts val="1400"/>
              <a:buAutoNum type="arabicPeriod"/>
            </a:pPr>
            <a:r>
              <a:rPr lang="pt-BR"/>
              <a:t>Mercado Concorrente</a:t>
            </a:r>
            <a:endParaRPr/>
          </a:p>
          <a:p>
            <a:pPr indent="-317500" lvl="0" marL="457200" rtl="0" algn="just">
              <a:spcBef>
                <a:spcPts val="0"/>
              </a:spcBef>
              <a:spcAft>
                <a:spcPts val="0"/>
              </a:spcAft>
              <a:buSzPts val="1400"/>
              <a:buAutoNum type="arabicPeriod"/>
            </a:pPr>
            <a:r>
              <a:rPr lang="pt-BR"/>
              <a:t>Mercado Fornecedor</a:t>
            </a:r>
            <a:endParaRPr/>
          </a:p>
          <a:p>
            <a:pPr indent="-317500" lvl="0" marL="457200" rtl="0" algn="just">
              <a:spcBef>
                <a:spcPts val="0"/>
              </a:spcBef>
              <a:spcAft>
                <a:spcPts val="0"/>
              </a:spcAft>
              <a:buSzPts val="1400"/>
              <a:buAutoNum type="arabicPeriod"/>
            </a:pPr>
            <a:r>
              <a:rPr lang="pt-BR"/>
              <a:t>Participação no Mercado</a:t>
            </a:r>
            <a:endParaRPr/>
          </a:p>
          <a:p>
            <a:pPr indent="-317500" lvl="0" marL="457200" rtl="0" algn="just">
              <a:spcBef>
                <a:spcPts val="0"/>
              </a:spcBef>
              <a:spcAft>
                <a:spcPts val="0"/>
              </a:spcAft>
              <a:buSzPts val="1400"/>
              <a:buAutoNum type="arabicPeriod"/>
            </a:pPr>
            <a:r>
              <a:rPr lang="pt-BR"/>
              <a:t>Análise</a:t>
            </a:r>
            <a:r>
              <a:rPr lang="pt-BR"/>
              <a:t> SWOT</a:t>
            </a:r>
            <a:endParaRPr/>
          </a:p>
          <a:p>
            <a:pPr indent="-317500" lvl="0" marL="457200" rtl="0" algn="just">
              <a:spcBef>
                <a:spcPts val="0"/>
              </a:spcBef>
              <a:spcAft>
                <a:spcPts val="0"/>
              </a:spcAft>
              <a:buSzPts val="1400"/>
              <a:buAutoNum type="arabicPeriod"/>
            </a:pPr>
            <a:r>
              <a:rPr lang="pt-BR"/>
              <a:t>Plano de Marketing</a:t>
            </a:r>
            <a:endParaRPr/>
          </a:p>
          <a:p>
            <a:pPr indent="-317500" lvl="0" marL="457200" rtl="0" algn="just">
              <a:spcBef>
                <a:spcPts val="0"/>
              </a:spcBef>
              <a:spcAft>
                <a:spcPts val="0"/>
              </a:spcAft>
              <a:buSzPts val="1400"/>
              <a:buAutoNum type="arabicPeriod"/>
            </a:pPr>
            <a:r>
              <a:rPr lang="pt-BR"/>
              <a:t>Planejamento Financeiro</a:t>
            </a:r>
            <a:endParaRPr/>
          </a:p>
          <a:p>
            <a:pPr indent="-317500" lvl="0" marL="457200" rtl="0" algn="just">
              <a:spcBef>
                <a:spcPts val="0"/>
              </a:spcBef>
              <a:spcAft>
                <a:spcPts val="0"/>
              </a:spcAft>
              <a:buSzPts val="1400"/>
              <a:buAutoNum type="arabicPeriod"/>
            </a:pPr>
            <a:r>
              <a:rPr lang="pt-BR"/>
              <a:t>Receitas</a:t>
            </a:r>
            <a:endParaRPr/>
          </a:p>
          <a:p>
            <a:pPr indent="-317500" lvl="0" marL="457200" rtl="0" algn="just">
              <a:spcBef>
                <a:spcPts val="0"/>
              </a:spcBef>
              <a:spcAft>
                <a:spcPts val="0"/>
              </a:spcAft>
              <a:buSzPts val="1400"/>
              <a:buAutoNum type="arabicPeriod"/>
            </a:pPr>
            <a:r>
              <a:rPr lang="pt-BR"/>
              <a:t>Conclusão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68" name="Google Shape;68;p15"/>
          <p:cNvSpPr txBox="1"/>
          <p:nvPr/>
        </p:nvSpPr>
        <p:spPr>
          <a:xfrm>
            <a:off x="139225" y="146425"/>
            <a:ext cx="32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1.  Definições</a:t>
            </a:r>
            <a:endParaRPr sz="2100"/>
          </a:p>
        </p:txBody>
      </p:sp>
      <p:sp>
        <p:nvSpPr>
          <p:cNvPr id="69" name="Google Shape;69;p15"/>
          <p:cNvSpPr txBox="1"/>
          <p:nvPr/>
        </p:nvSpPr>
        <p:spPr>
          <a:xfrm>
            <a:off x="139225" y="690425"/>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O que é: Aplicativo de comparação de preços de supermercados locais</a:t>
            </a:r>
            <a:endParaRPr/>
          </a:p>
        </p:txBody>
      </p:sp>
      <p:sp>
        <p:nvSpPr>
          <p:cNvPr id="70" name="Google Shape;70;p15"/>
          <p:cNvSpPr txBox="1"/>
          <p:nvPr/>
        </p:nvSpPr>
        <p:spPr>
          <a:xfrm>
            <a:off x="139225" y="1139900"/>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Justificativa: Oportunidade de negócio</a:t>
            </a:r>
            <a:endParaRPr/>
          </a:p>
        </p:txBody>
      </p:sp>
      <p:sp>
        <p:nvSpPr>
          <p:cNvPr id="71" name="Google Shape;71;p15"/>
          <p:cNvSpPr txBox="1"/>
          <p:nvPr/>
        </p:nvSpPr>
        <p:spPr>
          <a:xfrm>
            <a:off x="139225" y="1582925"/>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Diferencial: QR Code, Lista de compras, Gamificação</a:t>
            </a:r>
            <a:endParaRPr/>
          </a:p>
        </p:txBody>
      </p:sp>
      <p:sp>
        <p:nvSpPr>
          <p:cNvPr id="72" name="Google Shape;72;p15"/>
          <p:cNvSpPr txBox="1"/>
          <p:nvPr/>
        </p:nvSpPr>
        <p:spPr>
          <a:xfrm>
            <a:off x="139225" y="2138225"/>
            <a:ext cx="86931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Estrutura organizacional:</a:t>
            </a:r>
            <a:endParaRPr/>
          </a:p>
          <a:p>
            <a:pPr indent="-317500" lvl="1" marL="914400" rtl="0" algn="just">
              <a:spcBef>
                <a:spcPts val="0"/>
              </a:spcBef>
              <a:spcAft>
                <a:spcPts val="0"/>
              </a:spcAft>
              <a:buSzPts val="1400"/>
              <a:buChar char="○"/>
            </a:pPr>
            <a:r>
              <a:rPr lang="pt-BR"/>
              <a:t>Gerente Geral</a:t>
            </a:r>
            <a:endParaRPr/>
          </a:p>
          <a:p>
            <a:pPr indent="-317500" lvl="1" marL="914400" rtl="0" algn="just">
              <a:spcBef>
                <a:spcPts val="0"/>
              </a:spcBef>
              <a:spcAft>
                <a:spcPts val="0"/>
              </a:spcAft>
              <a:buSzPts val="1400"/>
              <a:buChar char="○"/>
            </a:pPr>
            <a:r>
              <a:rPr lang="pt-BR"/>
              <a:t>Analista Financeiro</a:t>
            </a:r>
            <a:endParaRPr/>
          </a:p>
          <a:p>
            <a:pPr indent="-317500" lvl="1" marL="914400" rtl="0" algn="just">
              <a:spcBef>
                <a:spcPts val="0"/>
              </a:spcBef>
              <a:spcAft>
                <a:spcPts val="0"/>
              </a:spcAft>
              <a:buSzPts val="1400"/>
              <a:buChar char="○"/>
            </a:pPr>
            <a:r>
              <a:rPr lang="pt-BR"/>
              <a:t>Gerente de Vendas</a:t>
            </a:r>
            <a:endParaRPr/>
          </a:p>
          <a:p>
            <a:pPr indent="-317500" lvl="1" marL="914400" rtl="0" algn="just">
              <a:spcBef>
                <a:spcPts val="0"/>
              </a:spcBef>
              <a:spcAft>
                <a:spcPts val="0"/>
              </a:spcAft>
              <a:buSzPts val="1400"/>
              <a:buChar char="○"/>
            </a:pPr>
            <a:r>
              <a:rPr lang="pt-BR"/>
              <a:t>Desenvolvedores de Software</a:t>
            </a:r>
            <a:endParaRPr/>
          </a:p>
          <a:p>
            <a:pPr indent="-317500" lvl="1" marL="914400" rtl="0" algn="just">
              <a:spcBef>
                <a:spcPts val="0"/>
              </a:spcBef>
              <a:spcAft>
                <a:spcPts val="0"/>
              </a:spcAft>
              <a:buSzPts val="1400"/>
              <a:buChar char="○"/>
            </a:pPr>
            <a:r>
              <a:rPr lang="pt-BR"/>
              <a:t>Especialista em atendimento ao cliente</a:t>
            </a:r>
            <a:endParaRPr/>
          </a:p>
        </p:txBody>
      </p:sp>
      <p:sp>
        <p:nvSpPr>
          <p:cNvPr id="73" name="Google Shape;73;p15"/>
          <p:cNvSpPr txBox="1"/>
          <p:nvPr/>
        </p:nvSpPr>
        <p:spPr>
          <a:xfrm>
            <a:off x="139225" y="365132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Parceiros:</a:t>
            </a:r>
            <a:endParaRPr/>
          </a:p>
          <a:p>
            <a:pPr indent="-317500" lvl="1" marL="914400" rtl="0" algn="just">
              <a:spcBef>
                <a:spcPts val="0"/>
              </a:spcBef>
              <a:spcAft>
                <a:spcPts val="0"/>
              </a:spcAft>
              <a:buSzPts val="1400"/>
              <a:buChar char="○"/>
            </a:pPr>
            <a:r>
              <a:rPr lang="pt-BR"/>
              <a:t>Incubadoras</a:t>
            </a:r>
            <a:endParaRPr/>
          </a:p>
          <a:p>
            <a:pPr indent="-317500" lvl="1" marL="914400" rtl="0" algn="just">
              <a:spcBef>
                <a:spcPts val="0"/>
              </a:spcBef>
              <a:spcAft>
                <a:spcPts val="0"/>
              </a:spcAft>
              <a:buSzPts val="1400"/>
              <a:buChar char="○"/>
            </a:pPr>
            <a:r>
              <a:rPr lang="pt-BR"/>
              <a:t>Supermercados e varejistas locais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79" name="Google Shape;79;p16"/>
          <p:cNvSpPr txBox="1"/>
          <p:nvPr/>
        </p:nvSpPr>
        <p:spPr>
          <a:xfrm>
            <a:off x="139225" y="146425"/>
            <a:ext cx="32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2. Mercado Consumidor</a:t>
            </a:r>
            <a:endParaRPr sz="2100"/>
          </a:p>
        </p:txBody>
      </p:sp>
      <p:sp>
        <p:nvSpPr>
          <p:cNvPr id="80" name="Google Shape;80;p16"/>
          <p:cNvSpPr txBox="1"/>
          <p:nvPr/>
        </p:nvSpPr>
        <p:spPr>
          <a:xfrm>
            <a:off x="139225" y="767600"/>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Consumidor Final / clientes: Estudantes </a:t>
            </a:r>
            <a:r>
              <a:rPr lang="pt-BR"/>
              <a:t>universitários,</a:t>
            </a:r>
            <a:r>
              <a:rPr lang="pt-BR"/>
              <a:t> e </a:t>
            </a:r>
            <a:r>
              <a:rPr lang="pt-BR"/>
              <a:t>famílias</a:t>
            </a:r>
            <a:r>
              <a:rPr lang="pt-BR"/>
              <a:t> de classe média e baixa</a:t>
            </a:r>
            <a:endParaRPr/>
          </a:p>
        </p:txBody>
      </p:sp>
      <p:sp>
        <p:nvSpPr>
          <p:cNvPr id="81" name="Google Shape;81;p16"/>
          <p:cNvSpPr txBox="1"/>
          <p:nvPr/>
        </p:nvSpPr>
        <p:spPr>
          <a:xfrm>
            <a:off x="139225" y="1148600"/>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Consumo dos concorrentes:</a:t>
            </a:r>
            <a:r>
              <a:rPr lang="pt-BR"/>
              <a:t> Apps</a:t>
            </a:r>
            <a:r>
              <a:rPr lang="pt-BR"/>
              <a:t> de supermercados locais, jornais, revistas…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87" name="Google Shape;87;p17"/>
          <p:cNvSpPr txBox="1"/>
          <p:nvPr/>
        </p:nvSpPr>
        <p:spPr>
          <a:xfrm>
            <a:off x="139225" y="146425"/>
            <a:ext cx="32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3</a:t>
            </a:r>
            <a:r>
              <a:rPr lang="pt-BR" sz="2100"/>
              <a:t>. </a:t>
            </a:r>
            <a:r>
              <a:rPr lang="pt-BR" sz="2100"/>
              <a:t>Mercado Concorrente</a:t>
            </a:r>
            <a:endParaRPr sz="2100"/>
          </a:p>
        </p:txBody>
      </p:sp>
      <p:sp>
        <p:nvSpPr>
          <p:cNvPr id="88" name="Google Shape;88;p17"/>
          <p:cNvSpPr txBox="1"/>
          <p:nvPr/>
        </p:nvSpPr>
        <p:spPr>
          <a:xfrm>
            <a:off x="139225" y="767600"/>
            <a:ext cx="8693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Nota Paraná</a:t>
            </a:r>
            <a:endParaRPr/>
          </a:p>
          <a:p>
            <a:pPr indent="-317500" lvl="1" marL="914400" rtl="0" algn="just">
              <a:spcBef>
                <a:spcPts val="0"/>
              </a:spcBef>
              <a:spcAft>
                <a:spcPts val="0"/>
              </a:spcAft>
              <a:buSzPts val="1400"/>
              <a:buChar char="○"/>
            </a:pPr>
            <a:r>
              <a:rPr lang="pt-BR"/>
              <a:t>Programa Criado pelo Governo</a:t>
            </a:r>
            <a:endParaRPr/>
          </a:p>
          <a:p>
            <a:pPr indent="-317500" lvl="1" marL="914400" rtl="0" algn="just">
              <a:spcBef>
                <a:spcPts val="0"/>
              </a:spcBef>
              <a:spcAft>
                <a:spcPts val="0"/>
              </a:spcAft>
              <a:buSzPts val="1400"/>
              <a:buChar char="○"/>
            </a:pPr>
            <a:r>
              <a:rPr lang="pt-BR"/>
              <a:t>Incentivar </a:t>
            </a:r>
            <a:r>
              <a:rPr lang="pt-BR"/>
              <a:t>emissões</a:t>
            </a:r>
            <a:r>
              <a:rPr lang="pt-BR"/>
              <a:t> de notas fiscais</a:t>
            </a:r>
            <a:endParaRPr/>
          </a:p>
          <a:p>
            <a:pPr indent="-317500" lvl="1" marL="914400" rtl="0" algn="just">
              <a:spcBef>
                <a:spcPts val="0"/>
              </a:spcBef>
              <a:spcAft>
                <a:spcPts val="0"/>
              </a:spcAft>
              <a:buSzPts val="1400"/>
              <a:buChar char="○"/>
            </a:pPr>
            <a:r>
              <a:rPr lang="pt-BR"/>
              <a:t>Sistemas de premiações</a:t>
            </a:r>
            <a:endParaRPr/>
          </a:p>
        </p:txBody>
      </p:sp>
      <p:sp>
        <p:nvSpPr>
          <p:cNvPr id="89" name="Google Shape;89;p17"/>
          <p:cNvSpPr txBox="1"/>
          <p:nvPr/>
        </p:nvSpPr>
        <p:spPr>
          <a:xfrm>
            <a:off x="139225" y="2179975"/>
            <a:ext cx="86931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Aplicativos de Supermercados locais: Super Muffato, </a:t>
            </a:r>
            <a:r>
              <a:rPr lang="pt-BR"/>
              <a:t>Paraná</a:t>
            </a:r>
            <a:r>
              <a:rPr lang="pt-BR"/>
              <a:t> Supermercados,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95" name="Google Shape;95;p18"/>
          <p:cNvSpPr txBox="1"/>
          <p:nvPr/>
        </p:nvSpPr>
        <p:spPr>
          <a:xfrm>
            <a:off x="139225" y="146425"/>
            <a:ext cx="32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4</a:t>
            </a:r>
            <a:r>
              <a:rPr lang="pt-BR" sz="2100"/>
              <a:t>. </a:t>
            </a:r>
            <a:r>
              <a:rPr lang="pt-BR" sz="2100"/>
              <a:t>Mercado Fornecedor</a:t>
            </a:r>
            <a:endParaRPr sz="2100"/>
          </a:p>
        </p:txBody>
      </p:sp>
      <p:sp>
        <p:nvSpPr>
          <p:cNvPr id="96" name="Google Shape;96;p18"/>
          <p:cNvSpPr txBox="1"/>
          <p:nvPr/>
        </p:nvSpPr>
        <p:spPr>
          <a:xfrm>
            <a:off x="139225" y="767600"/>
            <a:ext cx="8693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 caso do aplicativo E-Conomizei, os principais fornecedores são os próprios clientes, que realizam suas compras nos supermercados locais e escaneiam o QR Code da nota fiscal no aplicativo para fornecer dados sobre os preços dos produtos. Portanto, não há uma lista específica de fornecedores, pois os clientes são os responsáveis por fornecer as informações sobre os produtos adquiridos.</a:t>
            </a:r>
            <a:endParaRPr/>
          </a:p>
        </p:txBody>
      </p:sp>
      <p:sp>
        <p:nvSpPr>
          <p:cNvPr id="97" name="Google Shape;97;p18"/>
          <p:cNvSpPr txBox="1"/>
          <p:nvPr/>
        </p:nvSpPr>
        <p:spPr>
          <a:xfrm>
            <a:off x="139225" y="2103775"/>
            <a:ext cx="86931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Para o perfeito desenvolvimento do negócio proposto, é essencial estabelecer parcerias estratégicas com os supermercados locais.</a:t>
            </a:r>
            <a:endParaRPr/>
          </a:p>
          <a:p>
            <a:pPr indent="-317500" lvl="1" marL="914400" rtl="0" algn="just">
              <a:spcBef>
                <a:spcPts val="0"/>
              </a:spcBef>
              <a:spcAft>
                <a:spcPts val="0"/>
              </a:spcAft>
              <a:buSzPts val="1400"/>
              <a:buChar char="○"/>
            </a:pPr>
            <a:r>
              <a:rPr lang="pt-BR"/>
              <a:t>Envio de </a:t>
            </a:r>
            <a:r>
              <a:rPr lang="pt-BR"/>
              <a:t>dados</a:t>
            </a:r>
            <a:endParaRPr/>
          </a:p>
          <a:p>
            <a:pPr indent="-317500" lvl="1" marL="914400" rtl="0" algn="just">
              <a:spcBef>
                <a:spcPts val="0"/>
              </a:spcBef>
              <a:spcAft>
                <a:spcPts val="0"/>
              </a:spcAft>
              <a:buSzPts val="1400"/>
              <a:buChar char="○"/>
            </a:pPr>
            <a:r>
              <a:rPr lang="pt-BR"/>
              <a:t>Gamificação</a:t>
            </a:r>
            <a:endParaRPr/>
          </a:p>
          <a:p>
            <a:pPr indent="-317500" lvl="1" marL="914400" rtl="0" algn="just">
              <a:spcBef>
                <a:spcPts val="0"/>
              </a:spcBef>
              <a:spcAft>
                <a:spcPts val="0"/>
              </a:spcAft>
              <a:buSzPts val="1400"/>
              <a:buChar char="○"/>
            </a:pPr>
            <a:r>
              <a:rPr lang="pt-BR"/>
              <a:t>Ações de marketing para essas redes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03" name="Google Shape;103;p19"/>
          <p:cNvSpPr txBox="1"/>
          <p:nvPr/>
        </p:nvSpPr>
        <p:spPr>
          <a:xfrm>
            <a:off x="139225" y="146425"/>
            <a:ext cx="408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5</a:t>
            </a:r>
            <a:r>
              <a:rPr lang="pt-BR" sz="2100"/>
              <a:t>. Participação no mercado</a:t>
            </a:r>
            <a:endParaRPr sz="2100"/>
          </a:p>
        </p:txBody>
      </p:sp>
      <p:sp>
        <p:nvSpPr>
          <p:cNvPr id="104" name="Google Shape;104;p19"/>
          <p:cNvSpPr txBox="1"/>
          <p:nvPr/>
        </p:nvSpPr>
        <p:spPr>
          <a:xfrm>
            <a:off x="139225" y="767600"/>
            <a:ext cx="869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Nota Paraná, é significativo e apresenta números expressivos.</a:t>
            </a:r>
            <a:endParaRPr/>
          </a:p>
          <a:p>
            <a:pPr indent="-317500" lvl="1" marL="914400" rtl="0" algn="just">
              <a:spcBef>
                <a:spcPts val="0"/>
              </a:spcBef>
              <a:spcAft>
                <a:spcPts val="0"/>
              </a:spcAft>
              <a:buSzPts val="1400"/>
              <a:buChar char="○"/>
            </a:pPr>
            <a:r>
              <a:rPr lang="pt-BR"/>
              <a:t>participação de 3,5 milhões de cidadãos</a:t>
            </a:r>
            <a:endParaRPr/>
          </a:p>
        </p:txBody>
      </p:sp>
      <p:sp>
        <p:nvSpPr>
          <p:cNvPr id="105" name="Google Shape;105;p19"/>
          <p:cNvSpPr txBox="1"/>
          <p:nvPr/>
        </p:nvSpPr>
        <p:spPr>
          <a:xfrm>
            <a:off x="139225" y="1461225"/>
            <a:ext cx="869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O comportamento deste mercado tende a estar diretamente relacionado ao crescimento da economia e à capacidade das pessoas de consumir.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11" name="Google Shape;111;p20"/>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6</a:t>
            </a:r>
            <a:r>
              <a:rPr lang="pt-BR" sz="2100"/>
              <a:t>. </a:t>
            </a:r>
            <a:r>
              <a:rPr lang="pt-BR" sz="2100"/>
              <a:t>Análise</a:t>
            </a:r>
            <a:r>
              <a:rPr lang="pt-BR" sz="2100"/>
              <a:t> SWOT</a:t>
            </a:r>
            <a:endParaRPr sz="2100"/>
          </a:p>
        </p:txBody>
      </p:sp>
      <p:sp>
        <p:nvSpPr>
          <p:cNvPr id="112" name="Google Shape;112;p20"/>
          <p:cNvSpPr txBox="1"/>
          <p:nvPr/>
        </p:nvSpPr>
        <p:spPr>
          <a:xfrm>
            <a:off x="139225" y="767600"/>
            <a:ext cx="8693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Forças no ambiente </a:t>
            </a:r>
            <a:r>
              <a:rPr lang="pt-BR"/>
              <a:t>interno</a:t>
            </a:r>
            <a:endParaRPr/>
          </a:p>
          <a:p>
            <a:pPr indent="-317500" lvl="1" marL="914400" rtl="0" algn="just">
              <a:spcBef>
                <a:spcPts val="0"/>
              </a:spcBef>
              <a:spcAft>
                <a:spcPts val="0"/>
              </a:spcAft>
              <a:buSzPts val="1400"/>
              <a:buChar char="○"/>
            </a:pPr>
            <a:r>
              <a:rPr lang="pt-BR"/>
              <a:t>Competência</a:t>
            </a:r>
            <a:endParaRPr/>
          </a:p>
          <a:p>
            <a:pPr indent="-317500" lvl="1" marL="914400" rtl="0" algn="just">
              <a:spcBef>
                <a:spcPts val="0"/>
              </a:spcBef>
              <a:spcAft>
                <a:spcPts val="0"/>
              </a:spcAft>
              <a:buSzPts val="1400"/>
              <a:buChar char="○"/>
            </a:pPr>
            <a:r>
              <a:rPr lang="pt-BR"/>
              <a:t>Tecnologia</a:t>
            </a:r>
            <a:endParaRPr/>
          </a:p>
          <a:p>
            <a:pPr indent="-317500" lvl="1" marL="914400" rtl="0" algn="just">
              <a:spcBef>
                <a:spcPts val="0"/>
              </a:spcBef>
              <a:spcAft>
                <a:spcPts val="0"/>
              </a:spcAft>
              <a:buSzPts val="1400"/>
              <a:buChar char="○"/>
            </a:pPr>
            <a:r>
              <a:rPr lang="pt-BR"/>
              <a:t>Política</a:t>
            </a:r>
            <a:r>
              <a:rPr lang="pt-BR"/>
              <a:t> de desenvolvimento</a:t>
            </a:r>
            <a:endParaRPr/>
          </a:p>
        </p:txBody>
      </p:sp>
      <p:sp>
        <p:nvSpPr>
          <p:cNvPr id="113" name="Google Shape;113;p20"/>
          <p:cNvSpPr txBox="1"/>
          <p:nvPr/>
        </p:nvSpPr>
        <p:spPr>
          <a:xfrm>
            <a:off x="139225" y="1798975"/>
            <a:ext cx="869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Fraquezas no ambiente interno</a:t>
            </a:r>
            <a:endParaRPr/>
          </a:p>
          <a:p>
            <a:pPr indent="-317500" lvl="1" marL="914400" rtl="0" algn="just">
              <a:spcBef>
                <a:spcPts val="0"/>
              </a:spcBef>
              <a:spcAft>
                <a:spcPts val="0"/>
              </a:spcAft>
              <a:buSzPts val="1400"/>
              <a:buChar char="○"/>
            </a:pPr>
            <a:r>
              <a:rPr lang="pt-BR"/>
              <a:t>Investimentos necessários</a:t>
            </a:r>
            <a:endParaRPr/>
          </a:p>
        </p:txBody>
      </p:sp>
      <p:sp>
        <p:nvSpPr>
          <p:cNvPr id="114" name="Google Shape;114;p20"/>
          <p:cNvSpPr txBox="1"/>
          <p:nvPr/>
        </p:nvSpPr>
        <p:spPr>
          <a:xfrm>
            <a:off x="139225" y="2408575"/>
            <a:ext cx="8693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Oportunidades no ambiente externo</a:t>
            </a:r>
            <a:endParaRPr/>
          </a:p>
          <a:p>
            <a:pPr indent="-317500" lvl="1" marL="914400" rtl="0" algn="just">
              <a:spcBef>
                <a:spcPts val="0"/>
              </a:spcBef>
              <a:spcAft>
                <a:spcPts val="0"/>
              </a:spcAft>
              <a:buSzPts val="1400"/>
              <a:buChar char="○"/>
            </a:pPr>
            <a:r>
              <a:rPr lang="pt-BR"/>
              <a:t>Lançamento de novos produtos</a:t>
            </a:r>
            <a:endParaRPr/>
          </a:p>
          <a:p>
            <a:pPr indent="-317500" lvl="1" marL="914400" rtl="0" algn="just">
              <a:spcBef>
                <a:spcPts val="0"/>
              </a:spcBef>
              <a:spcAft>
                <a:spcPts val="0"/>
              </a:spcAft>
              <a:buSzPts val="1400"/>
              <a:buChar char="○"/>
            </a:pPr>
            <a:r>
              <a:rPr lang="pt-BR"/>
              <a:t>Investir em novos mercados</a:t>
            </a:r>
            <a:endParaRPr/>
          </a:p>
          <a:p>
            <a:pPr indent="-317500" lvl="1" marL="914400" rtl="0" algn="just">
              <a:spcBef>
                <a:spcPts val="0"/>
              </a:spcBef>
              <a:spcAft>
                <a:spcPts val="0"/>
              </a:spcAft>
              <a:buSzPts val="1400"/>
              <a:buChar char="○"/>
            </a:pPr>
            <a:r>
              <a:rPr lang="pt-BR"/>
              <a:t>Futuros investimentos</a:t>
            </a:r>
            <a:endParaRPr/>
          </a:p>
        </p:txBody>
      </p:sp>
      <p:sp>
        <p:nvSpPr>
          <p:cNvPr id="115" name="Google Shape;115;p20"/>
          <p:cNvSpPr txBox="1"/>
          <p:nvPr/>
        </p:nvSpPr>
        <p:spPr>
          <a:xfrm>
            <a:off x="139225" y="3551575"/>
            <a:ext cx="86931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Ameaças no ambiente externo:</a:t>
            </a:r>
            <a:endParaRPr/>
          </a:p>
          <a:p>
            <a:pPr indent="-317500" lvl="1" marL="914400" rtl="0" algn="just">
              <a:spcBef>
                <a:spcPts val="0"/>
              </a:spcBef>
              <a:spcAft>
                <a:spcPts val="0"/>
              </a:spcAft>
              <a:buSzPts val="1400"/>
              <a:buChar char="○"/>
            </a:pPr>
            <a:r>
              <a:rPr lang="pt-BR"/>
              <a:t>Entrada de novos concorrentes</a:t>
            </a:r>
            <a:endParaRPr/>
          </a:p>
          <a:p>
            <a:pPr indent="-317500" lvl="1" marL="914400" rtl="0" algn="just">
              <a:spcBef>
                <a:spcPts val="0"/>
              </a:spcBef>
              <a:spcAft>
                <a:spcPts val="0"/>
              </a:spcAft>
              <a:buSzPts val="1400"/>
              <a:buChar char="○"/>
            </a:pPr>
            <a:r>
              <a:rPr lang="pt-BR"/>
              <a:t>Barreiras políticas governamentais</a:t>
            </a:r>
            <a:endParaRPr/>
          </a:p>
          <a:p>
            <a:pPr indent="-317500" lvl="1" marL="914400" rtl="0" algn="just">
              <a:spcBef>
                <a:spcPts val="0"/>
              </a:spcBef>
              <a:spcAft>
                <a:spcPts val="0"/>
              </a:spcAft>
              <a:buSzPts val="1400"/>
              <a:buChar char="○"/>
            </a:pPr>
            <a:r>
              <a:rPr lang="pt-BR"/>
              <a:t>Crises econômicas</a:t>
            </a:r>
            <a:endParaRPr/>
          </a:p>
          <a:p>
            <a:pPr indent="-317500" lvl="1" marL="914400" rtl="0" algn="just">
              <a:spcBef>
                <a:spcPts val="0"/>
              </a:spcBef>
              <a:spcAft>
                <a:spcPts val="0"/>
              </a:spcAft>
              <a:buSzPts val="1400"/>
              <a:buChar char="○"/>
            </a:pPr>
            <a:r>
              <a:rPr lang="pt-BR"/>
              <a:t>Questões ambientais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7894650" y="4402140"/>
            <a:ext cx="937649" cy="372372"/>
          </a:xfrm>
          <a:prstGeom prst="rect">
            <a:avLst/>
          </a:prstGeom>
          <a:noFill/>
          <a:ln>
            <a:noFill/>
          </a:ln>
        </p:spPr>
      </p:pic>
      <p:sp>
        <p:nvSpPr>
          <p:cNvPr id="121" name="Google Shape;121;p21"/>
          <p:cNvSpPr txBox="1"/>
          <p:nvPr/>
        </p:nvSpPr>
        <p:spPr>
          <a:xfrm>
            <a:off x="139225" y="146425"/>
            <a:ext cx="443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t>7</a:t>
            </a:r>
            <a:r>
              <a:rPr lang="pt-BR" sz="2100"/>
              <a:t>. Plano de Marketing</a:t>
            </a:r>
            <a:endParaRPr sz="2100"/>
          </a:p>
        </p:txBody>
      </p:sp>
      <p:sp>
        <p:nvSpPr>
          <p:cNvPr id="122" name="Google Shape;122;p21"/>
          <p:cNvSpPr txBox="1"/>
          <p:nvPr/>
        </p:nvSpPr>
        <p:spPr>
          <a:xfrm>
            <a:off x="139225" y="767600"/>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Estratégia para conquistar o mercado frente à concorrência: </a:t>
            </a:r>
            <a:endParaRPr/>
          </a:p>
          <a:p>
            <a:pPr indent="-317500" lvl="1" marL="914400" rtl="0" algn="just">
              <a:spcBef>
                <a:spcPts val="0"/>
              </a:spcBef>
              <a:spcAft>
                <a:spcPts val="0"/>
              </a:spcAft>
              <a:buSzPts val="1400"/>
              <a:buChar char="○"/>
            </a:pPr>
            <a:r>
              <a:rPr lang="pt-BR"/>
              <a:t>Marketing digital</a:t>
            </a:r>
            <a:endParaRPr/>
          </a:p>
          <a:p>
            <a:pPr indent="-317500" lvl="1" marL="914400" rtl="0" algn="just">
              <a:spcBef>
                <a:spcPts val="0"/>
              </a:spcBef>
              <a:spcAft>
                <a:spcPts val="0"/>
              </a:spcAft>
              <a:buSzPts val="1400"/>
              <a:buChar char="○"/>
            </a:pPr>
            <a:r>
              <a:rPr lang="pt-BR"/>
              <a:t>Foco no </a:t>
            </a:r>
            <a:r>
              <a:rPr lang="pt-BR"/>
              <a:t>diferencial</a:t>
            </a:r>
            <a:r>
              <a:rPr lang="pt-BR"/>
              <a:t> do aplicativo</a:t>
            </a:r>
            <a:endParaRPr/>
          </a:p>
        </p:txBody>
      </p:sp>
      <p:sp>
        <p:nvSpPr>
          <p:cNvPr id="123" name="Google Shape;123;p21"/>
          <p:cNvSpPr txBox="1"/>
          <p:nvPr/>
        </p:nvSpPr>
        <p:spPr>
          <a:xfrm>
            <a:off x="139225" y="1494175"/>
            <a:ext cx="869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Motivos pelos quais os futuros clientes irão escolher esse aplicativo:</a:t>
            </a:r>
            <a:endParaRPr/>
          </a:p>
          <a:p>
            <a:pPr indent="-317500" lvl="1" marL="914400" rtl="0" algn="just">
              <a:spcBef>
                <a:spcPts val="0"/>
              </a:spcBef>
              <a:spcAft>
                <a:spcPts val="0"/>
              </a:spcAft>
              <a:buSzPts val="1400"/>
              <a:buChar char="○"/>
            </a:pPr>
            <a:r>
              <a:rPr lang="pt-BR"/>
              <a:t>Oportunidade de </a:t>
            </a:r>
            <a:r>
              <a:rPr lang="pt-BR"/>
              <a:t>economizar</a:t>
            </a:r>
            <a:r>
              <a:rPr lang="pt-BR"/>
              <a:t> dinheiro com compras em supermercados</a:t>
            </a:r>
            <a:endParaRPr/>
          </a:p>
          <a:p>
            <a:pPr indent="-317500" lvl="1" marL="914400" rtl="0" algn="just">
              <a:spcBef>
                <a:spcPts val="0"/>
              </a:spcBef>
              <a:spcAft>
                <a:spcPts val="0"/>
              </a:spcAft>
              <a:buSzPts val="1400"/>
              <a:buChar char="○"/>
            </a:pPr>
            <a:r>
              <a:rPr lang="pt-BR"/>
              <a:t>Economia de tempo e dinheiro</a:t>
            </a:r>
            <a:endParaRPr/>
          </a:p>
        </p:txBody>
      </p:sp>
      <p:sp>
        <p:nvSpPr>
          <p:cNvPr id="124" name="Google Shape;124;p21"/>
          <p:cNvSpPr txBox="1"/>
          <p:nvPr/>
        </p:nvSpPr>
        <p:spPr>
          <a:xfrm>
            <a:off x="139225" y="2299425"/>
            <a:ext cx="869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Formas de colocar o produto nos diferentes locais de venda:</a:t>
            </a:r>
            <a:endParaRPr/>
          </a:p>
          <a:p>
            <a:pPr indent="-317500" lvl="1" marL="914400" rtl="0" algn="just">
              <a:spcBef>
                <a:spcPts val="0"/>
              </a:spcBef>
              <a:spcAft>
                <a:spcPts val="0"/>
              </a:spcAft>
              <a:buSzPts val="1400"/>
              <a:buChar char="○"/>
            </a:pPr>
            <a:r>
              <a:rPr lang="pt-BR"/>
              <a:t>Download gratuito na App Store e o Google Play</a:t>
            </a:r>
            <a:endParaRPr/>
          </a:p>
        </p:txBody>
      </p:sp>
      <p:sp>
        <p:nvSpPr>
          <p:cNvPr id="125" name="Google Shape;125;p21"/>
          <p:cNvSpPr txBox="1"/>
          <p:nvPr/>
        </p:nvSpPr>
        <p:spPr>
          <a:xfrm>
            <a:off x="139225" y="2985225"/>
            <a:ext cx="86931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BR"/>
              <a:t>Política de preço do serviço:</a:t>
            </a:r>
            <a:endParaRPr/>
          </a:p>
          <a:p>
            <a:pPr indent="-317500" lvl="1" marL="914400" rtl="0" algn="just">
              <a:spcBef>
                <a:spcPts val="0"/>
              </a:spcBef>
              <a:spcAft>
                <a:spcPts val="0"/>
              </a:spcAft>
              <a:buSzPts val="1400"/>
              <a:buChar char="○"/>
            </a:pPr>
            <a:r>
              <a:rPr lang="pt-BR"/>
              <a:t>Download gratuito</a:t>
            </a:r>
            <a:endParaRPr/>
          </a:p>
          <a:p>
            <a:pPr indent="-317500" lvl="1" marL="914400" rtl="0" algn="just">
              <a:spcBef>
                <a:spcPts val="0"/>
              </a:spcBef>
              <a:spcAft>
                <a:spcPts val="0"/>
              </a:spcAft>
              <a:buSzPts val="1400"/>
              <a:buChar char="○"/>
            </a:pPr>
            <a:r>
              <a:rPr lang="pt-BR"/>
              <a:t>Assinatura mensal com vantagens: </a:t>
            </a:r>
            <a:endParaRPr/>
          </a:p>
          <a:p>
            <a:pPr indent="-317500" lvl="2" marL="1371600" rtl="0" algn="just">
              <a:spcBef>
                <a:spcPts val="0"/>
              </a:spcBef>
              <a:spcAft>
                <a:spcPts val="0"/>
              </a:spcAft>
              <a:buSzPts val="1400"/>
              <a:buChar char="■"/>
            </a:pPr>
            <a:r>
              <a:rPr lang="pt-BR"/>
              <a:t>No Ads</a:t>
            </a:r>
            <a:endParaRPr/>
          </a:p>
          <a:p>
            <a:pPr indent="-317500" lvl="2" marL="1371600" rtl="0" algn="just">
              <a:spcBef>
                <a:spcPts val="0"/>
              </a:spcBef>
              <a:spcAft>
                <a:spcPts val="0"/>
              </a:spcAft>
              <a:buSzPts val="1400"/>
              <a:buChar char="■"/>
            </a:pPr>
            <a:r>
              <a:rPr lang="pt-BR"/>
              <a:t>Acesso antecipado a promoções</a:t>
            </a:r>
            <a:endParaRPr/>
          </a:p>
          <a:p>
            <a:pPr indent="-317500" lvl="2" marL="1371600" rtl="0" algn="just">
              <a:spcBef>
                <a:spcPts val="0"/>
              </a:spcBef>
              <a:spcAft>
                <a:spcPts val="0"/>
              </a:spcAft>
              <a:buSzPts val="1400"/>
              <a:buChar char="■"/>
            </a:pPr>
            <a:r>
              <a:rPr lang="pt-BR"/>
              <a:t>Recebimento de </a:t>
            </a:r>
            <a:r>
              <a:rPr lang="pt-BR"/>
              <a:t>créditos</a:t>
            </a:r>
            <a:r>
              <a:rPr lang="pt-BR"/>
              <a:t> em dobro …</a:t>
            </a:r>
            <a:endParaRPr/>
          </a:p>
          <a:p>
            <a:pPr indent="-317500" lvl="1" marL="914400" rtl="0" algn="just">
              <a:spcBef>
                <a:spcPts val="0"/>
              </a:spcBef>
              <a:spcAft>
                <a:spcPts val="0"/>
              </a:spcAft>
              <a:buSzPts val="1400"/>
              <a:buChar char="○"/>
            </a:pPr>
            <a:r>
              <a:rPr lang="pt-BR"/>
              <a:t>Parceria com supermercados</a:t>
            </a:r>
            <a:endParaRPr/>
          </a:p>
          <a:p>
            <a:pPr indent="-317500" lvl="2" marL="1371600" rtl="0" algn="just">
              <a:spcBef>
                <a:spcPts val="0"/>
              </a:spcBef>
              <a:spcAft>
                <a:spcPts val="0"/>
              </a:spcAft>
              <a:buSzPts val="1400"/>
              <a:buChar char="■"/>
            </a:pPr>
            <a:r>
              <a:rPr lang="pt-BR"/>
              <a:t>Maior destaque no aplicativo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