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</p:sldIdLst>
  <p:sldSz cx="18288000" cy="10287000"/>
  <p:notesSz cx="6858000" cy="9144000"/>
  <p:embeddedFontLst>
    <p:embeddedFont>
      <p:font typeface="Anonymous Pro" charset="1" panose="02060609030202000504"/>
      <p:regular r:id="rId6"/>
    </p:embeddedFont>
    <p:embeddedFont>
      <p:font typeface="Anonymous Pro Bold" charset="1" panose="02060809030202000504"/>
      <p:regular r:id="rId7"/>
    </p:embeddedFont>
    <p:embeddedFont>
      <p:font typeface="Anonymous Pro Italics" charset="1" panose="02060609030202000504"/>
      <p:regular r:id="rId8"/>
    </p:embeddedFont>
    <p:embeddedFont>
      <p:font typeface="Anonymous Pro Bold Italics" charset="1" panose="02060809030202000504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Clear Sans Thin" charset="1" panose="020B0203030202020304"/>
      <p:regular r:id="rId14"/>
    </p:embeddedFont>
    <p:embeddedFont>
      <p:font typeface="Clear Sans Thin Bold" charset="1" panose="020B03030302020203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24" Target="slides/slide9.xml" Type="http://schemas.openxmlformats.org/officeDocument/2006/relationships/slide"/><Relationship Id="rId25" Target="slides/slide10.xml" Type="http://schemas.openxmlformats.org/officeDocument/2006/relationships/slide"/><Relationship Id="rId26" Target="slides/slide11.xml" Type="http://schemas.openxmlformats.org/officeDocument/2006/relationships/slide"/><Relationship Id="rId27" Target="slides/slide12.xml" Type="http://schemas.openxmlformats.org/officeDocument/2006/relationships/slide"/><Relationship Id="rId28" Target="slides/slide13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220200"/>
            <a:ext cx="1249023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5220983" y="990600"/>
            <a:ext cx="1203831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-5400000">
            <a:off x="-36987" y="8164038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-5400000">
            <a:off x="16193613" y="2037237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-5400000">
            <a:off x="-1047750" y="-10668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124842" y="4741467"/>
            <a:ext cx="12038317" cy="855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77"/>
              </a:lnSpc>
            </a:pPr>
            <a:r>
              <a:rPr lang="en-US" sz="6034" spc="681">
                <a:solidFill>
                  <a:srgbClr val="000000"/>
                </a:solidFill>
                <a:latin typeface="Anonymous Pro Bold"/>
              </a:rPr>
              <a:t>NAIVE BAYES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5400000">
            <a:off x="15716337" y="7561957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92137" y="1680059"/>
            <a:ext cx="15117417" cy="478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951"/>
              </a:lnSpc>
              <a:spcBef>
                <a:spcPct val="0"/>
              </a:spcBef>
            </a:pPr>
            <a:r>
              <a:rPr lang="en-US" sz="2993">
                <a:solidFill>
                  <a:srgbClr val="000000"/>
                </a:solidFill>
                <a:latin typeface="Clear Sans Thin Bold"/>
              </a:rPr>
              <a:t>Calculando as probabilidades finais....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43270" y="2980015"/>
            <a:ext cx="14703287" cy="1468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951"/>
              </a:lnSpc>
              <a:spcBef>
                <a:spcPct val="0"/>
              </a:spcBef>
            </a:pPr>
            <a:r>
              <a:rPr lang="en-US" sz="2993" u="none">
                <a:solidFill>
                  <a:srgbClr val="000000"/>
                </a:solidFill>
                <a:latin typeface="Clear Sans Thin Bold"/>
              </a:rPr>
              <a:t>P(Gripe=Sim | x) = P(x | Gripe=sim)*P(Gripe=sim)/p(x)</a:t>
            </a:r>
          </a:p>
          <a:p>
            <a:pPr algn="just" marL="0" indent="0" lvl="0">
              <a:lnSpc>
                <a:spcPts val="3951"/>
              </a:lnSpc>
              <a:spcBef>
                <a:spcPct val="0"/>
              </a:spcBef>
            </a:pPr>
            <a:r>
              <a:rPr lang="en-US" sz="2993" u="none">
                <a:solidFill>
                  <a:srgbClr val="000000"/>
                </a:solidFill>
                <a:latin typeface="Clear Sans Thin Bold"/>
              </a:rPr>
              <a:t>                              = 0.0096 * 0.625 / 0.0237</a:t>
            </a:r>
          </a:p>
          <a:p>
            <a:pPr algn="just" marL="0" indent="0" lvl="0">
              <a:lnSpc>
                <a:spcPts val="3951"/>
              </a:lnSpc>
              <a:spcBef>
                <a:spcPct val="0"/>
              </a:spcBef>
            </a:pPr>
            <a:r>
              <a:rPr lang="en-US" sz="2993" u="none">
                <a:solidFill>
                  <a:srgbClr val="000000"/>
                </a:solidFill>
                <a:latin typeface="Clear Sans Thin Bold"/>
              </a:rPr>
              <a:t>                              = 0.25 = 25%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92137" y="5373274"/>
            <a:ext cx="15117417" cy="1468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951"/>
              </a:lnSpc>
              <a:spcBef>
                <a:spcPct val="0"/>
              </a:spcBef>
            </a:pPr>
            <a:r>
              <a:rPr lang="en-US" sz="2993" u="none">
                <a:solidFill>
                  <a:srgbClr val="000000"/>
                </a:solidFill>
                <a:latin typeface="Clear Sans Thin Bold"/>
              </a:rPr>
              <a:t>P(Gripe=não| x) = P(x | Gripe=não)*P(Gripe=não)/p(x)</a:t>
            </a:r>
          </a:p>
          <a:p>
            <a:pPr algn="just" marL="0" indent="0" lvl="0">
              <a:lnSpc>
                <a:spcPts val="3951"/>
              </a:lnSpc>
              <a:spcBef>
                <a:spcPct val="0"/>
              </a:spcBef>
            </a:pPr>
            <a:r>
              <a:rPr lang="en-US" sz="2993" u="none">
                <a:solidFill>
                  <a:srgbClr val="000000"/>
                </a:solidFill>
                <a:latin typeface="Clear Sans Thin Bold"/>
              </a:rPr>
              <a:t>                            = 0.0474 * 0.375 / 0.0237</a:t>
            </a:r>
          </a:p>
          <a:p>
            <a:pPr algn="just" marL="0" indent="0" lvl="0">
              <a:lnSpc>
                <a:spcPts val="3951"/>
              </a:lnSpc>
              <a:spcBef>
                <a:spcPct val="0"/>
              </a:spcBef>
            </a:pPr>
            <a:r>
              <a:rPr lang="en-US" sz="2993" u="none">
                <a:solidFill>
                  <a:srgbClr val="000000"/>
                </a:solidFill>
                <a:latin typeface="Clear Sans Thin Bold"/>
              </a:rPr>
              <a:t>                            = 0.75 = 75%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29139" y="621610"/>
            <a:ext cx="14227236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40"/>
              </a:lnSpc>
              <a:spcBef>
                <a:spcPct val="0"/>
              </a:spcBef>
            </a:pPr>
            <a:r>
              <a:rPr lang="en-US" sz="5700" spc="330">
                <a:solidFill>
                  <a:srgbClr val="000000"/>
                </a:solidFill>
                <a:latin typeface="Anonymous Pro Bold"/>
              </a:rPr>
              <a:t>5. CLASSIFICAÇÃO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92357" y="4153994"/>
            <a:ext cx="14703287" cy="1931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139"/>
              </a:lnSpc>
              <a:spcBef>
                <a:spcPct val="0"/>
              </a:spcBef>
            </a:pPr>
            <a:r>
              <a:rPr lang="en-US" sz="3893">
                <a:solidFill>
                  <a:srgbClr val="000000"/>
                </a:solidFill>
                <a:latin typeface="Clear Sans Thin Bold"/>
              </a:rPr>
              <a:t>Com base nas probabilidades calculadas anteriormente e, como P(Gripe=Sim | x) &lt; P(Gripe=Não | x), podemos concluir que o paciente não esta com gripe.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29659" y="6447863"/>
            <a:ext cx="9451690" cy="2261447"/>
          </a:xfrm>
          <a:custGeom>
            <a:avLst/>
            <a:gdLst/>
            <a:ahLst/>
            <a:cxnLst/>
            <a:rect r="r" b="b" t="t" l="l"/>
            <a:pathLst>
              <a:path h="2261447" w="9451690">
                <a:moveTo>
                  <a:pt x="0" y="0"/>
                </a:moveTo>
                <a:lnTo>
                  <a:pt x="9451689" y="0"/>
                </a:lnTo>
                <a:lnTo>
                  <a:pt x="9451689" y="2261448"/>
                </a:lnTo>
                <a:lnTo>
                  <a:pt x="0" y="22614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129659" y="475478"/>
            <a:ext cx="9406834" cy="2447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 spc="464">
                <a:solidFill>
                  <a:srgbClr val="000000"/>
                </a:solidFill>
                <a:latin typeface="Anonymous Pro Bold"/>
              </a:rPr>
              <a:t>ATRIBUTOS CONTINUOS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39028" y="3095486"/>
            <a:ext cx="16609943" cy="2954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6316" indent="-323158" lvl="1">
              <a:lnSpc>
                <a:spcPts val="3951"/>
              </a:lnSpc>
              <a:buFont typeface="Arial"/>
              <a:buChar char="•"/>
            </a:pPr>
            <a:r>
              <a:rPr lang="en-US" sz="2993">
                <a:solidFill>
                  <a:srgbClr val="000000"/>
                </a:solidFill>
                <a:latin typeface="Clear Sans Thin Bold"/>
              </a:rPr>
              <a:t>atributos contínuos são os dados que podem assumir diferentes valores dentro de um intervalo específico</a:t>
            </a:r>
          </a:p>
          <a:p>
            <a:pPr algn="just" marL="646316" indent="-323158" lvl="1">
              <a:lnSpc>
                <a:spcPts val="3951"/>
              </a:lnSpc>
              <a:buFont typeface="Arial"/>
              <a:buChar char="•"/>
            </a:pPr>
            <a:r>
              <a:rPr lang="en-US" sz="2993" u="none">
                <a:solidFill>
                  <a:srgbClr val="000000"/>
                </a:solidFill>
                <a:latin typeface="Clear Sans Thin Bold"/>
              </a:rPr>
              <a:t>quando os atributos são contínuos, assumimos que estes possuem uma distribuição normal </a:t>
            </a:r>
          </a:p>
          <a:p>
            <a:pPr algn="just" marL="646316" indent="-323158" lvl="1">
              <a:lnSpc>
                <a:spcPts val="3951"/>
              </a:lnSpc>
              <a:buFont typeface="Arial"/>
              <a:buChar char="•"/>
            </a:pPr>
            <a:r>
              <a:rPr lang="en-US" sz="2993" u="none">
                <a:solidFill>
                  <a:srgbClr val="000000"/>
                </a:solidFill>
                <a:latin typeface="Clear Sans Thin Bold"/>
              </a:rPr>
              <a:t>com isso em mente, podemos calcular a média e o desvio padrão para cada dado a partir dos dados de treinamento</a:t>
            </a:r>
          </a:p>
          <a:p>
            <a:pPr algn="just" marL="646316" indent="-323158" lvl="1">
              <a:lnSpc>
                <a:spcPts val="3951"/>
              </a:lnSpc>
              <a:buFont typeface="Arial"/>
              <a:buChar char="•"/>
            </a:pPr>
            <a:r>
              <a:rPr lang="en-US" sz="2993" u="none">
                <a:solidFill>
                  <a:srgbClr val="000000"/>
                </a:solidFill>
                <a:latin typeface="Clear Sans Thin Bold"/>
              </a:rPr>
              <a:t>com os valores calculados, podemos estimar a probabilidade com a seguinte fórmula: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220200"/>
            <a:ext cx="1249023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-5400000">
            <a:off x="-36987" y="8164038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0" y="39097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763587" y="4182472"/>
            <a:ext cx="12760826" cy="647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30"/>
              </a:lnSpc>
            </a:pPr>
            <a:r>
              <a:rPr lang="en-US" sz="4482">
                <a:solidFill>
                  <a:srgbClr val="000000"/>
                </a:solidFill>
                <a:latin typeface="Anonymous Pro"/>
              </a:rPr>
              <a:t>Alunos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763587" y="5381625"/>
            <a:ext cx="12760826" cy="2101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4"/>
              </a:lnSpc>
            </a:pPr>
            <a:r>
              <a:rPr lang="en-US" sz="3361">
                <a:solidFill>
                  <a:srgbClr val="000000"/>
                </a:solidFill>
                <a:latin typeface="Anonymous Pro"/>
              </a:rPr>
              <a:t>Felipe Archanjo da Cunha Mendes</a:t>
            </a:r>
          </a:p>
          <a:p>
            <a:pPr algn="ctr">
              <a:lnSpc>
                <a:spcPts val="4134"/>
              </a:lnSpc>
            </a:pPr>
            <a:r>
              <a:rPr lang="en-US" sz="3361">
                <a:solidFill>
                  <a:srgbClr val="000000"/>
                </a:solidFill>
                <a:latin typeface="Anonymous Pro"/>
              </a:rPr>
              <a:t>Thiago Gariani Quinto</a:t>
            </a:r>
          </a:p>
          <a:p>
            <a:pPr algn="ctr">
              <a:lnSpc>
                <a:spcPts val="4134"/>
              </a:lnSpc>
            </a:pPr>
            <a:r>
              <a:rPr lang="en-US" sz="3361">
                <a:solidFill>
                  <a:srgbClr val="000000"/>
                </a:solidFill>
                <a:latin typeface="Anonymous Pro"/>
              </a:rPr>
              <a:t>Marcos Vinicius de Quadros</a:t>
            </a:r>
          </a:p>
          <a:p>
            <a:pPr algn="ctr" marL="0" indent="0" lvl="0">
              <a:lnSpc>
                <a:spcPts val="4134"/>
              </a:lnSpc>
            </a:pPr>
            <a:r>
              <a:rPr lang="en-US" sz="3361">
                <a:solidFill>
                  <a:srgbClr val="000000"/>
                </a:solidFill>
                <a:latin typeface="Anonymous Pro"/>
              </a:rPr>
              <a:t>João Tiago Mielli</a:t>
            </a:r>
          </a:p>
        </p:txBody>
      </p:sp>
      <p:sp>
        <p:nvSpPr>
          <p:cNvPr name="AutoShape 7" id="7"/>
          <p:cNvSpPr/>
          <p:nvPr/>
        </p:nvSpPr>
        <p:spPr>
          <a:xfrm rot="0">
            <a:off x="6527520" y="1028700"/>
            <a:ext cx="1249023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47051" y="6478149"/>
            <a:ext cx="3685701" cy="3685701"/>
          </a:xfrm>
          <a:custGeom>
            <a:avLst/>
            <a:gdLst/>
            <a:ahLst/>
            <a:cxnLst/>
            <a:rect r="r" b="b" t="t" l="l"/>
            <a:pathLst>
              <a:path h="3685701" w="3685701">
                <a:moveTo>
                  <a:pt x="0" y="0"/>
                </a:moveTo>
                <a:lnTo>
                  <a:pt x="3685701" y="0"/>
                </a:lnTo>
                <a:lnTo>
                  <a:pt x="3685701" y="3685701"/>
                </a:lnTo>
                <a:lnTo>
                  <a:pt x="0" y="36857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586205" y="377070"/>
            <a:ext cx="3346190" cy="3346190"/>
          </a:xfrm>
          <a:custGeom>
            <a:avLst/>
            <a:gdLst/>
            <a:ahLst/>
            <a:cxnLst/>
            <a:rect r="r" b="b" t="t" l="l"/>
            <a:pathLst>
              <a:path h="3346190" w="3346190">
                <a:moveTo>
                  <a:pt x="0" y="0"/>
                </a:moveTo>
                <a:lnTo>
                  <a:pt x="3346190" y="0"/>
                </a:lnTo>
                <a:lnTo>
                  <a:pt x="3346190" y="3346190"/>
                </a:lnTo>
                <a:lnTo>
                  <a:pt x="0" y="3346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0">
            <a:off x="5797761" y="9258300"/>
            <a:ext cx="1249023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1066800" y="1009650"/>
            <a:ext cx="1203831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2898880" y="2458607"/>
            <a:ext cx="10128588" cy="1037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48"/>
              </a:lnSpc>
            </a:pPr>
            <a:r>
              <a:rPr lang="en-US" sz="6034" spc="349">
                <a:solidFill>
                  <a:srgbClr val="000000"/>
                </a:solidFill>
                <a:latin typeface="Anonymous Pro Bold"/>
              </a:rPr>
              <a:t>O QUE É?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898880" y="3866297"/>
            <a:ext cx="12983318" cy="4440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6316" indent="-323158" lvl="1">
              <a:lnSpc>
                <a:spcPts val="3951"/>
              </a:lnSpc>
              <a:buFont typeface="Arial"/>
              <a:buChar char="•"/>
            </a:pPr>
            <a:r>
              <a:rPr lang="en-US" sz="2993">
                <a:solidFill>
                  <a:srgbClr val="000000"/>
                </a:solidFill>
                <a:latin typeface="Clear Sans Thin"/>
              </a:rPr>
              <a:t>O Naive Bayes é um classificador probabilístico baseado no Teorema de Bayes.</a:t>
            </a:r>
          </a:p>
          <a:p>
            <a:pPr algn="just">
              <a:lnSpc>
                <a:spcPts val="3951"/>
              </a:lnSpc>
            </a:pPr>
          </a:p>
          <a:p>
            <a:pPr algn="just" marL="646316" indent="-323158" lvl="1">
              <a:lnSpc>
                <a:spcPts val="3951"/>
              </a:lnSpc>
              <a:buFont typeface="Arial"/>
              <a:buChar char="•"/>
            </a:pPr>
            <a:r>
              <a:rPr lang="en-US" sz="2993">
                <a:solidFill>
                  <a:srgbClr val="000000"/>
                </a:solidFill>
                <a:latin typeface="Clear Sans Thin"/>
              </a:rPr>
              <a:t>Ele assume que a presença de uma determinada característica em uma classe não está relacionada com a presença de outras características.</a:t>
            </a:r>
          </a:p>
          <a:p>
            <a:pPr algn="just">
              <a:lnSpc>
                <a:spcPts val="3951"/>
              </a:lnSpc>
            </a:pPr>
          </a:p>
          <a:p>
            <a:pPr algn="just" marL="646316" indent="-323158" lvl="1">
              <a:lnSpc>
                <a:spcPts val="3951"/>
              </a:lnSpc>
              <a:buFont typeface="Arial"/>
              <a:buChar char="•"/>
            </a:pPr>
            <a:r>
              <a:rPr lang="en-US" sz="2993">
                <a:solidFill>
                  <a:srgbClr val="000000"/>
                </a:solidFill>
                <a:latin typeface="Clear Sans Thin"/>
              </a:rPr>
              <a:t>Essa suposição ingênua é chamada de "naive" (ingênuo) e é a base para o nome do algoritmo.</a:t>
            </a:r>
          </a:p>
          <a:p>
            <a:pPr algn="just">
              <a:lnSpc>
                <a:spcPts val="3951"/>
              </a:lnSpc>
            </a:pPr>
          </a:p>
        </p:txBody>
      </p:sp>
      <p:sp>
        <p:nvSpPr>
          <p:cNvPr name="AutoShape 8" id="8"/>
          <p:cNvSpPr/>
          <p:nvPr/>
        </p:nvSpPr>
        <p:spPr>
          <a:xfrm rot="-5400000">
            <a:off x="-17937" y="2056287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01900" y="72390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5400000">
            <a:off x="-4972522" y="3239142"/>
            <a:ext cx="1203831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027587" y="9258300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2368793" y="1431563"/>
            <a:ext cx="10128588" cy="1037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48"/>
              </a:lnSpc>
            </a:pPr>
            <a:r>
              <a:rPr lang="en-US" sz="6034" spc="349">
                <a:solidFill>
                  <a:srgbClr val="000000"/>
                </a:solidFill>
                <a:latin typeface="Anonymous Pro Bold"/>
              </a:rPr>
              <a:t>TEOREMA DE BAYES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68793" y="2839253"/>
            <a:ext cx="12983318" cy="3945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6316" indent="-323158" lvl="1">
              <a:lnSpc>
                <a:spcPts val="3951"/>
              </a:lnSpc>
              <a:buFont typeface="Arial"/>
              <a:buChar char="•"/>
            </a:pPr>
            <a:r>
              <a:rPr lang="en-US" sz="2993">
                <a:solidFill>
                  <a:srgbClr val="000000"/>
                </a:solidFill>
                <a:latin typeface="Clear Sans Thin"/>
              </a:rPr>
              <a:t>O Teorema de Bayes é uma fórmula que descreve como atualizar a probabilidade de uma hipótese em função de novas evidências.</a:t>
            </a:r>
          </a:p>
          <a:p>
            <a:pPr algn="just">
              <a:lnSpc>
                <a:spcPts val="3951"/>
              </a:lnSpc>
            </a:pPr>
          </a:p>
          <a:p>
            <a:pPr algn="just" marL="646316" indent="-323158" lvl="1">
              <a:lnSpc>
                <a:spcPts val="3951"/>
              </a:lnSpc>
              <a:buFont typeface="Arial"/>
              <a:buChar char="•"/>
            </a:pPr>
            <a:r>
              <a:rPr lang="en-US" sz="2993">
                <a:solidFill>
                  <a:srgbClr val="000000"/>
                </a:solidFill>
                <a:latin typeface="Clear Sans Thin"/>
              </a:rPr>
              <a:t>A fórmula é: P(A|B) = (P(B|A) * P(A)) / P(B)</a:t>
            </a:r>
          </a:p>
          <a:p>
            <a:pPr algn="just">
              <a:lnSpc>
                <a:spcPts val="3951"/>
              </a:lnSpc>
            </a:pPr>
          </a:p>
          <a:p>
            <a:pPr algn="just" marL="646316" indent="-323158" lvl="1">
              <a:lnSpc>
                <a:spcPts val="3951"/>
              </a:lnSpc>
              <a:buFont typeface="Arial"/>
              <a:buChar char="•"/>
            </a:pPr>
            <a:r>
              <a:rPr lang="en-US" sz="2993">
                <a:solidFill>
                  <a:srgbClr val="000000"/>
                </a:solidFill>
                <a:latin typeface="Clear Sans Thin"/>
              </a:rPr>
              <a:t>O Naive Bayes utiliza o Teorema de Bayes para calcular a probabilidade de uma instância pertencer a uma determinada classe.</a:t>
            </a:r>
          </a:p>
          <a:p>
            <a:pPr algn="just">
              <a:lnSpc>
                <a:spcPts val="3951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08503" y="3671908"/>
            <a:ext cx="15329766" cy="45462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23557" indent="-261778" lvl="1">
              <a:lnSpc>
                <a:spcPts val="3637"/>
              </a:lnSpc>
              <a:buFont typeface="Arial"/>
              <a:buChar char="•"/>
            </a:pPr>
            <a:r>
              <a:rPr lang="en-US" sz="2424">
                <a:solidFill>
                  <a:srgbClr val="000000"/>
                </a:solidFill>
                <a:latin typeface="Clear Sans Thin"/>
              </a:rPr>
              <a:t>Coleta de dados: O primeiro passo é obter um conjunto de dados rotulados para treinar o classificador.</a:t>
            </a:r>
          </a:p>
          <a:p>
            <a:pPr marL="523557" indent="-261778" lvl="1">
              <a:lnSpc>
                <a:spcPts val="3637"/>
              </a:lnSpc>
              <a:buFont typeface="Arial"/>
              <a:buChar char="•"/>
            </a:pPr>
            <a:r>
              <a:rPr lang="en-US" sz="2424">
                <a:solidFill>
                  <a:srgbClr val="000000"/>
                </a:solidFill>
                <a:latin typeface="Clear Sans Thin"/>
              </a:rPr>
              <a:t>Treinamento: O algoritmo calcula as probabilidades a priori de cada classe e as probabilidades condicionais de cada atributo dado cada classe.</a:t>
            </a:r>
          </a:p>
          <a:p>
            <a:pPr marL="523557" indent="-261778" lvl="1">
              <a:lnSpc>
                <a:spcPts val="3637"/>
              </a:lnSpc>
              <a:buFont typeface="Arial"/>
              <a:buChar char="•"/>
            </a:pPr>
            <a:r>
              <a:rPr lang="en-US" sz="2424">
                <a:solidFill>
                  <a:srgbClr val="000000"/>
                </a:solidFill>
                <a:latin typeface="Clear Sans Thin"/>
              </a:rPr>
              <a:t>Preparação dos dados de teste: Os dados de teste são preparados para o classificador, garantindo que estejam no mesmo formato do conjunto de treinamento.</a:t>
            </a:r>
          </a:p>
          <a:p>
            <a:pPr marL="523557" indent="-261778" lvl="1">
              <a:lnSpc>
                <a:spcPts val="3637"/>
              </a:lnSpc>
              <a:buFont typeface="Arial"/>
              <a:buChar char="•"/>
            </a:pPr>
            <a:r>
              <a:rPr lang="en-US" sz="2424">
                <a:solidFill>
                  <a:srgbClr val="000000"/>
                </a:solidFill>
                <a:latin typeface="Clear Sans Thin"/>
              </a:rPr>
              <a:t>Cálculo das probabilidades: O classificador usa as probabilidades calculadas durante o treinamento para calcular a probabilidade de cada classe para os dados de teste.</a:t>
            </a:r>
          </a:p>
          <a:p>
            <a:pPr marL="523557" indent="-261778" lvl="1">
              <a:lnSpc>
                <a:spcPts val="3637"/>
              </a:lnSpc>
              <a:buFont typeface="Arial"/>
              <a:buChar char="•"/>
            </a:pPr>
            <a:r>
              <a:rPr lang="en-US" sz="2424">
                <a:solidFill>
                  <a:srgbClr val="000000"/>
                </a:solidFill>
                <a:latin typeface="Clear Sans Thin"/>
              </a:rPr>
              <a:t>Classificação: Com base nas probabilidades calculadas, o Naive Bayes classifica a instância de teste atribuindo-a à classe com a maior probabilidade.</a:t>
            </a:r>
          </a:p>
          <a:p>
            <a:pPr algn="l" marL="0" indent="0" lvl="0">
              <a:lnSpc>
                <a:spcPts val="3637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824459" y="2534601"/>
            <a:ext cx="12454758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840"/>
              </a:lnSpc>
              <a:spcBef>
                <a:spcPct val="0"/>
              </a:spcBef>
            </a:pPr>
            <a:r>
              <a:rPr lang="en-US" sz="5700" spc="330">
                <a:solidFill>
                  <a:srgbClr val="000000"/>
                </a:solidFill>
                <a:latin typeface="Anonymous Pro Bold"/>
              </a:rPr>
              <a:t>FUNCIONAMENTO PASSO A PASSO</a:t>
            </a:r>
          </a:p>
        </p:txBody>
      </p:sp>
      <p:sp>
        <p:nvSpPr>
          <p:cNvPr name="AutoShape 4" id="4"/>
          <p:cNvSpPr/>
          <p:nvPr/>
        </p:nvSpPr>
        <p:spPr>
          <a:xfrm rot="-10800000">
            <a:off x="1047807" y="1028700"/>
            <a:ext cx="176345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5399866">
            <a:off x="311309" y="1746121"/>
            <a:ext cx="14729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773596" y="1989897"/>
          <a:ext cx="16740809" cy="7667625"/>
        </p:xfrm>
        <a:graphic>
          <a:graphicData uri="http://schemas.openxmlformats.org/drawingml/2006/table">
            <a:tbl>
              <a:tblPr/>
              <a:tblGrid>
                <a:gridCol w="3348162"/>
                <a:gridCol w="3348162"/>
                <a:gridCol w="3348162"/>
                <a:gridCol w="3348162"/>
                <a:gridCol w="3348162"/>
              </a:tblGrid>
              <a:tr h="85195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 Thin Bold"/>
                        </a:rPr>
                        <a:t>CALAFRIOS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 Thin Bold"/>
                        </a:rPr>
                        <a:t> CORIZA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 Thin Bold"/>
                        </a:rPr>
                        <a:t>CEFALEIA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 Thin Bold"/>
                        </a:rPr>
                        <a:t>FEBRE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 Thin Bold"/>
                        </a:rPr>
                        <a:t>GRIPE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195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 Thin"/>
                        </a:rPr>
                        <a:t>sim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 Thin"/>
                        </a:rPr>
                        <a:t>não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 Thin"/>
                        </a:rPr>
                        <a:t>média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 Thin"/>
                        </a:rPr>
                        <a:t>sim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 Thin"/>
                        </a:rPr>
                        <a:t>NÃO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195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 Thin"/>
                        </a:rPr>
                        <a:t>sim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 Thin"/>
                        </a:rPr>
                        <a:t>sim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 Thin"/>
                        </a:rPr>
                        <a:t>não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 Thin"/>
                        </a:rPr>
                        <a:t>não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 Thin"/>
                        </a:rPr>
                        <a:t>SIM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195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 Thin"/>
                        </a:rPr>
                        <a:t>sim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 Thin"/>
                        </a:rPr>
                        <a:t>não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 Thin"/>
                        </a:rPr>
                        <a:t>forte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 Thin"/>
                        </a:rPr>
                        <a:t>sim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 Thin"/>
                        </a:rPr>
                        <a:t>SIM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195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 Thin"/>
                        </a:rPr>
                        <a:t>não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 Thin"/>
                        </a:rPr>
                        <a:t>sim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 Thin"/>
                        </a:rPr>
                        <a:t>média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 Thin"/>
                        </a:rPr>
                        <a:t>sim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 Thin"/>
                        </a:rPr>
                        <a:t>SIM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195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 Thin"/>
                        </a:rPr>
                        <a:t>não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 Thin"/>
                        </a:rPr>
                        <a:t>não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 Thin"/>
                        </a:rPr>
                        <a:t>não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 Thin"/>
                        </a:rPr>
                        <a:t>não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 Thin"/>
                        </a:rPr>
                        <a:t>NÃO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195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 Thin"/>
                        </a:rPr>
                        <a:t>não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 Thin"/>
                        </a:rPr>
                        <a:t>sim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 Thin"/>
                        </a:rPr>
                        <a:t>forte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 Thin"/>
                        </a:rPr>
                        <a:t>sim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 Thin"/>
                        </a:rPr>
                        <a:t>SIM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195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 Thin"/>
                        </a:rPr>
                        <a:t>não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 Thin"/>
                        </a:rPr>
                        <a:t>sim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 Thin"/>
                        </a:rPr>
                        <a:t>forte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 Thin"/>
                        </a:rPr>
                        <a:t>não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 Thin"/>
                        </a:rPr>
                        <a:t>NÃO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195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 Thin"/>
                        </a:rPr>
                        <a:t>sim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 Thin"/>
                        </a:rPr>
                        <a:t>sim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 Thin"/>
                        </a:rPr>
                        <a:t>média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 Thin"/>
                        </a:rPr>
                        <a:t>sim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 Thin"/>
                        </a:rPr>
                        <a:t>SIM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229139" y="621610"/>
            <a:ext cx="12454758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230672" indent="-615336" lvl="1">
              <a:lnSpc>
                <a:spcPts val="6840"/>
              </a:lnSpc>
              <a:spcBef>
                <a:spcPct val="0"/>
              </a:spcBef>
              <a:buFont typeface="Arial"/>
              <a:buChar char="•"/>
            </a:pPr>
            <a:r>
              <a:rPr lang="en-US" sz="5700" spc="330">
                <a:solidFill>
                  <a:srgbClr val="000000"/>
                </a:solidFill>
                <a:latin typeface="Anonymous Pro Bold"/>
              </a:rPr>
              <a:t>COLETA DE DADOS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29139" y="621610"/>
            <a:ext cx="12454758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40"/>
              </a:lnSpc>
              <a:spcBef>
                <a:spcPct val="0"/>
              </a:spcBef>
            </a:pPr>
            <a:r>
              <a:rPr lang="en-US" sz="5700" spc="330">
                <a:solidFill>
                  <a:srgbClr val="000000"/>
                </a:solidFill>
                <a:latin typeface="Anonymous Pro Bold"/>
              </a:rPr>
              <a:t>2. TREINAMENTO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808335"/>
            <a:ext cx="14703287" cy="478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6316" indent="-323158" lvl="1">
              <a:lnSpc>
                <a:spcPts val="3951"/>
              </a:lnSpc>
              <a:buFont typeface="Arial"/>
              <a:buChar char="•"/>
            </a:pPr>
            <a:r>
              <a:rPr lang="en-US" sz="2993">
                <a:solidFill>
                  <a:srgbClr val="000000"/>
                </a:solidFill>
                <a:latin typeface="Clear Sans Thin Bold"/>
              </a:rPr>
              <a:t>Calculamos a probabilidade de cada classe aparecer no conjunto de treinamento: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77617" y="2600912"/>
            <a:ext cx="15332765" cy="973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51"/>
              </a:lnSpc>
            </a:pPr>
            <a:r>
              <a:rPr lang="en-US" sz="2993">
                <a:solidFill>
                  <a:srgbClr val="000000"/>
                </a:solidFill>
                <a:latin typeface="Clear Sans Thin Bold"/>
              </a:rPr>
              <a:t>P(Gripe=Sim) = 5/8 = 0.625</a:t>
            </a:r>
          </a:p>
          <a:p>
            <a:pPr algn="just">
              <a:lnSpc>
                <a:spcPts val="3951"/>
              </a:lnSpc>
            </a:pPr>
            <a:r>
              <a:rPr lang="en-US" sz="2993">
                <a:solidFill>
                  <a:srgbClr val="000000"/>
                </a:solidFill>
                <a:latin typeface="Clear Sans Thin Bold"/>
              </a:rPr>
              <a:t>P(Gripe=Não) = 3/8 = 0.375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046088"/>
            <a:ext cx="14703287" cy="973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6316" indent="-323158" lvl="1">
              <a:lnSpc>
                <a:spcPts val="3951"/>
              </a:lnSpc>
              <a:buFont typeface="Arial"/>
              <a:buChar char="•"/>
            </a:pPr>
            <a:r>
              <a:rPr lang="en-US" sz="2993">
                <a:solidFill>
                  <a:srgbClr val="000000"/>
                </a:solidFill>
                <a:latin typeface="Clear Sans Thin Bold"/>
              </a:rPr>
              <a:t>Para cada atributo, calculamos a probabilidade condicional de cada valor dado cada classe.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29139" y="5495891"/>
            <a:ext cx="7914861" cy="2954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51"/>
              </a:lnSpc>
            </a:pPr>
            <a:r>
              <a:rPr lang="en-US" sz="2993" u="sng">
                <a:solidFill>
                  <a:srgbClr val="000000"/>
                </a:solidFill>
                <a:latin typeface="Clear Sans Thin Bold"/>
              </a:rPr>
              <a:t>Calafrios:</a:t>
            </a:r>
          </a:p>
          <a:p>
            <a:pPr algn="just">
              <a:lnSpc>
                <a:spcPts val="3951"/>
              </a:lnSpc>
            </a:pPr>
            <a:r>
              <a:rPr lang="en-US" sz="2993">
                <a:solidFill>
                  <a:srgbClr val="000000"/>
                </a:solidFill>
                <a:latin typeface="Clear Sans Thin Bold"/>
              </a:rPr>
              <a:t>P(Calafrios=Sim | Gripe=Sim) = 3/5 = 0.6</a:t>
            </a:r>
          </a:p>
          <a:p>
            <a:pPr algn="just">
              <a:lnSpc>
                <a:spcPts val="3951"/>
              </a:lnSpc>
            </a:pPr>
            <a:r>
              <a:rPr lang="en-US" sz="2993">
                <a:solidFill>
                  <a:srgbClr val="000000"/>
                </a:solidFill>
                <a:latin typeface="Clear Sans Thin Bold"/>
              </a:rPr>
              <a:t>P(Calafrios=Não| Gripe=Sim) = 2/5 = 0.4</a:t>
            </a:r>
          </a:p>
          <a:p>
            <a:pPr algn="just">
              <a:lnSpc>
                <a:spcPts val="3951"/>
              </a:lnSpc>
            </a:pPr>
          </a:p>
          <a:p>
            <a:pPr algn="just">
              <a:lnSpc>
                <a:spcPts val="3951"/>
              </a:lnSpc>
            </a:pPr>
            <a:r>
              <a:rPr lang="en-US" sz="2993">
                <a:solidFill>
                  <a:srgbClr val="000000"/>
                </a:solidFill>
                <a:latin typeface="Clear Sans Thin Bold"/>
              </a:rPr>
              <a:t>P(Calafrios=Sim | Gripe=Não) = 1/3 = 0.33</a:t>
            </a:r>
          </a:p>
          <a:p>
            <a:pPr algn="just">
              <a:lnSpc>
                <a:spcPts val="3951"/>
              </a:lnSpc>
            </a:pPr>
            <a:r>
              <a:rPr lang="en-US" sz="2993">
                <a:solidFill>
                  <a:srgbClr val="000000"/>
                </a:solidFill>
                <a:latin typeface="Clear Sans Thin Bold"/>
              </a:rPr>
              <a:t>P(Calafrios=Não| Gripe=Não) = 2/3 = 0.66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627704" y="5495891"/>
            <a:ext cx="7182678" cy="2954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51"/>
              </a:lnSpc>
            </a:pPr>
            <a:r>
              <a:rPr lang="en-US" sz="2993" u="sng">
                <a:solidFill>
                  <a:srgbClr val="000000"/>
                </a:solidFill>
                <a:latin typeface="Clear Sans Thin Bold"/>
              </a:rPr>
              <a:t>Coriza:</a:t>
            </a:r>
          </a:p>
          <a:p>
            <a:pPr algn="just">
              <a:lnSpc>
                <a:spcPts val="3951"/>
              </a:lnSpc>
            </a:pPr>
            <a:r>
              <a:rPr lang="en-US" sz="2993">
                <a:solidFill>
                  <a:srgbClr val="000000"/>
                </a:solidFill>
                <a:latin typeface="Clear Sans Thin Bold"/>
              </a:rPr>
              <a:t>P(Coriza=Sim | Gripe=Sim) = 4/5 = 0.8</a:t>
            </a:r>
          </a:p>
          <a:p>
            <a:pPr algn="just">
              <a:lnSpc>
                <a:spcPts val="3951"/>
              </a:lnSpc>
            </a:pPr>
            <a:r>
              <a:rPr lang="en-US" sz="2993">
                <a:solidFill>
                  <a:srgbClr val="000000"/>
                </a:solidFill>
                <a:latin typeface="Clear Sans Thin Bold"/>
              </a:rPr>
              <a:t>P(Coriza=Não| Gripe=Sim) = 1/5 = 0.2</a:t>
            </a:r>
          </a:p>
          <a:p>
            <a:pPr algn="just">
              <a:lnSpc>
                <a:spcPts val="3951"/>
              </a:lnSpc>
            </a:pPr>
          </a:p>
          <a:p>
            <a:pPr algn="just">
              <a:lnSpc>
                <a:spcPts val="3951"/>
              </a:lnSpc>
            </a:pPr>
            <a:r>
              <a:rPr lang="en-US" sz="2993">
                <a:solidFill>
                  <a:srgbClr val="000000"/>
                </a:solidFill>
                <a:latin typeface="Clear Sans Thin Bold"/>
              </a:rPr>
              <a:t>P(Coriza=Sim | Gripe=Não) = 1/3 = 0.33</a:t>
            </a:r>
          </a:p>
          <a:p>
            <a:pPr algn="just">
              <a:lnSpc>
                <a:spcPts val="3951"/>
              </a:lnSpc>
            </a:pPr>
            <a:r>
              <a:rPr lang="en-US" sz="2993">
                <a:solidFill>
                  <a:srgbClr val="000000"/>
                </a:solidFill>
                <a:latin typeface="Clear Sans Thin Bold"/>
              </a:rPr>
              <a:t>P(Coriza=Não| Gripe=Não) = 2/3 = 0.66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925003"/>
            <a:ext cx="8115300" cy="3945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51"/>
              </a:lnSpc>
            </a:pPr>
            <a:r>
              <a:rPr lang="en-US" sz="2993" u="sng">
                <a:solidFill>
                  <a:srgbClr val="000000"/>
                </a:solidFill>
                <a:latin typeface="Clear Sans Thin Bold"/>
              </a:rPr>
              <a:t>Cefaleia:</a:t>
            </a:r>
          </a:p>
          <a:p>
            <a:pPr algn="just">
              <a:lnSpc>
                <a:spcPts val="3951"/>
              </a:lnSpc>
            </a:pPr>
            <a:r>
              <a:rPr lang="en-US" sz="2993">
                <a:solidFill>
                  <a:srgbClr val="000000"/>
                </a:solidFill>
                <a:latin typeface="Clear Sans Thin Bold"/>
              </a:rPr>
              <a:t>P(Cefaleia=Média| Gripe=Sim) =  2/5 = 0.4</a:t>
            </a:r>
          </a:p>
          <a:p>
            <a:pPr algn="just">
              <a:lnSpc>
                <a:spcPts val="3951"/>
              </a:lnSpc>
            </a:pPr>
            <a:r>
              <a:rPr lang="en-US" sz="2993">
                <a:solidFill>
                  <a:srgbClr val="000000"/>
                </a:solidFill>
                <a:latin typeface="Clear Sans Thin Bold"/>
              </a:rPr>
              <a:t>P(Cefaleia=Forte| Gripe=Sim) = 2/5 = 0.4</a:t>
            </a:r>
          </a:p>
          <a:p>
            <a:pPr algn="just">
              <a:lnSpc>
                <a:spcPts val="3951"/>
              </a:lnSpc>
            </a:pPr>
            <a:r>
              <a:rPr lang="en-US" sz="2993">
                <a:solidFill>
                  <a:srgbClr val="000000"/>
                </a:solidFill>
                <a:latin typeface="Clear Sans Thin Bold"/>
              </a:rPr>
              <a:t>P(Cefaleia=Não| Gripe=Sim) = 1/5 = 0.1</a:t>
            </a:r>
          </a:p>
          <a:p>
            <a:pPr algn="just">
              <a:lnSpc>
                <a:spcPts val="3951"/>
              </a:lnSpc>
            </a:pPr>
          </a:p>
          <a:p>
            <a:pPr algn="just">
              <a:lnSpc>
                <a:spcPts val="3951"/>
              </a:lnSpc>
            </a:pPr>
            <a:r>
              <a:rPr lang="en-US" sz="2993">
                <a:solidFill>
                  <a:srgbClr val="000000"/>
                </a:solidFill>
                <a:latin typeface="Clear Sans Thin Bold"/>
              </a:rPr>
              <a:t>P(Cefaleia=Média| Gripe=Não) = 1/3 = 0.33</a:t>
            </a:r>
          </a:p>
          <a:p>
            <a:pPr algn="just">
              <a:lnSpc>
                <a:spcPts val="3951"/>
              </a:lnSpc>
            </a:pPr>
            <a:r>
              <a:rPr lang="en-US" sz="2993">
                <a:solidFill>
                  <a:srgbClr val="000000"/>
                </a:solidFill>
                <a:latin typeface="Clear Sans Thin Bold"/>
              </a:rPr>
              <a:t>P(Cefaleia=Forte| Gripe=Não) = 1/3 = 0.33</a:t>
            </a:r>
          </a:p>
          <a:p>
            <a:pPr algn="just">
              <a:lnSpc>
                <a:spcPts val="3951"/>
              </a:lnSpc>
            </a:pPr>
            <a:r>
              <a:rPr lang="en-US" sz="2993">
                <a:solidFill>
                  <a:srgbClr val="000000"/>
                </a:solidFill>
                <a:latin typeface="Clear Sans Thin Bold"/>
              </a:rPr>
              <a:t>P(Cefaleia=Não| Gripe=Não) = 1/3 = 0.33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076622" y="2925003"/>
            <a:ext cx="7182678" cy="2954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51"/>
              </a:lnSpc>
            </a:pPr>
            <a:r>
              <a:rPr lang="en-US" sz="2993" u="sng">
                <a:solidFill>
                  <a:srgbClr val="000000"/>
                </a:solidFill>
                <a:latin typeface="Clear Sans Thin Bold"/>
              </a:rPr>
              <a:t>Febre:</a:t>
            </a:r>
          </a:p>
          <a:p>
            <a:pPr algn="just">
              <a:lnSpc>
                <a:spcPts val="3951"/>
              </a:lnSpc>
            </a:pPr>
            <a:r>
              <a:rPr lang="en-US" sz="2993">
                <a:solidFill>
                  <a:srgbClr val="000000"/>
                </a:solidFill>
                <a:latin typeface="Clear Sans Thin Bold"/>
              </a:rPr>
              <a:t>P(Febre=Sim | Gripe=Sim) = 4/5 = 0.8</a:t>
            </a:r>
          </a:p>
          <a:p>
            <a:pPr algn="just">
              <a:lnSpc>
                <a:spcPts val="3951"/>
              </a:lnSpc>
            </a:pPr>
            <a:r>
              <a:rPr lang="en-US" sz="2993">
                <a:solidFill>
                  <a:srgbClr val="000000"/>
                </a:solidFill>
                <a:latin typeface="Clear Sans Thin Bold"/>
              </a:rPr>
              <a:t>P(Febre=Não| Gripe=Sim) = 1/5 = 0.2</a:t>
            </a:r>
          </a:p>
          <a:p>
            <a:pPr algn="just">
              <a:lnSpc>
                <a:spcPts val="3951"/>
              </a:lnSpc>
            </a:pPr>
          </a:p>
          <a:p>
            <a:pPr algn="just">
              <a:lnSpc>
                <a:spcPts val="3951"/>
              </a:lnSpc>
            </a:pPr>
            <a:r>
              <a:rPr lang="en-US" sz="2993">
                <a:solidFill>
                  <a:srgbClr val="000000"/>
                </a:solidFill>
                <a:latin typeface="Clear Sans Thin Bold"/>
              </a:rPr>
              <a:t>P(Febre=Sim | Gripe=Não) = 1/3 = 0.33</a:t>
            </a:r>
          </a:p>
          <a:p>
            <a:pPr algn="just">
              <a:lnSpc>
                <a:spcPts val="3951"/>
              </a:lnSpc>
            </a:pPr>
            <a:r>
              <a:rPr lang="en-US" sz="2993">
                <a:solidFill>
                  <a:srgbClr val="000000"/>
                </a:solidFill>
                <a:latin typeface="Clear Sans Thin Bold"/>
              </a:rPr>
              <a:t>P(Febre=Não| Gripe=Não) = 2/3 = 0.66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29139" y="621610"/>
            <a:ext cx="14227236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40"/>
              </a:lnSpc>
              <a:spcBef>
                <a:spcPct val="0"/>
              </a:spcBef>
            </a:pPr>
            <a:r>
              <a:rPr lang="en-US" sz="5700" spc="330">
                <a:solidFill>
                  <a:srgbClr val="000000"/>
                </a:solidFill>
                <a:latin typeface="Anonymous Pro Bold"/>
              </a:rPr>
              <a:t>3.PREPARAÇÃO DOS DADOS DE TESTE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92357" y="2927315"/>
            <a:ext cx="14703287" cy="973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6316" indent="-323158" lvl="1">
              <a:lnSpc>
                <a:spcPts val="3951"/>
              </a:lnSpc>
              <a:buFont typeface="Arial"/>
              <a:buChar char="•"/>
            </a:pPr>
            <a:r>
              <a:rPr lang="en-US" sz="2993">
                <a:solidFill>
                  <a:srgbClr val="000000"/>
                </a:solidFill>
                <a:latin typeface="Clear Sans Thin Bold"/>
              </a:rPr>
              <a:t>Agora, vamos supor que queremos classificar se um paciente está gripado dado os sintomas a baixo.  Vamos usar o classificador Naive Bayes para fazer esse cálculo.</a:t>
            </a:r>
          </a:p>
        </p:txBody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773596" y="5358848"/>
          <a:ext cx="16740809" cy="1733550"/>
        </p:xfrm>
        <a:graphic>
          <a:graphicData uri="http://schemas.openxmlformats.org/drawingml/2006/table">
            <a:tbl>
              <a:tblPr/>
              <a:tblGrid>
                <a:gridCol w="3348162"/>
                <a:gridCol w="3348162"/>
                <a:gridCol w="3348162"/>
                <a:gridCol w="3348162"/>
                <a:gridCol w="3348162"/>
              </a:tblGrid>
              <a:tr h="8667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 Thin Bold"/>
                        </a:rPr>
                        <a:t>CALAFRIOS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 Thin Bold"/>
                        </a:rPr>
                        <a:t> CORIZA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 Thin Bold"/>
                        </a:rPr>
                        <a:t>CEFALEIA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 Thin Bold"/>
                        </a:rPr>
                        <a:t>FEBRE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 Thin Bold"/>
                        </a:rPr>
                        <a:t>GRIPE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67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 Thin"/>
                        </a:rPr>
                        <a:t>sim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 Thin"/>
                        </a:rPr>
                        <a:t>não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 Thin"/>
                        </a:rPr>
                        <a:t>média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 Thin"/>
                        </a:rPr>
                        <a:t>não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Clear Sans Thin"/>
                        </a:rPr>
                        <a:t>?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29139" y="621610"/>
            <a:ext cx="14227236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40"/>
              </a:lnSpc>
              <a:spcBef>
                <a:spcPct val="0"/>
              </a:spcBef>
            </a:pPr>
            <a:r>
              <a:rPr lang="en-US" sz="5700" spc="330">
                <a:solidFill>
                  <a:srgbClr val="000000"/>
                </a:solidFill>
                <a:latin typeface="Anonymous Pro Bold"/>
              </a:rPr>
              <a:t>4. CÁLCULO DAS PROBABILIDADES: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29139" y="1990552"/>
            <a:ext cx="14703287" cy="478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51"/>
              </a:lnSpc>
            </a:pPr>
            <a:r>
              <a:rPr lang="en-US" sz="2993">
                <a:solidFill>
                  <a:srgbClr val="000000"/>
                </a:solidFill>
                <a:latin typeface="Clear Sans Thin Bold"/>
              </a:rPr>
              <a:t>Precisamos calcular P(Gripe=Sim | x) e P(Gripe=Não | x)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29139" y="3537434"/>
            <a:ext cx="14703287" cy="478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951"/>
              </a:lnSpc>
              <a:spcBef>
                <a:spcPct val="0"/>
              </a:spcBef>
            </a:pPr>
            <a:r>
              <a:rPr lang="en-US" sz="2993" u="none">
                <a:solidFill>
                  <a:srgbClr val="000000"/>
                </a:solidFill>
                <a:latin typeface="Clear Sans Thin Bold"/>
              </a:rPr>
              <a:t>P(Gripe=Sim | x) = P(x | Gripe=sim)*P(Gripe=sim)/p(x)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29139" y="2563882"/>
            <a:ext cx="14703287" cy="478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951"/>
              </a:lnSpc>
              <a:spcBef>
                <a:spcPct val="0"/>
              </a:spcBef>
            </a:pPr>
            <a:r>
              <a:rPr lang="en-US" sz="2993">
                <a:solidFill>
                  <a:srgbClr val="000000"/>
                </a:solidFill>
                <a:latin typeface="Clear Sans Thin Bold"/>
              </a:rPr>
              <a:t>x = (Calafrios=sim, Coriza=não, Cefaleia=média, Febre=não)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114925"/>
            <a:ext cx="16609943" cy="3945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6316" indent="-323158" lvl="1">
              <a:lnSpc>
                <a:spcPts val="3951"/>
              </a:lnSpc>
              <a:buFont typeface="Arial"/>
              <a:buChar char="•"/>
            </a:pPr>
            <a:r>
              <a:rPr lang="en-US" sz="2993" u="none">
                <a:solidFill>
                  <a:srgbClr val="000000"/>
                </a:solidFill>
                <a:latin typeface="Clear Sans Thin Bold"/>
              </a:rPr>
              <a:t>P(x | Gripe=sim) = P(Calafrios=sim | Gripe=sim) * P(Coriza=não | Gripe=sim) * P(Cefaleia=média | Gripe=sim) * P(Febre=não| Gripe=sim) = 0.6 * 0.2 * 0.4 * 0.2 = 0.0096</a:t>
            </a:r>
          </a:p>
          <a:p>
            <a:pPr algn="just">
              <a:lnSpc>
                <a:spcPts val="3951"/>
              </a:lnSpc>
            </a:pPr>
          </a:p>
          <a:p>
            <a:pPr algn="just" marL="646316" indent="-323158" lvl="1">
              <a:lnSpc>
                <a:spcPts val="3951"/>
              </a:lnSpc>
              <a:buFont typeface="Arial"/>
              <a:buChar char="•"/>
            </a:pPr>
            <a:r>
              <a:rPr lang="en-US" sz="2993" u="none">
                <a:solidFill>
                  <a:srgbClr val="000000"/>
                </a:solidFill>
                <a:latin typeface="Clear Sans Thin Bold"/>
              </a:rPr>
              <a:t>P(x | Gripe=não) = P(Calafrios=sim | Gripe=não) * P(Coriza=não | Gripe=não) * P(Cefaleia=média | Gripe=não) * P(Febre=não| Gripe=não) = 0.33 * 0.66 * 0.33 * 0.66 = 0.0474</a:t>
            </a:r>
          </a:p>
          <a:p>
            <a:pPr algn="just">
              <a:lnSpc>
                <a:spcPts val="3951"/>
              </a:lnSpc>
            </a:pPr>
          </a:p>
          <a:p>
            <a:pPr algn="just" marL="646316" indent="-323158" lvl="1">
              <a:lnSpc>
                <a:spcPts val="3951"/>
              </a:lnSpc>
              <a:buFont typeface="Arial"/>
              <a:buChar char="•"/>
            </a:pPr>
            <a:r>
              <a:rPr lang="en-US" sz="2993" u="none">
                <a:solidFill>
                  <a:srgbClr val="000000"/>
                </a:solidFill>
                <a:latin typeface="Clear Sans Thin Bold"/>
              </a:rPr>
              <a:t>P(x) = P(x | Gripe=sim)*P(Gripe=sim) + P(x | Gripe=não)*P(Gripe=não) = 0.0237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29139" y="4279970"/>
            <a:ext cx="15117417" cy="478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951"/>
              </a:lnSpc>
              <a:spcBef>
                <a:spcPct val="0"/>
              </a:spcBef>
            </a:pPr>
            <a:r>
              <a:rPr lang="en-US" sz="2993" u="none">
                <a:solidFill>
                  <a:srgbClr val="000000"/>
                </a:solidFill>
                <a:latin typeface="Clear Sans Thin Bold"/>
              </a:rPr>
              <a:t>P(Gripe=não| x) = P(x | Gripe=não)*P(Gripe=não)/p(x)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DAFkm0TuBwc</dc:identifier>
  <dcterms:modified xsi:type="dcterms:W3CDTF">2011-08-01T06:04:30Z</dcterms:modified>
  <cp:revision>1</cp:revision>
  <dc:title>naive bayes</dc:title>
</cp:coreProperties>
</file>