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</p:sldIdLst>
  <p:sldSz cx="18288000" cy="10287000"/>
  <p:notesSz cx="6858000" cy="9144000"/>
  <p:embeddedFontLst>
    <p:embeddedFont>
      <p:font typeface="Anonymous Pro" charset="1" panose="02060609030202000504"/>
      <p:regular r:id="rId6"/>
    </p:embeddedFont>
    <p:embeddedFont>
      <p:font typeface="Anonymous Pro Bold" charset="1" panose="02060809030202000504"/>
      <p:regular r:id="rId7"/>
    </p:embeddedFont>
    <p:embeddedFont>
      <p:font typeface="Anonymous Pro Italics" charset="1" panose="02060609030202000504"/>
      <p:regular r:id="rId8"/>
    </p:embeddedFont>
    <p:embeddedFont>
      <p:font typeface="Anonymous Pro Bold Italics" charset="1" panose="020608090302020005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Clear Sans Thin" charset="1" panose="020B0203030202020304"/>
      <p:regular r:id="rId14"/>
    </p:embeddedFont>
    <p:embeddedFont>
      <p:font typeface="Clear Sans Thin Bold" charset="1" panose="020B03030302020203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24842" y="3296691"/>
            <a:ext cx="12038317" cy="184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4"/>
              </a:lnSpc>
            </a:pPr>
            <a:r>
              <a:rPr lang="en-US" sz="3334" spc="376">
                <a:solidFill>
                  <a:srgbClr val="000000"/>
                </a:solidFill>
                <a:latin typeface="Anonymous Pro Bold"/>
              </a:rPr>
              <a:t>CLASSIFICAÇÃO DE ESPÉCIES DE AVES ATRAVÉS DE IMAGENS UTILIZANDO</a:t>
            </a:r>
          </a:p>
          <a:p>
            <a:pPr algn="ctr">
              <a:lnSpc>
                <a:spcPts val="3634"/>
              </a:lnSpc>
            </a:pPr>
            <a:r>
              <a:rPr lang="en-US" sz="3334" spc="376">
                <a:solidFill>
                  <a:srgbClr val="000000"/>
                </a:solidFill>
                <a:latin typeface="Anonymous Pro Bold"/>
              </a:rPr>
              <a:t>modelos de aprendizado de máquina e extração de caracteristicas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400000">
            <a:off x="15716337" y="75619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693935" y="9633733"/>
            <a:ext cx="900130" cy="53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63587" y="5908177"/>
            <a:ext cx="12760826" cy="2101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Felipe Archanjo da Cunha Mendes (Orientado)</a:t>
            </a:r>
          </a:p>
          <a:p>
            <a:pPr algn="ctr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Juliano Henrique Foleis (Orientador)</a:t>
            </a:r>
          </a:p>
          <a:p>
            <a:pPr algn="ctr">
              <a:lnSpc>
                <a:spcPts val="4134"/>
              </a:lnSpc>
            </a:pPr>
          </a:p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23/06/2023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29659" y="475478"/>
            <a:ext cx="940683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464">
                <a:solidFill>
                  <a:srgbClr val="000000"/>
                </a:solidFill>
                <a:latin typeface="Anonymous Pro Bold"/>
              </a:rPr>
              <a:t>REFERÊNCIAS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39028" y="3095486"/>
            <a:ext cx="16609943" cy="295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GERRY. BIRDS 525 SPECIES- IMAGE CLASSIFICATION. 2023. Disponível em: https://www.kaggle.com/datasets/gpiosenka/100-bird-species</a:t>
            </a:r>
          </a:p>
          <a:p>
            <a:pPr algn="just">
              <a:lnSpc>
                <a:spcPts val="3951"/>
              </a:lnSpc>
            </a:pPr>
          </a:p>
          <a:p>
            <a:pPr algn="just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PAULA, Marilia de. O Papel Vital das Aves na Ecologia. 2023. Disponível em: https://meuverdejardim.com.br/aves-e-a-ecologia-o-papel-das-aves-nos-ecossistemas/#2_Como_as_aves_podem_ajudar_na_polinizacao_das_plantas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693935" y="9633733"/>
            <a:ext cx="900130" cy="53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3909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6527520" y="10287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143891" y="8416079"/>
            <a:ext cx="3757503" cy="1492238"/>
          </a:xfrm>
          <a:custGeom>
            <a:avLst/>
            <a:gdLst/>
            <a:ahLst/>
            <a:cxnLst/>
            <a:rect r="r" b="b" t="t" l="l"/>
            <a:pathLst>
              <a:path h="1492238" w="3757503">
                <a:moveTo>
                  <a:pt x="0" y="0"/>
                </a:moveTo>
                <a:lnTo>
                  <a:pt x="3757504" y="0"/>
                </a:lnTo>
                <a:lnTo>
                  <a:pt x="3757504" y="1492238"/>
                </a:lnTo>
                <a:lnTo>
                  <a:pt x="0" y="14922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693935" y="9633733"/>
            <a:ext cx="900130" cy="53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63587" y="5242861"/>
            <a:ext cx="12760826" cy="53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Abertura para perguntas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47051" y="6478149"/>
            <a:ext cx="3685701" cy="3685701"/>
          </a:xfrm>
          <a:custGeom>
            <a:avLst/>
            <a:gdLst/>
            <a:ahLst/>
            <a:cxnLst/>
            <a:rect r="r" b="b" t="t" l="l"/>
            <a:pathLst>
              <a:path h="3685701" w="3685701">
                <a:moveTo>
                  <a:pt x="0" y="0"/>
                </a:moveTo>
                <a:lnTo>
                  <a:pt x="3685701" y="0"/>
                </a:lnTo>
                <a:lnTo>
                  <a:pt x="3685701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6205" y="37707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66800" y="100965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898880" y="2458607"/>
            <a:ext cx="10128588" cy="103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48"/>
              </a:lnSpc>
            </a:pPr>
            <a:r>
              <a:rPr lang="en-US" sz="6034" spc="349">
                <a:solidFill>
                  <a:srgbClr val="000000"/>
                </a:solidFill>
                <a:latin typeface="Anonymous Pro Bold"/>
              </a:rPr>
              <a:t>PROBLEMA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98880" y="3866297"/>
            <a:ext cx="12983318" cy="4440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Biodiversidade, sustentabilidade, equilíbrio dos ecossistemas</a:t>
            </a: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Importância das aves  (PAULA, 2023)</a:t>
            </a: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Classificação correta de espécies</a:t>
            </a:r>
          </a:p>
          <a:p>
            <a:pPr algn="just" marL="1292631" indent="-430877" lvl="2">
              <a:lnSpc>
                <a:spcPts val="3951"/>
              </a:lnSpc>
              <a:buFont typeface="Arial"/>
              <a:buChar char="⚬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Desafio complexo</a:t>
            </a:r>
          </a:p>
          <a:p>
            <a:pPr algn="just" marL="1292631" indent="-430877" lvl="2">
              <a:lnSpc>
                <a:spcPts val="3951"/>
              </a:lnSpc>
              <a:buFont typeface="Arial"/>
              <a:buChar char="⚬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Experiencia por parte dos ornitólogos</a:t>
            </a:r>
          </a:p>
          <a:p>
            <a:pPr algn="just" marL="1292631" indent="-430877" lvl="2">
              <a:lnSpc>
                <a:spcPts val="3951"/>
              </a:lnSpc>
              <a:buFont typeface="Arial"/>
              <a:buChar char="⚬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características morfológicas</a:t>
            </a:r>
          </a:p>
          <a:p>
            <a:pPr algn="just" marL="1292631" indent="-430877" lvl="2">
              <a:lnSpc>
                <a:spcPts val="3951"/>
              </a:lnSpc>
              <a:buFont typeface="Arial"/>
              <a:buChar char="⚬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A</a:t>
            </a:r>
            <a:r>
              <a:rPr lang="en-US" sz="2993">
                <a:solidFill>
                  <a:srgbClr val="000000"/>
                </a:solidFill>
                <a:latin typeface="Clear Sans Thin Bold"/>
              </a:rPr>
              <a:t>bordagem manual é demorada, propensa a erros e dependente do conhecimento e habilidades dos especialistas</a:t>
            </a: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Demanda crescente por métodos mais eficientes</a:t>
            </a:r>
          </a:p>
        </p:txBody>
      </p:sp>
      <p:sp>
        <p:nvSpPr>
          <p:cNvPr name="AutoShape 8" id="8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8693935" y="9633733"/>
            <a:ext cx="900130" cy="53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47051" y="6478149"/>
            <a:ext cx="3685701" cy="3685701"/>
          </a:xfrm>
          <a:custGeom>
            <a:avLst/>
            <a:gdLst/>
            <a:ahLst/>
            <a:cxnLst/>
            <a:rect r="r" b="b" t="t" l="l"/>
            <a:pathLst>
              <a:path h="3685701" w="3685701">
                <a:moveTo>
                  <a:pt x="0" y="0"/>
                </a:moveTo>
                <a:lnTo>
                  <a:pt x="3685701" y="0"/>
                </a:lnTo>
                <a:lnTo>
                  <a:pt x="3685701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6205" y="37707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66800" y="100965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898880" y="2458607"/>
            <a:ext cx="10128588" cy="103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48"/>
              </a:lnSpc>
            </a:pPr>
            <a:r>
              <a:rPr lang="en-US" sz="6034" spc="349">
                <a:solidFill>
                  <a:srgbClr val="000000"/>
                </a:solidFill>
                <a:latin typeface="Anonymous Pro Bold"/>
              </a:rPr>
              <a:t>OBJETIVOS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98880" y="3866297"/>
            <a:ext cx="12983318" cy="5431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Encontrar e aprimorar um algoritmo de aprendizado de máquina, visando a classificação precisa de diversas espécies de aves por meio de suas imagens</a:t>
            </a:r>
          </a:p>
          <a:p>
            <a:pPr algn="just">
              <a:lnSpc>
                <a:spcPts val="3951"/>
              </a:lnSpc>
            </a:pP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 Robusto, confiável e capaz de oferecer resultados precisos e confiáveis na classificação das espécies de aves</a:t>
            </a:r>
          </a:p>
          <a:p>
            <a:pPr algn="just">
              <a:lnSpc>
                <a:spcPts val="3951"/>
              </a:lnSpc>
            </a:pP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Extração de Características e teste em diferentes modelos de classificação</a:t>
            </a:r>
          </a:p>
          <a:p>
            <a:pPr algn="just">
              <a:lnSpc>
                <a:spcPts val="3951"/>
              </a:lnSpc>
            </a:pPr>
          </a:p>
          <a:p>
            <a:pPr algn="just">
              <a:lnSpc>
                <a:spcPts val="3951"/>
              </a:lnSpc>
            </a:pPr>
          </a:p>
        </p:txBody>
      </p:sp>
      <p:sp>
        <p:nvSpPr>
          <p:cNvPr name="AutoShape 8" id="8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8693935" y="9633733"/>
            <a:ext cx="900130" cy="53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368793" y="1431563"/>
            <a:ext cx="10128588" cy="103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48"/>
              </a:lnSpc>
            </a:pPr>
            <a:r>
              <a:rPr lang="en-US" sz="6034" spc="349">
                <a:solidFill>
                  <a:srgbClr val="000000"/>
                </a:solidFill>
                <a:latin typeface="Anonymous Pro Bold"/>
              </a:rPr>
              <a:t>MATERIAIS E MÉTODOS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68793" y="4147136"/>
            <a:ext cx="12983318" cy="1964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Kaggle</a:t>
            </a: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BIRDS 525 SPECIES (GERRY, 2023)</a:t>
            </a: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Robusto (2GB)</a:t>
            </a: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525 diferentes espécies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68793" y="2836990"/>
            <a:ext cx="10128588" cy="74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68"/>
              </a:lnSpc>
            </a:pPr>
            <a:r>
              <a:rPr lang="en-US" sz="4334" spc="251">
                <a:solidFill>
                  <a:srgbClr val="000000"/>
                </a:solidFill>
                <a:latin typeface="Anonymous Pro Bold"/>
              </a:rPr>
              <a:t>1.COLETA DE DADOS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93935" y="9633733"/>
            <a:ext cx="900130" cy="53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368793" y="1431563"/>
            <a:ext cx="10128588" cy="103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48"/>
              </a:lnSpc>
            </a:pPr>
            <a:r>
              <a:rPr lang="en-US" sz="6034" spc="349">
                <a:solidFill>
                  <a:srgbClr val="000000"/>
                </a:solidFill>
                <a:latin typeface="Anonymous Pro Bold"/>
              </a:rPr>
              <a:t>MATERIAIS E MÉTODOS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68793" y="4147136"/>
            <a:ext cx="12983318" cy="3450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Extração de Características</a:t>
            </a:r>
          </a:p>
          <a:p>
            <a:pPr algn="just" marL="1292631" indent="-430877" lvl="2">
              <a:lnSpc>
                <a:spcPts val="3951"/>
              </a:lnSpc>
              <a:buFont typeface="Arial"/>
              <a:buChar char="⚬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Histograma</a:t>
            </a:r>
          </a:p>
          <a:p>
            <a:pPr algn="just" marL="1292631" indent="-430877" lvl="2">
              <a:lnSpc>
                <a:spcPts val="3951"/>
              </a:lnSpc>
              <a:buFont typeface="Arial"/>
              <a:buChar char="⚬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Textura</a:t>
            </a:r>
          </a:p>
          <a:p>
            <a:pPr algn="just" marL="1292631" indent="-430877" lvl="2">
              <a:lnSpc>
                <a:spcPts val="3951"/>
              </a:lnSpc>
              <a:buFont typeface="Arial"/>
              <a:buChar char="⚬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Forma</a:t>
            </a:r>
          </a:p>
          <a:p>
            <a:pPr algn="just" marL="1292631" indent="-430877" lvl="2">
              <a:lnSpc>
                <a:spcPts val="3951"/>
              </a:lnSpc>
              <a:buFont typeface="Arial"/>
              <a:buChar char="⚬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Bordas</a:t>
            </a:r>
          </a:p>
          <a:p>
            <a:pPr algn="just" marL="1292631" indent="-430877" lvl="2">
              <a:lnSpc>
                <a:spcPts val="3951"/>
              </a:lnSpc>
              <a:buFont typeface="Arial"/>
              <a:buChar char="⚬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Redes Neurais</a:t>
            </a: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Armazenamento em Tabelas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68793" y="2836990"/>
            <a:ext cx="10128588" cy="74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68"/>
              </a:lnSpc>
            </a:pPr>
            <a:r>
              <a:rPr lang="en-US" sz="4334" spc="251">
                <a:solidFill>
                  <a:srgbClr val="000000"/>
                </a:solidFill>
                <a:latin typeface="Anonymous Pro Bold"/>
              </a:rPr>
              <a:t>2.PRÉ-PROCESSAMENTO DE DADOS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93935" y="9633733"/>
            <a:ext cx="900130" cy="53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368793" y="1431563"/>
            <a:ext cx="10128588" cy="103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48"/>
              </a:lnSpc>
            </a:pPr>
            <a:r>
              <a:rPr lang="en-US" sz="6034" spc="349">
                <a:solidFill>
                  <a:srgbClr val="000000"/>
                </a:solidFill>
                <a:latin typeface="Anonymous Pro Bold"/>
              </a:rPr>
              <a:t>MATERIAIS E MÉTODOS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68793" y="4147136"/>
            <a:ext cx="12983318" cy="3450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GridSearchCV</a:t>
            </a:r>
          </a:p>
          <a:p>
            <a:pPr algn="just" marL="1292631" indent="-430877" lvl="2">
              <a:lnSpc>
                <a:spcPts val="3951"/>
              </a:lnSpc>
              <a:buFont typeface="Arial"/>
              <a:buChar char="⚬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KNN</a:t>
            </a:r>
          </a:p>
          <a:p>
            <a:pPr algn="just" marL="1292631" indent="-430877" lvl="2">
              <a:lnSpc>
                <a:spcPts val="3951"/>
              </a:lnSpc>
              <a:buFont typeface="Arial"/>
              <a:buChar char="⚬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Naive Bayes</a:t>
            </a:r>
          </a:p>
          <a:p>
            <a:pPr algn="just" marL="1292631" indent="-430877" lvl="2">
              <a:lnSpc>
                <a:spcPts val="3951"/>
              </a:lnSpc>
              <a:buFont typeface="Arial"/>
              <a:buChar char="⚬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Random Forests</a:t>
            </a:r>
          </a:p>
          <a:p>
            <a:pPr algn="just" marL="1292631" indent="-430877" lvl="2">
              <a:lnSpc>
                <a:spcPts val="3951"/>
              </a:lnSpc>
              <a:buFont typeface="Arial"/>
              <a:buChar char="⚬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SVM</a:t>
            </a:r>
          </a:p>
          <a:p>
            <a:pPr algn="just" marL="1292631" indent="-430877" lvl="2">
              <a:lnSpc>
                <a:spcPts val="3951"/>
              </a:lnSpc>
              <a:buFont typeface="Arial"/>
              <a:buChar char="⚬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AdaBoost</a:t>
            </a:r>
          </a:p>
          <a:p>
            <a:pPr algn="just" marL="1292631" indent="-430877" lvl="2">
              <a:lnSpc>
                <a:spcPts val="3951"/>
              </a:lnSpc>
              <a:buFont typeface="Arial"/>
              <a:buChar char="⚬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Redes Neurais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68793" y="2836990"/>
            <a:ext cx="10128588" cy="74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68"/>
              </a:lnSpc>
            </a:pPr>
            <a:r>
              <a:rPr lang="en-US" sz="4334" spc="251">
                <a:solidFill>
                  <a:srgbClr val="000000"/>
                </a:solidFill>
                <a:latin typeface="Anonymous Pro Bold"/>
              </a:rPr>
              <a:t>3.TREINAMENTO DE MODELOS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93935" y="9633733"/>
            <a:ext cx="900130" cy="53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368793" y="1431563"/>
            <a:ext cx="10128588" cy="103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48"/>
              </a:lnSpc>
            </a:pPr>
            <a:r>
              <a:rPr lang="en-US" sz="6034" spc="349">
                <a:solidFill>
                  <a:srgbClr val="000000"/>
                </a:solidFill>
                <a:latin typeface="Anonymous Pro Bold"/>
              </a:rPr>
              <a:t>MATERIAIS E MÉTODOS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68793" y="4147136"/>
            <a:ext cx="12983318" cy="1964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Validação com os dados de Teste</a:t>
            </a: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Treinamento de novos modelos com os melhores parâmetros obtidos</a:t>
            </a: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Avaliação mais confiável da capacidade de generalização dos modelos</a:t>
            </a: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Permitirá selecionar a abordagem mais eficaz.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68793" y="2836990"/>
            <a:ext cx="10128588" cy="74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68"/>
              </a:lnSpc>
            </a:pPr>
            <a:r>
              <a:rPr lang="en-US" sz="4334" spc="251">
                <a:solidFill>
                  <a:srgbClr val="000000"/>
                </a:solidFill>
                <a:latin typeface="Anonymous Pro Bold"/>
              </a:rPr>
              <a:t>4.AVALIAÇÃO DOS RESULTADOS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93935" y="9633733"/>
            <a:ext cx="900130" cy="53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368793" y="1431563"/>
            <a:ext cx="10128588" cy="103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48"/>
              </a:lnSpc>
            </a:pPr>
            <a:r>
              <a:rPr lang="en-US" sz="6034" spc="349">
                <a:solidFill>
                  <a:srgbClr val="000000"/>
                </a:solidFill>
                <a:latin typeface="Anonymous Pro Bold"/>
              </a:rPr>
              <a:t>MATERIAIS E MÉTODOS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68793" y="4147136"/>
            <a:ext cx="12983318" cy="1964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Combinação Adequada</a:t>
            </a:r>
          </a:p>
          <a:p>
            <a:pPr algn="just" marL="1292631" indent="-430877" lvl="2">
              <a:lnSpc>
                <a:spcPts val="3951"/>
              </a:lnSpc>
              <a:buFont typeface="Arial"/>
              <a:buChar char="⚬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Métodos de Extração</a:t>
            </a:r>
          </a:p>
          <a:p>
            <a:pPr algn="just" marL="1292631" indent="-430877" lvl="2">
              <a:lnSpc>
                <a:spcPts val="3951"/>
              </a:lnSpc>
              <a:buFont typeface="Arial"/>
              <a:buChar char="⚬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Modelo Classificador (+ parâmetros)</a:t>
            </a:r>
          </a:p>
          <a:p>
            <a:pPr algn="just" marL="646316" indent="-323158" lvl="1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Thin Bold"/>
              </a:rPr>
              <a:t>Escolha do melhor modelo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68793" y="2836990"/>
            <a:ext cx="10128588" cy="74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68"/>
              </a:lnSpc>
            </a:pPr>
            <a:r>
              <a:rPr lang="en-US" sz="4334" spc="251">
                <a:solidFill>
                  <a:srgbClr val="000000"/>
                </a:solidFill>
                <a:latin typeface="Anonymous Pro Bold"/>
              </a:rPr>
              <a:t>5.ANÁLISE DOS RESULTADOS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93935" y="9633733"/>
            <a:ext cx="900130" cy="53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08503" y="3671908"/>
            <a:ext cx="16065976" cy="3174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23557" indent="-261778" lvl="1">
              <a:lnSpc>
                <a:spcPts val="3637"/>
              </a:lnSpc>
              <a:buFont typeface="Arial"/>
              <a:buChar char="•"/>
            </a:pPr>
            <a:r>
              <a:rPr lang="en-US" sz="2424">
                <a:solidFill>
                  <a:srgbClr val="000000"/>
                </a:solidFill>
                <a:latin typeface="Clear Sans Thin Bold"/>
              </a:rPr>
              <a:t>Alcançar uma acurácia significativa com um modelo</a:t>
            </a:r>
          </a:p>
          <a:p>
            <a:pPr marL="523557" indent="-261778" lvl="1">
              <a:lnSpc>
                <a:spcPts val="3637"/>
              </a:lnSpc>
              <a:buFont typeface="Arial"/>
              <a:buChar char="•"/>
            </a:pPr>
            <a:r>
              <a:rPr lang="en-US" sz="2424">
                <a:solidFill>
                  <a:srgbClr val="000000"/>
                </a:solidFill>
                <a:latin typeface="Clear Sans Thin Bold"/>
              </a:rPr>
              <a:t>Contribuir significativamente para o conhecimento científico na área da conservação de aves</a:t>
            </a:r>
          </a:p>
          <a:p>
            <a:pPr marL="523557" indent="-261778" lvl="1">
              <a:lnSpc>
                <a:spcPts val="3637"/>
              </a:lnSpc>
              <a:buFont typeface="Arial"/>
              <a:buChar char="•"/>
            </a:pPr>
            <a:r>
              <a:rPr lang="en-US" sz="2424">
                <a:solidFill>
                  <a:srgbClr val="000000"/>
                </a:solidFill>
                <a:latin typeface="Clear Sans Thin Bold"/>
              </a:rPr>
              <a:t>Fornecer uma ferramenta eficiente para a comunidade científica e os profissionais envolvidos na conservação ambiental.</a:t>
            </a:r>
          </a:p>
          <a:p>
            <a:pPr marL="523557" indent="-261778" lvl="1">
              <a:lnSpc>
                <a:spcPts val="3637"/>
              </a:lnSpc>
              <a:buFont typeface="Arial"/>
              <a:buChar char="•"/>
            </a:pPr>
            <a:r>
              <a:rPr lang="en-US" sz="2424">
                <a:solidFill>
                  <a:srgbClr val="000000"/>
                </a:solidFill>
                <a:latin typeface="Clear Sans Thin Bold"/>
              </a:rPr>
              <a:t>Aplicações práticas em sistemas de monitoramento ambiental e em projetos de conservação</a:t>
            </a:r>
          </a:p>
          <a:p>
            <a:pPr algn="l" marL="523557" indent="-261778" lvl="1">
              <a:lnSpc>
                <a:spcPts val="3637"/>
              </a:lnSpc>
              <a:buFont typeface="Arial"/>
              <a:buChar char="•"/>
            </a:pPr>
            <a:r>
              <a:rPr lang="en-US" sz="2424">
                <a:solidFill>
                  <a:srgbClr val="000000"/>
                </a:solidFill>
                <a:latin typeface="Clear Sans Thin Bold"/>
              </a:rPr>
              <a:t>Estimulando o desenvolvimento de novas técnicas e abordagens para aprimorar ainda mais a classificação e o monitoramento das espécies de aves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24459" y="2534601"/>
            <a:ext cx="15950019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000000"/>
                </a:solidFill>
                <a:latin typeface="Anonymous Pro Bold"/>
              </a:rPr>
              <a:t>RESULTADOS E CONTRIBUIÇÕES ESPERADAS</a:t>
            </a:r>
          </a:p>
        </p:txBody>
      </p:sp>
      <p:sp>
        <p:nvSpPr>
          <p:cNvPr name="AutoShape 4" id="4"/>
          <p:cNvSpPr/>
          <p:nvPr/>
        </p:nvSpPr>
        <p:spPr>
          <a:xfrm rot="-10800000">
            <a:off x="1047807" y="1028700"/>
            <a:ext cx="17634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399866">
            <a:off x="311309" y="1746121"/>
            <a:ext cx="14729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8693935" y="9633733"/>
            <a:ext cx="900130" cy="53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DAFmF4ypyrk</dc:identifier>
  <dcterms:modified xsi:type="dcterms:W3CDTF">2011-08-01T06:04:30Z</dcterms:modified>
  <cp:revision>1</cp:revision>
  <dc:title>Cópia de naive bayes</dc:title>
</cp:coreProperties>
</file>