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olo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tótipo de aplicação de envio de documentos modelado com C4 Model e utilizando arquitetura de micro-serviços e mensageir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658070">
              <a:defRPr spc="-236" sz="7887"/>
            </a:lvl1pPr>
          </a:lstStyle>
          <a:p>
            <a:pPr/>
            <a:r>
              <a:t>Protótipo de aplicação de envio de documentos modelado com C4 Model e utilizando arquitetura de micro-serviços e mensageira</a:t>
            </a:r>
          </a:p>
        </p:txBody>
      </p:sp>
      <p:sp>
        <p:nvSpPr>
          <p:cNvPr id="152" name="Aluno: Felippe Butland…"/>
          <p:cNvSpPr txBox="1"/>
          <p:nvPr>
            <p:ph type="body" idx="21"/>
          </p:nvPr>
        </p:nvSpPr>
        <p:spPr>
          <a:xfrm>
            <a:off x="17565772" y="11040539"/>
            <a:ext cx="6589121" cy="18139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/>
            <a:r>
              <a:t>Aluno: Felippe Butland</a:t>
            </a:r>
          </a:p>
          <a:p>
            <a:pPr algn="l"/>
            <a:r>
              <a:t>Orientador: Radámes Pereira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esvantagens dos micro serviç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Desvantagens dos micro serviços</a:t>
            </a:r>
          </a:p>
        </p:txBody>
      </p:sp>
      <p:sp>
        <p:nvSpPr>
          <p:cNvPr id="178" name="Complexidade: para algumas aplicações, você implementa uma complexidade não necessária;…"/>
          <p:cNvSpPr txBox="1"/>
          <p:nvPr>
            <p:ph type="body" idx="1"/>
          </p:nvPr>
        </p:nvSpPr>
        <p:spPr>
          <a:xfrm>
            <a:off x="1270000" y="3006662"/>
            <a:ext cx="21844000" cy="9693338"/>
          </a:xfrm>
          <a:prstGeom prst="rect">
            <a:avLst/>
          </a:prstGeom>
        </p:spPr>
        <p:txBody>
          <a:bodyPr/>
          <a:lstStyle/>
          <a:p>
            <a:pPr lvl="2" algn="just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Complexidade</a:t>
            </a:r>
            <a:r>
              <a:t>: para algumas aplicações, você implementa uma complexidade não necessária</a:t>
            </a:r>
            <a:r>
              <a:rPr sz="4000"/>
              <a:t>;</a:t>
            </a:r>
            <a:endParaRPr sz="4000"/>
          </a:p>
          <a:p>
            <a:pPr lvl="2" marL="457200" indent="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2" algn="just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Desenvolvimento e testes</a:t>
            </a:r>
            <a:r>
              <a:t>: as ferramentas existentes nem sempre são projetadas para funcionar com dependências de serviço;</a:t>
            </a:r>
          </a:p>
          <a:p>
            <a:pPr lvl="2" marL="457200" indent="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2" algn="just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Falta de governança</a:t>
            </a:r>
            <a:r>
              <a:t>: a abordagem descentralizada, pode trazer problemas;</a:t>
            </a:r>
          </a:p>
          <a:p>
            <a:pPr lvl="2" marL="457200" indent="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2" algn="just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Integridade de dados</a:t>
            </a:r>
            <a:r>
              <a:t>: serviço é responsável pela sua própria persistência de dados, a consistência dos dados pode ser um dos desafios;</a:t>
            </a:r>
          </a:p>
          <a:p>
            <a:pPr lvl="2" marL="457200" indent="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2" algn="just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Gestão</a:t>
            </a:r>
            <a:r>
              <a:t>: para desenvolver uma aplicação com grandes quantidades de serviços, deve-se ter uma cultura de DevOps madura;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rquitetura de mensager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Arquitetura de mensageria</a:t>
            </a:r>
          </a:p>
        </p:txBody>
      </p:sp>
      <p:sp>
        <p:nvSpPr>
          <p:cNvPr id="181" name="É uma das estratégias mais eficazes para gerenciar comunicações entre serviços 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 marL="457200" indent="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É uma das estratégias mais eficazes para gerenciar comunicações entre serviços em </a:t>
            </a:r>
          </a:p>
          <a:p>
            <a:pPr lvl="2" marL="457200" indent="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um sistema distribuído, como os construídos com micro serviços. Ela implementa </a:t>
            </a:r>
          </a:p>
          <a:p>
            <a:pPr lvl="2" marL="457200" indent="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comunicações assíncronas entre sistemas</a:t>
            </a:r>
          </a:p>
        </p:txBody>
      </p:sp>
      <p:pic>
        <p:nvPicPr>
          <p:cNvPr id="182" name="4D7cN2FDHojTjQiji4RY0Oa8aQ29p9DDpG_sH6jdKZnk4qLXOmFF_0sjnQ3XxVsDDSvU13bgeAXm6RBHxTkRFFDvee_EmmYlORqdEzLkui1YIrsJWQn8_iofXZmNcJ0xTOAVb-Z5ooUX.png" descr="4D7cN2FDHojTjQiji4RY0Oa8aQ29p9DDpG_sH6jdKZnk4qLXOmFF_0sjnQ3XxVsDDSvU13bgeAXm6RBHxTkRFFDvee_EmmYlORqdEzLkui1YIrsJWQn8_iofXZmNcJ0xTOAVb-Z5ooU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2724" y="6555420"/>
            <a:ext cx="9758552" cy="7062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Beneficios da mensager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Beneficios da mensageria</a:t>
            </a:r>
          </a:p>
        </p:txBody>
      </p:sp>
      <p:sp>
        <p:nvSpPr>
          <p:cNvPr id="185" name="Assincronismo: a aplicação produtora da mensagem, não precisa se preocupar com a aplicação consumidora está ativa, pois o Message Broker, API Gateway ou a fila, se responsabiliza em entregar quando fica ativa novamente a aplicação;…"/>
          <p:cNvSpPr txBox="1"/>
          <p:nvPr>
            <p:ph type="body" idx="1"/>
          </p:nvPr>
        </p:nvSpPr>
        <p:spPr>
          <a:xfrm>
            <a:off x="1270000" y="3006662"/>
            <a:ext cx="21844000" cy="9693338"/>
          </a:xfrm>
          <a:prstGeom prst="rect">
            <a:avLst/>
          </a:prstGeom>
        </p:spPr>
        <p:txBody>
          <a:bodyPr/>
          <a:lstStyle/>
          <a:p>
            <a:pPr marL="457200" indent="-317500" algn="just" defTabSz="457200">
              <a:spcBef>
                <a:spcPts val="0"/>
              </a:spcBef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Assincronismo</a:t>
            </a:r>
            <a:r>
              <a:t>: a aplicação produtora da mensagem, não precisa se preocupar com a aplicação consumidora está ativa, pois o Message Broker, API Gateway ou a fila, se responsabiliza em entregar quando fica ativa novamente a aplicação;</a:t>
            </a:r>
          </a:p>
          <a:p>
            <a:pPr marL="0" indent="0" algn="just" defTabSz="457200">
              <a:spcBef>
                <a:spcPts val="0"/>
              </a:spcBef>
              <a:buClrTx/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317500" algn="just" defTabSz="457200">
              <a:spcBef>
                <a:spcPts val="0"/>
              </a:spcBef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Acoplamento</a:t>
            </a:r>
            <a:r>
              <a:t>: baixo acoplamento na integração entre sistemas, deixando-a assíncrona;</a:t>
            </a:r>
          </a:p>
          <a:p>
            <a:pPr marL="0" indent="0" algn="just" defTabSz="457200">
              <a:spcBef>
                <a:spcPts val="0"/>
              </a:spcBef>
              <a:buClrTx/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317500" algn="just" defTabSz="457200">
              <a:spcBef>
                <a:spcPts val="0"/>
              </a:spcBef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Múltiplas linguagens</a:t>
            </a:r>
            <a:r>
              <a:t>: é possível integrar sistemas com diferentes linguagens, utilizando-as em suas especialidades;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esvantagens da mensager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Desvantagens da mensageria</a:t>
            </a:r>
          </a:p>
        </p:txBody>
      </p:sp>
      <p:sp>
        <p:nvSpPr>
          <p:cNvPr id="188" name="Complexidade: por ter uma certa distribuição, e poder ter múltiplas linguagens, a complexidade, pode haver uma complexidade no desenvolvimento e manutenção do sistema;…"/>
          <p:cNvSpPr txBox="1"/>
          <p:nvPr>
            <p:ph type="body" idx="1"/>
          </p:nvPr>
        </p:nvSpPr>
        <p:spPr>
          <a:xfrm>
            <a:off x="1270000" y="3006662"/>
            <a:ext cx="21844000" cy="9693338"/>
          </a:xfrm>
          <a:prstGeom prst="rect">
            <a:avLst/>
          </a:prstGeom>
        </p:spPr>
        <p:txBody>
          <a:bodyPr/>
          <a:lstStyle/>
          <a:p>
            <a:pPr marL="457200" indent="-317500" algn="just" defTabSz="457200">
              <a:spcBef>
                <a:spcPts val="0"/>
              </a:spcBef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Complexidade</a:t>
            </a:r>
            <a:r>
              <a:t>: por ter uma certa distribuição, e poder ter múltiplas linguagens, a complexidade, pode haver uma complexidade no desenvolvimento e manutenção do sistema;</a:t>
            </a:r>
          </a:p>
          <a:p>
            <a:pPr marL="0" indent="0" algn="just" defTabSz="457200">
              <a:spcBef>
                <a:spcPts val="0"/>
              </a:spcBef>
              <a:buClrTx/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317500" algn="just" defTabSz="457200">
              <a:spcBef>
                <a:spcPts val="0"/>
              </a:spcBef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Sincronismo</a:t>
            </a:r>
            <a:r>
              <a:t>: não é adequado para cenários que exigem sincronismo entre as aplicações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4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C4 Model</a:t>
            </a:r>
          </a:p>
        </p:txBody>
      </p:sp>
      <p:sp>
        <p:nvSpPr>
          <p:cNvPr id="191" name="O modelo C4 é uma abordagem inovadora para a visualização da arquitetura 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4" marL="457200" indent="13716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modelo C4 é uma abordagem inovadora para a visualização da arquitetura de</a:t>
            </a:r>
          </a:p>
          <a:p>
            <a:pPr lvl="4" marL="457200" indent="13716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software. Com o objetivo de superar as falhas na documentação e comunicação </a:t>
            </a:r>
          </a:p>
          <a:p>
            <a:pPr lvl="4" marL="457200" indent="13716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 arquitetura de software. São formados em 4 C’s:</a:t>
            </a:r>
          </a:p>
          <a:p>
            <a:pPr lvl="4" algn="just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Contextos</a:t>
            </a:r>
            <a:r>
              <a:t>: proporciona uma visão de alto nível do sistema em seu ambiente e é útil para comunicar a visão geral do sistema;</a:t>
            </a:r>
          </a:p>
          <a:p>
            <a:pPr lvl="4" algn="just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Containers</a:t>
            </a:r>
            <a:r>
              <a:t>: voltado para os desenvolvedores e profissionais técnicos e mostra os principais componentes de alto nível;</a:t>
            </a:r>
          </a:p>
          <a:p>
            <a:pPr lvl="4" algn="just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Componentes</a:t>
            </a:r>
            <a:r>
              <a:t>: diagrama de componentes, detalha mais a estrutura interna de cada contêiner; </a:t>
            </a:r>
          </a:p>
          <a:p>
            <a:pPr lvl="4" algn="just" defTabSz="457200">
              <a:spcBef>
                <a:spcPts val="0"/>
              </a:spcBef>
              <a:tabLst>
                <a:tab pos="139700" algn="l"/>
                <a:tab pos="457200" algn="l"/>
              </a:tabLst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Código</a:t>
            </a:r>
            <a:r>
              <a:rPr b="0"/>
              <a:t>: fornece uma visão detalhada de algumas parte do código que são críticas para entender a implementação de determinados componentes.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Modelagem"/>
          <p:cNvSpPr txBox="1"/>
          <p:nvPr>
            <p:ph type="title"/>
          </p:nvPr>
        </p:nvSpPr>
        <p:spPr>
          <a:xfrm>
            <a:off x="1270000" y="6079281"/>
            <a:ext cx="21844000" cy="1557438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Modelagem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odelo Arquitetur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Modelo Arquitetural</a:t>
            </a:r>
          </a:p>
        </p:txBody>
      </p:sp>
      <p:sp>
        <p:nvSpPr>
          <p:cNvPr id="196" name="Será desenvolvido 5 micro serviços, escritos em NodeJS com NestJS e TypeScript.…"/>
          <p:cNvSpPr txBox="1"/>
          <p:nvPr>
            <p:ph type="body" idx="1"/>
          </p:nvPr>
        </p:nvSpPr>
        <p:spPr>
          <a:xfrm>
            <a:off x="1270000" y="3619500"/>
            <a:ext cx="21844000" cy="8432800"/>
          </a:xfrm>
          <a:prstGeom prst="rect">
            <a:avLst/>
          </a:prstGeom>
        </p:spPr>
        <p:txBody>
          <a:bodyPr/>
          <a:lstStyle/>
          <a:p>
            <a:pPr lvl="2" marL="457200" indent="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Será desenvolvido 5 micro serviços, escritos em NodeJS com NestJS e TypeScript. </a:t>
            </a:r>
          </a:p>
          <a:p>
            <a:pPr lvl="2" marL="457200" indent="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Para o API Gateway será desenvolvido em SpringBoot utilizando SpringGateway. </a:t>
            </a:r>
          </a:p>
          <a:p>
            <a:pPr lvl="2" marL="457200" indent="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Banco de dados será utilizado MongoDB para salvar informações do usuário e os </a:t>
            </a:r>
          </a:p>
          <a:p>
            <a:pPr lvl="2" marL="457200" indent="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logs da aplicação, para salvar os documentos será utilizado o Google Firestore</a:t>
            </a:r>
          </a:p>
        </p:txBody>
      </p:sp>
      <p:pic>
        <p:nvPicPr>
          <p:cNvPr id="197" name="d5OfEnc-AjTGU2NaUXv4DQ4nuMTBHgEUx-jgm-IkpWaVwfof0ZkUFz36XTXmI01seNoBIWtVhWXpyH8t2XsEHFwGESgfNT--j62TubtzUKp8zpjhXrW7m4_97KukpLCNnzRxXK6NNCyk.png" descr="d5OfEnc-AjTGU2NaUXv4DQ4nuMTBHgEUx-jgm-IkpWaVwfof0ZkUFz36XTXmI01seNoBIWtVhWXpyH8t2XsEHFwGESgfNT--j62TubtzUKp8zpjhXrW7m4_97KukpLCNnzRxXK6NNCy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8082" y="6630887"/>
            <a:ext cx="17447836" cy="7120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gras funciona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Regras funcionais 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84083" y="7753178"/>
            <a:ext cx="8953501" cy="146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84083" y="9191586"/>
            <a:ext cx="8953501" cy="1366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30183" y="3146255"/>
            <a:ext cx="7861301" cy="217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42840" y="3130550"/>
            <a:ext cx="8940801" cy="745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gras não funciona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Regras não funcionais 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5900" y="4578350"/>
            <a:ext cx="8712200" cy="4559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Modelagem de dad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Modelagem de dados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0750" y="4507756"/>
            <a:ext cx="11907077" cy="4556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ópicos abordad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Tópicos abordados</a:t>
            </a:r>
          </a:p>
        </p:txBody>
      </p:sp>
      <p:sp>
        <p:nvSpPr>
          <p:cNvPr id="155" name="Introdução…"/>
          <p:cNvSpPr txBox="1"/>
          <p:nvPr>
            <p:ph type="body" idx="1"/>
          </p:nvPr>
        </p:nvSpPr>
        <p:spPr>
          <a:xfrm>
            <a:off x="1269999" y="2963050"/>
            <a:ext cx="21844001" cy="9736950"/>
          </a:xfrm>
          <a:prstGeom prst="rect">
            <a:avLst/>
          </a:prstGeom>
        </p:spPr>
        <p:txBody>
          <a:bodyPr/>
          <a:lstStyle/>
          <a:p>
            <a:pPr lvl="1" marL="1867111" indent="-454024" algn="just" defTabSz="457200">
              <a:spcBef>
                <a:spcPts val="0"/>
              </a:spcBef>
              <a:defRPr sz="3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Introdução</a:t>
            </a:r>
          </a:p>
          <a:p>
            <a:pPr lvl="2" marL="2425911" indent="-454025" algn="just" defTabSz="457200">
              <a:spcBef>
                <a:spcPts val="0"/>
              </a:spcBef>
              <a:defRPr sz="3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Contextualização</a:t>
            </a:r>
          </a:p>
          <a:p>
            <a:pPr lvl="2" marL="2425911" indent="-454025" algn="just" defTabSz="457200">
              <a:spcBef>
                <a:spcPts val="0"/>
              </a:spcBef>
              <a:defRPr sz="3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Objetivos</a:t>
            </a:r>
          </a:p>
          <a:p>
            <a:pPr lvl="2" marL="2425911" indent="-454025" algn="just" defTabSz="457200">
              <a:spcBef>
                <a:spcPts val="0"/>
              </a:spcBef>
              <a:defRPr sz="3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Justificativa</a:t>
            </a:r>
          </a:p>
          <a:p>
            <a:pPr lvl="2" marL="1867111" indent="-454024" algn="just" defTabSz="457200">
              <a:spcBef>
                <a:spcPts val="0"/>
              </a:spcBef>
              <a:defRPr sz="3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Bibliografia</a:t>
            </a:r>
          </a:p>
          <a:p>
            <a:pPr lvl="2" marL="2425911" indent="-454025" algn="just" defTabSz="457200">
              <a:spcBef>
                <a:spcPts val="0"/>
              </a:spcBef>
              <a:defRPr sz="3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Arquitetura de micro serviços</a:t>
            </a:r>
          </a:p>
          <a:p>
            <a:pPr lvl="3" marL="2425911" indent="-454025" algn="just" defTabSz="457200">
              <a:spcBef>
                <a:spcPts val="0"/>
              </a:spcBef>
              <a:defRPr sz="3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Arquitetura mensageria </a:t>
            </a:r>
          </a:p>
          <a:p>
            <a:pPr lvl="3" marL="2425911" indent="-454025" algn="just" defTabSz="457200">
              <a:spcBef>
                <a:spcPts val="0"/>
              </a:spcBef>
              <a:defRPr sz="3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Arquitetura C4 Model</a:t>
            </a:r>
          </a:p>
          <a:p>
            <a:pPr lvl="3" marL="1867111" indent="-454024" algn="just" defTabSz="457200">
              <a:spcBef>
                <a:spcPts val="0"/>
              </a:spcBef>
              <a:defRPr sz="3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Modelagem </a:t>
            </a:r>
          </a:p>
          <a:p>
            <a:pPr lvl="3" marL="2425911" indent="-454025" algn="just" defTabSz="457200">
              <a:spcBef>
                <a:spcPts val="0"/>
              </a:spcBef>
              <a:defRPr sz="3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Modelo Arquitetural</a:t>
            </a:r>
          </a:p>
          <a:p>
            <a:pPr lvl="3" marL="2425911" indent="-454025" algn="just" defTabSz="457200">
              <a:spcBef>
                <a:spcPts val="0"/>
              </a:spcBef>
              <a:defRPr sz="3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Requisitos Funcionais e não funcionais</a:t>
            </a:r>
          </a:p>
          <a:p>
            <a:pPr lvl="3" marL="2425911" indent="-454025" algn="just" defTabSz="457200">
              <a:spcBef>
                <a:spcPts val="0"/>
              </a:spcBef>
              <a:defRPr sz="3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Modelagem de dados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2"/>
      <p:bldP build="whole" bldLvl="1" animBg="1" rev="0" advAuto="0" spid="15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Introdução"/>
          <p:cNvSpPr txBox="1"/>
          <p:nvPr>
            <p:ph type="title"/>
          </p:nvPr>
        </p:nvSpPr>
        <p:spPr>
          <a:xfrm>
            <a:off x="1270000" y="6079281"/>
            <a:ext cx="21844001" cy="1557438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Introdução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xtualizaç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Contextualização</a:t>
            </a:r>
          </a:p>
        </p:txBody>
      </p:sp>
      <p:sp>
        <p:nvSpPr>
          <p:cNvPr id="160" name="A Arquitetura de software é um processo complexo e continu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457200">
              <a:buClrTx/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Arquitetura de software é um processo complexo e continuo. </a:t>
            </a:r>
          </a:p>
          <a:p>
            <a:pPr lvl="1" marL="0" indent="457200">
              <a:buClrTx/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0" indent="457200">
              <a:buClrTx/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É um processo de analise e estudo do software, definições e análises de futuro do software.</a:t>
            </a:r>
          </a:p>
          <a:p>
            <a:pPr lvl="1" marL="0" indent="457200">
              <a:buClrTx/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0" indent="457200">
              <a:buClrTx/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Constante, todos devem estar próximos da tecnologia e de definições do processo arquitetural.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robl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Problema</a:t>
            </a:r>
          </a:p>
        </p:txBody>
      </p:sp>
      <p:sp>
        <p:nvSpPr>
          <p:cNvPr id="163" name="Destacar a importância crítica e a necessidade de uma arquitetura de softwa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 marL="457200" indent="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Destacar a importância crítica e a necessidade de uma arquitetura de software</a:t>
            </a:r>
          </a:p>
          <a:p>
            <a:pPr lvl="2" marL="457200" indent="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apropriada para o desenvolvimento de aplicação de envio de documentos, com foco</a:t>
            </a:r>
          </a:p>
          <a:p>
            <a:pPr lvl="2" marL="457200" indent="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em uma arquitetura de micro serviços, mensageria e modelando com C4 Model.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bjetiv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Objetivos</a:t>
            </a:r>
          </a:p>
        </p:txBody>
      </p:sp>
      <p:sp>
        <p:nvSpPr>
          <p:cNvPr id="166" name="Objetivos gerai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Objetivos gerais:</a:t>
            </a:r>
          </a:p>
          <a:p>
            <a:pPr marL="0" indent="0">
              <a:buClrTx/>
              <a:buSzTx/>
              <a:buNone/>
            </a:p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Desenvolver o protótipo de aplicação utilizando arquitetura de micro serviços, mensageria e modelagem com C4 model.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/>
            <a:r>
              <a:t>Objetivos específicos: </a:t>
            </a:r>
          </a:p>
          <a:p>
            <a:pPr marL="0" indent="0">
              <a:buClrTx/>
              <a:buSzTx/>
              <a:buNone/>
            </a:pPr>
          </a:p>
          <a:p>
            <a:pPr marL="457200" indent="-317500" algn="just" defTabSz="457200">
              <a:spcBef>
                <a:spcPts val="0"/>
              </a:spcBef>
              <a:buClrTx/>
              <a:buFont typeface="Times New Roman"/>
              <a:buAutoNum type="alphaLcPeriod" startAt="1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Estudar a arquitetura de software com a modelagem C4;</a:t>
            </a:r>
          </a:p>
          <a:p>
            <a:pPr marL="457200" indent="-317500" algn="just" defTabSz="457200">
              <a:spcBef>
                <a:spcPts val="0"/>
              </a:spcBef>
              <a:buClrTx/>
              <a:buFont typeface="Times New Roman"/>
              <a:buAutoNum type="alphaLcPeriod" startAt="1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Explorar técnicas e tecnologias modernas para o desenvolvimento;</a:t>
            </a:r>
          </a:p>
          <a:p>
            <a:pPr marL="457200" indent="-317500" algn="just" defTabSz="457200">
              <a:spcBef>
                <a:spcPts val="0"/>
              </a:spcBef>
              <a:buClrTx/>
              <a:buFont typeface="Times New Roman"/>
              <a:buAutoNum type="alphaLcPeriod" startAt="1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Propor tecnologias arquiteturais para o desenvolvimento do trabalho;</a:t>
            </a:r>
          </a:p>
          <a:p>
            <a:pPr marL="457200" indent="-317500" algn="just" defTabSz="457200">
              <a:spcBef>
                <a:spcPts val="0"/>
              </a:spcBef>
              <a:buClrTx/>
              <a:buFont typeface="Times New Roman"/>
              <a:buAutoNum type="alphaLcPeriod" startAt="1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Investigar tendências e perspectivas futuras da arquitetura, incluindo novas tecnologias e práticas recomendadas.</a:t>
            </a:r>
          </a:p>
          <a:p>
            <a:pPr marL="457200" indent="-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Bibliografia"/>
          <p:cNvSpPr txBox="1"/>
          <p:nvPr>
            <p:ph type="title"/>
          </p:nvPr>
        </p:nvSpPr>
        <p:spPr>
          <a:xfrm>
            <a:off x="1270000" y="6079281"/>
            <a:ext cx="21844000" cy="1557438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Bibliografia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rquitetura de micro serviç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Arquitetura de micro serviços</a:t>
            </a:r>
          </a:p>
        </p:txBody>
      </p:sp>
      <p:sp>
        <p:nvSpPr>
          <p:cNvPr id="171" name="Uma abordagem arquitetural que visa dividir cada serviço da aplicação em pequen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 marL="457200" indent="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Uma abordagem arquitetural que visa dividir cada serviço da aplicação em pequenos</a:t>
            </a:r>
          </a:p>
          <a:p>
            <a:pPr lvl="2" marL="457200" indent="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serviços na aplicação, modelados em um domínio de negócios.</a:t>
            </a:r>
          </a:p>
          <a:p>
            <a:pPr lvl="2" marL="457200" indent="457200" algn="just" defTabSz="457200">
              <a:spcBef>
                <a:spcPts val="0"/>
              </a:spcBef>
              <a:buClrTx/>
              <a:buSzTx/>
              <a:buNone/>
              <a:tabLst>
                <a:tab pos="139700" algn="l"/>
                <a:tab pos="4572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Serviços autônomos trabalhando separados</a:t>
            </a:r>
          </a:p>
        </p:txBody>
      </p:sp>
      <p:pic>
        <p:nvPicPr>
          <p:cNvPr id="172" name="T-FSv1tYfoL7yxRJJ9PwU3sk6Bxv4JwyzPtyFxxalOC8HtsxvHcyFuefboRtX3AnrO4890QMcW5I2Vn_hQwVwC3m8SRZJ2NSHeDZ9cNmGxzK8FzzKl2q_NHYn-A2AVRi0m7XKup4Knd6.png" descr="T-FSv1tYfoL7yxRJJ9PwU3sk6Bxv4JwyzPtyFxxalOC8HtsxvHcyFuefboRtX3AnrO4890QMcW5I2Vn_hQwVwC3m8SRZJ2NSHeDZ9cNmGxzK8FzzKl2q_NHYn-A2AVRi0m7XKup4Knd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4983" y="6537798"/>
            <a:ext cx="20174034" cy="7140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eneficios dos micro serviç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/>
                    </a:gs>
                  </a:gsLst>
                  <a:lin ang="3006000" scaled="0"/>
                </a:gradFill>
              </a:defRPr>
            </a:lvl1pPr>
          </a:lstStyle>
          <a:p>
            <a:pPr/>
            <a:r>
              <a:t>Beneficios dos micro serviços</a:t>
            </a:r>
          </a:p>
        </p:txBody>
      </p:sp>
      <p:sp>
        <p:nvSpPr>
          <p:cNvPr id="175" name="Agilidade: mais ágil gerenciar correção de bugs, lançamento de recursos;…"/>
          <p:cNvSpPr txBox="1"/>
          <p:nvPr>
            <p:ph type="body" idx="1"/>
          </p:nvPr>
        </p:nvSpPr>
        <p:spPr>
          <a:xfrm>
            <a:off x="1269999" y="3006662"/>
            <a:ext cx="21844001" cy="9693338"/>
          </a:xfrm>
          <a:prstGeom prst="rect">
            <a:avLst/>
          </a:prstGeom>
        </p:spPr>
        <p:txBody>
          <a:bodyPr/>
          <a:lstStyle/>
          <a:p>
            <a:pPr lvl="2" marL="1525524" indent="-508508" algn="just" defTabSz="416052">
              <a:spcBef>
                <a:spcPts val="0"/>
              </a:spcBef>
              <a:tabLst>
                <a:tab pos="127000" algn="l"/>
                <a:tab pos="406400" algn="l"/>
              </a:tabLst>
              <a:defRPr sz="43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Agilidade</a:t>
            </a:r>
            <a:r>
              <a:t>: mais ágil gerenciar correção de bugs, lançamento de recursos</a:t>
            </a:r>
            <a:r>
              <a:rPr sz="3640"/>
              <a:t>;</a:t>
            </a:r>
            <a:endParaRPr sz="3640"/>
          </a:p>
          <a:p>
            <a:pPr lvl="2" marL="416052" indent="416052" algn="just" defTabSz="416052">
              <a:spcBef>
                <a:spcPts val="0"/>
              </a:spcBef>
              <a:buClrTx/>
              <a:buSzTx/>
              <a:buNone/>
              <a:tabLst>
                <a:tab pos="127000" algn="l"/>
                <a:tab pos="406400" algn="l"/>
              </a:tabLst>
              <a:defRPr sz="436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2" marL="1525524" indent="-508508" algn="just" defTabSz="416052">
              <a:spcBef>
                <a:spcPts val="0"/>
              </a:spcBef>
              <a:tabLst>
                <a:tab pos="127000" algn="l"/>
                <a:tab pos="406400" algn="l"/>
              </a:tabLst>
              <a:defRPr sz="43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Equipes pequenas e focadas</a:t>
            </a:r>
            <a:r>
              <a:t>: um serviço deve ser pequeno o suficiente para apenas uma equipe mantê-lo;</a:t>
            </a:r>
          </a:p>
          <a:p>
            <a:pPr lvl="2" marL="416052" indent="416052" algn="just" defTabSz="416052">
              <a:spcBef>
                <a:spcPts val="0"/>
              </a:spcBef>
              <a:buClrTx/>
              <a:buSzTx/>
              <a:buNone/>
              <a:tabLst>
                <a:tab pos="127000" algn="l"/>
                <a:tab pos="406400" algn="l"/>
              </a:tabLst>
              <a:defRPr sz="436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2" marL="1525524" indent="-508508" algn="just" defTabSz="416052">
              <a:spcBef>
                <a:spcPts val="0"/>
              </a:spcBef>
              <a:tabLst>
                <a:tab pos="127000" algn="l"/>
                <a:tab pos="406400" algn="l"/>
              </a:tabLst>
              <a:defRPr sz="43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Mistura de tecnologia</a:t>
            </a:r>
            <a:r>
              <a:t>: cada serviço pode ter sua linguagem de programação focada no objetivo dela e da tecnologia;</a:t>
            </a:r>
          </a:p>
          <a:p>
            <a:pPr lvl="2" marL="416052" indent="416052" algn="just" defTabSz="416052">
              <a:spcBef>
                <a:spcPts val="0"/>
              </a:spcBef>
              <a:buClrTx/>
              <a:buSzTx/>
              <a:buNone/>
              <a:tabLst>
                <a:tab pos="127000" algn="l"/>
                <a:tab pos="406400" algn="l"/>
              </a:tabLst>
              <a:defRPr sz="436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2" marL="1525524" indent="-508508" algn="just" defTabSz="416052">
              <a:spcBef>
                <a:spcPts val="0"/>
              </a:spcBef>
              <a:tabLst>
                <a:tab pos="127000" algn="l"/>
                <a:tab pos="406400" algn="l"/>
              </a:tabLst>
              <a:defRPr sz="43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Isolamento de falhas</a:t>
            </a:r>
            <a:r>
              <a:t>: se um serviço fica indisponível, os outros devem continuar funcionando normalmente;</a:t>
            </a:r>
          </a:p>
          <a:p>
            <a:pPr lvl="2" marL="416052" indent="416052" algn="just" defTabSz="416052">
              <a:spcBef>
                <a:spcPts val="0"/>
              </a:spcBef>
              <a:buClrTx/>
              <a:buSzTx/>
              <a:buNone/>
              <a:tabLst>
                <a:tab pos="127000" algn="l"/>
                <a:tab pos="406400" algn="l"/>
              </a:tabLst>
              <a:defRPr sz="436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2" marL="1525524" indent="-508508" algn="just" defTabSz="416052">
              <a:spcBef>
                <a:spcPts val="0"/>
              </a:spcBef>
              <a:tabLst>
                <a:tab pos="127000" algn="l"/>
                <a:tab pos="406400" algn="l"/>
              </a:tabLst>
              <a:defRPr sz="43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Escalabilidade</a:t>
            </a:r>
            <a:r>
              <a:t>: cada serviço pode ser dimensionado independentemente;</a:t>
            </a:r>
          </a:p>
          <a:p>
            <a:pPr lvl="2" marL="416052" indent="416052" algn="just" defTabSz="416052">
              <a:spcBef>
                <a:spcPts val="0"/>
              </a:spcBef>
              <a:buClrTx/>
              <a:buSzTx/>
              <a:buNone/>
              <a:tabLst>
                <a:tab pos="127000" algn="l"/>
                <a:tab pos="406400" algn="l"/>
              </a:tabLst>
              <a:defRPr sz="436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2" marL="1525524" indent="-508508" algn="just" defTabSz="416052">
              <a:spcBef>
                <a:spcPts val="0"/>
              </a:spcBef>
              <a:tabLst>
                <a:tab pos="127000" algn="l"/>
                <a:tab pos="406400" algn="l"/>
              </a:tabLst>
              <a:defRPr sz="43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Isolamento de dados</a:t>
            </a:r>
            <a:r>
              <a:t>: mais simples realizar atualizações de esquema, quando um único serviço é afetado;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