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7E5DA-DF4B-4984-AAEF-7593C57A08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F9FF5-6D15-49D3-999A-F057C544B8D1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噪音：在收集或处理数据过程中引入的随机干扰或误差</a:t>
          </a:r>
          <a:r>
            <a:rPr lang="zh-CN" altLang="en-US" dirty="0"/>
            <a:t>。</a:t>
          </a:r>
          <a:endParaRPr lang="en-US" dirty="0"/>
        </a:p>
      </dgm:t>
    </dgm:pt>
    <dgm:pt modelId="{A69CDAEC-5D6A-4BF7-B735-AEAC05067810}" type="parTrans" cxnId="{D8D17DE3-C8F9-4A88-A9AD-C33E8752E8C5}">
      <dgm:prSet/>
      <dgm:spPr/>
      <dgm:t>
        <a:bodyPr/>
        <a:lstStyle/>
        <a:p>
          <a:endParaRPr lang="en-US"/>
        </a:p>
      </dgm:t>
    </dgm:pt>
    <dgm:pt modelId="{E7101A39-29DD-470C-B7F8-D69125F348F1}" type="sibTrans" cxnId="{D8D17DE3-C8F9-4A88-A9AD-C33E8752E8C5}">
      <dgm:prSet/>
      <dgm:spPr/>
      <dgm:t>
        <a:bodyPr/>
        <a:lstStyle/>
        <a:p>
          <a:endParaRPr lang="en-US"/>
        </a:p>
      </dgm:t>
    </dgm:pt>
    <dgm:pt modelId="{E33D736D-55AC-41BC-8D71-F07CC6FDE90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维度灾难：在高维空间中，许多常见问题的性质在高维情况下会发生不可预测或不直观的变化</a:t>
          </a:r>
          <a:r>
            <a:rPr lang="zh-CN" altLang="en-US" dirty="0"/>
            <a:t>。</a:t>
          </a:r>
          <a:endParaRPr lang="en-US" dirty="0"/>
        </a:p>
      </dgm:t>
    </dgm:pt>
    <dgm:pt modelId="{D912322F-585C-4588-85B5-BCA57C2BE496}" type="parTrans" cxnId="{88891CD0-B8BC-4DEE-BFE9-4A5FF13FF775}">
      <dgm:prSet/>
      <dgm:spPr/>
      <dgm:t>
        <a:bodyPr/>
        <a:lstStyle/>
        <a:p>
          <a:endParaRPr lang="en-US"/>
        </a:p>
      </dgm:t>
    </dgm:pt>
    <dgm:pt modelId="{150D5655-B726-49C2-8915-C4C1C59DF9D3}" type="sibTrans" cxnId="{88891CD0-B8BC-4DEE-BFE9-4A5FF13FF775}">
      <dgm:prSet/>
      <dgm:spPr/>
      <dgm:t>
        <a:bodyPr/>
        <a:lstStyle/>
        <a:p>
          <a:endParaRPr lang="en-US"/>
        </a:p>
      </dgm:t>
    </dgm:pt>
    <dgm:pt modelId="{3CD84477-0C54-4A8A-9246-0B4E7556914D}" type="pres">
      <dgm:prSet presAssocID="{CDC7E5DA-DF4B-4984-AAEF-7593C57A08FA}" presName="root" presStyleCnt="0">
        <dgm:presLayoutVars>
          <dgm:dir/>
          <dgm:resizeHandles val="exact"/>
        </dgm:presLayoutVars>
      </dgm:prSet>
      <dgm:spPr/>
    </dgm:pt>
    <dgm:pt modelId="{7D08BDB3-7009-4E0E-8A4A-DF2980E94FD4}" type="pres">
      <dgm:prSet presAssocID="{3F2F9FF5-6D15-49D3-999A-F057C544B8D1}" presName="compNode" presStyleCnt="0"/>
      <dgm:spPr/>
    </dgm:pt>
    <dgm:pt modelId="{17443550-B4B1-48F3-8510-74504A978C25}" type="pres">
      <dgm:prSet presAssocID="{3F2F9FF5-6D15-49D3-999A-F057C544B8D1}" presName="bgRect" presStyleLbl="bgShp" presStyleIdx="0" presStyleCnt="2"/>
      <dgm:spPr/>
    </dgm:pt>
    <dgm:pt modelId="{541E7F68-D57D-4A01-85B4-71A2172EAD6C}" type="pres">
      <dgm:prSet presAssocID="{3F2F9FF5-6D15-49D3-999A-F057C544B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丢失 纯色填充"/>
        </a:ext>
      </dgm:extLst>
    </dgm:pt>
    <dgm:pt modelId="{294EA6FD-134B-4331-9F42-1F29C470F45A}" type="pres">
      <dgm:prSet presAssocID="{3F2F9FF5-6D15-49D3-999A-F057C544B8D1}" presName="spaceRect" presStyleCnt="0"/>
      <dgm:spPr/>
    </dgm:pt>
    <dgm:pt modelId="{79973E1B-FCBC-427C-A1CA-9627378DCF8F}" type="pres">
      <dgm:prSet presAssocID="{3F2F9FF5-6D15-49D3-999A-F057C544B8D1}" presName="parTx" presStyleLbl="revTx" presStyleIdx="0" presStyleCnt="2">
        <dgm:presLayoutVars>
          <dgm:chMax val="0"/>
          <dgm:chPref val="0"/>
        </dgm:presLayoutVars>
      </dgm:prSet>
      <dgm:spPr/>
    </dgm:pt>
    <dgm:pt modelId="{144E7FDE-2503-4E29-A567-7C073B71144D}" type="pres">
      <dgm:prSet presAssocID="{E7101A39-29DD-470C-B7F8-D69125F348F1}" presName="sibTrans" presStyleCnt="0"/>
      <dgm:spPr/>
    </dgm:pt>
    <dgm:pt modelId="{BED6200E-CDB3-4384-9117-A1446AE0EFD5}" type="pres">
      <dgm:prSet presAssocID="{E33D736D-55AC-41BC-8D71-F07CC6FDE903}" presName="compNode" presStyleCnt="0"/>
      <dgm:spPr/>
    </dgm:pt>
    <dgm:pt modelId="{F4A61359-0C4B-433A-AE2E-F03432ED766B}" type="pres">
      <dgm:prSet presAssocID="{E33D736D-55AC-41BC-8D71-F07CC6FDE903}" presName="bgRect" presStyleLbl="bgShp" presStyleIdx="1" presStyleCnt="2"/>
      <dgm:spPr/>
    </dgm:pt>
    <dgm:pt modelId="{3580216B-2667-4324-AC27-D12EE17ED252}" type="pres">
      <dgm:prSet presAssocID="{E33D736D-55AC-41BC-8D71-F07CC6FDE9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无限 轮廓"/>
        </a:ext>
      </dgm:extLst>
    </dgm:pt>
    <dgm:pt modelId="{CB12BFDE-4A81-49C8-A7DA-178A508A4204}" type="pres">
      <dgm:prSet presAssocID="{E33D736D-55AC-41BC-8D71-F07CC6FDE903}" presName="spaceRect" presStyleCnt="0"/>
      <dgm:spPr/>
    </dgm:pt>
    <dgm:pt modelId="{9BDF04A7-3B71-4460-A430-D70E5302DF36}" type="pres">
      <dgm:prSet presAssocID="{E33D736D-55AC-41BC-8D71-F07CC6FDE9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A35BF30-A8C1-4EF6-8985-8370A590C366}" type="presOf" srcId="{E33D736D-55AC-41BC-8D71-F07CC6FDE903}" destId="{9BDF04A7-3B71-4460-A430-D70E5302DF36}" srcOrd="0" destOrd="0" presId="urn:microsoft.com/office/officeart/2018/2/layout/IconVerticalSolidList"/>
    <dgm:cxn modelId="{33B7123B-C2D1-43F2-9966-C246640BB229}" type="presOf" srcId="{3F2F9FF5-6D15-49D3-999A-F057C544B8D1}" destId="{79973E1B-FCBC-427C-A1CA-9627378DCF8F}" srcOrd="0" destOrd="0" presId="urn:microsoft.com/office/officeart/2018/2/layout/IconVerticalSolidList"/>
    <dgm:cxn modelId="{88891CD0-B8BC-4DEE-BFE9-4A5FF13FF775}" srcId="{CDC7E5DA-DF4B-4984-AAEF-7593C57A08FA}" destId="{E33D736D-55AC-41BC-8D71-F07CC6FDE903}" srcOrd="1" destOrd="0" parTransId="{D912322F-585C-4588-85B5-BCA57C2BE496}" sibTransId="{150D5655-B726-49C2-8915-C4C1C59DF9D3}"/>
    <dgm:cxn modelId="{41D319DF-1ED5-4207-9AEE-334218F9A0FA}" type="presOf" srcId="{CDC7E5DA-DF4B-4984-AAEF-7593C57A08FA}" destId="{3CD84477-0C54-4A8A-9246-0B4E7556914D}" srcOrd="0" destOrd="0" presId="urn:microsoft.com/office/officeart/2018/2/layout/IconVerticalSolidList"/>
    <dgm:cxn modelId="{D8D17DE3-C8F9-4A88-A9AD-C33E8752E8C5}" srcId="{CDC7E5DA-DF4B-4984-AAEF-7593C57A08FA}" destId="{3F2F9FF5-6D15-49D3-999A-F057C544B8D1}" srcOrd="0" destOrd="0" parTransId="{A69CDAEC-5D6A-4BF7-B735-AEAC05067810}" sibTransId="{E7101A39-29DD-470C-B7F8-D69125F348F1}"/>
    <dgm:cxn modelId="{7A2B560B-0897-4572-8257-61B6E077B436}" type="presParOf" srcId="{3CD84477-0C54-4A8A-9246-0B4E7556914D}" destId="{7D08BDB3-7009-4E0E-8A4A-DF2980E94FD4}" srcOrd="0" destOrd="0" presId="urn:microsoft.com/office/officeart/2018/2/layout/IconVerticalSolidList"/>
    <dgm:cxn modelId="{D793729E-E0A5-44F3-B6ED-9D47B1E807D9}" type="presParOf" srcId="{7D08BDB3-7009-4E0E-8A4A-DF2980E94FD4}" destId="{17443550-B4B1-48F3-8510-74504A978C25}" srcOrd="0" destOrd="0" presId="urn:microsoft.com/office/officeart/2018/2/layout/IconVerticalSolidList"/>
    <dgm:cxn modelId="{CF42D325-446D-4269-88BB-A9F56550A296}" type="presParOf" srcId="{7D08BDB3-7009-4E0E-8A4A-DF2980E94FD4}" destId="{541E7F68-D57D-4A01-85B4-71A2172EAD6C}" srcOrd="1" destOrd="0" presId="urn:microsoft.com/office/officeart/2018/2/layout/IconVerticalSolidList"/>
    <dgm:cxn modelId="{3FFB2091-D3CB-4F83-A126-392030CA4FCC}" type="presParOf" srcId="{7D08BDB3-7009-4E0E-8A4A-DF2980E94FD4}" destId="{294EA6FD-134B-4331-9F42-1F29C470F45A}" srcOrd="2" destOrd="0" presId="urn:microsoft.com/office/officeart/2018/2/layout/IconVerticalSolidList"/>
    <dgm:cxn modelId="{4F851A5A-B4A2-40D7-A801-5662D0A178CF}" type="presParOf" srcId="{7D08BDB3-7009-4E0E-8A4A-DF2980E94FD4}" destId="{79973E1B-FCBC-427C-A1CA-9627378DCF8F}" srcOrd="3" destOrd="0" presId="urn:microsoft.com/office/officeart/2018/2/layout/IconVerticalSolidList"/>
    <dgm:cxn modelId="{B1C48C3A-3FB8-42F2-A431-24C9303BF2FE}" type="presParOf" srcId="{3CD84477-0C54-4A8A-9246-0B4E7556914D}" destId="{144E7FDE-2503-4E29-A567-7C073B71144D}" srcOrd="1" destOrd="0" presId="urn:microsoft.com/office/officeart/2018/2/layout/IconVerticalSolidList"/>
    <dgm:cxn modelId="{CFC6B78B-A482-4D0B-8D0B-F5BB70524E86}" type="presParOf" srcId="{3CD84477-0C54-4A8A-9246-0B4E7556914D}" destId="{BED6200E-CDB3-4384-9117-A1446AE0EFD5}" srcOrd="2" destOrd="0" presId="urn:microsoft.com/office/officeart/2018/2/layout/IconVerticalSolidList"/>
    <dgm:cxn modelId="{CC89A61B-D933-4B3C-B323-68E01167142D}" type="presParOf" srcId="{BED6200E-CDB3-4384-9117-A1446AE0EFD5}" destId="{F4A61359-0C4B-433A-AE2E-F03432ED766B}" srcOrd="0" destOrd="0" presId="urn:microsoft.com/office/officeart/2018/2/layout/IconVerticalSolidList"/>
    <dgm:cxn modelId="{9A12764B-3DB9-405B-AFF7-AA07241FEE32}" type="presParOf" srcId="{BED6200E-CDB3-4384-9117-A1446AE0EFD5}" destId="{3580216B-2667-4324-AC27-D12EE17ED252}" srcOrd="1" destOrd="0" presId="urn:microsoft.com/office/officeart/2018/2/layout/IconVerticalSolidList"/>
    <dgm:cxn modelId="{D6D09448-F45E-4428-A038-9EAC26C9601A}" type="presParOf" srcId="{BED6200E-CDB3-4384-9117-A1446AE0EFD5}" destId="{CB12BFDE-4A81-49C8-A7DA-178A508A4204}" srcOrd="2" destOrd="0" presId="urn:microsoft.com/office/officeart/2018/2/layout/IconVerticalSolidList"/>
    <dgm:cxn modelId="{83468FC4-562D-4AB2-9349-7A4C57A489B1}" type="presParOf" srcId="{BED6200E-CDB3-4384-9117-A1446AE0EFD5}" destId="{9BDF04A7-3B71-4460-A430-D70E5302D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3550-B4B1-48F3-8510-74504A978C25}">
      <dsp:nvSpPr>
        <dsp:cNvPr id="0" name=""/>
        <dsp:cNvSpPr/>
      </dsp:nvSpPr>
      <dsp:spPr>
        <a:xfrm>
          <a:off x="0" y="655543"/>
          <a:ext cx="7680959" cy="1210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7F68-D57D-4A01-85B4-71A2172EAD6C}">
      <dsp:nvSpPr>
        <dsp:cNvPr id="0" name=""/>
        <dsp:cNvSpPr/>
      </dsp:nvSpPr>
      <dsp:spPr>
        <a:xfrm>
          <a:off x="366096" y="927846"/>
          <a:ext cx="665629" cy="665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3E1B-FCBC-427C-A1CA-9627378DCF8F}">
      <dsp:nvSpPr>
        <dsp:cNvPr id="0" name=""/>
        <dsp:cNvSpPr/>
      </dsp:nvSpPr>
      <dsp:spPr>
        <a:xfrm>
          <a:off x="1397821" y="655543"/>
          <a:ext cx="6283137" cy="121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83" tIns="128083" rIns="128083" bIns="1280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噪音：在收集或处理数据过程中引入的随机干扰或误差</a:t>
          </a:r>
          <a:r>
            <a:rPr lang="zh-CN" altLang="en-US" sz="2200" kern="1200" dirty="0"/>
            <a:t>。</a:t>
          </a:r>
          <a:endParaRPr lang="en-US" sz="2200" kern="1200" dirty="0"/>
        </a:p>
      </dsp:txBody>
      <dsp:txXfrm>
        <a:off x="1397821" y="655543"/>
        <a:ext cx="6283137" cy="1210234"/>
      </dsp:txXfrm>
    </dsp:sp>
    <dsp:sp modelId="{F4A61359-0C4B-433A-AE2E-F03432ED766B}">
      <dsp:nvSpPr>
        <dsp:cNvPr id="0" name=""/>
        <dsp:cNvSpPr/>
      </dsp:nvSpPr>
      <dsp:spPr>
        <a:xfrm>
          <a:off x="0" y="2168337"/>
          <a:ext cx="7680959" cy="1210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0216B-2667-4324-AC27-D12EE17ED252}">
      <dsp:nvSpPr>
        <dsp:cNvPr id="0" name=""/>
        <dsp:cNvSpPr/>
      </dsp:nvSpPr>
      <dsp:spPr>
        <a:xfrm>
          <a:off x="366096" y="2440640"/>
          <a:ext cx="665629" cy="665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04A7-3B71-4460-A430-D70E5302DF36}">
      <dsp:nvSpPr>
        <dsp:cNvPr id="0" name=""/>
        <dsp:cNvSpPr/>
      </dsp:nvSpPr>
      <dsp:spPr>
        <a:xfrm>
          <a:off x="1397821" y="2168337"/>
          <a:ext cx="6283137" cy="121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83" tIns="128083" rIns="128083" bIns="1280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维度灾难：在高维空间中，许多常见问题的性质在高维情况下会发生不可预测或不直观的变化</a:t>
          </a:r>
          <a:r>
            <a:rPr lang="zh-CN" altLang="en-US" sz="2200" kern="1200" dirty="0"/>
            <a:t>。</a:t>
          </a:r>
          <a:endParaRPr lang="en-US" sz="2200" kern="1200" dirty="0"/>
        </a:p>
      </dsp:txBody>
      <dsp:txXfrm>
        <a:off x="1397821" y="2168337"/>
        <a:ext cx="6283137" cy="121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D2B9-959E-4A3C-8B5F-8F9B001B523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D353-9614-4D37-BC0C-B84EAED3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DD353-9614-4D37-BC0C-B84EAED3E3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DD353-9614-4D37-BC0C-B84EAED3E3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3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6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5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F98E-9F9C-4ED5-B744-6313A58D64AE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5F6A-BBB1-48E6-9794-A0943E3ED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A5468BA0-1AC1-4B64-AF3D-27C720506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24CC22CD-F427-01D2-2763-93C95D97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7DC59-9F5C-6902-2359-B3F1F4F34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0" y="5450"/>
            <a:ext cx="7574508" cy="6858000"/>
          </a:xfrm>
          <a:prstGeom prst="rect">
            <a:avLst/>
          </a:prstGeom>
          <a:ln>
            <a:noFill/>
          </a:ln>
          <a:effectLst>
            <a:outerShdw blurRad="635000" dist="190500" dir="5460000" sx="90000" sy="90000" algn="t" rotWithShape="0">
              <a:srgbClr val="000000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54A082-9E79-41BC-ADAF-F80052C5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88951" cy="4131399"/>
          </a:xfrm>
          <a:prstGeom prst="rect">
            <a:avLst/>
          </a:prstGeom>
          <a:ln>
            <a:noFill/>
          </a:ln>
          <a:effectLst>
            <a:outerShdw blurRad="381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B3EF86-F52B-9C6A-0FF9-EFCFB3619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96" y="1412619"/>
            <a:ext cx="8725661" cy="1310847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数据降维与去噪</a:t>
            </a:r>
            <a:br>
              <a:rPr lang="en-US" altLang="zh-CN" sz="4800" dirty="0"/>
            </a:br>
            <a:r>
              <a:rPr lang="en-US" altLang="zh-CN" sz="3600" dirty="0"/>
              <a:t>Data Dimensionality Reduction and Denoising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31051-EA07-A50F-78C6-43B53DE6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97" y="4636893"/>
            <a:ext cx="5956535" cy="160318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Xue Yuhan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65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B59F9-864A-B21F-E349-B091730A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2400" b="1" dirty="0"/>
              <a:t>注意：</a:t>
            </a:r>
            <a:endParaRPr lang="en-US" altLang="zh-CN" sz="2400" b="1" dirty="0"/>
          </a:p>
          <a:p>
            <a:pPr marL="0" indent="0" algn="ctr">
              <a:buNone/>
            </a:pPr>
            <a:r>
              <a:rPr lang="zh-CN" altLang="en-US" sz="2400" dirty="0"/>
              <a:t>特征之间量纲不同时，一般需要进行归一化。</a:t>
            </a:r>
            <a:r>
              <a:rPr lang="en-US" altLang="zh-CN" sz="2400" dirty="0"/>
              <a:t>(</a:t>
            </a:r>
            <a:r>
              <a:rPr lang="zh-CN" altLang="en-US" sz="2400" dirty="0"/>
              <a:t>均值为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zh-CN" altLang="en-US" sz="2400" b="1" u="sng" dirty="0"/>
              <a:t>标准差为</a:t>
            </a:r>
            <a:r>
              <a:rPr lang="en-US" altLang="zh-CN" sz="2400" b="1" u="sng" dirty="0"/>
              <a:t>1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B5886CF9-9E46-DF7F-ED80-4F129AAE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60" y="2405149"/>
            <a:ext cx="7798783" cy="389939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C7A6FAD-772B-74E6-478A-583DE3569F4A}"/>
              </a:ext>
            </a:extLst>
          </p:cNvPr>
          <p:cNvSpPr txBox="1">
            <a:spLocks/>
          </p:cNvSpPr>
          <p:nvPr/>
        </p:nvSpPr>
        <p:spPr>
          <a:xfrm>
            <a:off x="836675" y="360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57B44-767F-769F-8D26-3D20182CB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Z-Score </a:t>
                </a:r>
                <a:r>
                  <a:rPr lang="zh-CN" altLang="en-US" dirty="0"/>
                  <a:t>归一化：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均值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标准差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57B44-767F-769F-8D26-3D20182C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  <a:blipFill>
                <a:blip r:embed="rId2"/>
                <a:stretch>
                  <a:fillRect l="-3084" t="-2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F9305FCE-B62C-F2F3-F886-C8BFBFB27014}"/>
              </a:ext>
            </a:extLst>
          </p:cNvPr>
          <p:cNvSpPr txBox="1">
            <a:spLocks/>
          </p:cNvSpPr>
          <p:nvPr/>
        </p:nvSpPr>
        <p:spPr>
          <a:xfrm>
            <a:off x="836675" y="360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A7A7BB-228A-4946-7F6F-261435E8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75" y="2222516"/>
            <a:ext cx="5586414" cy="32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14EB-7AD5-4B78-195C-87C1D18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DD5E8-70FE-17F4-6B38-F40401F3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如何选择保留几个主成分：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每个主成分所解释的方差比例</a:t>
            </a:r>
            <a:endParaRPr lang="en-US" altLang="zh-CN" dirty="0"/>
          </a:p>
          <a:p>
            <a:r>
              <a:rPr lang="en-US" altLang="zh-CN" dirty="0"/>
              <a:t>Minka </a:t>
            </a:r>
            <a:r>
              <a:rPr lang="zh-CN" altLang="en-US" dirty="0"/>
              <a:t>极大似然估计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Minka, Thomas P.. “Automatic Choice of Dimensionality for PCA.” Neural Information Processing Systems (2000).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65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14EB-7AD5-4B78-195C-87C1D18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DD5E8-70FE-17F4-6B38-F40401F3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562" cy="6621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pca.explained_variance_ratio</a:t>
            </a:r>
            <a:r>
              <a:rPr lang="en-US" altLang="zh-CN" dirty="0"/>
              <a:t>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074B70-DD78-5B85-F2FF-78DB621C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5" y="2487743"/>
            <a:ext cx="4345747" cy="3554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5E407-3537-D310-421D-C65B9A10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09" y="2487743"/>
            <a:ext cx="4507144" cy="35548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A9CCEA-65B9-A877-0B90-29A011C6088E}"/>
              </a:ext>
            </a:extLst>
          </p:cNvPr>
          <p:cNvSpPr txBox="1"/>
          <p:nvPr/>
        </p:nvSpPr>
        <p:spPr>
          <a:xfrm>
            <a:off x="6221691" y="1825625"/>
            <a:ext cx="4345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/>
              <a:t>碎石图</a:t>
            </a:r>
          </a:p>
        </p:txBody>
      </p:sp>
    </p:spTree>
    <p:extLst>
      <p:ext uri="{BB962C8B-B14F-4D97-AF65-F5344CB8AC3E}">
        <p14:creationId xmlns:p14="http://schemas.microsoft.com/office/powerpoint/2010/main" val="303941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2ABD-5CD5-7ABB-CADC-E7A89E06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 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82BFC-B5CE-1970-B311-298915FA7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PCA </a:t>
                </a:r>
                <a:r>
                  <a:rPr lang="zh-CN" altLang="en-US" dirty="0"/>
                  <a:t>的问题：当数据中存在大量离散噪声或异常值时，可能会体现在主要方差方向中。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改进思路：将原始矩阵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理解为低秩矩阵 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（主要部分）和离散矩阵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（离散噪音）的和，可以证明最小化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可以有效分离 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，从而有效去除噪音。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/>
                  <a:t>：核范数，是矩阵奇异值的和，用于衡量矩阵低秩性。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r>
                  <a:rPr lang="en-US" altLang="zh-CN" sz="2000" dirty="0"/>
                  <a:t>L1</a:t>
                </a:r>
                <a:r>
                  <a:rPr lang="zh-CN" altLang="en-US" sz="2000" dirty="0"/>
                  <a:t>范数，是矩阵元素绝对值的和，用于衡量矩阵离散性。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82BFC-B5CE-1970-B311-298915FA7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 r="-232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1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E056-ECC5-B897-1B7E-B1F1819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 PCA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11B859-D009-6993-9AAB-90F19745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0207"/>
            <a:ext cx="4836736" cy="184993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4A2AB-C318-A2D9-9F4C-4F3172E6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6" y="4609761"/>
            <a:ext cx="8810625" cy="247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369EB8-9984-06A7-E9BF-0E9030A4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0" y="5157026"/>
            <a:ext cx="3381375" cy="314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CAEBE4-BC5A-3A48-5799-F3EC8AA8D26A}"/>
              </a:ext>
            </a:extLst>
          </p:cNvPr>
          <p:cNvSpPr txBox="1"/>
          <p:nvPr/>
        </p:nvSpPr>
        <p:spPr>
          <a:xfrm>
            <a:off x="838200" y="1587500"/>
            <a:ext cx="483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交替方向乘子法 </a:t>
            </a:r>
            <a:r>
              <a:rPr lang="en-US" altLang="zh-CN" sz="2800" dirty="0"/>
              <a:t>(ADMM)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20B439-EA43-A80F-DDF5-8FF150A328A4}"/>
                  </a:ext>
                </a:extLst>
              </p:cNvPr>
              <p:cNvSpPr txBox="1"/>
              <p:nvPr/>
            </p:nvSpPr>
            <p:spPr>
              <a:xfrm>
                <a:off x="5166831" y="2827061"/>
                <a:ext cx="60949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20B439-EA43-A80F-DDF5-8FF150A32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31" y="2827061"/>
                <a:ext cx="60949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66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5EA6-3550-5E72-731F-75536A6D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RPCA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8F57F-4DC7-018E-5ED2-86A209E2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RPCA </a:t>
            </a:r>
            <a:r>
              <a:rPr lang="zh-CN" altLang="en-US" dirty="0"/>
              <a:t>的问题：太慢。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改进思路：只在算法第一步进行一次奇异值分解，后续迭代步骤通过应用深度展开替换为便于计算的可微分算子。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附加效果：可以针对某一类特定问题重新训练，提升效果。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9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66C9-6D63-600F-F285-DFF96DDA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RPCA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EAC3F-7D57-6F2E-6E13-8C6085B2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422775"/>
          </a:xfrm>
        </p:spPr>
        <p:txBody>
          <a:bodyPr/>
          <a:lstStyle/>
          <a:p>
            <a:r>
              <a:rPr lang="zh-CN" altLang="en-US" dirty="0"/>
              <a:t>梯度下降法：沿着损失函数（目标函数）梯度的反方向更新参数，使得损失函数逐步减小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梯度：一个向量，该向量的第 </a:t>
            </a:r>
            <a:r>
              <a:rPr lang="en-US" altLang="zh-CN" dirty="0"/>
              <a:t>k </a:t>
            </a:r>
            <a:r>
              <a:rPr lang="zh-CN" altLang="en-US" dirty="0"/>
              <a:t>个元素是相对于第 </a:t>
            </a:r>
            <a:r>
              <a:rPr lang="en-US" altLang="zh-CN" dirty="0"/>
              <a:t>k </a:t>
            </a:r>
            <a:r>
              <a:rPr lang="zh-CN" altLang="en-US" dirty="0"/>
              <a:t>个变量的偏导数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822496-C213-B6EF-20B4-D05EA36E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3"/>
            <a:ext cx="5394771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6444E-7041-79D8-C594-ADDF2074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RPCA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3F4009-5028-C5FB-2EC1-B29F4A8D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2006444"/>
            <a:ext cx="6710405" cy="28758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4CCF43-1AC3-4217-4680-234847C0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64" y="2744276"/>
            <a:ext cx="3464881" cy="254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C7D118-FD69-E95F-3870-353B26F9CE28}"/>
              </a:ext>
            </a:extLst>
          </p:cNvPr>
          <p:cNvSpPr/>
          <p:nvPr/>
        </p:nvSpPr>
        <p:spPr>
          <a:xfrm>
            <a:off x="1206793" y="2474533"/>
            <a:ext cx="2844508" cy="2054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E01B9-49F9-354E-CA92-8941D0EA1996}"/>
              </a:ext>
            </a:extLst>
          </p:cNvPr>
          <p:cNvSpPr/>
          <p:nvPr/>
        </p:nvSpPr>
        <p:spPr>
          <a:xfrm>
            <a:off x="4093532" y="2474532"/>
            <a:ext cx="2199317" cy="205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335A00-7497-2057-8BE1-0E5654D18F54}"/>
              </a:ext>
            </a:extLst>
          </p:cNvPr>
          <p:cNvSpPr/>
          <p:nvPr/>
        </p:nvSpPr>
        <p:spPr>
          <a:xfrm>
            <a:off x="2778072" y="4005592"/>
            <a:ext cx="1787577" cy="23287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E0A95D-5060-E197-F580-43CE040D24E7}"/>
              </a:ext>
            </a:extLst>
          </p:cNvPr>
          <p:cNvSpPr/>
          <p:nvPr/>
        </p:nvSpPr>
        <p:spPr>
          <a:xfrm>
            <a:off x="2828358" y="4238464"/>
            <a:ext cx="1857941" cy="20549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73759A-8B97-9473-868A-7AD0239E5A6B}"/>
              </a:ext>
            </a:extLst>
          </p:cNvPr>
          <p:cNvSpPr/>
          <p:nvPr/>
        </p:nvSpPr>
        <p:spPr>
          <a:xfrm>
            <a:off x="4565649" y="4005592"/>
            <a:ext cx="806451" cy="23287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67353-6DCE-D106-063B-C48F7BF8CB75}"/>
              </a:ext>
            </a:extLst>
          </p:cNvPr>
          <p:cNvSpPr/>
          <p:nvPr/>
        </p:nvSpPr>
        <p:spPr>
          <a:xfrm>
            <a:off x="4686299" y="4238464"/>
            <a:ext cx="806451" cy="20549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3B3CDA-9703-94AE-A57B-BBAE35EE93AC}"/>
              </a:ext>
            </a:extLst>
          </p:cNvPr>
          <p:cNvSpPr/>
          <p:nvPr/>
        </p:nvSpPr>
        <p:spPr>
          <a:xfrm>
            <a:off x="1802842" y="4576603"/>
            <a:ext cx="1073708" cy="23287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16FA11-3605-A16A-A3B5-20C75B969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046" y="3162080"/>
            <a:ext cx="3436599" cy="2669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6E45B5-04C4-E70D-0A1D-AA302010A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59" y="3597708"/>
            <a:ext cx="2365375" cy="2889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460AE0-BEA4-6203-F22B-0793B6F3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259" y="4052215"/>
            <a:ext cx="2366162" cy="2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4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28408-6B65-59F4-7315-36314AA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Showcase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0FD0DC-D469-00D5-23C5-84B47771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75E80E-3121-79B9-A103-D9C8E77F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8" y="1375732"/>
            <a:ext cx="10703723" cy="48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服装, 头罩, 室内, 猫&#10;&#10;描述已自动生成">
            <a:extLst>
              <a:ext uri="{FF2B5EF4-FFF2-40B4-BE49-F238E27FC236}">
                <a16:creationId xmlns:a16="http://schemas.microsoft.com/office/drawing/2014/main" id="{A9999B6A-3818-2023-B752-D8BCFFA8F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9" y="2981326"/>
            <a:ext cx="4176713" cy="20558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FEF63B-F936-7174-5E51-465EF95085CD}"/>
              </a:ext>
            </a:extLst>
          </p:cNvPr>
          <p:cNvSpPr txBox="1"/>
          <p:nvPr/>
        </p:nvSpPr>
        <p:spPr>
          <a:xfrm>
            <a:off x="1157289" y="5035552"/>
            <a:ext cx="4176713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300">
                <a:solidFill>
                  <a:srgbClr val="FFFFFF"/>
                </a:solidFill>
              </a:rPr>
              <a:t>不准确</a:t>
            </a:r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1C2871BC-7FA7-E0CB-A601-491B03DAA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5" y="2981328"/>
            <a:ext cx="5629275" cy="20558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C0D90A-F4F4-DB23-45BB-52C844FC7255}"/>
              </a:ext>
            </a:extLst>
          </p:cNvPr>
          <p:cNvSpPr txBox="1"/>
          <p:nvPr/>
        </p:nvSpPr>
        <p:spPr>
          <a:xfrm>
            <a:off x="5402265" y="5035553"/>
            <a:ext cx="5629275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300">
                <a:solidFill>
                  <a:srgbClr val="FFFFFF"/>
                </a:solidFill>
              </a:rPr>
              <a:t>高维稀疏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FAF28A-0A8C-EA4E-4361-6A78A687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0149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ECC988-40D3-2901-9BDE-26FE69B4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83715"/>
            <a:ext cx="9906799" cy="1161688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Definition</a:t>
            </a:r>
            <a:endParaRPr lang="zh-CN" altLang="en-US" sz="4000"/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D689B5ED-9AB2-5824-F9E5-8AB74DC40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5022"/>
              </p:ext>
            </p:extLst>
          </p:nvPr>
        </p:nvGraphicFramePr>
        <p:xfrm>
          <a:off x="2253565" y="2217762"/>
          <a:ext cx="7680959" cy="403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36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1FFB-3D98-52C7-3C7A-1BD3E1AD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Curse of Dimensionality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B2446-C93E-1617-D099-9AC58FF1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67014"/>
            <a:ext cx="4759772" cy="1628775"/>
          </a:xfrm>
        </p:spPr>
        <p:txBody>
          <a:bodyPr>
            <a:normAutofit/>
          </a:bodyPr>
          <a:lstStyle/>
          <a:p>
            <a:r>
              <a:rPr lang="zh-CN" altLang="en-US" dirty="0"/>
              <a:t>样本稀疏性增加</a:t>
            </a:r>
          </a:p>
          <a:p>
            <a:r>
              <a:rPr lang="zh-CN" altLang="en-US" dirty="0"/>
              <a:t>计算复杂度的急剧增加</a:t>
            </a:r>
          </a:p>
          <a:p>
            <a:r>
              <a:rPr lang="zh-CN" altLang="en-US" dirty="0"/>
              <a:t>算法性能急剧下降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9C330286-F158-9425-DF5A-6D907112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1857375"/>
            <a:ext cx="4353371" cy="294595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F8643AA-F481-4839-D25F-87E43F587B6F}"/>
              </a:ext>
            </a:extLst>
          </p:cNvPr>
          <p:cNvSpPr txBox="1"/>
          <p:nvPr/>
        </p:nvSpPr>
        <p:spPr>
          <a:xfrm>
            <a:off x="6096001" y="4803332"/>
            <a:ext cx="4353371" cy="35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 dirty="0">
                <a:solidFill>
                  <a:srgbClr val="FFFFFF"/>
                </a:solidFill>
              </a:rPr>
              <a:t>Hughes </a:t>
            </a:r>
            <a:r>
              <a:rPr lang="zh-CN" altLang="en-US" sz="1300" dirty="0">
                <a:solidFill>
                  <a:srgbClr val="FFFFFF"/>
                </a:solidFill>
              </a:rPr>
              <a:t>现象</a:t>
            </a:r>
          </a:p>
        </p:txBody>
      </p:sp>
    </p:spTree>
    <p:extLst>
      <p:ext uri="{BB962C8B-B14F-4D97-AF65-F5344CB8AC3E}">
        <p14:creationId xmlns:p14="http://schemas.microsoft.com/office/powerpoint/2010/main" val="5640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29937B-CAF8-0220-949A-84704989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83715"/>
            <a:ext cx="9906799" cy="1161688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Solution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A915-D0D0-2343-50D1-D2E729BB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2" y="2012831"/>
            <a:ext cx="7680959" cy="4034116"/>
          </a:xfrm>
        </p:spPr>
        <p:txBody>
          <a:bodyPr anchor="ctr">
            <a:normAutofit fontScale="92500" lnSpcReduction="10000"/>
          </a:bodyPr>
          <a:lstStyle/>
          <a:p>
            <a:r>
              <a:rPr lang="zh-CN" altLang="en-US" sz="2000" dirty="0"/>
              <a:t>主成分分析 </a:t>
            </a:r>
            <a:r>
              <a:rPr lang="en-US" altLang="zh-CN" sz="2000" dirty="0"/>
              <a:t>(Principal component analysis)</a:t>
            </a:r>
          </a:p>
          <a:p>
            <a:pPr marL="0" indent="0">
              <a:buNone/>
            </a:pPr>
            <a:r>
              <a:rPr lang="en-US" altLang="zh-CN" sz="2000" dirty="0"/>
              <a:t>F.R.S., Karl Pearson. “LIII. On lines and planes of closest fit to systems of points in space.” Philosophical Magazine Series 1 2 (1901): 559-572.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健壮主成分分析 </a:t>
            </a:r>
            <a:r>
              <a:rPr lang="en-US" altLang="zh-CN" sz="2000" dirty="0"/>
              <a:t>(Robust PCA)</a:t>
            </a:r>
          </a:p>
          <a:p>
            <a:pPr marL="0" indent="0">
              <a:buNone/>
            </a:pPr>
            <a:r>
              <a:rPr lang="en-US" altLang="zh-CN" sz="2000" dirty="0" err="1"/>
              <a:t>Candès</a:t>
            </a:r>
            <a:r>
              <a:rPr lang="en-US" altLang="zh-CN" sz="2000" dirty="0"/>
              <a:t>, Emmanuel J., et al. "Robust principal component analysis?." Journal of the ACM (JACM) 58.3 (2011): 1-37.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学习型健壮主成分分析 </a:t>
            </a:r>
            <a:r>
              <a:rPr lang="en-US" altLang="zh-CN" sz="2000" dirty="0"/>
              <a:t>(Learned RPCA)</a:t>
            </a:r>
          </a:p>
          <a:p>
            <a:pPr marL="0" indent="0">
              <a:buNone/>
            </a:pPr>
            <a:r>
              <a:rPr lang="en-US" altLang="zh-CN" sz="2000" dirty="0"/>
              <a:t>Cai, </a:t>
            </a:r>
            <a:r>
              <a:rPr lang="en-US" altLang="zh-CN" sz="2000" dirty="0" err="1"/>
              <a:t>HanQin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Jialin</a:t>
            </a:r>
            <a:r>
              <a:rPr lang="en-US" altLang="zh-CN" sz="2000" dirty="0"/>
              <a:t> Liu, and </a:t>
            </a:r>
            <a:r>
              <a:rPr lang="en-US" altLang="zh-CN" sz="2000" dirty="0" err="1"/>
              <a:t>Wotao</a:t>
            </a:r>
            <a:r>
              <a:rPr lang="en-US" altLang="zh-CN" sz="2000" dirty="0"/>
              <a:t> Yin. "Learned robust </a:t>
            </a:r>
            <a:r>
              <a:rPr lang="en-US" altLang="zh-CN" sz="2000" dirty="0" err="1"/>
              <a:t>pca</a:t>
            </a:r>
            <a:r>
              <a:rPr lang="en-US" altLang="zh-CN" sz="2000" dirty="0"/>
              <a:t>: A scalable deep unfolding approach for high-dimensional outlier detection." Advances in Neural Information Processing Systems 34 (2021): 16977-16989.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31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D28B8-E418-6D44-3FAC-ECF307A8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8D1A7-EC52-3EEB-77F2-773C6707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目标：降低数据集的维度，同时保留尽可能多的原始数据信息（方差）。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额外效果：通过保留主要方差方向，可以移除一些次要方差方向，从而部分去除噪声。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3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2956-8B3E-9AA1-AC2D-92CB7E82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49ED4-7EC2-E8FA-679F-4647C28BF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87186" cy="3962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特征值分解法：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计算每列（每个特征）的均值，记为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对原始矩阵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的每行（每个样本）减去均值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000" dirty="0"/>
                  <a:t>得到中心化矩阵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计算中心化矩阵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的协方差矩阵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对协方差矩阵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sz="2000" dirty="0"/>
                  <a:t>特征值分解并降序排列</a:t>
                </a:r>
                <a:endParaRPr lang="en-US" altLang="zh-CN" sz="2000" dirty="0"/>
              </a:p>
              <a:p>
                <a:r>
                  <a:rPr lang="zh-CN" altLang="en-US" sz="2000" dirty="0"/>
                  <a:t>选择前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个特征向量</a:t>
                </a:r>
                <a:endParaRPr lang="en-US" altLang="zh-CN" sz="2000" dirty="0"/>
              </a:p>
              <a:p>
                <a:r>
                  <a:rPr lang="zh-CN" altLang="en-US" sz="2000" dirty="0"/>
                  <a:t>将数据投影到新的特征空间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49ED4-7EC2-E8FA-679F-4647C28BF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87186" cy="3962433"/>
              </a:xfrm>
              <a:blipFill>
                <a:blip r:embed="rId2"/>
                <a:stretch>
                  <a:fillRect l="-1222" t="-1538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145E848-D7D4-E5ED-E891-B53DDB2D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79" y="1380764"/>
            <a:ext cx="5274713" cy="48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2956-8B3E-9AA1-AC2D-92CB7E82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49ED4-7EC2-E8FA-679F-4647C28BF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0625" cy="42263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奇异值分解法（更快）：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计算每列（每个特征）的均值，记为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对原始矩阵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的每行（每个样本）减去均值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000" dirty="0"/>
                  <a:t>得到中心化矩阵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对中心化矩阵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进行奇异值分解</a:t>
                </a:r>
                <a:endParaRPr lang="en-US" altLang="zh-CN" sz="2000" dirty="0"/>
              </a:p>
              <a:p>
                <a:r>
                  <a:rPr lang="zh-CN" altLang="en-US" sz="2000" dirty="0"/>
                  <a:t>选择右奇异向量中最大的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个奇异值对应的特征向量</a:t>
                </a:r>
                <a:endParaRPr lang="en-US" altLang="zh-CN" sz="2000" dirty="0"/>
              </a:p>
              <a:p>
                <a:r>
                  <a:rPr lang="zh-CN" altLang="en-US" sz="2000" dirty="0"/>
                  <a:t>将数据投影到新的特征空间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49ED4-7EC2-E8FA-679F-4647C28BF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0625" cy="4226383"/>
              </a:xfrm>
              <a:blipFill>
                <a:blip r:embed="rId2"/>
                <a:stretch>
                  <a:fillRect l="-1236" t="-1441" r="-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B1CA198-1722-69B7-7D8E-23D6C339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12" y="1586288"/>
            <a:ext cx="5081459" cy="47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4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9A9023-8C0D-3CB4-6CF3-208C8C2CB49C}"/>
              </a:ext>
            </a:extLst>
          </p:cNvPr>
          <p:cNvSpPr txBox="1"/>
          <p:nvPr/>
        </p:nvSpPr>
        <p:spPr>
          <a:xfrm>
            <a:off x="838199" y="2046851"/>
            <a:ext cx="10515599" cy="72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sklearn.decomposition.PCA</a:t>
            </a:r>
            <a:endParaRPr lang="en-US" altLang="zh-CN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1EB3D585-85C1-90F5-5BF0-2A7EC5F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05" y="2957665"/>
            <a:ext cx="5871389" cy="336481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989566C6-6E7E-F970-1DFB-C351DC9587DF}"/>
              </a:ext>
            </a:extLst>
          </p:cNvPr>
          <p:cNvSpPr txBox="1">
            <a:spLocks/>
          </p:cNvSpPr>
          <p:nvPr/>
        </p:nvSpPr>
        <p:spPr>
          <a:xfrm>
            <a:off x="836675" y="360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68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1254</TotalTime>
  <Words>715</Words>
  <Application>Microsoft Office PowerPoint</Application>
  <PresentationFormat>宽屏</PresentationFormat>
  <Paragraphs>89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Cambria Math</vt:lpstr>
      <vt:lpstr>Office 2013 - 2022 主题</vt:lpstr>
      <vt:lpstr>数据降维与去噪 Data Dimensionality Reduction and Denoising</vt:lpstr>
      <vt:lpstr>Intro</vt:lpstr>
      <vt:lpstr>Definition</vt:lpstr>
      <vt:lpstr>Curse of Dimensionality</vt:lpstr>
      <vt:lpstr>Solution</vt:lpstr>
      <vt:lpstr>Principal component analysis</vt:lpstr>
      <vt:lpstr>Principal component analysis</vt:lpstr>
      <vt:lpstr>Principal component analysis</vt:lpstr>
      <vt:lpstr>PowerPoint 演示文稿</vt:lpstr>
      <vt:lpstr>PowerPoint 演示文稿</vt:lpstr>
      <vt:lpstr>PowerPoint 演示文稿</vt:lpstr>
      <vt:lpstr>Principal component analysis</vt:lpstr>
      <vt:lpstr>Principal component analysis</vt:lpstr>
      <vt:lpstr>Robust PCA</vt:lpstr>
      <vt:lpstr>Robust PCA</vt:lpstr>
      <vt:lpstr>Learned RPCA</vt:lpstr>
      <vt:lpstr>Learned RPCA</vt:lpstr>
      <vt:lpstr>Learned RPCA</vt:lpstr>
      <vt:lpstr>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数据去噪与降维 Data Denoising and Dimensionality Reduction</dc:title>
  <dc:creator>Neko Evan</dc:creator>
  <cp:lastModifiedBy>evan</cp:lastModifiedBy>
  <cp:revision>43</cp:revision>
  <dcterms:created xsi:type="dcterms:W3CDTF">2024-04-10T09:03:18Z</dcterms:created>
  <dcterms:modified xsi:type="dcterms:W3CDTF">2024-06-16T06:41:19Z</dcterms:modified>
</cp:coreProperties>
</file>