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9"/>
  </p:notesMasterIdLst>
  <p:sldIdLst>
    <p:sldId id="256" r:id="rId2"/>
    <p:sldId id="285" r:id="rId3"/>
    <p:sldId id="306" r:id="rId4"/>
    <p:sldId id="361" r:id="rId5"/>
    <p:sldId id="362" r:id="rId6"/>
    <p:sldId id="363" r:id="rId7"/>
    <p:sldId id="364" r:id="rId8"/>
    <p:sldId id="365" r:id="rId9"/>
    <p:sldId id="366" r:id="rId10"/>
    <p:sldId id="368" r:id="rId11"/>
    <p:sldId id="367" r:id="rId12"/>
    <p:sldId id="383" r:id="rId13"/>
    <p:sldId id="372" r:id="rId14"/>
    <p:sldId id="382" r:id="rId15"/>
    <p:sldId id="374" r:id="rId16"/>
    <p:sldId id="384" r:id="rId17"/>
    <p:sldId id="375" r:id="rId18"/>
    <p:sldId id="387" r:id="rId19"/>
    <p:sldId id="376" r:id="rId20"/>
    <p:sldId id="380" r:id="rId21"/>
    <p:sldId id="381" r:id="rId22"/>
    <p:sldId id="388" r:id="rId23"/>
    <p:sldId id="377" r:id="rId24"/>
    <p:sldId id="378" r:id="rId25"/>
    <p:sldId id="379" r:id="rId26"/>
    <p:sldId id="369" r:id="rId27"/>
    <p:sldId id="370" r:id="rId28"/>
    <p:sldId id="385" r:id="rId29"/>
    <p:sldId id="386" r:id="rId30"/>
    <p:sldId id="371" r:id="rId31"/>
    <p:sldId id="391" r:id="rId32"/>
    <p:sldId id="392" r:id="rId33"/>
    <p:sldId id="360" r:id="rId34"/>
    <p:sldId id="389" r:id="rId35"/>
    <p:sldId id="390" r:id="rId36"/>
    <p:sldId id="393" r:id="rId37"/>
    <p:sldId id="3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F80D"/>
    <a:srgbClr val="F97407"/>
    <a:srgbClr val="FFFCC9"/>
    <a:srgbClr val="FFFFFF"/>
    <a:srgbClr val="96A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6233" autoAdjust="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7F60-FB64-49CC-9DA8-70A0D1FACA7E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9BDB8-9D28-4BFB-8AA4-E71567F6F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9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7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9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2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6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63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052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2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21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12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29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97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86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24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615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81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01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232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06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70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469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28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918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25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793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97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03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7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9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5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5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2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99754" y="2327563"/>
            <a:ext cx="12427527" cy="23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4" descr="marca_ad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016923"/>
            <a:ext cx="3028950" cy="1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2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5740" y="5257800"/>
            <a:ext cx="10690860" cy="9144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  <a:r>
              <a:rPr lang="en-US" sz="6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6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5" y="0"/>
            <a:ext cx="8128000" cy="3810000"/>
          </a:xfrm>
          <a:prstGeom prst="rect">
            <a:avLst/>
          </a:prstGeom>
        </p:spPr>
      </p:pic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5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1251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Matematicas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34340" y="12344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Soma -&gt; </a:t>
            </a: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Subtração -&gt; </a:t>
            </a: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Divisão -&gt; </a:t>
            </a: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Multiplicação -&gt; </a:t>
            </a: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Resto da Divisão -&gt; </a:t>
            </a: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++, --, +=, -=, *=, /=, %=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95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Matematicas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2869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Teste no console: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2" y="1383423"/>
            <a:ext cx="9087772" cy="53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2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Matematicas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3982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Incremento e decremente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2" y="1383423"/>
            <a:ext cx="9356695" cy="50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6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419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Matematicas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15343"/>
              </p:ext>
            </p:extLst>
          </p:nvPr>
        </p:nvGraphicFramePr>
        <p:xfrm>
          <a:off x="217073" y="899562"/>
          <a:ext cx="10561417" cy="58098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297"/>
                <a:gridCol w="1803368"/>
                <a:gridCol w="7461752"/>
              </a:tblGrid>
              <a:tr h="801962"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Comentário</a:t>
                      </a:r>
                      <a:endParaRPr lang="pt-BR" dirty="0"/>
                    </a:p>
                  </a:txBody>
                  <a:tcPr/>
                </a:tc>
              </a:tr>
              <a:tr h="542255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Math.abs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</a:p>
                    <a:p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o valor absoluto de um número (x no exemplo).</a:t>
                      </a:r>
                    </a:p>
                    <a:p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65537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ceil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Math.ceil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o menor inteiro maior ou igual ao número dado. Por exemplo: para x = 30.75 retorna 31 e para x = -30.75 retorna -30.</a:t>
                      </a:r>
                    </a:p>
                    <a:p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65537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Math.cos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o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co-seno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um número que representa um ângulo em radianos (x no exemplo). O resultado, conforme definição matemática da função, está na faixa de -1 a 1.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2255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Math.exp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o número e (base dos logaritmos naturais) elevado ao argumento (x no exemplo).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2255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Math.floor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</a:p>
                    <a:p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o maior inteiro menor ou igual ao número dado. Por exemplo: para x = 30.75 retorna 30 e para x = -30.75 retorna -31.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225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= Math.log(x);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o logaritmo natural (base e) de um número (x no exemplo). Se x = 0, retorna -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Infinity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Se x &lt; 0, retorna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porque está fora da faixa.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2255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Math.pow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a base elevada ao expoente. No exemplo dado abaixo, x é a base e y é o expoente, isto é, p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65537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sqrt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= </a:t>
                      </a:r>
                      <a:r>
                        <a:rPr lang="pt-BR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Math.sin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o seno de um número que representa um ângulo em radianos (x no exemplo). O resultado, conforme definição matemática da função, está na faixa de -1 a 1.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276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87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88620" y="1005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Maior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&gt;= Maior ou igual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  Menor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&lt;= Menor ou igual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== Igual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!= Diferente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=== Igual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!== Diferente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819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87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3298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Testando no console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3" y="1383423"/>
            <a:ext cx="6677503" cy="54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9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3964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45770" y="784711"/>
            <a:ext cx="8229600" cy="2148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&amp;&amp; </a:t>
            </a: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lógico (AND)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|| </a:t>
            </a: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 lógico (OR)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não lógico (not)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05" y="3518327"/>
            <a:ext cx="5686425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39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3964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3" y="984476"/>
            <a:ext cx="8012527" cy="57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55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atribuição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8" y="784710"/>
            <a:ext cx="7614584" cy="60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6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4" y="22860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1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00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 a bit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7" y="975508"/>
            <a:ext cx="10702283" cy="48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2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" y="996680"/>
            <a:ext cx="11031410" cy="4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40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Comentarios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77240" y="11201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linha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//Comentário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bloco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/* Comentário de uma ou mais linhas */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051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6" y="693032"/>
            <a:ext cx="4827576" cy="61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766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repetição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3" y="867134"/>
            <a:ext cx="8233121" cy="53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48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Exceção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17073" y="784711"/>
            <a:ext cx="9815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Gera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condição de erro que pode ser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manipulada pelo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/catch/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4" y="1259759"/>
            <a:ext cx="6117686" cy="548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61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Variavel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5796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Armazena um valor para uso posterior: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2" y="1520470"/>
            <a:ext cx="9841327" cy="49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0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3197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674396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primitivos (armazenados em </a:t>
            </a:r>
            <a:r>
              <a:rPr lang="pt-BR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variaveis</a:t>
            </a:r>
            <a:r>
              <a:rPr lang="pt-BR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(letras e palavras),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(inteiros decimais),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(verdadeiro ou falso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49"/>
          <a:stretch/>
        </p:blipFill>
        <p:spPr>
          <a:xfrm>
            <a:off x="345547" y="2997797"/>
            <a:ext cx="6138007" cy="22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47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3197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75841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Especiais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(valor nulo, bom para inicializar uma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variavel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(variável não foi assinado ou inicializada)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4"/>
          <a:stretch/>
        </p:blipFill>
        <p:spPr>
          <a:xfrm>
            <a:off x="457103" y="2628465"/>
            <a:ext cx="6138007" cy="14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28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3197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436048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(objeto)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(vetores)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 (data)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(Expressão regular)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"/>
          <a:stretch/>
        </p:blipFill>
        <p:spPr>
          <a:xfrm>
            <a:off x="4577562" y="834389"/>
            <a:ext cx="6616205" cy="569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5740" y="5257800"/>
            <a:ext cx="10690860" cy="9144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6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5" y="0"/>
            <a:ext cx="8128000" cy="3810000"/>
          </a:xfrm>
          <a:prstGeom prst="rect">
            <a:avLst/>
          </a:prstGeom>
        </p:spPr>
      </p:pic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6" b="13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0415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reservadas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60419"/>
              </p:ext>
            </p:extLst>
          </p:nvPr>
        </p:nvGraphicFramePr>
        <p:xfrm>
          <a:off x="249562" y="928144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abstract</a:t>
                      </a:r>
                    </a:p>
                    <a:p>
                      <a:r>
                        <a:rPr lang="pt-BR" dirty="0" err="1" smtClean="0"/>
                        <a:t>boolean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break</a:t>
                      </a:r>
                    </a:p>
                    <a:p>
                      <a:r>
                        <a:rPr lang="pt-BR" dirty="0" smtClean="0"/>
                        <a:t>byte</a:t>
                      </a:r>
                    </a:p>
                    <a:p>
                      <a:r>
                        <a:rPr lang="pt-BR" dirty="0" smtClean="0"/>
                        <a:t>case</a:t>
                      </a:r>
                    </a:p>
                    <a:p>
                      <a:r>
                        <a:rPr lang="pt-BR" dirty="0" smtClean="0"/>
                        <a:t>catch</a:t>
                      </a:r>
                    </a:p>
                    <a:p>
                      <a:r>
                        <a:rPr lang="pt-BR" dirty="0" smtClean="0"/>
                        <a:t>char</a:t>
                      </a:r>
                    </a:p>
                    <a:p>
                      <a:r>
                        <a:rPr lang="pt-BR" dirty="0" err="1" smtClean="0"/>
                        <a:t>class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const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continue</a:t>
                      </a:r>
                    </a:p>
                    <a:p>
                      <a:r>
                        <a:rPr lang="pt-BR" dirty="0" err="1" smtClean="0"/>
                        <a:t>debugger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default</a:t>
                      </a:r>
                    </a:p>
                    <a:p>
                      <a:r>
                        <a:rPr lang="pt-BR" dirty="0" smtClean="0"/>
                        <a:t>delete</a:t>
                      </a:r>
                    </a:p>
                    <a:p>
                      <a:r>
                        <a:rPr lang="pt-BR" dirty="0" smtClean="0"/>
                        <a:t>do</a:t>
                      </a:r>
                    </a:p>
                    <a:p>
                      <a:r>
                        <a:rPr lang="pt-BR" dirty="0" err="1" smtClean="0"/>
                        <a:t>double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else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enum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export</a:t>
                      </a:r>
                      <a:endParaRPr lang="pt-BR" dirty="0" smtClean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extends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false</a:t>
                      </a:r>
                    </a:p>
                    <a:p>
                      <a:r>
                        <a:rPr lang="pt-BR" dirty="0" smtClean="0"/>
                        <a:t>final</a:t>
                      </a:r>
                    </a:p>
                    <a:p>
                      <a:r>
                        <a:rPr lang="pt-BR" dirty="0" err="1" smtClean="0"/>
                        <a:t>finally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float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for</a:t>
                      </a:r>
                    </a:p>
                    <a:p>
                      <a:r>
                        <a:rPr lang="pt-BR" dirty="0" err="1" smtClean="0"/>
                        <a:t>function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goto</a:t>
                      </a:r>
                    </a:p>
                    <a:p>
                      <a:r>
                        <a:rPr lang="pt-BR" dirty="0" err="1" smtClean="0"/>
                        <a:t>if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implements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import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in</a:t>
                      </a:r>
                    </a:p>
                    <a:p>
                      <a:r>
                        <a:rPr lang="pt-BR" dirty="0" err="1" smtClean="0"/>
                        <a:t>instanceof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int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interface</a:t>
                      </a:r>
                    </a:p>
                    <a:p>
                      <a:r>
                        <a:rPr lang="pt-BR" dirty="0" err="1" smtClean="0"/>
                        <a:t>long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native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new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null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package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private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protected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public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return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short</a:t>
                      </a:r>
                    </a:p>
                    <a:p>
                      <a:r>
                        <a:rPr lang="pt-BR" dirty="0" err="1" smtClean="0"/>
                        <a:t>static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super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switch</a:t>
                      </a:r>
                    </a:p>
                    <a:p>
                      <a:r>
                        <a:rPr lang="pt-BR" dirty="0" err="1" smtClean="0"/>
                        <a:t>synchronized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this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throw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throws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transient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true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try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typeof</a:t>
                      </a:r>
                      <a:endParaRPr lang="pt-B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</a:t>
                      </a:r>
                    </a:p>
                    <a:p>
                      <a:r>
                        <a:rPr lang="pt-BR" dirty="0" err="1" smtClean="0"/>
                        <a:t>volatile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void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while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with</a:t>
                      </a:r>
                      <a:endParaRPr lang="pt-B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56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4" y="921758"/>
            <a:ext cx="10976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B3835"/>
                </a:solidFill>
                <a:latin typeface="Helvetica Neue"/>
              </a:rPr>
              <a:t>Função é um poderoso objeto destinado a executar uma </a:t>
            </a:r>
            <a:r>
              <a:rPr lang="pt-BR" sz="2400" dirty="0" smtClean="0">
                <a:solidFill>
                  <a:srgbClr val="3B3835"/>
                </a:solidFill>
                <a:latin typeface="Helvetica Neue"/>
              </a:rPr>
              <a:t>ação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B3835"/>
                </a:solidFill>
                <a:latin typeface="Helvetica Neue"/>
              </a:rPr>
              <a:t>É um bloco de código capaz de realizar </a:t>
            </a:r>
            <a:r>
              <a:rPr lang="pt-BR" sz="2400" dirty="0" smtClean="0">
                <a:solidFill>
                  <a:srgbClr val="3B3835"/>
                </a:solidFill>
                <a:latin typeface="Helvetica Neue"/>
              </a:rPr>
              <a:t>ações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B3835"/>
                </a:solidFill>
                <a:latin typeface="Helvetica Neue"/>
              </a:rPr>
              <a:t>Função é um exemplo de reutilização inteligente de </a:t>
            </a:r>
            <a:r>
              <a:rPr lang="pt-BR" sz="2400" dirty="0" smtClean="0">
                <a:solidFill>
                  <a:srgbClr val="3B3835"/>
                </a:solidFill>
                <a:latin typeface="Helvetica Neue"/>
              </a:rPr>
              <a:t>código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B3835"/>
                </a:solidFill>
                <a:latin typeface="Helvetica Neue"/>
              </a:rPr>
              <a:t>Tem a </a:t>
            </a:r>
            <a:r>
              <a:rPr lang="pt-BR" sz="2400" dirty="0" err="1">
                <a:solidFill>
                  <a:srgbClr val="3B3835"/>
                </a:solidFill>
                <a:latin typeface="Helvetica Neue"/>
              </a:rPr>
              <a:t>ﬁnalidade</a:t>
            </a:r>
            <a:r>
              <a:rPr lang="pt-BR" sz="2400" dirty="0">
                <a:solidFill>
                  <a:srgbClr val="3B3835"/>
                </a:solidFill>
                <a:latin typeface="Helvetica Neue"/>
              </a:rPr>
              <a:t> de dar maior legibilidade ao programa e facilitar a </a:t>
            </a:r>
            <a:r>
              <a:rPr lang="pt-BR" sz="2400" dirty="0" smtClean="0">
                <a:solidFill>
                  <a:srgbClr val="3B3835"/>
                </a:solidFill>
                <a:latin typeface="Helvetica Neue"/>
              </a:rPr>
              <a:t>manutenção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3B3835"/>
                </a:solidFill>
                <a:latin typeface="Helvetica Neue"/>
              </a:rPr>
              <a:t>Podemos retornar valor através da instrução </a:t>
            </a:r>
            <a:r>
              <a:rPr lang="pt-BR" sz="2400" b="1" dirty="0" err="1" smtClean="0">
                <a:solidFill>
                  <a:srgbClr val="0070C0"/>
                </a:solidFill>
                <a:latin typeface="Helvetica Neue"/>
              </a:rPr>
              <a:t>return</a:t>
            </a:r>
            <a:endParaRPr lang="pt-BR" sz="2400" b="1" dirty="0" smtClean="0">
              <a:solidFill>
                <a:srgbClr val="0070C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9637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4" y="921758"/>
            <a:ext cx="1097669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B3835"/>
                </a:solidFill>
                <a:latin typeface="Helvetica Neue"/>
              </a:rPr>
              <a:t>Criando </a:t>
            </a:r>
            <a:r>
              <a:rPr lang="pt-BR" sz="2000" dirty="0" smtClean="0">
                <a:solidFill>
                  <a:srgbClr val="3B3835"/>
                </a:solidFill>
                <a:latin typeface="Helvetica Neue"/>
              </a:rPr>
              <a:t>Funções</a:t>
            </a:r>
          </a:p>
          <a:p>
            <a:pPr lvl="1">
              <a:lnSpc>
                <a:spcPct val="200000"/>
              </a:lnSpc>
            </a:pPr>
            <a:r>
              <a:rPr lang="pt-BR" sz="2000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pt-BR" sz="2000" dirty="0">
                <a:solidFill>
                  <a:srgbClr val="3B3835"/>
                </a:solidFill>
                <a:latin typeface="Helvetica Neue"/>
              </a:rPr>
              <a:t>Com o uso da declaração </a:t>
            </a:r>
            <a:r>
              <a:rPr lang="pt-BR" sz="2000" dirty="0" err="1">
                <a:solidFill>
                  <a:srgbClr val="3B3835"/>
                </a:solidFill>
                <a:latin typeface="Helvetica Neue"/>
              </a:rPr>
              <a:t>function</a:t>
            </a:r>
            <a:r>
              <a:rPr lang="pt-BR" sz="2000" dirty="0">
                <a:solidFill>
                  <a:srgbClr val="3B3835"/>
                </a:solidFill>
                <a:latin typeface="Helvetica Neue"/>
              </a:rPr>
              <a:t>: </a:t>
            </a:r>
            <a:r>
              <a:rPr lang="pt-BR" sz="2000" dirty="0" smtClean="0">
                <a:solidFill>
                  <a:srgbClr val="3B3835"/>
                </a:solidFill>
                <a:latin typeface="Helvetica Neue"/>
              </a:rPr>
              <a:t/>
            </a:r>
            <a:br>
              <a:rPr lang="pt-BR" sz="2000" dirty="0" smtClean="0">
                <a:solidFill>
                  <a:srgbClr val="3B3835"/>
                </a:solidFill>
                <a:latin typeface="Helvetica Neue"/>
              </a:rPr>
            </a:br>
            <a:r>
              <a:rPr lang="pt-BR" dirty="0" err="1" smtClean="0">
                <a:solidFill>
                  <a:srgbClr val="0070C0"/>
                </a:solidFill>
                <a:latin typeface="Helvetica Neue"/>
              </a:rPr>
              <a:t>function</a:t>
            </a:r>
            <a:r>
              <a:rPr lang="pt-BR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pt-BR" dirty="0" err="1" smtClean="0">
                <a:solidFill>
                  <a:srgbClr val="0070C0"/>
                </a:solidFill>
                <a:latin typeface="Helvetica Neue"/>
              </a:rPr>
              <a:t>minhaFuncao</a:t>
            </a:r>
            <a:r>
              <a:rPr lang="pt-BR" dirty="0" smtClean="0">
                <a:solidFill>
                  <a:srgbClr val="0070C0"/>
                </a:solidFill>
                <a:latin typeface="Helvetica Neue"/>
              </a:rPr>
              <a:t>(){ </a:t>
            </a:r>
            <a:br>
              <a:rPr lang="pt-BR" dirty="0" smtClean="0">
                <a:solidFill>
                  <a:srgbClr val="0070C0"/>
                </a:solidFill>
                <a:latin typeface="Helvetica Neue"/>
              </a:rPr>
            </a:br>
            <a:r>
              <a:rPr lang="pt-BR" dirty="0" smtClean="0">
                <a:solidFill>
                  <a:srgbClr val="0070C0"/>
                </a:solidFill>
                <a:latin typeface="Helvetica Neue"/>
              </a:rPr>
              <a:t>	// aqui bloco de código </a:t>
            </a:r>
            <a:br>
              <a:rPr lang="pt-BR" dirty="0" smtClean="0">
                <a:solidFill>
                  <a:srgbClr val="0070C0"/>
                </a:solidFill>
                <a:latin typeface="Helvetica Neue"/>
              </a:rPr>
            </a:br>
            <a:r>
              <a:rPr lang="pt-BR" dirty="0" smtClean="0">
                <a:solidFill>
                  <a:srgbClr val="0070C0"/>
                </a:solidFill>
                <a:latin typeface="Helvetica Neue"/>
              </a:rPr>
              <a:t>};</a:t>
            </a:r>
          </a:p>
          <a:p>
            <a:pPr lvl="1">
              <a:lnSpc>
                <a:spcPct val="200000"/>
              </a:lnSpc>
            </a:pPr>
            <a:r>
              <a:rPr lang="pt-BR" sz="2400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pt-BR" sz="2000" dirty="0">
                <a:solidFill>
                  <a:srgbClr val="3B3835"/>
                </a:solidFill>
                <a:latin typeface="Helvetica Neue"/>
              </a:rPr>
              <a:t>Com o uso da sintaxe literal: </a:t>
            </a:r>
            <a:endParaRPr lang="pt-BR" sz="2000" dirty="0" smtClean="0">
              <a:solidFill>
                <a:srgbClr val="3B3835"/>
              </a:solidFill>
              <a:latin typeface="Helvetica Neue"/>
            </a:endParaRPr>
          </a:p>
          <a:p>
            <a:pPr lvl="1">
              <a:lnSpc>
                <a:spcPct val="200000"/>
              </a:lnSpc>
            </a:pPr>
            <a:r>
              <a:rPr lang="pt-BR" sz="2400" dirty="0">
                <a:solidFill>
                  <a:srgbClr val="3B3835"/>
                </a:solidFill>
                <a:latin typeface="Helvetica Neue"/>
              </a:rPr>
              <a:t>	</a:t>
            </a:r>
            <a:r>
              <a:rPr lang="pt-BR" dirty="0" smtClean="0">
                <a:solidFill>
                  <a:srgbClr val="0070C0"/>
                </a:solidFill>
                <a:latin typeface="Helvetica Neue"/>
              </a:rPr>
              <a:t>var </a:t>
            </a:r>
            <a:r>
              <a:rPr lang="pt-BR" dirty="0" err="1">
                <a:solidFill>
                  <a:srgbClr val="0070C0"/>
                </a:solidFill>
                <a:latin typeface="Helvetica Neue"/>
              </a:rPr>
              <a:t>minhaFuncao</a:t>
            </a:r>
            <a:r>
              <a:rPr lang="pt-BR" dirty="0">
                <a:solidFill>
                  <a:srgbClr val="0070C0"/>
                </a:solidFill>
                <a:latin typeface="Helvetica Neue"/>
              </a:rPr>
              <a:t> = </a:t>
            </a:r>
            <a:r>
              <a:rPr lang="pt-BR" dirty="0" err="1">
                <a:solidFill>
                  <a:srgbClr val="0070C0"/>
                </a:solidFill>
                <a:latin typeface="Helvetica Neue"/>
              </a:rPr>
              <a:t>function</a:t>
            </a:r>
            <a:r>
              <a:rPr lang="pt-BR" dirty="0">
                <a:solidFill>
                  <a:srgbClr val="0070C0"/>
                </a:solidFill>
                <a:latin typeface="Helvetica Neue"/>
              </a:rPr>
              <a:t>(){ </a:t>
            </a:r>
            <a:endParaRPr lang="pt-BR" dirty="0" smtClean="0">
              <a:solidFill>
                <a:srgbClr val="0070C0"/>
              </a:solidFill>
              <a:latin typeface="Helvetica Neue"/>
            </a:endParaRP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rgbClr val="0070C0"/>
                </a:solidFill>
                <a:latin typeface="Helvetica Neue"/>
              </a:rPr>
              <a:t>	</a:t>
            </a:r>
            <a:r>
              <a:rPr lang="pt-BR" dirty="0" smtClean="0">
                <a:solidFill>
                  <a:srgbClr val="0070C0"/>
                </a:solidFill>
                <a:latin typeface="Helvetica Neue"/>
              </a:rPr>
              <a:t>	// </a:t>
            </a:r>
            <a:r>
              <a:rPr lang="pt-BR" dirty="0">
                <a:solidFill>
                  <a:srgbClr val="0070C0"/>
                </a:solidFill>
                <a:latin typeface="Helvetica Neue"/>
              </a:rPr>
              <a:t>aqui bloco de código </a:t>
            </a:r>
            <a:endParaRPr lang="pt-BR" dirty="0" smtClean="0">
              <a:solidFill>
                <a:srgbClr val="0070C0"/>
              </a:solidFill>
              <a:latin typeface="Helvetica Neue"/>
            </a:endParaRP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rgbClr val="0070C0"/>
                </a:solidFill>
                <a:latin typeface="Helvetica Neue"/>
              </a:rPr>
              <a:t>	</a:t>
            </a:r>
            <a:r>
              <a:rPr lang="pt-BR" dirty="0" smtClean="0">
                <a:solidFill>
                  <a:srgbClr val="0070C0"/>
                </a:solidFill>
                <a:latin typeface="Helvetica Neue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90672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79" y="1033516"/>
            <a:ext cx="7957347" cy="5218694"/>
          </a:xfrm>
          <a:prstGeom prst="rect">
            <a:avLst/>
          </a:prstGeom>
        </p:spPr>
      </p:pic>
      <p:pic>
        <p:nvPicPr>
          <p:cNvPr id="9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2678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21920" y="1357045"/>
            <a:ext cx="99936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2400" dirty="0">
                <a:solidFill>
                  <a:srgbClr val="202020"/>
                </a:solidFill>
                <a:latin typeface="Merriweather"/>
              </a:rPr>
              <a:t>Escreva </a:t>
            </a:r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uma função </a:t>
            </a:r>
            <a:r>
              <a:rPr lang="pt-BR" sz="2400" dirty="0">
                <a:solidFill>
                  <a:srgbClr val="202020"/>
                </a:solidFill>
                <a:latin typeface="Merriweather"/>
              </a:rPr>
              <a:t>que mostre os números ímpares entre 1 e 10</a:t>
            </a:r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.</a:t>
            </a:r>
          </a:p>
          <a:p>
            <a:endParaRPr lang="pt-BR" sz="2400" dirty="0" smtClean="0">
              <a:solidFill>
                <a:srgbClr val="202020"/>
              </a:solidFill>
              <a:latin typeface="Merriweather"/>
            </a:endParaRPr>
          </a:p>
          <a:p>
            <a:r>
              <a:rPr lang="pt-BR" sz="2400" b="0" i="0" dirty="0" smtClean="0">
                <a:solidFill>
                  <a:srgbClr val="202020"/>
                </a:solidFill>
                <a:effectLst/>
                <a:latin typeface="Merriweather"/>
              </a:rPr>
              <a:t>2.Escreva uma função que receba como parâmetro </a:t>
            </a:r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um</a:t>
            </a:r>
            <a:r>
              <a:rPr lang="pt-BR" sz="2400" b="0" i="0" dirty="0" smtClean="0">
                <a:solidFill>
                  <a:srgbClr val="202020"/>
                </a:solidFill>
                <a:effectLst/>
                <a:latin typeface="Merriweather"/>
              </a:rPr>
              <a:t> número de 1 - 7 e retorne o dia da semana, sendo que 1 é segunda. Também faça a validação para um número inválido.</a:t>
            </a:r>
          </a:p>
          <a:p>
            <a:pPr>
              <a:buFont typeface="+mj-lt"/>
              <a:buAutoNum type="arabicPeriod"/>
            </a:pPr>
            <a:endParaRPr lang="pt-BR" sz="2400" dirty="0">
              <a:solidFill>
                <a:srgbClr val="202020"/>
              </a:solidFill>
              <a:latin typeface="Merriweather"/>
            </a:endParaRPr>
          </a:p>
          <a:p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3.Crie uma variável “somar” que receba uma função que some dois números. Em seguida crie uma função “</a:t>
            </a:r>
            <a:r>
              <a:rPr lang="pt-BR" sz="2400" dirty="0" err="1" smtClean="0">
                <a:solidFill>
                  <a:srgbClr val="202020"/>
                </a:solidFill>
                <a:latin typeface="Merriweather"/>
              </a:rPr>
              <a:t>assert</a:t>
            </a:r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” para testar e validar se a função “somar” está retornando corretamente. O </a:t>
            </a:r>
            <a:r>
              <a:rPr lang="pt-BR" sz="2400" dirty="0" err="1" smtClean="0">
                <a:solidFill>
                  <a:srgbClr val="202020"/>
                </a:solidFill>
                <a:latin typeface="Merriweather"/>
              </a:rPr>
              <a:t>assert</a:t>
            </a:r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 deve receber dois parâmetros: o resultado e a função que será testada.</a:t>
            </a:r>
            <a:endParaRPr lang="pt-BR" sz="2400" b="0" i="0" dirty="0">
              <a:solidFill>
                <a:srgbClr val="202020"/>
              </a:solidFill>
              <a:effectLst/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859623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21920" y="1357045"/>
            <a:ext cx="9993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2400" dirty="0">
                <a:solidFill>
                  <a:srgbClr val="202020"/>
                </a:solidFill>
                <a:latin typeface="Merriweather"/>
              </a:rPr>
              <a:t>Escreva </a:t>
            </a:r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uma função </a:t>
            </a:r>
            <a:r>
              <a:rPr lang="pt-BR" sz="2400" dirty="0">
                <a:solidFill>
                  <a:srgbClr val="202020"/>
                </a:solidFill>
                <a:latin typeface="Merriweather"/>
              </a:rPr>
              <a:t>que mostre os números ímpares entre 1 e 10.</a:t>
            </a:r>
            <a:endParaRPr lang="pt-BR" sz="2400" b="0" i="0" dirty="0">
              <a:solidFill>
                <a:srgbClr val="202020"/>
              </a:solidFill>
              <a:effectLst/>
              <a:latin typeface="Merriweather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3" y="1979182"/>
            <a:ext cx="9201248" cy="31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87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81026" y="1150471"/>
            <a:ext cx="5661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202020"/>
                </a:solidFill>
                <a:latin typeface="Merriweather"/>
              </a:rPr>
              <a:t>2.Escreva uma função no qual passado o numero de 1 - 7 retorne o dia da semana, sendo que 1 é segunda. Também faça a validação para um numero invalido.</a:t>
            </a:r>
            <a:endParaRPr lang="pt-BR" sz="2400" dirty="0">
              <a:solidFill>
                <a:srgbClr val="202020"/>
              </a:solidFill>
              <a:latin typeface="Merriweather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26" y="142169"/>
            <a:ext cx="4143953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06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5344" y="784711"/>
            <a:ext cx="99936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02020"/>
                </a:solidFill>
                <a:latin typeface="Merriweather"/>
              </a:rPr>
              <a:t>3.Crie uma variável “somar” que receba uma função que some dois números. Em seguida crie uma função “</a:t>
            </a:r>
            <a:r>
              <a:rPr lang="pt-BR" sz="2400" dirty="0" err="1">
                <a:solidFill>
                  <a:srgbClr val="202020"/>
                </a:solidFill>
                <a:latin typeface="Merriweather"/>
              </a:rPr>
              <a:t>assert</a:t>
            </a:r>
            <a:r>
              <a:rPr lang="pt-BR" sz="2400" dirty="0">
                <a:solidFill>
                  <a:srgbClr val="202020"/>
                </a:solidFill>
                <a:latin typeface="Merriweather"/>
              </a:rPr>
              <a:t>” para testar e validar se a função “somar” está retornando corretamente. O </a:t>
            </a:r>
            <a:r>
              <a:rPr lang="pt-BR" sz="2400" dirty="0" err="1">
                <a:solidFill>
                  <a:srgbClr val="202020"/>
                </a:solidFill>
                <a:latin typeface="Merriweather"/>
              </a:rPr>
              <a:t>assert</a:t>
            </a:r>
            <a:r>
              <a:rPr lang="pt-BR" sz="2400" dirty="0">
                <a:solidFill>
                  <a:srgbClr val="202020"/>
                </a:solidFill>
                <a:latin typeface="Merriweather"/>
              </a:rPr>
              <a:t> deve receber dois parâmetros: o resultado e a função que será testada.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3" y="2531406"/>
            <a:ext cx="10650267" cy="27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743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08" y="907288"/>
            <a:ext cx="8128000" cy="5080000"/>
          </a:xfrm>
          <a:prstGeom prst="rect">
            <a:avLst/>
          </a:prstGeom>
        </p:spPr>
      </p:pic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801112" y="60959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Design não é só como uma coisa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aparenta ou como se sente, design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é como ela funciona</a:t>
            </a:r>
          </a:p>
        </p:txBody>
      </p:sp>
    </p:spTree>
    <p:extLst>
      <p:ext uri="{BB962C8B-B14F-4D97-AF65-F5344CB8AC3E}">
        <p14:creationId xmlns:p14="http://schemas.microsoft.com/office/powerpoint/2010/main" val="2410312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1045831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Originalmente implementada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navegadores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 (scripts lado cliente)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Controlando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navegador com comunicação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assíncrona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mais popular do mundo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 linguagem de programação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em navegadores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utilizada do lado do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através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ambientes como o </a:t>
            </a: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objetos baseada 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protótipos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Tipagem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Suporte 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programação funcional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funções de primeira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apresenta recursos como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fechamentos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funções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alta ordem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comumente (não disponível em Java ou 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Baseado no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nas especificações ECMA-2623 e ISO/IEC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16262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59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043"/>
            <a:ext cx="11305309" cy="50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2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-2470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2" y="2190750"/>
            <a:ext cx="9144000" cy="38481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852710" y="1087621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03/1996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/>
          <p:cNvCxnSpPr>
            <a:stCxn id="9" idx="2"/>
          </p:cNvCxnSpPr>
          <p:nvPr/>
        </p:nvCxnSpPr>
        <p:spPr>
          <a:xfrm>
            <a:off x="9408311" y="1487731"/>
            <a:ext cx="64873" cy="301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741508" y="88756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09/1996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/>
          <p:cNvCxnSpPr>
            <a:stCxn id="11" idx="2"/>
          </p:cNvCxnSpPr>
          <p:nvPr/>
        </p:nvCxnSpPr>
        <p:spPr>
          <a:xfrm>
            <a:off x="8297109" y="1287676"/>
            <a:ext cx="64873" cy="301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956895" y="784711"/>
            <a:ext cx="78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1997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>
            <a:stCxn id="13" idx="2"/>
          </p:cNvCxnSpPr>
          <p:nvPr/>
        </p:nvCxnSpPr>
        <p:spPr>
          <a:xfrm>
            <a:off x="7349202" y="1184821"/>
            <a:ext cx="8258" cy="140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955874" y="588386"/>
            <a:ext cx="78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to 20"/>
          <p:cNvCxnSpPr>
            <a:stCxn id="20" idx="2"/>
          </p:cNvCxnSpPr>
          <p:nvPr/>
        </p:nvCxnSpPr>
        <p:spPr>
          <a:xfrm>
            <a:off x="6348181" y="988496"/>
            <a:ext cx="8258" cy="140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934477" y="560074"/>
            <a:ext cx="78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to 22"/>
          <p:cNvCxnSpPr>
            <a:stCxn id="22" idx="2"/>
          </p:cNvCxnSpPr>
          <p:nvPr/>
        </p:nvCxnSpPr>
        <p:spPr>
          <a:xfrm>
            <a:off x="5326784" y="960184"/>
            <a:ext cx="8258" cy="140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23275" y="488048"/>
            <a:ext cx="78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reto 24"/>
          <p:cNvCxnSpPr>
            <a:stCxn id="24" idx="2"/>
          </p:cNvCxnSpPr>
          <p:nvPr/>
        </p:nvCxnSpPr>
        <p:spPr>
          <a:xfrm>
            <a:off x="4215582" y="888158"/>
            <a:ext cx="8258" cy="140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483061" y="490034"/>
            <a:ext cx="78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to 26"/>
          <p:cNvCxnSpPr>
            <a:stCxn id="26" idx="2"/>
          </p:cNvCxnSpPr>
          <p:nvPr/>
        </p:nvCxnSpPr>
        <p:spPr>
          <a:xfrm>
            <a:off x="2875368" y="890144"/>
            <a:ext cx="8258" cy="140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359204" y="480327"/>
            <a:ext cx="78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reto 28"/>
          <p:cNvCxnSpPr>
            <a:stCxn id="28" idx="2"/>
          </p:cNvCxnSpPr>
          <p:nvPr/>
        </p:nvCxnSpPr>
        <p:spPr>
          <a:xfrm>
            <a:off x="1751511" y="880437"/>
            <a:ext cx="8258" cy="140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14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032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Testando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5422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execução do código é instantânea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5" y="1614409"/>
            <a:ext cx="921196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479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7073" y="199936"/>
            <a:ext cx="4032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Testando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upload.wikimedia.org/wikipedia/commons/thumb/9/99/Unofficial_JavaScript_logo_2.svg/2000px-Unofficial_JavaScript_logo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51" y="61038"/>
            <a:ext cx="522316" cy="5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17073" y="921758"/>
            <a:ext cx="4910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Usando o console do navegador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7" y="1520470"/>
            <a:ext cx="10709946" cy="4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347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4479</TotalTime>
  <Words>948</Words>
  <Application>Microsoft Office PowerPoint</Application>
  <PresentationFormat>Widescreen</PresentationFormat>
  <Paragraphs>252</Paragraphs>
  <Slides>37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Schoolbook</vt:lpstr>
      <vt:lpstr>Helvetica Neue</vt:lpstr>
      <vt:lpstr>Merriweather</vt:lpstr>
      <vt:lpstr>Wingdings 2</vt:lpstr>
      <vt:lpstr>View</vt:lpstr>
      <vt:lpstr>Apresentação do PowerPoint</vt:lpstr>
      <vt:lpstr>Apresentação do PowerPoint</vt:lpstr>
      <vt:lpstr>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Sintaxe 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Elisio</dc:creator>
  <cp:lastModifiedBy>Administrador</cp:lastModifiedBy>
  <cp:revision>225</cp:revision>
  <dcterms:created xsi:type="dcterms:W3CDTF">2015-02-22T11:31:18Z</dcterms:created>
  <dcterms:modified xsi:type="dcterms:W3CDTF">2015-04-09T12:35:55Z</dcterms:modified>
</cp:coreProperties>
</file>