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03" r:id="rId1"/>
  </p:sldMasterIdLst>
  <p:notesMasterIdLst>
    <p:notesMasterId r:id="rId226"/>
  </p:notesMasterIdLst>
  <p:handoutMasterIdLst>
    <p:handoutMasterId r:id="rId227"/>
  </p:handoutMasterIdLst>
  <p:sldIdLst>
    <p:sldId id="1749" r:id="rId2"/>
    <p:sldId id="1751" r:id="rId3"/>
    <p:sldId id="1752" r:id="rId4"/>
    <p:sldId id="2463" r:id="rId5"/>
    <p:sldId id="1753" r:id="rId6"/>
    <p:sldId id="1754" r:id="rId7"/>
    <p:sldId id="1760" r:id="rId8"/>
    <p:sldId id="2244" r:id="rId9"/>
    <p:sldId id="2245" r:id="rId10"/>
    <p:sldId id="2246" r:id="rId11"/>
    <p:sldId id="2247" r:id="rId12"/>
    <p:sldId id="2248" r:id="rId13"/>
    <p:sldId id="2249" r:id="rId14"/>
    <p:sldId id="2250" r:id="rId15"/>
    <p:sldId id="2251" r:id="rId16"/>
    <p:sldId id="2252" r:id="rId17"/>
    <p:sldId id="2292" r:id="rId18"/>
    <p:sldId id="2253" r:id="rId19"/>
    <p:sldId id="2254" r:id="rId20"/>
    <p:sldId id="2293" r:id="rId21"/>
    <p:sldId id="2255" r:id="rId22"/>
    <p:sldId id="2256" r:id="rId23"/>
    <p:sldId id="2257" r:id="rId24"/>
    <p:sldId id="2258" r:id="rId25"/>
    <p:sldId id="2259" r:id="rId26"/>
    <p:sldId id="2260" r:id="rId27"/>
    <p:sldId id="2261" r:id="rId28"/>
    <p:sldId id="2262" r:id="rId29"/>
    <p:sldId id="2263" r:id="rId30"/>
    <p:sldId id="2264" r:id="rId31"/>
    <p:sldId id="2265" r:id="rId32"/>
    <p:sldId id="2266" r:id="rId33"/>
    <p:sldId id="2267" r:id="rId34"/>
    <p:sldId id="2268" r:id="rId35"/>
    <p:sldId id="2269" r:id="rId36"/>
    <p:sldId id="2270" r:id="rId37"/>
    <p:sldId id="2271" r:id="rId38"/>
    <p:sldId id="2272" r:id="rId39"/>
    <p:sldId id="2273" r:id="rId40"/>
    <p:sldId id="2294" r:id="rId41"/>
    <p:sldId id="2274" r:id="rId42"/>
    <p:sldId id="2275" r:id="rId43"/>
    <p:sldId id="2276" r:id="rId44"/>
    <p:sldId id="2277" r:id="rId45"/>
    <p:sldId id="2278" r:id="rId46"/>
    <p:sldId id="2279" r:id="rId47"/>
    <p:sldId id="2280" r:id="rId48"/>
    <p:sldId id="2281" r:id="rId49"/>
    <p:sldId id="2282" r:id="rId50"/>
    <p:sldId id="2283" r:id="rId51"/>
    <p:sldId id="2284" r:id="rId52"/>
    <p:sldId id="2285" r:id="rId53"/>
    <p:sldId id="2286" r:id="rId54"/>
    <p:sldId id="2287" r:id="rId55"/>
    <p:sldId id="2288" r:id="rId56"/>
    <p:sldId id="2289" r:id="rId57"/>
    <p:sldId id="2290" r:id="rId58"/>
    <p:sldId id="2291" r:id="rId59"/>
    <p:sldId id="2295" r:id="rId60"/>
    <p:sldId id="2449" r:id="rId61"/>
    <p:sldId id="2296" r:id="rId62"/>
    <p:sldId id="2297" r:id="rId63"/>
    <p:sldId id="2298" r:id="rId64"/>
    <p:sldId id="2299" r:id="rId65"/>
    <p:sldId id="2300" r:id="rId66"/>
    <p:sldId id="2301" r:id="rId67"/>
    <p:sldId id="2302" r:id="rId68"/>
    <p:sldId id="2303" r:id="rId69"/>
    <p:sldId id="2304" r:id="rId70"/>
    <p:sldId id="2305" r:id="rId71"/>
    <p:sldId id="2306" r:id="rId72"/>
    <p:sldId id="2307" r:id="rId73"/>
    <p:sldId id="2308" r:id="rId74"/>
    <p:sldId id="2309" r:id="rId75"/>
    <p:sldId id="2310" r:id="rId76"/>
    <p:sldId id="2311" r:id="rId77"/>
    <p:sldId id="2312" r:id="rId78"/>
    <p:sldId id="2313" r:id="rId79"/>
    <p:sldId id="2314" r:id="rId80"/>
    <p:sldId id="2315" r:id="rId81"/>
    <p:sldId id="2316" r:id="rId82"/>
    <p:sldId id="2317" r:id="rId83"/>
    <p:sldId id="2318" r:id="rId84"/>
    <p:sldId id="2319" r:id="rId85"/>
    <p:sldId id="2320" r:id="rId86"/>
    <p:sldId id="2321" r:id="rId87"/>
    <p:sldId id="2322" r:id="rId88"/>
    <p:sldId id="2323" r:id="rId89"/>
    <p:sldId id="2324" r:id="rId90"/>
    <p:sldId id="2325" r:id="rId91"/>
    <p:sldId id="2326" r:id="rId92"/>
    <p:sldId id="2327" r:id="rId93"/>
    <p:sldId id="2328" r:id="rId94"/>
    <p:sldId id="2329" r:id="rId95"/>
    <p:sldId id="2330" r:id="rId96"/>
    <p:sldId id="2331" r:id="rId97"/>
    <p:sldId id="2332" r:id="rId98"/>
    <p:sldId id="2333" r:id="rId99"/>
    <p:sldId id="2334" r:id="rId100"/>
    <p:sldId id="2335" r:id="rId101"/>
    <p:sldId id="2336" r:id="rId102"/>
    <p:sldId id="2337" r:id="rId103"/>
    <p:sldId id="2338" r:id="rId104"/>
    <p:sldId id="2339" r:id="rId105"/>
    <p:sldId id="2340" r:id="rId106"/>
    <p:sldId id="2341" r:id="rId107"/>
    <p:sldId id="2342" r:id="rId108"/>
    <p:sldId id="2343" r:id="rId109"/>
    <p:sldId id="2344" r:id="rId110"/>
    <p:sldId id="2439" r:id="rId111"/>
    <p:sldId id="2440" r:id="rId112"/>
    <p:sldId id="2345" r:id="rId113"/>
    <p:sldId id="2450" r:id="rId114"/>
    <p:sldId id="2346" r:id="rId115"/>
    <p:sldId id="2347" r:id="rId116"/>
    <p:sldId id="2348" r:id="rId117"/>
    <p:sldId id="2349" r:id="rId118"/>
    <p:sldId id="2350" r:id="rId119"/>
    <p:sldId id="2351" r:id="rId120"/>
    <p:sldId id="2352" r:id="rId121"/>
    <p:sldId id="2353" r:id="rId122"/>
    <p:sldId id="2354" r:id="rId123"/>
    <p:sldId id="2355" r:id="rId124"/>
    <p:sldId id="2356" r:id="rId125"/>
    <p:sldId id="2357" r:id="rId126"/>
    <p:sldId id="2358" r:id="rId127"/>
    <p:sldId id="2359" r:id="rId128"/>
    <p:sldId id="2360" r:id="rId129"/>
    <p:sldId id="2361" r:id="rId130"/>
    <p:sldId id="2462" r:id="rId131"/>
    <p:sldId id="2362" r:id="rId132"/>
    <p:sldId id="2363" r:id="rId133"/>
    <p:sldId id="2364" r:id="rId134"/>
    <p:sldId id="2365" r:id="rId135"/>
    <p:sldId id="2366" r:id="rId136"/>
    <p:sldId id="2367" r:id="rId137"/>
    <p:sldId id="2368" r:id="rId138"/>
    <p:sldId id="2369" r:id="rId139"/>
    <p:sldId id="2370" r:id="rId140"/>
    <p:sldId id="2371" r:id="rId141"/>
    <p:sldId id="2373" r:id="rId142"/>
    <p:sldId id="2374" r:id="rId143"/>
    <p:sldId id="2441" r:id="rId144"/>
    <p:sldId id="2442" r:id="rId145"/>
    <p:sldId id="2443" r:id="rId146"/>
    <p:sldId id="2375" r:id="rId147"/>
    <p:sldId id="2451" r:id="rId148"/>
    <p:sldId id="2376" r:id="rId149"/>
    <p:sldId id="2377" r:id="rId150"/>
    <p:sldId id="2378" r:id="rId151"/>
    <p:sldId id="2379" r:id="rId152"/>
    <p:sldId id="2380" r:id="rId153"/>
    <p:sldId id="2381" r:id="rId154"/>
    <p:sldId id="2382" r:id="rId155"/>
    <p:sldId id="2383" r:id="rId156"/>
    <p:sldId id="2384" r:id="rId157"/>
    <p:sldId id="2385" r:id="rId158"/>
    <p:sldId id="2386" r:id="rId159"/>
    <p:sldId id="2387" r:id="rId160"/>
    <p:sldId id="2388" r:id="rId161"/>
    <p:sldId id="2389" r:id="rId162"/>
    <p:sldId id="2390" r:id="rId163"/>
    <p:sldId id="2391" r:id="rId164"/>
    <p:sldId id="2392" r:id="rId165"/>
    <p:sldId id="2393" r:id="rId166"/>
    <p:sldId id="2444" r:id="rId167"/>
    <p:sldId id="2445" r:id="rId168"/>
    <p:sldId id="2446" r:id="rId169"/>
    <p:sldId id="2447" r:id="rId170"/>
    <p:sldId id="2448" r:id="rId171"/>
    <p:sldId id="2394" r:id="rId172"/>
    <p:sldId id="2452" r:id="rId173"/>
    <p:sldId id="2395" r:id="rId174"/>
    <p:sldId id="2396" r:id="rId175"/>
    <p:sldId id="2397" r:id="rId176"/>
    <p:sldId id="2398" r:id="rId177"/>
    <p:sldId id="2399" r:id="rId178"/>
    <p:sldId id="2400" r:id="rId179"/>
    <p:sldId id="2401" r:id="rId180"/>
    <p:sldId id="2402" r:id="rId181"/>
    <p:sldId id="2403" r:id="rId182"/>
    <p:sldId id="2419" r:id="rId183"/>
    <p:sldId id="2404" r:id="rId184"/>
    <p:sldId id="2405" r:id="rId185"/>
    <p:sldId id="2420" r:id="rId186"/>
    <p:sldId id="2421" r:id="rId187"/>
    <p:sldId id="2408" r:id="rId188"/>
    <p:sldId id="2422" r:id="rId189"/>
    <p:sldId id="2409" r:id="rId190"/>
    <p:sldId id="2410" r:id="rId191"/>
    <p:sldId id="2411" r:id="rId192"/>
    <p:sldId id="2412" r:id="rId193"/>
    <p:sldId id="2413" r:id="rId194"/>
    <p:sldId id="2414" r:id="rId195"/>
    <p:sldId id="2423" r:id="rId196"/>
    <p:sldId id="2415" r:id="rId197"/>
    <p:sldId id="2416" r:id="rId198"/>
    <p:sldId id="2424" r:id="rId199"/>
    <p:sldId id="2417" r:id="rId200"/>
    <p:sldId id="2418" r:id="rId201"/>
    <p:sldId id="2454" r:id="rId202"/>
    <p:sldId id="2455" r:id="rId203"/>
    <p:sldId id="2456" r:id="rId204"/>
    <p:sldId id="2458" r:id="rId205"/>
    <p:sldId id="2425" r:id="rId206"/>
    <p:sldId id="2453" r:id="rId207"/>
    <p:sldId id="2426" r:id="rId208"/>
    <p:sldId id="2427" r:id="rId209"/>
    <p:sldId id="2435" r:id="rId210"/>
    <p:sldId id="2428" r:id="rId211"/>
    <p:sldId id="2429" r:id="rId212"/>
    <p:sldId id="2436" r:id="rId213"/>
    <p:sldId id="2430" r:id="rId214"/>
    <p:sldId id="2437" r:id="rId215"/>
    <p:sldId id="2431" r:id="rId216"/>
    <p:sldId id="2432" r:id="rId217"/>
    <p:sldId id="2433" r:id="rId218"/>
    <p:sldId id="2434" r:id="rId219"/>
    <p:sldId id="2457" r:id="rId220"/>
    <p:sldId id="2459" r:id="rId221"/>
    <p:sldId id="2460" r:id="rId222"/>
    <p:sldId id="1828" r:id="rId223"/>
    <p:sldId id="1829" r:id="rId224"/>
    <p:sldId id="2461" r:id="rId225"/>
  </p:sldIdLst>
  <p:sldSz cx="9144000" cy="6858000" type="letter"/>
  <p:notesSz cx="6858000" cy="9215438"/>
  <p:custDataLst>
    <p:tags r:id="rId228"/>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C7044"/>
    <a:srgbClr val="FF9900"/>
    <a:srgbClr val="660066"/>
    <a:srgbClr val="3C7B91"/>
    <a:srgbClr val="C7E5F9"/>
    <a:srgbClr val="363B91"/>
    <a:srgbClr val="3B5A6F"/>
    <a:srgbClr val="00664D"/>
    <a:srgbClr val="7BA5B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234" autoAdjust="0"/>
    <p:restoredTop sz="90943" autoAdjust="0"/>
  </p:normalViewPr>
  <p:slideViewPr>
    <p:cSldViewPr>
      <p:cViewPr>
        <p:scale>
          <a:sx n="44" d="100"/>
          <a:sy n="44" d="100"/>
        </p:scale>
        <p:origin x="-2322" y="-690"/>
      </p:cViewPr>
      <p:guideLst>
        <p:guide orient="horz" pos="2160"/>
        <p:guide pos="2880"/>
      </p:guideLst>
    </p:cSldViewPr>
  </p:slideViewPr>
  <p:outlineViewPr>
    <p:cViewPr>
      <p:scale>
        <a:sx n="33" d="100"/>
        <a:sy n="33" d="100"/>
      </p:scale>
      <p:origin x="0" y="38903"/>
    </p:cViewPr>
  </p:outlineViewPr>
  <p:notesTextViewPr>
    <p:cViewPr>
      <p:scale>
        <a:sx n="100" d="100"/>
        <a:sy n="100" d="100"/>
      </p:scale>
      <p:origin x="0" y="0"/>
    </p:cViewPr>
  </p:notesTextViewPr>
  <p:sorterViewPr>
    <p:cViewPr varScale="1">
      <p:scale>
        <a:sx n="1" d="1"/>
        <a:sy n="1" d="1"/>
      </p:scale>
      <p:origin x="0" y="56406"/>
    </p:cViewPr>
  </p:sorterViewPr>
  <p:notesViewPr>
    <p:cSldViewPr>
      <p:cViewPr>
        <p:scale>
          <a:sx n="66" d="100"/>
          <a:sy n="66" d="100"/>
        </p:scale>
        <p:origin x="-684" y="-72"/>
      </p:cViewPr>
      <p:guideLst>
        <p:guide orient="horz" pos="2903"/>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handoutMaster" Target="handoutMasters/handoutMaster1.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tags" Target="tags/tag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presProps" Target="presProps.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theme" Target="theme/theme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2" descr="C:\Users\javadya\Desktop\LittleBrownHead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87" y="128362"/>
            <a:ext cx="6379153" cy="542925"/>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1"/>
          <p:cNvSpPr txBox="1">
            <a:spLocks/>
          </p:cNvSpPr>
          <p:nvPr/>
        </p:nvSpPr>
        <p:spPr>
          <a:xfrm>
            <a:off x="463232" y="345147"/>
            <a:ext cx="5565775" cy="318135"/>
          </a:xfrm>
          <a:prstGeom prst="rect">
            <a:avLst/>
          </a:prstGeom>
          <a:noFill/>
          <a:ln w="6350">
            <a:noFill/>
          </a:ln>
          <a:effectLst/>
        </p:spPr>
        <p:txBody>
          <a:bodyPr rot="0" spcFirstLastPara="0" vert="horz" wrap="square" lIns="91432" tIns="45716" rIns="91432" bIns="45716" numCol="1" spcCol="0" rtlCol="0" fromWordArt="0" anchor="t" anchorCtr="0" forceAA="0" compatLnSpc="1">
            <a:prstTxWarp prst="textNoShape">
              <a:avLst/>
            </a:prstTxWarp>
            <a:noAutofit/>
          </a:bodyPr>
          <a:lstStyle/>
          <a:p>
            <a:pPr>
              <a:spcBef>
                <a:spcPts val="0"/>
              </a:spcBef>
              <a:spcAft>
                <a:spcPts val="0"/>
              </a:spcAft>
            </a:pPr>
            <a:r>
              <a:rPr lang="en-US" sz="1400" b="1" dirty="0">
                <a:solidFill>
                  <a:srgbClr val="7C7044"/>
                </a:solidFill>
                <a:latin typeface="Arial"/>
                <a:ea typeface="Calibri"/>
                <a:cs typeface="Times New Roman"/>
              </a:rPr>
              <a:t>PowerPoint </a:t>
            </a:r>
            <a:r>
              <a:rPr lang="en-US" sz="500" dirty="0">
                <a:latin typeface="Calibri"/>
                <a:ea typeface="Calibri"/>
                <a:cs typeface="Times New Roman"/>
              </a:rPr>
              <a:t> </a:t>
            </a:r>
            <a:endParaRPr lang="en-US" sz="1100" dirty="0">
              <a:latin typeface="Calibri"/>
              <a:ea typeface="Calibri"/>
              <a:cs typeface="Times New Roman"/>
            </a:endParaRPr>
          </a:p>
        </p:txBody>
      </p:sp>
      <p:pic>
        <p:nvPicPr>
          <p:cNvPr id="14" name="Picture 4" descr="C:\Users\javadya\Desktop\broun footer templ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41" y="8341519"/>
            <a:ext cx="6435444" cy="684408"/>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14"/>
          <p:cNvSpPr txBox="1">
            <a:spLocks/>
          </p:cNvSpPr>
          <p:nvPr/>
        </p:nvSpPr>
        <p:spPr>
          <a:xfrm>
            <a:off x="224187" y="8733047"/>
            <a:ext cx="3361667" cy="218410"/>
          </a:xfrm>
          <a:prstGeom prst="rect">
            <a:avLst/>
          </a:prstGeom>
          <a:noFill/>
          <a:ln w="6350">
            <a:noFill/>
          </a:ln>
          <a:effectLst/>
        </p:spPr>
        <p:txBody>
          <a:bodyPr rot="0" spcFirstLastPara="0" vert="horz" wrap="square" lIns="95485" tIns="47743" rIns="95485" bIns="47743" numCol="1" spcCol="0" rtlCol="0" fromWordArt="0" anchor="t" anchorCtr="0" forceAA="0" compatLnSpc="1">
            <a:prstTxWarp prst="textNoShape">
              <a:avLst/>
            </a:prstTxWarp>
            <a:noAutofit/>
          </a:bodyPr>
          <a:lstStyle/>
          <a:p>
            <a:pPr>
              <a:lnSpc>
                <a:spcPct val="115000"/>
              </a:lnSpc>
              <a:spcBef>
                <a:spcPts val="0"/>
              </a:spcBef>
              <a:spcAft>
                <a:spcPts val="1044"/>
              </a:spcAft>
            </a:pPr>
            <a:r>
              <a:rPr lang="en-US" sz="1000" i="1" dirty="0">
                <a:solidFill>
                  <a:srgbClr val="DBE5F1"/>
                </a:solidFill>
                <a:latin typeface="Arial"/>
                <a:ea typeface="Calibri"/>
                <a:cs typeface="Times New Roman"/>
              </a:rPr>
              <a:t>Module </a:t>
            </a:r>
            <a:r>
              <a:rPr lang="en-US" sz="1000" i="1" dirty="0" smtClean="0">
                <a:solidFill>
                  <a:srgbClr val="DBE5F1"/>
                </a:solidFill>
                <a:latin typeface="Arial"/>
                <a:ea typeface="Calibri"/>
                <a:cs typeface="Times New Roman"/>
              </a:rPr>
              <a:t> 5  </a:t>
            </a:r>
            <a:r>
              <a:rPr lang="en-US" sz="1000" i="1" dirty="0">
                <a:solidFill>
                  <a:srgbClr val="DBE5F1"/>
                </a:solidFill>
                <a:latin typeface="Arial"/>
                <a:ea typeface="Calibri"/>
                <a:cs typeface="Times New Roman"/>
              </a:rPr>
              <a:t>– </a:t>
            </a:r>
            <a:r>
              <a:rPr lang="en-US" sz="1000" i="1" dirty="0" smtClean="0">
                <a:solidFill>
                  <a:srgbClr val="DBE5F1"/>
                </a:solidFill>
                <a:latin typeface="Arial"/>
                <a:ea typeface="Calibri"/>
                <a:cs typeface="Times New Roman"/>
              </a:rPr>
              <a:t>Introduction to PLC Logic Schematics</a:t>
            </a:r>
            <a:endParaRPr lang="en-US" sz="1200" dirty="0">
              <a:latin typeface="Calibri"/>
              <a:ea typeface="Calibri"/>
              <a:cs typeface="Times New Roman"/>
            </a:endParaRPr>
          </a:p>
        </p:txBody>
      </p:sp>
      <p:sp>
        <p:nvSpPr>
          <p:cNvPr id="16" name="Slide Number Placeholder 4"/>
          <p:cNvSpPr txBox="1">
            <a:spLocks/>
          </p:cNvSpPr>
          <p:nvPr/>
        </p:nvSpPr>
        <p:spPr>
          <a:xfrm>
            <a:off x="3124200" y="8666862"/>
            <a:ext cx="3319771" cy="350779"/>
          </a:xfrm>
          <a:prstGeom prst="rect">
            <a:avLst/>
          </a:prstGeom>
        </p:spPr>
        <p:txBody>
          <a:bodyPr vert="horz" lIns="100487" tIns="50245" rIns="100487" bIns="50245" rtlCol="0" anchor="b"/>
          <a:lstStyle>
            <a:defPPr>
              <a:defRPr lang="en-US"/>
            </a:defPPr>
            <a:lvl1pPr algn="r" rtl="0" fontAlgn="base">
              <a:spcBef>
                <a:spcPct val="0"/>
              </a:spcBef>
              <a:spcAft>
                <a:spcPct val="0"/>
              </a:spcAft>
              <a:defRPr sz="1300"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a:lstStyle>
          <a:p>
            <a:pPr>
              <a:defRPr/>
            </a:pPr>
            <a:r>
              <a:rPr lang="en-US" sz="1100" dirty="0">
                <a:solidFill>
                  <a:schemeClr val="bg1"/>
                </a:solidFill>
                <a:latin typeface="Arial" pitchFamily="34" charset="0"/>
              </a:rPr>
              <a:t>Page </a:t>
            </a:r>
            <a:fld id="{640C0F38-6570-487F-8D7E-F84D730E191F}" type="slidenum">
              <a:rPr lang="en-US" sz="1100">
                <a:solidFill>
                  <a:schemeClr val="bg1"/>
                </a:solidFill>
                <a:latin typeface="Arial" pitchFamily="34" charset="0"/>
              </a:rPr>
              <a:pPr>
                <a:defRPr/>
              </a:pPr>
              <a:t>‹#›</a:t>
            </a:fld>
            <a:endParaRPr lang="en-US" sz="1100" dirty="0">
              <a:solidFill>
                <a:schemeClr val="bg1"/>
              </a:solidFill>
              <a:latin typeface="Arial" pitchFamily="34" charset="0"/>
            </a:endParaRPr>
          </a:p>
        </p:txBody>
      </p:sp>
    </p:spTree>
    <p:extLst>
      <p:ext uri="{BB962C8B-B14F-4D97-AF65-F5344CB8AC3E}">
        <p14:creationId xmlns:p14="http://schemas.microsoft.com/office/powerpoint/2010/main" val="17164501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584325" y="781050"/>
            <a:ext cx="4146550" cy="3111500"/>
          </a:xfrm>
          <a:prstGeom prst="rect">
            <a:avLst/>
          </a:prstGeom>
          <a:noFill/>
          <a:ln w="12700">
            <a:solidFill>
              <a:prstClr val="black"/>
            </a:solidFill>
          </a:ln>
        </p:spPr>
        <p:txBody>
          <a:bodyPr vert="horz" lIns="91838" tIns="45919" rIns="91838" bIns="45919" rtlCol="0" anchor="ctr"/>
          <a:lstStyle/>
          <a:p>
            <a:endParaRPr lang="en-US"/>
          </a:p>
        </p:txBody>
      </p:sp>
      <p:sp>
        <p:nvSpPr>
          <p:cNvPr id="3" name="Notes Placeholder 2"/>
          <p:cNvSpPr>
            <a:spLocks noGrp="1"/>
          </p:cNvSpPr>
          <p:nvPr>
            <p:ph type="body" sz="quarter" idx="3"/>
          </p:nvPr>
        </p:nvSpPr>
        <p:spPr>
          <a:xfrm>
            <a:off x="685800" y="4285181"/>
            <a:ext cx="5715000" cy="4146947"/>
          </a:xfrm>
          <a:prstGeom prst="rect">
            <a:avLst/>
          </a:prstGeom>
        </p:spPr>
        <p:txBody>
          <a:bodyPr vert="horz" lIns="91838" tIns="45919" rIns="91838" bIns="4591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2" descr="C:\Users\javadya\Desktop\LittleBrownHead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87" y="128362"/>
            <a:ext cx="6379153" cy="542925"/>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1"/>
          <p:cNvSpPr txBox="1">
            <a:spLocks/>
          </p:cNvSpPr>
          <p:nvPr/>
        </p:nvSpPr>
        <p:spPr>
          <a:xfrm>
            <a:off x="463232" y="345147"/>
            <a:ext cx="5565775" cy="318135"/>
          </a:xfrm>
          <a:prstGeom prst="rect">
            <a:avLst/>
          </a:prstGeom>
          <a:noFill/>
          <a:ln w="6350">
            <a:noFill/>
          </a:ln>
          <a:effectLst/>
        </p:spPr>
        <p:txBody>
          <a:bodyPr rot="0" spcFirstLastPara="0" vert="horz" wrap="square" lIns="91432" tIns="45716" rIns="91432" bIns="45716" numCol="1" spcCol="0" rtlCol="0" fromWordArt="0" anchor="t" anchorCtr="0" forceAA="0" compatLnSpc="1">
            <a:prstTxWarp prst="textNoShape">
              <a:avLst/>
            </a:prstTxWarp>
            <a:noAutofit/>
          </a:bodyPr>
          <a:lstStyle/>
          <a:p>
            <a:pPr>
              <a:spcBef>
                <a:spcPts val="0"/>
              </a:spcBef>
              <a:spcAft>
                <a:spcPts val="0"/>
              </a:spcAft>
            </a:pPr>
            <a:r>
              <a:rPr lang="en-US" sz="1400" b="1" dirty="0">
                <a:solidFill>
                  <a:srgbClr val="7C7044"/>
                </a:solidFill>
                <a:latin typeface="Arial"/>
                <a:ea typeface="Calibri"/>
                <a:cs typeface="Times New Roman"/>
              </a:rPr>
              <a:t>PowerPoint </a:t>
            </a:r>
            <a:r>
              <a:rPr lang="en-US" sz="500" dirty="0">
                <a:latin typeface="Calibri"/>
                <a:ea typeface="Calibri"/>
                <a:cs typeface="Times New Roman"/>
              </a:rPr>
              <a:t> </a:t>
            </a:r>
            <a:endParaRPr lang="en-US" sz="1100" dirty="0">
              <a:latin typeface="Calibri"/>
              <a:ea typeface="Calibri"/>
              <a:cs typeface="Times New Roman"/>
            </a:endParaRPr>
          </a:p>
        </p:txBody>
      </p:sp>
      <p:pic>
        <p:nvPicPr>
          <p:cNvPr id="11" name="Picture 4" descr="C:\Users\javadya\Desktop\broun footer templ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41" y="8341519"/>
            <a:ext cx="6435444" cy="684408"/>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14"/>
          <p:cNvSpPr txBox="1">
            <a:spLocks/>
          </p:cNvSpPr>
          <p:nvPr/>
        </p:nvSpPr>
        <p:spPr>
          <a:xfrm>
            <a:off x="224187" y="8755720"/>
            <a:ext cx="3361667" cy="255126"/>
          </a:xfrm>
          <a:prstGeom prst="rect">
            <a:avLst/>
          </a:prstGeom>
          <a:noFill/>
          <a:ln w="6350">
            <a:noFill/>
          </a:ln>
          <a:effectLst/>
        </p:spPr>
        <p:txBody>
          <a:bodyPr rot="0" spcFirstLastPara="0" vert="horz" wrap="square" lIns="95485" tIns="47743" rIns="95485" bIns="47743" numCol="1" spcCol="0" rtlCol="0" fromWordArt="0" anchor="t" anchorCtr="0" forceAA="0" compatLnSpc="1">
            <a:prstTxWarp prst="textNoShape">
              <a:avLst/>
            </a:prstTxWarp>
            <a:noAutofit/>
          </a:bodyPr>
          <a:lstStyle/>
          <a:p>
            <a:pPr>
              <a:lnSpc>
                <a:spcPct val="115000"/>
              </a:lnSpc>
              <a:spcBef>
                <a:spcPts val="0"/>
              </a:spcBef>
              <a:spcAft>
                <a:spcPts val="1044"/>
              </a:spcAft>
            </a:pPr>
            <a:r>
              <a:rPr lang="en-US" sz="1000" i="1" dirty="0" smtClean="0">
                <a:solidFill>
                  <a:srgbClr val="DBE5F1"/>
                </a:solidFill>
                <a:latin typeface="Arial"/>
                <a:ea typeface="Calibri"/>
                <a:cs typeface="Times New Roman"/>
              </a:rPr>
              <a:t>Module  5  – Introduction to PLC Logic Schematics</a:t>
            </a:r>
            <a:endParaRPr lang="en-US" sz="1200" dirty="0">
              <a:latin typeface="Calibri"/>
              <a:ea typeface="Calibri"/>
              <a:cs typeface="Times New Roman"/>
            </a:endParaRPr>
          </a:p>
        </p:txBody>
      </p:sp>
      <p:sp>
        <p:nvSpPr>
          <p:cNvPr id="16" name="Slide Number Placeholder 4"/>
          <p:cNvSpPr txBox="1">
            <a:spLocks/>
          </p:cNvSpPr>
          <p:nvPr/>
        </p:nvSpPr>
        <p:spPr>
          <a:xfrm>
            <a:off x="3402877" y="8679090"/>
            <a:ext cx="3108960" cy="331756"/>
          </a:xfrm>
          <a:prstGeom prst="rect">
            <a:avLst/>
          </a:prstGeom>
        </p:spPr>
        <p:txBody>
          <a:bodyPr vert="horz" lIns="36735" tIns="36735" rIns="36735" bIns="36735" rtlCol="0" anchor="ctr"/>
          <a:lstStyle>
            <a:defPPr>
              <a:defRPr lang="en-US"/>
            </a:defPPr>
            <a:lvl1pPr algn="r" rtl="0" fontAlgn="base">
              <a:spcBef>
                <a:spcPct val="0"/>
              </a:spcBef>
              <a:spcAft>
                <a:spcPct val="0"/>
              </a:spcAft>
              <a:defRPr sz="1300"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a:lstStyle>
          <a:p>
            <a:pPr>
              <a:defRPr/>
            </a:pPr>
            <a:r>
              <a:rPr lang="en-US" sz="1100" dirty="0">
                <a:solidFill>
                  <a:schemeClr val="bg1"/>
                </a:solidFill>
                <a:latin typeface="Arial" pitchFamily="34" charset="0"/>
              </a:rPr>
              <a:t>Page </a:t>
            </a:r>
            <a:fld id="{640C0F38-6570-487F-8D7E-F84D730E191F}" type="slidenum">
              <a:rPr lang="en-US" sz="1100">
                <a:solidFill>
                  <a:schemeClr val="bg1"/>
                </a:solidFill>
                <a:latin typeface="Arial" pitchFamily="34" charset="0"/>
              </a:rPr>
              <a:pPr>
                <a:defRPr/>
              </a:pPr>
              <a:t>‹#›</a:t>
            </a:fld>
            <a:endParaRPr lang="en-US" sz="1100" dirty="0">
              <a:solidFill>
                <a:schemeClr val="bg1"/>
              </a:solidFill>
              <a:latin typeface="Arial" pitchFamily="34" charset="0"/>
            </a:endParaRPr>
          </a:p>
        </p:txBody>
      </p:sp>
    </p:spTree>
    <p:extLst>
      <p:ext uri="{BB962C8B-B14F-4D97-AF65-F5344CB8AC3E}">
        <p14:creationId xmlns:p14="http://schemas.microsoft.com/office/powerpoint/2010/main" val="114331424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584325" y="782638"/>
            <a:ext cx="4144963" cy="3109912"/>
          </a:xfrm>
          <a:prstGeom prst="rect">
            <a:avLst/>
          </a:prstGeom>
          <a:ln/>
        </p:spPr>
      </p:sp>
      <p:sp>
        <p:nvSpPr>
          <p:cNvPr id="62467" name="Notes Placeholder 2"/>
          <p:cNvSpPr>
            <a:spLocks noGrp="1"/>
          </p:cNvSpPr>
          <p:nvPr>
            <p:ph type="body" idx="1"/>
          </p:nvPr>
        </p:nvSpPr>
        <p:spPr>
          <a:xfrm>
            <a:off x="894526" y="4373295"/>
            <a:ext cx="5068957" cy="41436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Char char="•"/>
            </a:pPr>
            <a:endParaRPr lang="en-US" dirty="0" smtClean="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69" name="Shape 101"/>
          <p:cNvSpPr>
            <a:spLocks noGrp="1" noRot="1" noChangeAspect="1"/>
          </p:cNvSpPr>
          <p:nvPr>
            <p:ph type="sldImg" idx="2"/>
          </p:nvPr>
        </p:nvSpPr>
        <p:spPr>
          <a:noFill/>
        </p:spPr>
      </p:sp>
      <p:sp>
        <p:nvSpPr>
          <p:cNvPr id="7170" name="Shape 102"/>
          <p:cNvSpPr txBox="1">
            <a:spLocks noGrp="1"/>
          </p:cNvSpPr>
          <p:nvPr>
            <p:ph type="body" idx="1"/>
          </p:nvPr>
        </p:nvSpPr>
        <p:spPr bwMode="auto">
          <a:xfrm>
            <a:off x="685800" y="4285180"/>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spAutoFit/>
          </a:bodyPr>
          <a:lstStyle/>
          <a:p>
            <a:pPr>
              <a:spcBef>
                <a:spcPct val="0"/>
              </a:spcBef>
            </a:pPr>
            <a:endParaRPr lang="en-US" alt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242" name="Shape 24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152" name="Shape 15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152" name="Shape 15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4225"/>
            <a:ext cx="4146550" cy="3111500"/>
          </a:xfrm>
        </p:spPr>
      </p:sp>
      <p:sp>
        <p:nvSpPr>
          <p:cNvPr id="3" name="Notes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71501031"/>
              </p:ext>
            </p:extLst>
          </p:nvPr>
        </p:nvGraphicFramePr>
        <p:xfrm>
          <a:off x="685800" y="4054793"/>
          <a:ext cx="5715000" cy="1512084"/>
        </p:xfrm>
        <a:graphic>
          <a:graphicData uri="http://schemas.openxmlformats.org/drawingml/2006/table">
            <a:tbl>
              <a:tblPr firstRow="1" bandRow="1">
                <a:tableStyleId>{5C22544A-7EE6-4342-B048-85BDC9FD1C3A}</a:tableStyleId>
              </a:tblPr>
              <a:tblGrid>
                <a:gridCol w="1143000"/>
                <a:gridCol w="4572000"/>
              </a:tblGrid>
              <a:tr h="307181">
                <a:tc>
                  <a:txBody>
                    <a:bodyPr/>
                    <a:lstStyle/>
                    <a:p>
                      <a:pPr algn="just"/>
                      <a:r>
                        <a:rPr lang="en-US" sz="1100" dirty="0" smtClean="0">
                          <a:solidFill>
                            <a:schemeClr val="tx1"/>
                          </a:solidFill>
                          <a:latin typeface="Arial" pitchFamily="34" charset="0"/>
                          <a:cs typeface="Arial" pitchFamily="34" charset="0"/>
                        </a:rPr>
                        <a:t>Key Message</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indent="-171450" algn="just">
                        <a:buFont typeface="Arial" pitchFamily="34" charset="0"/>
                        <a:buChar char="•"/>
                      </a:pPr>
                      <a:r>
                        <a:rPr lang="en-US" sz="1100" dirty="0" smtClean="0">
                          <a:solidFill>
                            <a:schemeClr val="tx1"/>
                          </a:solidFill>
                          <a:latin typeface="Arial" pitchFamily="34" charset="0"/>
                          <a:cs typeface="Arial" pitchFamily="34" charset="0"/>
                        </a:rPr>
                        <a:t>N/A</a:t>
                      </a:r>
                      <a:endParaRPr lang="en-US" sz="1100" dirty="0">
                        <a:solidFill>
                          <a:schemeClr val="tx1"/>
                        </a:solidFill>
                        <a:latin typeface="Arial" pitchFamily="34" charset="0"/>
                        <a:cs typeface="Arial" pitchFamily="34" charset="0"/>
                      </a:endParaRPr>
                    </a:p>
                  </a:txBody>
                  <a:tcPr marL="36576" marR="36576" marT="63526" marB="63526"/>
                </a:tc>
              </a:tr>
              <a:tr h="448861">
                <a:tc>
                  <a:txBody>
                    <a:bodyPr/>
                    <a:lstStyle/>
                    <a:p>
                      <a:pPr algn="just"/>
                      <a:r>
                        <a:rPr lang="en-US" sz="1100" dirty="0" smtClean="0">
                          <a:solidFill>
                            <a:schemeClr val="tx1"/>
                          </a:solidFill>
                          <a:latin typeface="Arial" pitchFamily="34" charset="0"/>
                          <a:cs typeface="Arial" pitchFamily="34" charset="0"/>
                        </a:rPr>
                        <a:t>Background Knowledge</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indent="-171450" algn="just">
                        <a:buFont typeface="Arial" pitchFamily="34" charset="0"/>
                        <a:buChar char="•"/>
                      </a:pPr>
                      <a:r>
                        <a:rPr lang="en-US" sz="1100" dirty="0" smtClean="0">
                          <a:solidFill>
                            <a:schemeClr val="tx1"/>
                          </a:solidFill>
                          <a:latin typeface="Arial" pitchFamily="34" charset="0"/>
                          <a:cs typeface="Arial" pitchFamily="34" charset="0"/>
                        </a:rPr>
                        <a:t>N/A</a:t>
                      </a:r>
                      <a:endParaRPr lang="en-US" sz="1100" dirty="0">
                        <a:solidFill>
                          <a:schemeClr val="tx1"/>
                        </a:solidFill>
                        <a:latin typeface="Arial" pitchFamily="34" charset="0"/>
                        <a:cs typeface="Arial" pitchFamily="34" charset="0"/>
                      </a:endParaRPr>
                    </a:p>
                  </a:txBody>
                  <a:tcPr marL="36576" marR="36576" marT="63526" marB="63526"/>
                </a:tc>
              </a:tr>
              <a:tr h="307181">
                <a:tc>
                  <a:txBody>
                    <a:bodyPr/>
                    <a:lstStyle/>
                    <a:p>
                      <a:pPr algn="just"/>
                      <a:r>
                        <a:rPr lang="en-US" sz="1100" dirty="0" smtClean="0">
                          <a:solidFill>
                            <a:schemeClr val="tx1"/>
                          </a:solidFill>
                          <a:latin typeface="Arial" pitchFamily="34" charset="0"/>
                          <a:cs typeface="Arial" pitchFamily="34" charset="0"/>
                        </a:rPr>
                        <a:t>Interactivity</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indent="-171450" algn="just">
                        <a:buFont typeface="Arial" pitchFamily="34" charset="0"/>
                        <a:buChar char="•"/>
                      </a:pPr>
                      <a:r>
                        <a:rPr lang="en-US" sz="1100" dirty="0" smtClean="0">
                          <a:solidFill>
                            <a:schemeClr val="tx1"/>
                          </a:solidFill>
                          <a:latin typeface="Arial" pitchFamily="34" charset="0"/>
                          <a:cs typeface="Arial" pitchFamily="34" charset="0"/>
                        </a:rPr>
                        <a:t>Questions/comments</a:t>
                      </a:r>
                      <a:endParaRPr lang="en-US" sz="1100" dirty="0">
                        <a:solidFill>
                          <a:schemeClr val="tx1"/>
                        </a:solidFill>
                        <a:latin typeface="Arial" pitchFamily="34" charset="0"/>
                        <a:cs typeface="Arial" pitchFamily="34" charset="0"/>
                      </a:endParaRPr>
                    </a:p>
                  </a:txBody>
                  <a:tcPr marL="36576" marR="36576" marT="63526" marB="63526"/>
                </a:tc>
              </a:tr>
              <a:tr h="448861">
                <a:tc>
                  <a:txBody>
                    <a:bodyPr/>
                    <a:lstStyle/>
                    <a:p>
                      <a:pPr algn="just"/>
                      <a:r>
                        <a:rPr lang="en-US" sz="1100" dirty="0" smtClean="0">
                          <a:solidFill>
                            <a:schemeClr val="tx1"/>
                          </a:solidFill>
                          <a:latin typeface="Arial" pitchFamily="34" charset="0"/>
                          <a:cs typeface="Arial" pitchFamily="34" charset="0"/>
                        </a:rPr>
                        <a:t>Notes</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lvl="0" indent="-171450">
                        <a:spcAft>
                          <a:spcPts val="600"/>
                        </a:spcAft>
                        <a:buFont typeface="Arial" pitchFamily="34" charset="0"/>
                        <a:buChar char="•"/>
                      </a:pPr>
                      <a:r>
                        <a:rPr lang="en-US" sz="1100" kern="1200" dirty="0" smtClean="0">
                          <a:solidFill>
                            <a:schemeClr val="tx1"/>
                          </a:solidFill>
                          <a:effectLst/>
                          <a:latin typeface="Arial" pitchFamily="34" charset="0"/>
                          <a:ea typeface="+mn-ea"/>
                          <a:cs typeface="Arial" pitchFamily="34" charset="0"/>
                        </a:rPr>
                        <a:t>This slide is self-explanatory; the Instructor will not need to provide additional information</a:t>
                      </a:r>
                    </a:p>
                  </a:txBody>
                  <a:tcPr marL="36576" marR="36576" marT="63526" marB="63526"/>
                </a:tc>
              </a:tr>
            </a:tbl>
          </a:graphicData>
        </a:graphic>
      </p:graphicFrame>
    </p:spTree>
    <p:extLst>
      <p:ext uri="{BB962C8B-B14F-4D97-AF65-F5344CB8AC3E}">
        <p14:creationId xmlns:p14="http://schemas.microsoft.com/office/powerpoint/2010/main" val="320304331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1050"/>
            <a:ext cx="4146550" cy="3111500"/>
          </a:xfrm>
          <a:prstGeom prst="rect">
            <a:avLst/>
          </a:prstGeom>
        </p:spPr>
      </p:sp>
      <p:sp>
        <p:nvSpPr>
          <p:cNvPr id="3" name="Notes Placeholder 2"/>
          <p:cNvSpPr>
            <a:spLocks noGrp="1"/>
          </p:cNvSpPr>
          <p:nvPr>
            <p:ph type="body" idx="1"/>
          </p:nvPr>
        </p:nvSpPr>
        <p:spPr>
          <a:xfrm>
            <a:off x="894526" y="4373295"/>
            <a:ext cx="5068957" cy="4143620"/>
          </a:xfrm>
          <a:prstGeom prst="rect">
            <a:avLst/>
          </a:prstGeom>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9193879"/>
              </p:ext>
            </p:extLst>
          </p:nvPr>
        </p:nvGraphicFramePr>
        <p:xfrm>
          <a:off x="685800" y="4054793"/>
          <a:ext cx="5715000" cy="1387163"/>
        </p:xfrm>
        <a:graphic>
          <a:graphicData uri="http://schemas.openxmlformats.org/drawingml/2006/table">
            <a:tbl>
              <a:tblPr firstRow="1" bandRow="1">
                <a:tableStyleId>{5C22544A-7EE6-4342-B048-85BDC9FD1C3A}</a:tableStyleId>
              </a:tblPr>
              <a:tblGrid>
                <a:gridCol w="1143000"/>
                <a:gridCol w="4572000"/>
              </a:tblGrid>
              <a:tr h="322540">
                <a:tc>
                  <a:txBody>
                    <a:bodyPr/>
                    <a:lstStyle/>
                    <a:p>
                      <a:r>
                        <a:rPr lang="en-US" sz="1000" b="1" dirty="0" smtClean="0">
                          <a:solidFill>
                            <a:schemeClr val="tx1"/>
                          </a:solidFill>
                          <a:latin typeface="Arial" pitchFamily="34" charset="0"/>
                          <a:cs typeface="Arial" pitchFamily="34" charset="0"/>
                        </a:rPr>
                        <a:t>Key Message </a:t>
                      </a:r>
                      <a:endParaRPr lang="en-US" sz="1000" b="1" dirty="0">
                        <a:solidFill>
                          <a:schemeClr val="tx1"/>
                        </a:solidFill>
                        <a:latin typeface="Arial" pitchFamily="34" charset="0"/>
                        <a:cs typeface="Arial" pitchFamily="34" charset="0"/>
                      </a:endParaRPr>
                    </a:p>
                  </a:txBody>
                  <a:tcPr marL="36576" marR="36576" marT="63494" marB="63494"/>
                </a:tc>
                <a:tc>
                  <a:txBody>
                    <a:bodyPr/>
                    <a:lstStyle/>
                    <a:p>
                      <a:pPr marL="171450" indent="-171450">
                        <a:buFont typeface="Arial" pitchFamily="34" charset="0"/>
                        <a:buChar char="•"/>
                      </a:pPr>
                      <a:r>
                        <a:rPr lang="en-US" sz="1000" b="1" dirty="0" smtClean="0">
                          <a:solidFill>
                            <a:schemeClr val="tx1"/>
                          </a:solidFill>
                          <a:latin typeface="Arial" pitchFamily="34" charset="0"/>
                          <a:cs typeface="Arial" pitchFamily="34" charset="0"/>
                        </a:rPr>
                        <a:t>N/A</a:t>
                      </a:r>
                      <a:endParaRPr lang="en-US" sz="1000" b="1" dirty="0">
                        <a:solidFill>
                          <a:schemeClr val="tx1"/>
                        </a:solidFill>
                        <a:latin typeface="Arial" pitchFamily="34" charset="0"/>
                        <a:cs typeface="Arial" pitchFamily="34" charset="0"/>
                      </a:endParaRPr>
                    </a:p>
                  </a:txBody>
                  <a:tcPr marL="36576" marR="36576" marT="63494" marB="63494"/>
                </a:tc>
              </a:tr>
              <a:tr h="419542">
                <a:tc>
                  <a:txBody>
                    <a:bodyPr/>
                    <a:lstStyle/>
                    <a:p>
                      <a:r>
                        <a:rPr lang="en-US" sz="1000" dirty="0" smtClean="0">
                          <a:latin typeface="Arial" pitchFamily="34" charset="0"/>
                          <a:cs typeface="Arial" pitchFamily="34" charset="0"/>
                        </a:rPr>
                        <a:t>Background Knowledge</a:t>
                      </a:r>
                      <a:endParaRPr lang="en-US" sz="1000" dirty="0">
                        <a:latin typeface="Arial" pitchFamily="34" charset="0"/>
                        <a:cs typeface="Arial" pitchFamily="34" charset="0"/>
                      </a:endParaRPr>
                    </a:p>
                  </a:txBody>
                  <a:tcPr marL="36576" marR="36576" marT="63494" marB="63494"/>
                </a:tc>
                <a:tc>
                  <a:txBody>
                    <a:bodyPr/>
                    <a:lstStyle/>
                    <a:p>
                      <a:pPr marL="171450" indent="-171450">
                        <a:buFont typeface="Arial" pitchFamily="34" charset="0"/>
                        <a:buChar char="•"/>
                      </a:pPr>
                      <a:r>
                        <a:rPr lang="en-US" sz="1000" dirty="0" smtClean="0">
                          <a:latin typeface="Arial" pitchFamily="34" charset="0"/>
                          <a:cs typeface="Arial" pitchFamily="34" charset="0"/>
                        </a:rPr>
                        <a:t>N/A</a:t>
                      </a:r>
                      <a:endParaRPr lang="en-US" sz="1000" dirty="0">
                        <a:latin typeface="Arial" pitchFamily="34" charset="0"/>
                        <a:cs typeface="Arial" pitchFamily="34" charset="0"/>
                      </a:endParaRPr>
                    </a:p>
                  </a:txBody>
                  <a:tcPr marL="36576" marR="36576" marT="63494" marB="63494"/>
                </a:tc>
              </a:tr>
              <a:tr h="322540">
                <a:tc>
                  <a:txBody>
                    <a:bodyPr/>
                    <a:lstStyle/>
                    <a:p>
                      <a:r>
                        <a:rPr lang="en-US" sz="1000" dirty="0" smtClean="0">
                          <a:latin typeface="Arial" pitchFamily="34" charset="0"/>
                          <a:cs typeface="Arial" pitchFamily="34" charset="0"/>
                        </a:rPr>
                        <a:t>Interactivity</a:t>
                      </a:r>
                      <a:endParaRPr lang="en-US" sz="1000" dirty="0">
                        <a:latin typeface="Arial" pitchFamily="34" charset="0"/>
                        <a:cs typeface="Arial" pitchFamily="34" charset="0"/>
                      </a:endParaRPr>
                    </a:p>
                  </a:txBody>
                  <a:tcPr marL="36576" marR="36576" marT="63494" marB="63494"/>
                </a:tc>
                <a:tc>
                  <a:txBody>
                    <a:bodyPr/>
                    <a:lstStyle/>
                    <a:p>
                      <a:pPr marL="171450" indent="-171450">
                        <a:buFont typeface="Arial" pitchFamily="34" charset="0"/>
                        <a:buChar char="•"/>
                      </a:pPr>
                      <a:r>
                        <a:rPr lang="en-US" sz="1000" dirty="0" smtClean="0">
                          <a:latin typeface="Arial" pitchFamily="34" charset="0"/>
                          <a:cs typeface="Arial" pitchFamily="34" charset="0"/>
                        </a:rPr>
                        <a:t>Questions/comments</a:t>
                      </a:r>
                      <a:endParaRPr lang="en-US" sz="1000" dirty="0">
                        <a:latin typeface="Arial" pitchFamily="34" charset="0"/>
                        <a:cs typeface="Arial" pitchFamily="34" charset="0"/>
                      </a:endParaRPr>
                    </a:p>
                  </a:txBody>
                  <a:tcPr marL="36576" marR="36576" marT="63494" marB="63494"/>
                </a:tc>
              </a:tr>
              <a:tr h="322540">
                <a:tc>
                  <a:txBody>
                    <a:bodyPr/>
                    <a:lstStyle/>
                    <a:p>
                      <a:r>
                        <a:rPr lang="en-US" sz="1000" dirty="0" smtClean="0">
                          <a:latin typeface="Arial" pitchFamily="34" charset="0"/>
                          <a:cs typeface="Arial" pitchFamily="34" charset="0"/>
                        </a:rPr>
                        <a:t>Notes</a:t>
                      </a:r>
                      <a:endParaRPr lang="en-US" sz="1000" dirty="0">
                        <a:latin typeface="Arial" pitchFamily="34" charset="0"/>
                        <a:cs typeface="Arial" pitchFamily="34" charset="0"/>
                      </a:endParaRPr>
                    </a:p>
                  </a:txBody>
                  <a:tcPr marL="36576" marR="36576" marT="63494" marB="63494"/>
                </a:tc>
                <a:tc>
                  <a:txBody>
                    <a:bodyPr/>
                    <a:lstStyle/>
                    <a:p>
                      <a:pPr marL="171450" indent="-171450">
                        <a:buFont typeface="Arial" pitchFamily="34" charset="0"/>
                        <a:buChar char="•"/>
                      </a:pPr>
                      <a:r>
                        <a:rPr lang="en-US" sz="1000" dirty="0" smtClean="0">
                          <a:latin typeface="Arial" pitchFamily="34" charset="0"/>
                          <a:cs typeface="Arial" pitchFamily="34" charset="0"/>
                        </a:rPr>
                        <a:t>Instructor</a:t>
                      </a:r>
                      <a:r>
                        <a:rPr lang="en-US" sz="1000" baseline="0" dirty="0" smtClean="0">
                          <a:latin typeface="Arial" pitchFamily="34" charset="0"/>
                          <a:cs typeface="Arial" pitchFamily="34" charset="0"/>
                        </a:rPr>
                        <a:t> specifies the exact time the participants are expected to return to class</a:t>
                      </a:r>
                      <a:endParaRPr lang="en-US" sz="1000" dirty="0">
                        <a:latin typeface="Arial" pitchFamily="34" charset="0"/>
                        <a:cs typeface="Arial" pitchFamily="34" charset="0"/>
                      </a:endParaRPr>
                    </a:p>
                  </a:txBody>
                  <a:tcPr marL="36576" marR="36576" marT="63494" marB="63494"/>
                </a:tc>
              </a:tr>
            </a:tbl>
          </a:graphicData>
        </a:graphic>
      </p:graphicFrame>
    </p:spTree>
    <p:extLst>
      <p:ext uri="{BB962C8B-B14F-4D97-AF65-F5344CB8AC3E}">
        <p14:creationId xmlns:p14="http://schemas.microsoft.com/office/powerpoint/2010/main" val="415415887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4225"/>
            <a:ext cx="4146550" cy="3111500"/>
          </a:xfrm>
        </p:spPr>
      </p:sp>
      <p:sp>
        <p:nvSpPr>
          <p:cNvPr id="3" name="Notes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71501031"/>
              </p:ext>
            </p:extLst>
          </p:nvPr>
        </p:nvGraphicFramePr>
        <p:xfrm>
          <a:off x="685800" y="4054793"/>
          <a:ext cx="5715000" cy="1512084"/>
        </p:xfrm>
        <a:graphic>
          <a:graphicData uri="http://schemas.openxmlformats.org/drawingml/2006/table">
            <a:tbl>
              <a:tblPr firstRow="1" bandRow="1">
                <a:tableStyleId>{5C22544A-7EE6-4342-B048-85BDC9FD1C3A}</a:tableStyleId>
              </a:tblPr>
              <a:tblGrid>
                <a:gridCol w="1143000"/>
                <a:gridCol w="4572000"/>
              </a:tblGrid>
              <a:tr h="307181">
                <a:tc>
                  <a:txBody>
                    <a:bodyPr/>
                    <a:lstStyle/>
                    <a:p>
                      <a:pPr algn="just"/>
                      <a:r>
                        <a:rPr lang="en-US" sz="1100" dirty="0" smtClean="0">
                          <a:solidFill>
                            <a:schemeClr val="tx1"/>
                          </a:solidFill>
                          <a:latin typeface="Arial" pitchFamily="34" charset="0"/>
                          <a:cs typeface="Arial" pitchFamily="34" charset="0"/>
                        </a:rPr>
                        <a:t>Key Message</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indent="-171450" algn="just">
                        <a:buFont typeface="Arial" pitchFamily="34" charset="0"/>
                        <a:buChar char="•"/>
                      </a:pPr>
                      <a:r>
                        <a:rPr lang="en-US" sz="1100" dirty="0" smtClean="0">
                          <a:solidFill>
                            <a:schemeClr val="tx1"/>
                          </a:solidFill>
                          <a:latin typeface="Arial" pitchFamily="34" charset="0"/>
                          <a:cs typeface="Arial" pitchFamily="34" charset="0"/>
                        </a:rPr>
                        <a:t>N/A</a:t>
                      </a:r>
                      <a:endParaRPr lang="en-US" sz="1100" dirty="0">
                        <a:solidFill>
                          <a:schemeClr val="tx1"/>
                        </a:solidFill>
                        <a:latin typeface="Arial" pitchFamily="34" charset="0"/>
                        <a:cs typeface="Arial" pitchFamily="34" charset="0"/>
                      </a:endParaRPr>
                    </a:p>
                  </a:txBody>
                  <a:tcPr marL="36576" marR="36576" marT="63526" marB="63526"/>
                </a:tc>
              </a:tr>
              <a:tr h="448861">
                <a:tc>
                  <a:txBody>
                    <a:bodyPr/>
                    <a:lstStyle/>
                    <a:p>
                      <a:pPr algn="just"/>
                      <a:r>
                        <a:rPr lang="en-US" sz="1100" dirty="0" smtClean="0">
                          <a:solidFill>
                            <a:schemeClr val="tx1"/>
                          </a:solidFill>
                          <a:latin typeface="Arial" pitchFamily="34" charset="0"/>
                          <a:cs typeface="Arial" pitchFamily="34" charset="0"/>
                        </a:rPr>
                        <a:t>Background Knowledge</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indent="-171450" algn="just">
                        <a:buFont typeface="Arial" pitchFamily="34" charset="0"/>
                        <a:buChar char="•"/>
                      </a:pPr>
                      <a:r>
                        <a:rPr lang="en-US" sz="1100" dirty="0" smtClean="0">
                          <a:solidFill>
                            <a:schemeClr val="tx1"/>
                          </a:solidFill>
                          <a:latin typeface="Arial" pitchFamily="34" charset="0"/>
                          <a:cs typeface="Arial" pitchFamily="34" charset="0"/>
                        </a:rPr>
                        <a:t>N/A</a:t>
                      </a:r>
                      <a:endParaRPr lang="en-US" sz="1100" dirty="0">
                        <a:solidFill>
                          <a:schemeClr val="tx1"/>
                        </a:solidFill>
                        <a:latin typeface="Arial" pitchFamily="34" charset="0"/>
                        <a:cs typeface="Arial" pitchFamily="34" charset="0"/>
                      </a:endParaRPr>
                    </a:p>
                  </a:txBody>
                  <a:tcPr marL="36576" marR="36576" marT="63526" marB="63526"/>
                </a:tc>
              </a:tr>
              <a:tr h="307181">
                <a:tc>
                  <a:txBody>
                    <a:bodyPr/>
                    <a:lstStyle/>
                    <a:p>
                      <a:pPr algn="just"/>
                      <a:r>
                        <a:rPr lang="en-US" sz="1100" dirty="0" smtClean="0">
                          <a:solidFill>
                            <a:schemeClr val="tx1"/>
                          </a:solidFill>
                          <a:latin typeface="Arial" pitchFamily="34" charset="0"/>
                          <a:cs typeface="Arial" pitchFamily="34" charset="0"/>
                        </a:rPr>
                        <a:t>Interactivity</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indent="-171450" algn="just">
                        <a:buFont typeface="Arial" pitchFamily="34" charset="0"/>
                        <a:buChar char="•"/>
                      </a:pPr>
                      <a:r>
                        <a:rPr lang="en-US" sz="1100" dirty="0" smtClean="0">
                          <a:solidFill>
                            <a:schemeClr val="tx1"/>
                          </a:solidFill>
                          <a:latin typeface="Arial" pitchFamily="34" charset="0"/>
                          <a:cs typeface="Arial" pitchFamily="34" charset="0"/>
                        </a:rPr>
                        <a:t>Questions/comments</a:t>
                      </a:r>
                      <a:endParaRPr lang="en-US" sz="1100" dirty="0">
                        <a:solidFill>
                          <a:schemeClr val="tx1"/>
                        </a:solidFill>
                        <a:latin typeface="Arial" pitchFamily="34" charset="0"/>
                        <a:cs typeface="Arial" pitchFamily="34" charset="0"/>
                      </a:endParaRPr>
                    </a:p>
                  </a:txBody>
                  <a:tcPr marL="36576" marR="36576" marT="63526" marB="63526"/>
                </a:tc>
              </a:tr>
              <a:tr h="448861">
                <a:tc>
                  <a:txBody>
                    <a:bodyPr/>
                    <a:lstStyle/>
                    <a:p>
                      <a:pPr algn="just"/>
                      <a:r>
                        <a:rPr lang="en-US" sz="1100" dirty="0" smtClean="0">
                          <a:solidFill>
                            <a:schemeClr val="tx1"/>
                          </a:solidFill>
                          <a:latin typeface="Arial" pitchFamily="34" charset="0"/>
                          <a:cs typeface="Arial" pitchFamily="34" charset="0"/>
                        </a:rPr>
                        <a:t>Notes</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lvl="0" indent="-171450">
                        <a:spcAft>
                          <a:spcPts val="600"/>
                        </a:spcAft>
                        <a:buFont typeface="Arial" pitchFamily="34" charset="0"/>
                        <a:buChar char="•"/>
                      </a:pPr>
                      <a:r>
                        <a:rPr lang="en-US" sz="1100" kern="1200" dirty="0" smtClean="0">
                          <a:solidFill>
                            <a:schemeClr val="tx1"/>
                          </a:solidFill>
                          <a:effectLst/>
                          <a:latin typeface="Arial" pitchFamily="34" charset="0"/>
                          <a:ea typeface="+mn-ea"/>
                          <a:cs typeface="Arial" pitchFamily="34" charset="0"/>
                        </a:rPr>
                        <a:t>This slide is self-explanatory; the Instructor will not need to provide additional information</a:t>
                      </a:r>
                    </a:p>
                  </a:txBody>
                  <a:tcPr marL="36576" marR="36576" marT="63526" marB="63526"/>
                </a:tc>
              </a:tr>
            </a:tbl>
          </a:graphicData>
        </a:graphic>
      </p:graphicFrame>
    </p:spTree>
    <p:extLst>
      <p:ext uri="{BB962C8B-B14F-4D97-AF65-F5344CB8AC3E}">
        <p14:creationId xmlns:p14="http://schemas.microsoft.com/office/powerpoint/2010/main" val="320304331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4225"/>
            <a:ext cx="4144963" cy="3109913"/>
          </a:xfrm>
        </p:spPr>
      </p:sp>
      <p:sp>
        <p:nvSpPr>
          <p:cNvPr id="3" name="Notes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14352970"/>
              </p:ext>
            </p:extLst>
          </p:nvPr>
        </p:nvGraphicFramePr>
        <p:xfrm>
          <a:off x="685800" y="4054793"/>
          <a:ext cx="5715000" cy="1387163"/>
        </p:xfrm>
        <a:graphic>
          <a:graphicData uri="http://schemas.openxmlformats.org/drawingml/2006/table">
            <a:tbl>
              <a:tblPr firstRow="1" bandRow="1">
                <a:tableStyleId>{5C22544A-7EE6-4342-B048-85BDC9FD1C3A}</a:tableStyleId>
              </a:tblPr>
              <a:tblGrid>
                <a:gridCol w="1143000"/>
                <a:gridCol w="4572000"/>
              </a:tblGrid>
              <a:tr h="322540">
                <a:tc>
                  <a:txBody>
                    <a:bodyPr/>
                    <a:lstStyle/>
                    <a:p>
                      <a:r>
                        <a:rPr lang="en-US" sz="1000" b="1" dirty="0" smtClean="0">
                          <a:solidFill>
                            <a:schemeClr val="tx1"/>
                          </a:solidFill>
                          <a:latin typeface="Arial" pitchFamily="34" charset="0"/>
                          <a:cs typeface="Arial" pitchFamily="34" charset="0"/>
                        </a:rPr>
                        <a:t>Key Message </a:t>
                      </a:r>
                      <a:endParaRPr lang="en-US" sz="1000" b="1" dirty="0">
                        <a:solidFill>
                          <a:schemeClr val="tx1"/>
                        </a:solidFill>
                        <a:latin typeface="Arial" pitchFamily="34" charset="0"/>
                        <a:cs typeface="Arial" pitchFamily="34" charset="0"/>
                      </a:endParaRPr>
                    </a:p>
                  </a:txBody>
                  <a:tcPr marL="36576" marR="36576" marT="63494" marB="63494"/>
                </a:tc>
                <a:tc>
                  <a:txBody>
                    <a:bodyPr/>
                    <a:lstStyle/>
                    <a:p>
                      <a:pPr marL="171450" indent="-171450">
                        <a:buFont typeface="Arial" pitchFamily="34" charset="0"/>
                        <a:buChar char="•"/>
                      </a:pPr>
                      <a:r>
                        <a:rPr lang="en-US" sz="1000" b="1" dirty="0" smtClean="0">
                          <a:solidFill>
                            <a:schemeClr val="tx1"/>
                          </a:solidFill>
                          <a:latin typeface="Arial" pitchFamily="34" charset="0"/>
                          <a:cs typeface="Arial" pitchFamily="34" charset="0"/>
                        </a:rPr>
                        <a:t>N/A</a:t>
                      </a:r>
                      <a:endParaRPr lang="en-US" sz="1000" b="1" dirty="0">
                        <a:solidFill>
                          <a:schemeClr val="tx1"/>
                        </a:solidFill>
                        <a:latin typeface="Arial" pitchFamily="34" charset="0"/>
                        <a:cs typeface="Arial" pitchFamily="34" charset="0"/>
                      </a:endParaRPr>
                    </a:p>
                  </a:txBody>
                  <a:tcPr marL="36576" marR="36576" marT="63494" marB="63494"/>
                </a:tc>
              </a:tr>
              <a:tr h="419542">
                <a:tc>
                  <a:txBody>
                    <a:bodyPr/>
                    <a:lstStyle/>
                    <a:p>
                      <a:r>
                        <a:rPr lang="en-US" sz="1000" dirty="0" smtClean="0">
                          <a:latin typeface="Arial" pitchFamily="34" charset="0"/>
                          <a:cs typeface="Arial" pitchFamily="34" charset="0"/>
                        </a:rPr>
                        <a:t>Background Knowledge</a:t>
                      </a:r>
                      <a:endParaRPr lang="en-US" sz="1000" dirty="0">
                        <a:latin typeface="Arial" pitchFamily="34" charset="0"/>
                        <a:cs typeface="Arial" pitchFamily="34" charset="0"/>
                      </a:endParaRPr>
                    </a:p>
                  </a:txBody>
                  <a:tcPr marL="36576" marR="36576" marT="63494" marB="63494"/>
                </a:tc>
                <a:tc>
                  <a:txBody>
                    <a:bodyPr/>
                    <a:lstStyle/>
                    <a:p>
                      <a:pPr marL="171450" indent="-171450">
                        <a:buFont typeface="Arial" pitchFamily="34" charset="0"/>
                        <a:buChar char="•"/>
                      </a:pPr>
                      <a:r>
                        <a:rPr lang="en-US" sz="1000" dirty="0" smtClean="0">
                          <a:latin typeface="Arial" pitchFamily="34" charset="0"/>
                          <a:cs typeface="Arial" pitchFamily="34" charset="0"/>
                        </a:rPr>
                        <a:t>N/A</a:t>
                      </a:r>
                      <a:endParaRPr lang="en-US" sz="1000" dirty="0">
                        <a:latin typeface="Arial" pitchFamily="34" charset="0"/>
                        <a:cs typeface="Arial" pitchFamily="34" charset="0"/>
                      </a:endParaRPr>
                    </a:p>
                  </a:txBody>
                  <a:tcPr marL="36576" marR="36576" marT="63494" marB="63494"/>
                </a:tc>
              </a:tr>
              <a:tr h="322540">
                <a:tc>
                  <a:txBody>
                    <a:bodyPr/>
                    <a:lstStyle/>
                    <a:p>
                      <a:r>
                        <a:rPr lang="en-US" sz="1000" dirty="0" smtClean="0">
                          <a:latin typeface="Arial" pitchFamily="34" charset="0"/>
                          <a:cs typeface="Arial" pitchFamily="34" charset="0"/>
                        </a:rPr>
                        <a:t>Interactivity</a:t>
                      </a:r>
                      <a:endParaRPr lang="en-US" sz="1000" dirty="0">
                        <a:latin typeface="Arial" pitchFamily="34" charset="0"/>
                        <a:cs typeface="Arial" pitchFamily="34" charset="0"/>
                      </a:endParaRPr>
                    </a:p>
                  </a:txBody>
                  <a:tcPr marL="36576" marR="36576" marT="63494" marB="63494"/>
                </a:tc>
                <a:tc>
                  <a:txBody>
                    <a:bodyPr/>
                    <a:lstStyle/>
                    <a:p>
                      <a:pPr marL="171450" indent="-171450">
                        <a:buFont typeface="Arial" pitchFamily="34" charset="0"/>
                        <a:buChar char="•"/>
                      </a:pPr>
                      <a:r>
                        <a:rPr lang="en-US" sz="1000" dirty="0" smtClean="0">
                          <a:latin typeface="Arial" pitchFamily="34" charset="0"/>
                          <a:cs typeface="Arial" pitchFamily="34" charset="0"/>
                        </a:rPr>
                        <a:t>Questions/comments</a:t>
                      </a:r>
                      <a:endParaRPr lang="en-US" sz="1000" dirty="0">
                        <a:latin typeface="Arial" pitchFamily="34" charset="0"/>
                        <a:cs typeface="Arial" pitchFamily="34" charset="0"/>
                      </a:endParaRPr>
                    </a:p>
                  </a:txBody>
                  <a:tcPr marL="36576" marR="36576" marT="63494" marB="63494"/>
                </a:tc>
              </a:tr>
              <a:tr h="322540">
                <a:tc>
                  <a:txBody>
                    <a:bodyPr/>
                    <a:lstStyle/>
                    <a:p>
                      <a:r>
                        <a:rPr lang="en-US" sz="1000" dirty="0" smtClean="0">
                          <a:latin typeface="Arial" pitchFamily="34" charset="0"/>
                          <a:cs typeface="Arial" pitchFamily="34" charset="0"/>
                        </a:rPr>
                        <a:t>Notes</a:t>
                      </a:r>
                      <a:endParaRPr lang="en-US" sz="1000" dirty="0">
                        <a:latin typeface="Arial" pitchFamily="34" charset="0"/>
                        <a:cs typeface="Arial" pitchFamily="34" charset="0"/>
                      </a:endParaRPr>
                    </a:p>
                  </a:txBody>
                  <a:tcPr marL="36576" marR="36576" marT="63494" marB="63494"/>
                </a:tc>
                <a:tc>
                  <a:txBody>
                    <a:bodyPr/>
                    <a:lstStyle/>
                    <a:p>
                      <a:pPr marL="171450" indent="-171450">
                        <a:buFont typeface="Arial" pitchFamily="34" charset="0"/>
                        <a:buChar char="•"/>
                      </a:pPr>
                      <a:r>
                        <a:rPr lang="en-US" sz="1000" dirty="0" smtClean="0">
                          <a:latin typeface="Arial" pitchFamily="34" charset="0"/>
                          <a:cs typeface="Arial" pitchFamily="34" charset="0"/>
                        </a:rPr>
                        <a:t>Instructor</a:t>
                      </a:r>
                      <a:r>
                        <a:rPr lang="en-US" sz="1000" baseline="0" dirty="0" smtClean="0">
                          <a:latin typeface="Arial" pitchFamily="34" charset="0"/>
                          <a:cs typeface="Arial" pitchFamily="34" charset="0"/>
                        </a:rPr>
                        <a:t> specifies the exact time the participants are expected to return to class</a:t>
                      </a:r>
                      <a:endParaRPr lang="en-US" sz="1000" dirty="0">
                        <a:latin typeface="Arial" pitchFamily="34" charset="0"/>
                        <a:cs typeface="Arial" pitchFamily="34" charset="0"/>
                      </a:endParaRPr>
                    </a:p>
                  </a:txBody>
                  <a:tcPr marL="36576" marR="36576" marT="63494" marB="63494"/>
                </a:tc>
              </a:tr>
            </a:tbl>
          </a:graphicData>
        </a:graphic>
      </p:graphicFrame>
    </p:spTree>
    <p:extLst>
      <p:ext uri="{BB962C8B-B14F-4D97-AF65-F5344CB8AC3E}">
        <p14:creationId xmlns:p14="http://schemas.microsoft.com/office/powerpoint/2010/main" val="224118413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1" y="4377333"/>
            <a:ext cx="5486399" cy="370103"/>
          </a:xfrm>
          <a:prstGeom prst="rect">
            <a:avLst/>
          </a:prstGeom>
        </p:spPr>
        <p:txBody>
          <a:bodyPr lIns="91822" tIns="91822" rIns="91822" bIns="91822" anchor="t" anchorCtr="0">
            <a:spAutoFit/>
          </a:bodyPr>
          <a:lstStyle/>
          <a:p>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4225"/>
            <a:ext cx="4144963" cy="31099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55641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152" name="Shape 15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4225"/>
            <a:ext cx="4144963" cy="31099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55641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152" name="Shape 15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152" name="Shape 15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152" name="Shape 15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152" name="Shape 15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152" name="Shape 15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152" name="Shape 15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152" name="Shape 15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242" name="Shape 24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242" name="Shape 24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197" name="Shape 197"/>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7" name="Shape 15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9218" name="Shape 152"/>
          <p:cNvSpPr>
            <a:spLocks noGrp="1" noRot="1" noChangeAspect="1"/>
          </p:cNvSpPr>
          <p:nvPr>
            <p:ph type="sldImg" idx="2"/>
          </p:nvPr>
        </p:nvSpPr>
        <p:spPr>
          <a:noFill/>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197" name="Shape 197"/>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4225"/>
            <a:ext cx="4146550" cy="3111500"/>
          </a:xfrm>
        </p:spPr>
      </p:sp>
      <p:sp>
        <p:nvSpPr>
          <p:cNvPr id="3" name="Notes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71501031"/>
              </p:ext>
            </p:extLst>
          </p:nvPr>
        </p:nvGraphicFramePr>
        <p:xfrm>
          <a:off x="685800" y="4054793"/>
          <a:ext cx="5715000" cy="1512084"/>
        </p:xfrm>
        <a:graphic>
          <a:graphicData uri="http://schemas.openxmlformats.org/drawingml/2006/table">
            <a:tbl>
              <a:tblPr firstRow="1" bandRow="1">
                <a:tableStyleId>{5C22544A-7EE6-4342-B048-85BDC9FD1C3A}</a:tableStyleId>
              </a:tblPr>
              <a:tblGrid>
                <a:gridCol w="1143000"/>
                <a:gridCol w="4572000"/>
              </a:tblGrid>
              <a:tr h="307181">
                <a:tc>
                  <a:txBody>
                    <a:bodyPr/>
                    <a:lstStyle/>
                    <a:p>
                      <a:pPr algn="just"/>
                      <a:r>
                        <a:rPr lang="en-US" sz="1100" dirty="0" smtClean="0">
                          <a:solidFill>
                            <a:schemeClr val="tx1"/>
                          </a:solidFill>
                          <a:latin typeface="Arial" pitchFamily="34" charset="0"/>
                          <a:cs typeface="Arial" pitchFamily="34" charset="0"/>
                        </a:rPr>
                        <a:t>Key Message</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indent="-171450" algn="just">
                        <a:buFont typeface="Arial" pitchFamily="34" charset="0"/>
                        <a:buChar char="•"/>
                      </a:pPr>
                      <a:r>
                        <a:rPr lang="en-US" sz="1100" dirty="0" smtClean="0">
                          <a:solidFill>
                            <a:schemeClr val="tx1"/>
                          </a:solidFill>
                          <a:latin typeface="Arial" pitchFamily="34" charset="0"/>
                          <a:cs typeface="Arial" pitchFamily="34" charset="0"/>
                        </a:rPr>
                        <a:t>N/A</a:t>
                      </a:r>
                      <a:endParaRPr lang="en-US" sz="1100" dirty="0">
                        <a:solidFill>
                          <a:schemeClr val="tx1"/>
                        </a:solidFill>
                        <a:latin typeface="Arial" pitchFamily="34" charset="0"/>
                        <a:cs typeface="Arial" pitchFamily="34" charset="0"/>
                      </a:endParaRPr>
                    </a:p>
                  </a:txBody>
                  <a:tcPr marL="36576" marR="36576" marT="63526" marB="63526"/>
                </a:tc>
              </a:tr>
              <a:tr h="448861">
                <a:tc>
                  <a:txBody>
                    <a:bodyPr/>
                    <a:lstStyle/>
                    <a:p>
                      <a:pPr algn="just"/>
                      <a:r>
                        <a:rPr lang="en-US" sz="1100" dirty="0" smtClean="0">
                          <a:solidFill>
                            <a:schemeClr val="tx1"/>
                          </a:solidFill>
                          <a:latin typeface="Arial" pitchFamily="34" charset="0"/>
                          <a:cs typeface="Arial" pitchFamily="34" charset="0"/>
                        </a:rPr>
                        <a:t>Background Knowledge</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indent="-171450" algn="just">
                        <a:buFont typeface="Arial" pitchFamily="34" charset="0"/>
                        <a:buChar char="•"/>
                      </a:pPr>
                      <a:r>
                        <a:rPr lang="en-US" sz="1100" dirty="0" smtClean="0">
                          <a:solidFill>
                            <a:schemeClr val="tx1"/>
                          </a:solidFill>
                          <a:latin typeface="Arial" pitchFamily="34" charset="0"/>
                          <a:cs typeface="Arial" pitchFamily="34" charset="0"/>
                        </a:rPr>
                        <a:t>N/A</a:t>
                      </a:r>
                      <a:endParaRPr lang="en-US" sz="1100" dirty="0">
                        <a:solidFill>
                          <a:schemeClr val="tx1"/>
                        </a:solidFill>
                        <a:latin typeface="Arial" pitchFamily="34" charset="0"/>
                        <a:cs typeface="Arial" pitchFamily="34" charset="0"/>
                      </a:endParaRPr>
                    </a:p>
                  </a:txBody>
                  <a:tcPr marL="36576" marR="36576" marT="63526" marB="63526"/>
                </a:tc>
              </a:tr>
              <a:tr h="307181">
                <a:tc>
                  <a:txBody>
                    <a:bodyPr/>
                    <a:lstStyle/>
                    <a:p>
                      <a:pPr algn="just"/>
                      <a:r>
                        <a:rPr lang="en-US" sz="1100" dirty="0" smtClean="0">
                          <a:solidFill>
                            <a:schemeClr val="tx1"/>
                          </a:solidFill>
                          <a:latin typeface="Arial" pitchFamily="34" charset="0"/>
                          <a:cs typeface="Arial" pitchFamily="34" charset="0"/>
                        </a:rPr>
                        <a:t>Interactivity</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indent="-171450" algn="just">
                        <a:buFont typeface="Arial" pitchFamily="34" charset="0"/>
                        <a:buChar char="•"/>
                      </a:pPr>
                      <a:r>
                        <a:rPr lang="en-US" sz="1100" dirty="0" smtClean="0">
                          <a:solidFill>
                            <a:schemeClr val="tx1"/>
                          </a:solidFill>
                          <a:latin typeface="Arial" pitchFamily="34" charset="0"/>
                          <a:cs typeface="Arial" pitchFamily="34" charset="0"/>
                        </a:rPr>
                        <a:t>Questions/comments</a:t>
                      </a:r>
                      <a:endParaRPr lang="en-US" sz="1100" dirty="0">
                        <a:solidFill>
                          <a:schemeClr val="tx1"/>
                        </a:solidFill>
                        <a:latin typeface="Arial" pitchFamily="34" charset="0"/>
                        <a:cs typeface="Arial" pitchFamily="34" charset="0"/>
                      </a:endParaRPr>
                    </a:p>
                  </a:txBody>
                  <a:tcPr marL="36576" marR="36576" marT="63526" marB="63526"/>
                </a:tc>
              </a:tr>
              <a:tr h="448861">
                <a:tc>
                  <a:txBody>
                    <a:bodyPr/>
                    <a:lstStyle/>
                    <a:p>
                      <a:pPr algn="just"/>
                      <a:r>
                        <a:rPr lang="en-US" sz="1100" dirty="0" smtClean="0">
                          <a:solidFill>
                            <a:schemeClr val="tx1"/>
                          </a:solidFill>
                          <a:latin typeface="Arial" pitchFamily="34" charset="0"/>
                          <a:cs typeface="Arial" pitchFamily="34" charset="0"/>
                        </a:rPr>
                        <a:t>Notes</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lvl="0" indent="-171450">
                        <a:spcAft>
                          <a:spcPts val="600"/>
                        </a:spcAft>
                        <a:buFont typeface="Arial" pitchFamily="34" charset="0"/>
                        <a:buChar char="•"/>
                      </a:pPr>
                      <a:r>
                        <a:rPr lang="en-US" sz="1100" kern="1200" dirty="0" smtClean="0">
                          <a:solidFill>
                            <a:schemeClr val="tx1"/>
                          </a:solidFill>
                          <a:effectLst/>
                          <a:latin typeface="Arial" pitchFamily="34" charset="0"/>
                          <a:ea typeface="+mn-ea"/>
                          <a:cs typeface="Arial" pitchFamily="34" charset="0"/>
                        </a:rPr>
                        <a:t>This slide is self-explanatory; the Instructor will not need to provide additional information</a:t>
                      </a:r>
                    </a:p>
                  </a:txBody>
                  <a:tcPr marL="36576" marR="36576" marT="63526" marB="63526"/>
                </a:tc>
              </a:tr>
            </a:tbl>
          </a:graphicData>
        </a:graphic>
      </p:graphicFrame>
    </p:spTree>
    <p:extLst>
      <p:ext uri="{BB962C8B-B14F-4D97-AF65-F5344CB8AC3E}">
        <p14:creationId xmlns:p14="http://schemas.microsoft.com/office/powerpoint/2010/main" val="32030433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1050"/>
            <a:ext cx="4146550" cy="3111500"/>
          </a:xfrm>
          <a:prstGeom prst="rect">
            <a:avLst/>
          </a:prstGeom>
        </p:spPr>
      </p:sp>
      <p:sp>
        <p:nvSpPr>
          <p:cNvPr id="3" name="Notes Placeholder 2"/>
          <p:cNvSpPr>
            <a:spLocks noGrp="1"/>
          </p:cNvSpPr>
          <p:nvPr>
            <p:ph type="body" idx="1"/>
          </p:nvPr>
        </p:nvSpPr>
        <p:spPr>
          <a:xfrm>
            <a:off x="894526" y="4373295"/>
            <a:ext cx="5068957" cy="4143620"/>
          </a:xfrm>
          <a:prstGeom prst="rect">
            <a:avLst/>
          </a:prstGeom>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9193879"/>
              </p:ext>
            </p:extLst>
          </p:nvPr>
        </p:nvGraphicFramePr>
        <p:xfrm>
          <a:off x="685800" y="4054793"/>
          <a:ext cx="5715000" cy="1387163"/>
        </p:xfrm>
        <a:graphic>
          <a:graphicData uri="http://schemas.openxmlformats.org/drawingml/2006/table">
            <a:tbl>
              <a:tblPr firstRow="1" bandRow="1">
                <a:tableStyleId>{5C22544A-7EE6-4342-B048-85BDC9FD1C3A}</a:tableStyleId>
              </a:tblPr>
              <a:tblGrid>
                <a:gridCol w="1143000"/>
                <a:gridCol w="4572000"/>
              </a:tblGrid>
              <a:tr h="322540">
                <a:tc>
                  <a:txBody>
                    <a:bodyPr/>
                    <a:lstStyle/>
                    <a:p>
                      <a:r>
                        <a:rPr lang="en-US" sz="1000" b="1" dirty="0" smtClean="0">
                          <a:solidFill>
                            <a:schemeClr val="tx1"/>
                          </a:solidFill>
                          <a:latin typeface="Arial" pitchFamily="34" charset="0"/>
                          <a:cs typeface="Arial" pitchFamily="34" charset="0"/>
                        </a:rPr>
                        <a:t>Key Message </a:t>
                      </a:r>
                      <a:endParaRPr lang="en-US" sz="1000" b="1" dirty="0">
                        <a:solidFill>
                          <a:schemeClr val="tx1"/>
                        </a:solidFill>
                        <a:latin typeface="Arial" pitchFamily="34" charset="0"/>
                        <a:cs typeface="Arial" pitchFamily="34" charset="0"/>
                      </a:endParaRPr>
                    </a:p>
                  </a:txBody>
                  <a:tcPr marL="36576" marR="36576" marT="63494" marB="63494"/>
                </a:tc>
                <a:tc>
                  <a:txBody>
                    <a:bodyPr/>
                    <a:lstStyle/>
                    <a:p>
                      <a:pPr marL="171450" indent="-171450">
                        <a:buFont typeface="Arial" pitchFamily="34" charset="0"/>
                        <a:buChar char="•"/>
                      </a:pPr>
                      <a:r>
                        <a:rPr lang="en-US" sz="1000" b="1" dirty="0" smtClean="0">
                          <a:solidFill>
                            <a:schemeClr val="tx1"/>
                          </a:solidFill>
                          <a:latin typeface="Arial" pitchFamily="34" charset="0"/>
                          <a:cs typeface="Arial" pitchFamily="34" charset="0"/>
                        </a:rPr>
                        <a:t>N/A</a:t>
                      </a:r>
                      <a:endParaRPr lang="en-US" sz="1000" b="1" dirty="0">
                        <a:solidFill>
                          <a:schemeClr val="tx1"/>
                        </a:solidFill>
                        <a:latin typeface="Arial" pitchFamily="34" charset="0"/>
                        <a:cs typeface="Arial" pitchFamily="34" charset="0"/>
                      </a:endParaRPr>
                    </a:p>
                  </a:txBody>
                  <a:tcPr marL="36576" marR="36576" marT="63494" marB="63494"/>
                </a:tc>
              </a:tr>
              <a:tr h="419542">
                <a:tc>
                  <a:txBody>
                    <a:bodyPr/>
                    <a:lstStyle/>
                    <a:p>
                      <a:r>
                        <a:rPr lang="en-US" sz="1000" dirty="0" smtClean="0">
                          <a:latin typeface="Arial" pitchFamily="34" charset="0"/>
                          <a:cs typeface="Arial" pitchFamily="34" charset="0"/>
                        </a:rPr>
                        <a:t>Background Knowledge</a:t>
                      </a:r>
                      <a:endParaRPr lang="en-US" sz="1000" dirty="0">
                        <a:latin typeface="Arial" pitchFamily="34" charset="0"/>
                        <a:cs typeface="Arial" pitchFamily="34" charset="0"/>
                      </a:endParaRPr>
                    </a:p>
                  </a:txBody>
                  <a:tcPr marL="36576" marR="36576" marT="63494" marB="63494"/>
                </a:tc>
                <a:tc>
                  <a:txBody>
                    <a:bodyPr/>
                    <a:lstStyle/>
                    <a:p>
                      <a:pPr marL="171450" indent="-171450">
                        <a:buFont typeface="Arial" pitchFamily="34" charset="0"/>
                        <a:buChar char="•"/>
                      </a:pPr>
                      <a:r>
                        <a:rPr lang="en-US" sz="1000" dirty="0" smtClean="0">
                          <a:latin typeface="Arial" pitchFamily="34" charset="0"/>
                          <a:cs typeface="Arial" pitchFamily="34" charset="0"/>
                        </a:rPr>
                        <a:t>N/A</a:t>
                      </a:r>
                      <a:endParaRPr lang="en-US" sz="1000" dirty="0">
                        <a:latin typeface="Arial" pitchFamily="34" charset="0"/>
                        <a:cs typeface="Arial" pitchFamily="34" charset="0"/>
                      </a:endParaRPr>
                    </a:p>
                  </a:txBody>
                  <a:tcPr marL="36576" marR="36576" marT="63494" marB="63494"/>
                </a:tc>
              </a:tr>
              <a:tr h="322540">
                <a:tc>
                  <a:txBody>
                    <a:bodyPr/>
                    <a:lstStyle/>
                    <a:p>
                      <a:r>
                        <a:rPr lang="en-US" sz="1000" dirty="0" smtClean="0">
                          <a:latin typeface="Arial" pitchFamily="34" charset="0"/>
                          <a:cs typeface="Arial" pitchFamily="34" charset="0"/>
                        </a:rPr>
                        <a:t>Interactivity</a:t>
                      </a:r>
                      <a:endParaRPr lang="en-US" sz="1000" dirty="0">
                        <a:latin typeface="Arial" pitchFamily="34" charset="0"/>
                        <a:cs typeface="Arial" pitchFamily="34" charset="0"/>
                      </a:endParaRPr>
                    </a:p>
                  </a:txBody>
                  <a:tcPr marL="36576" marR="36576" marT="63494" marB="63494"/>
                </a:tc>
                <a:tc>
                  <a:txBody>
                    <a:bodyPr/>
                    <a:lstStyle/>
                    <a:p>
                      <a:pPr marL="171450" indent="-171450">
                        <a:buFont typeface="Arial" pitchFamily="34" charset="0"/>
                        <a:buChar char="•"/>
                      </a:pPr>
                      <a:r>
                        <a:rPr lang="en-US" sz="1000" dirty="0" smtClean="0">
                          <a:latin typeface="Arial" pitchFamily="34" charset="0"/>
                          <a:cs typeface="Arial" pitchFamily="34" charset="0"/>
                        </a:rPr>
                        <a:t>Questions/comments</a:t>
                      </a:r>
                      <a:endParaRPr lang="en-US" sz="1000" dirty="0">
                        <a:latin typeface="Arial" pitchFamily="34" charset="0"/>
                        <a:cs typeface="Arial" pitchFamily="34" charset="0"/>
                      </a:endParaRPr>
                    </a:p>
                  </a:txBody>
                  <a:tcPr marL="36576" marR="36576" marT="63494" marB="63494"/>
                </a:tc>
              </a:tr>
              <a:tr h="322540">
                <a:tc>
                  <a:txBody>
                    <a:bodyPr/>
                    <a:lstStyle/>
                    <a:p>
                      <a:r>
                        <a:rPr lang="en-US" sz="1000" dirty="0" smtClean="0">
                          <a:latin typeface="Arial" pitchFamily="34" charset="0"/>
                          <a:cs typeface="Arial" pitchFamily="34" charset="0"/>
                        </a:rPr>
                        <a:t>Notes</a:t>
                      </a:r>
                      <a:endParaRPr lang="en-US" sz="1000" dirty="0">
                        <a:latin typeface="Arial" pitchFamily="34" charset="0"/>
                        <a:cs typeface="Arial" pitchFamily="34" charset="0"/>
                      </a:endParaRPr>
                    </a:p>
                  </a:txBody>
                  <a:tcPr marL="36576" marR="36576" marT="63494" marB="63494"/>
                </a:tc>
                <a:tc>
                  <a:txBody>
                    <a:bodyPr/>
                    <a:lstStyle/>
                    <a:p>
                      <a:pPr marL="171450" indent="-171450">
                        <a:buFont typeface="Arial" pitchFamily="34" charset="0"/>
                        <a:buChar char="•"/>
                      </a:pPr>
                      <a:r>
                        <a:rPr lang="en-US" sz="1000" dirty="0" smtClean="0">
                          <a:latin typeface="Arial" pitchFamily="34" charset="0"/>
                          <a:cs typeface="Arial" pitchFamily="34" charset="0"/>
                        </a:rPr>
                        <a:t>Instructor</a:t>
                      </a:r>
                      <a:r>
                        <a:rPr lang="en-US" sz="1000" baseline="0" dirty="0" smtClean="0">
                          <a:latin typeface="Arial" pitchFamily="34" charset="0"/>
                          <a:cs typeface="Arial" pitchFamily="34" charset="0"/>
                        </a:rPr>
                        <a:t> specifies the exact time the participants are expected to return to class</a:t>
                      </a:r>
                      <a:endParaRPr lang="en-US" sz="1000" dirty="0">
                        <a:latin typeface="Arial" pitchFamily="34" charset="0"/>
                        <a:cs typeface="Arial" pitchFamily="34" charset="0"/>
                      </a:endParaRPr>
                    </a:p>
                  </a:txBody>
                  <a:tcPr marL="36576" marR="36576" marT="63494" marB="63494"/>
                </a:tc>
              </a:tr>
            </a:tbl>
          </a:graphicData>
        </a:graphic>
      </p:graphicFrame>
    </p:spTree>
    <p:extLst>
      <p:ext uri="{BB962C8B-B14F-4D97-AF65-F5344CB8AC3E}">
        <p14:creationId xmlns:p14="http://schemas.microsoft.com/office/powerpoint/2010/main" val="415415887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4225"/>
            <a:ext cx="4146550" cy="3111500"/>
          </a:xfrm>
        </p:spPr>
      </p:sp>
      <p:sp>
        <p:nvSpPr>
          <p:cNvPr id="3" name="Notes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71501031"/>
              </p:ext>
            </p:extLst>
          </p:nvPr>
        </p:nvGraphicFramePr>
        <p:xfrm>
          <a:off x="685800" y="4054793"/>
          <a:ext cx="5715000" cy="1512084"/>
        </p:xfrm>
        <a:graphic>
          <a:graphicData uri="http://schemas.openxmlformats.org/drawingml/2006/table">
            <a:tbl>
              <a:tblPr firstRow="1" bandRow="1">
                <a:tableStyleId>{5C22544A-7EE6-4342-B048-85BDC9FD1C3A}</a:tableStyleId>
              </a:tblPr>
              <a:tblGrid>
                <a:gridCol w="1143000"/>
                <a:gridCol w="4572000"/>
              </a:tblGrid>
              <a:tr h="307181">
                <a:tc>
                  <a:txBody>
                    <a:bodyPr/>
                    <a:lstStyle/>
                    <a:p>
                      <a:pPr algn="just"/>
                      <a:r>
                        <a:rPr lang="en-US" sz="1100" dirty="0" smtClean="0">
                          <a:solidFill>
                            <a:schemeClr val="tx1"/>
                          </a:solidFill>
                          <a:latin typeface="Arial" pitchFamily="34" charset="0"/>
                          <a:cs typeface="Arial" pitchFamily="34" charset="0"/>
                        </a:rPr>
                        <a:t>Key Message</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indent="-171450" algn="just">
                        <a:buFont typeface="Arial" pitchFamily="34" charset="0"/>
                        <a:buChar char="•"/>
                      </a:pPr>
                      <a:r>
                        <a:rPr lang="en-US" sz="1100" dirty="0" smtClean="0">
                          <a:solidFill>
                            <a:schemeClr val="tx1"/>
                          </a:solidFill>
                          <a:latin typeface="Arial" pitchFamily="34" charset="0"/>
                          <a:cs typeface="Arial" pitchFamily="34" charset="0"/>
                        </a:rPr>
                        <a:t>N/A</a:t>
                      </a:r>
                      <a:endParaRPr lang="en-US" sz="1100" dirty="0">
                        <a:solidFill>
                          <a:schemeClr val="tx1"/>
                        </a:solidFill>
                        <a:latin typeface="Arial" pitchFamily="34" charset="0"/>
                        <a:cs typeface="Arial" pitchFamily="34" charset="0"/>
                      </a:endParaRPr>
                    </a:p>
                  </a:txBody>
                  <a:tcPr marL="36576" marR="36576" marT="63526" marB="63526"/>
                </a:tc>
              </a:tr>
              <a:tr h="448861">
                <a:tc>
                  <a:txBody>
                    <a:bodyPr/>
                    <a:lstStyle/>
                    <a:p>
                      <a:pPr algn="just"/>
                      <a:r>
                        <a:rPr lang="en-US" sz="1100" dirty="0" smtClean="0">
                          <a:solidFill>
                            <a:schemeClr val="tx1"/>
                          </a:solidFill>
                          <a:latin typeface="Arial" pitchFamily="34" charset="0"/>
                          <a:cs typeface="Arial" pitchFamily="34" charset="0"/>
                        </a:rPr>
                        <a:t>Background Knowledge</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indent="-171450" algn="just">
                        <a:buFont typeface="Arial" pitchFamily="34" charset="0"/>
                        <a:buChar char="•"/>
                      </a:pPr>
                      <a:r>
                        <a:rPr lang="en-US" sz="1100" dirty="0" smtClean="0">
                          <a:solidFill>
                            <a:schemeClr val="tx1"/>
                          </a:solidFill>
                          <a:latin typeface="Arial" pitchFamily="34" charset="0"/>
                          <a:cs typeface="Arial" pitchFamily="34" charset="0"/>
                        </a:rPr>
                        <a:t>N/A</a:t>
                      </a:r>
                      <a:endParaRPr lang="en-US" sz="1100" dirty="0">
                        <a:solidFill>
                          <a:schemeClr val="tx1"/>
                        </a:solidFill>
                        <a:latin typeface="Arial" pitchFamily="34" charset="0"/>
                        <a:cs typeface="Arial" pitchFamily="34" charset="0"/>
                      </a:endParaRPr>
                    </a:p>
                  </a:txBody>
                  <a:tcPr marL="36576" marR="36576" marT="63526" marB="63526"/>
                </a:tc>
              </a:tr>
              <a:tr h="307181">
                <a:tc>
                  <a:txBody>
                    <a:bodyPr/>
                    <a:lstStyle/>
                    <a:p>
                      <a:pPr algn="just"/>
                      <a:r>
                        <a:rPr lang="en-US" sz="1100" dirty="0" smtClean="0">
                          <a:solidFill>
                            <a:schemeClr val="tx1"/>
                          </a:solidFill>
                          <a:latin typeface="Arial" pitchFamily="34" charset="0"/>
                          <a:cs typeface="Arial" pitchFamily="34" charset="0"/>
                        </a:rPr>
                        <a:t>Interactivity</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indent="-171450" algn="just">
                        <a:buFont typeface="Arial" pitchFamily="34" charset="0"/>
                        <a:buChar char="•"/>
                      </a:pPr>
                      <a:r>
                        <a:rPr lang="en-US" sz="1100" dirty="0" smtClean="0">
                          <a:solidFill>
                            <a:schemeClr val="tx1"/>
                          </a:solidFill>
                          <a:latin typeface="Arial" pitchFamily="34" charset="0"/>
                          <a:cs typeface="Arial" pitchFamily="34" charset="0"/>
                        </a:rPr>
                        <a:t>Questions/comments</a:t>
                      </a:r>
                      <a:endParaRPr lang="en-US" sz="1100" dirty="0">
                        <a:solidFill>
                          <a:schemeClr val="tx1"/>
                        </a:solidFill>
                        <a:latin typeface="Arial" pitchFamily="34" charset="0"/>
                        <a:cs typeface="Arial" pitchFamily="34" charset="0"/>
                      </a:endParaRPr>
                    </a:p>
                  </a:txBody>
                  <a:tcPr marL="36576" marR="36576" marT="63526" marB="63526"/>
                </a:tc>
              </a:tr>
              <a:tr h="448861">
                <a:tc>
                  <a:txBody>
                    <a:bodyPr/>
                    <a:lstStyle/>
                    <a:p>
                      <a:pPr algn="just"/>
                      <a:r>
                        <a:rPr lang="en-US" sz="1100" dirty="0" smtClean="0">
                          <a:solidFill>
                            <a:schemeClr val="tx1"/>
                          </a:solidFill>
                          <a:latin typeface="Arial" pitchFamily="34" charset="0"/>
                          <a:cs typeface="Arial" pitchFamily="34" charset="0"/>
                        </a:rPr>
                        <a:t>Notes</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lvl="0" indent="-171450">
                        <a:spcAft>
                          <a:spcPts val="600"/>
                        </a:spcAft>
                        <a:buFont typeface="Arial" pitchFamily="34" charset="0"/>
                        <a:buChar char="•"/>
                      </a:pPr>
                      <a:r>
                        <a:rPr lang="en-US" sz="1100" kern="1200" dirty="0" smtClean="0">
                          <a:solidFill>
                            <a:schemeClr val="tx1"/>
                          </a:solidFill>
                          <a:effectLst/>
                          <a:latin typeface="Arial" pitchFamily="34" charset="0"/>
                          <a:ea typeface="+mn-ea"/>
                          <a:cs typeface="Arial" pitchFamily="34" charset="0"/>
                        </a:rPr>
                        <a:t>This slide is self-explanatory; the Instructor will not need to provide additional information</a:t>
                      </a:r>
                    </a:p>
                  </a:txBody>
                  <a:tcPr marL="36576" marR="36576" marT="63526" marB="63526"/>
                </a:tc>
              </a:tr>
            </a:tbl>
          </a:graphicData>
        </a:graphic>
      </p:graphicFrame>
    </p:spTree>
    <p:extLst>
      <p:ext uri="{BB962C8B-B14F-4D97-AF65-F5344CB8AC3E}">
        <p14:creationId xmlns:p14="http://schemas.microsoft.com/office/powerpoint/2010/main" val="320304331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4225"/>
            <a:ext cx="4144963" cy="31099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60723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92163"/>
            <a:ext cx="4146550" cy="3111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582106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79463"/>
            <a:ext cx="4146550" cy="3111500"/>
          </a:xfrm>
          <a:prstGeom prst="rect">
            <a:avLst/>
          </a:prstGeom>
        </p:spPr>
      </p:sp>
      <p:sp>
        <p:nvSpPr>
          <p:cNvPr id="3" name="Notes Placeholder 2"/>
          <p:cNvSpPr>
            <a:spLocks noGrp="1"/>
          </p:cNvSpPr>
          <p:nvPr>
            <p:ph type="body" idx="1"/>
          </p:nvPr>
        </p:nvSpPr>
        <p:spPr>
          <a:xfrm>
            <a:off x="894526" y="4373295"/>
            <a:ext cx="5068957" cy="4143620"/>
          </a:xfrm>
          <a:prstGeom prst="rect">
            <a:avLst/>
          </a:prstGeom>
        </p:spPr>
        <p:txBody>
          <a:bodyPr/>
          <a:lstStyle/>
          <a:p>
            <a:endParaRPr lang="en-US">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38320676"/>
              </p:ext>
            </p:extLst>
          </p:nvPr>
        </p:nvGraphicFramePr>
        <p:xfrm>
          <a:off x="685800" y="4054793"/>
          <a:ext cx="5715000" cy="1445192"/>
        </p:xfrm>
        <a:graphic>
          <a:graphicData uri="http://schemas.openxmlformats.org/drawingml/2006/table">
            <a:tbl>
              <a:tblPr firstRow="1" bandRow="1">
                <a:tableStyleId>{5C22544A-7EE6-4342-B048-85BDC9FD1C3A}</a:tableStyleId>
              </a:tblPr>
              <a:tblGrid>
                <a:gridCol w="1143000"/>
                <a:gridCol w="4572000"/>
              </a:tblGrid>
              <a:tr h="400056">
                <a:tc>
                  <a:txBody>
                    <a:bodyPr/>
                    <a:lstStyle/>
                    <a:p>
                      <a:r>
                        <a:rPr lang="en-US" sz="1000" b="1" dirty="0" smtClean="0">
                          <a:solidFill>
                            <a:schemeClr val="tx1"/>
                          </a:solidFill>
                          <a:latin typeface="Arial" pitchFamily="34" charset="0"/>
                          <a:cs typeface="Arial" pitchFamily="34" charset="0"/>
                        </a:rPr>
                        <a:t>Key Message </a:t>
                      </a:r>
                      <a:endParaRPr lang="en-US" sz="1000" b="1" dirty="0">
                        <a:solidFill>
                          <a:schemeClr val="tx1"/>
                        </a:solidFill>
                        <a:latin typeface="Arial" pitchFamily="34" charset="0"/>
                        <a:cs typeface="Arial" pitchFamily="34" charset="0"/>
                      </a:endParaRPr>
                    </a:p>
                  </a:txBody>
                  <a:tcPr marL="36576" marR="36576" marT="46437" marB="46437"/>
                </a:tc>
                <a:tc>
                  <a:txBody>
                    <a:bodyPr/>
                    <a:lstStyle/>
                    <a:p>
                      <a:pPr marL="171450" indent="-171450">
                        <a:buFont typeface="Arial" pitchFamily="34" charset="0"/>
                        <a:buChar char="•"/>
                      </a:pPr>
                      <a:r>
                        <a:rPr lang="en-US" sz="1000" b="1" baseline="0" dirty="0" smtClean="0">
                          <a:solidFill>
                            <a:schemeClr val="tx1"/>
                          </a:solidFill>
                          <a:latin typeface="Arial" pitchFamily="34" charset="0"/>
                          <a:cs typeface="Arial" pitchFamily="34" charset="0"/>
                        </a:rPr>
                        <a:t>N/A</a:t>
                      </a:r>
                      <a:endParaRPr lang="en-US" sz="1000" b="1" dirty="0">
                        <a:solidFill>
                          <a:schemeClr val="tx1"/>
                        </a:solidFill>
                        <a:latin typeface="Arial" pitchFamily="34" charset="0"/>
                        <a:cs typeface="Arial" pitchFamily="34" charset="0"/>
                      </a:endParaRPr>
                    </a:p>
                  </a:txBody>
                  <a:tcPr marL="36576" marR="36576" marT="46437" marB="46437"/>
                </a:tc>
              </a:tr>
              <a:tr h="400056">
                <a:tc>
                  <a:txBody>
                    <a:bodyPr/>
                    <a:lstStyle/>
                    <a:p>
                      <a:r>
                        <a:rPr lang="en-US" sz="1000" dirty="0" smtClean="0">
                          <a:latin typeface="Arial" pitchFamily="34" charset="0"/>
                          <a:cs typeface="Arial" pitchFamily="34" charset="0"/>
                        </a:rPr>
                        <a:t>Background</a:t>
                      </a:r>
                      <a:r>
                        <a:rPr lang="en-US" sz="1000" baseline="0" dirty="0" smtClean="0">
                          <a:latin typeface="Arial" pitchFamily="34" charset="0"/>
                          <a:cs typeface="Arial" pitchFamily="34" charset="0"/>
                        </a:rPr>
                        <a:t> Information</a:t>
                      </a:r>
                      <a:endParaRPr lang="en-US" sz="1000" dirty="0">
                        <a:latin typeface="Arial" pitchFamily="34" charset="0"/>
                        <a:cs typeface="Arial" pitchFamily="34" charset="0"/>
                      </a:endParaRPr>
                    </a:p>
                  </a:txBody>
                  <a:tcPr marL="36576" marR="36576" marT="46437" marB="46437"/>
                </a:tc>
                <a:tc>
                  <a:txBody>
                    <a:bodyPr/>
                    <a:lstStyle/>
                    <a:p>
                      <a:pPr marL="171450" indent="-171450">
                        <a:buFont typeface="Arial" pitchFamily="34" charset="0"/>
                        <a:buChar char="•"/>
                      </a:pPr>
                      <a:r>
                        <a:rPr lang="en-US" sz="1000" dirty="0" smtClean="0">
                          <a:latin typeface="Arial" pitchFamily="34" charset="0"/>
                          <a:cs typeface="Arial" pitchFamily="34" charset="0"/>
                        </a:rPr>
                        <a:t>N/A</a:t>
                      </a:r>
                      <a:endParaRPr lang="en-US" sz="1000" dirty="0">
                        <a:latin typeface="Arial" pitchFamily="34" charset="0"/>
                        <a:cs typeface="Arial" pitchFamily="34" charset="0"/>
                      </a:endParaRPr>
                    </a:p>
                  </a:txBody>
                  <a:tcPr marL="36576" marR="36576" marT="46437" marB="46437"/>
                </a:tc>
              </a:tr>
              <a:tr h="322540">
                <a:tc>
                  <a:txBody>
                    <a:bodyPr/>
                    <a:lstStyle/>
                    <a:p>
                      <a:r>
                        <a:rPr lang="en-US" sz="1000" dirty="0" smtClean="0">
                          <a:latin typeface="Arial" pitchFamily="34" charset="0"/>
                          <a:cs typeface="Arial" pitchFamily="34" charset="0"/>
                        </a:rPr>
                        <a:t>Interactivity</a:t>
                      </a:r>
                      <a:endParaRPr lang="en-US" sz="1000" dirty="0">
                        <a:latin typeface="Arial" pitchFamily="34" charset="0"/>
                        <a:cs typeface="Arial" pitchFamily="34" charset="0"/>
                      </a:endParaRPr>
                    </a:p>
                  </a:txBody>
                  <a:tcPr marL="36576" marR="36576" marT="46437" marB="46437"/>
                </a:tc>
                <a:tc>
                  <a:txBody>
                    <a:bodyPr/>
                    <a:lstStyle/>
                    <a:p>
                      <a:pPr marL="171450" indent="-171450">
                        <a:buFont typeface="Arial" pitchFamily="34" charset="0"/>
                        <a:buChar char="•"/>
                      </a:pPr>
                      <a:r>
                        <a:rPr lang="en-US" sz="1000" dirty="0" smtClean="0">
                          <a:latin typeface="Arial" pitchFamily="34" charset="0"/>
                          <a:cs typeface="Arial" pitchFamily="34" charset="0"/>
                        </a:rPr>
                        <a:t>Questions/comments</a:t>
                      </a:r>
                      <a:endParaRPr lang="en-US" sz="1000" dirty="0">
                        <a:latin typeface="Arial" pitchFamily="34" charset="0"/>
                        <a:cs typeface="Arial" pitchFamily="34" charset="0"/>
                      </a:endParaRPr>
                    </a:p>
                  </a:txBody>
                  <a:tcPr marL="36576" marR="36576" marT="46437" marB="46437"/>
                </a:tc>
              </a:tr>
              <a:tr h="322540">
                <a:tc>
                  <a:txBody>
                    <a:bodyPr/>
                    <a:lstStyle/>
                    <a:p>
                      <a:r>
                        <a:rPr lang="en-US" sz="1000" dirty="0" smtClean="0">
                          <a:latin typeface="Arial" pitchFamily="34" charset="0"/>
                          <a:cs typeface="Arial" pitchFamily="34" charset="0"/>
                        </a:rPr>
                        <a:t>Notes</a:t>
                      </a:r>
                      <a:endParaRPr lang="en-US" sz="1000" dirty="0">
                        <a:latin typeface="Arial" pitchFamily="34" charset="0"/>
                        <a:cs typeface="Arial" pitchFamily="34" charset="0"/>
                      </a:endParaRPr>
                    </a:p>
                  </a:txBody>
                  <a:tcPr marL="36576" marR="36576" marT="46437" marB="46437"/>
                </a:tc>
                <a:tc>
                  <a:txBody>
                    <a:bodyPr/>
                    <a:lstStyle/>
                    <a:p>
                      <a:pPr marL="171450" indent="-171450">
                        <a:buFont typeface="Arial" pitchFamily="34" charset="0"/>
                        <a:buChar char="•"/>
                      </a:pPr>
                      <a:r>
                        <a:rPr lang="en-US" sz="1000" dirty="0" smtClean="0">
                          <a:latin typeface="Arial" pitchFamily="34" charset="0"/>
                          <a:cs typeface="Arial" pitchFamily="34" charset="0"/>
                        </a:rPr>
                        <a:t>N/A</a:t>
                      </a:r>
                      <a:endParaRPr lang="en-US" sz="1000" dirty="0">
                        <a:latin typeface="Arial" pitchFamily="34" charset="0"/>
                        <a:cs typeface="Arial" pitchFamily="34" charset="0"/>
                      </a:endParaRPr>
                    </a:p>
                  </a:txBody>
                  <a:tcPr marL="36576" marR="36576" marT="46437" marB="46437"/>
                </a:tc>
              </a:tr>
            </a:tbl>
          </a:graphicData>
        </a:graphic>
      </p:graphicFrame>
    </p:spTree>
    <p:extLst>
      <p:ext uri="{BB962C8B-B14F-4D97-AF65-F5344CB8AC3E}">
        <p14:creationId xmlns:p14="http://schemas.microsoft.com/office/powerpoint/2010/main" val="1832340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5" name="Shape 15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11266" name="Shape 152"/>
          <p:cNvSpPr>
            <a:spLocks noGrp="1" noRot="1" noChangeAspect="1"/>
          </p:cNvSpPr>
          <p:nvPr>
            <p:ph type="sldImg" idx="2"/>
          </p:nvPr>
        </p:nvSpPr>
        <p:spPr>
          <a:noFill/>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3" name="Shape 15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13314" name="Shape 152"/>
          <p:cNvSpPr>
            <a:spLocks noGrp="1" noRot="1" noChangeAspect="1"/>
          </p:cNvSpPr>
          <p:nvPr>
            <p:ph type="sldImg" idx="2"/>
          </p:nvPr>
        </p:nvSpPr>
        <p:spPr>
          <a:noFill/>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1"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15362" name="Shape 242"/>
          <p:cNvSpPr>
            <a:spLocks noGrp="1" noRot="1" noChangeAspect="1"/>
          </p:cNvSpPr>
          <p:nvPr>
            <p:ph type="sldImg" idx="2"/>
          </p:nvPr>
        </p:nvSpPr>
        <p:spPr>
          <a:noFill/>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09"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17410" name="Shape 242"/>
          <p:cNvSpPr>
            <a:spLocks noGrp="1" noRot="1" noChangeAspect="1"/>
          </p:cNvSpPr>
          <p:nvPr>
            <p:ph type="sldImg" idx="2"/>
          </p:nvPr>
        </p:nvSpPr>
        <p:spPr>
          <a:noFill/>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7"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19458" name="Shape 242"/>
          <p:cNvSpPr>
            <a:spLocks noGrp="1" noRot="1" noChangeAspect="1"/>
          </p:cNvSpPr>
          <p:nvPr>
            <p:ph type="sldImg" idx="2"/>
          </p:nvPr>
        </p:nvSpPr>
        <p:spPr>
          <a:noFill/>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5"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21506" name="Shape 242"/>
          <p:cNvSpPr>
            <a:spLocks noGrp="1" noRot="1" noChangeAspect="1"/>
          </p:cNvSpPr>
          <p:nvPr>
            <p:ph type="sldImg" idx="2"/>
          </p:nvPr>
        </p:nvSpPr>
        <p:spPr>
          <a:noFill/>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3"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23554" name="Shape 242"/>
          <p:cNvSpPr>
            <a:spLocks noGrp="1" noRot="1" noChangeAspect="1"/>
          </p:cNvSpPr>
          <p:nvPr>
            <p:ph type="sldImg" idx="2"/>
          </p:nvPr>
        </p:nvSpPr>
        <p:spPr>
          <a:noFill/>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1050"/>
            <a:ext cx="4146550" cy="3111500"/>
          </a:xfrm>
          <a:prstGeom prst="rect">
            <a:avLst/>
          </a:prstGeom>
        </p:spPr>
      </p:sp>
      <p:sp>
        <p:nvSpPr>
          <p:cNvPr id="3" name="Notes Placeholder 2"/>
          <p:cNvSpPr>
            <a:spLocks noGrp="1"/>
          </p:cNvSpPr>
          <p:nvPr>
            <p:ph type="body" idx="1"/>
          </p:nvPr>
        </p:nvSpPr>
        <p:spPr>
          <a:xfrm>
            <a:off x="894526" y="4373295"/>
            <a:ext cx="5068957" cy="4143620"/>
          </a:xfrm>
          <a:prstGeom prst="rect">
            <a:avLst/>
          </a:prstGeom>
        </p:spPr>
        <p:txBody>
          <a:bodyPr/>
          <a:lstStyle/>
          <a:p>
            <a:endParaRPr lang="en-US" dirty="0"/>
          </a:p>
        </p:txBody>
      </p:sp>
    </p:spTree>
    <p:extLst>
      <p:ext uri="{BB962C8B-B14F-4D97-AF65-F5344CB8AC3E}">
        <p14:creationId xmlns:p14="http://schemas.microsoft.com/office/powerpoint/2010/main" val="2282552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1"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25602" name="Shape 242"/>
          <p:cNvSpPr>
            <a:spLocks noGrp="1" noRot="1" noChangeAspect="1"/>
          </p:cNvSpPr>
          <p:nvPr>
            <p:ph type="sldImg" idx="2"/>
          </p:nvPr>
        </p:nvSpPr>
        <p:spPr>
          <a:noFill/>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49"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27650" name="Shape 242"/>
          <p:cNvSpPr>
            <a:spLocks noGrp="1" noRot="1" noChangeAspect="1"/>
          </p:cNvSpPr>
          <p:nvPr>
            <p:ph type="sldImg" idx="2"/>
          </p:nvPr>
        </p:nvSpPr>
        <p:spPr>
          <a:noFill/>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7"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29698" name="Shape 242"/>
          <p:cNvSpPr>
            <a:spLocks noGrp="1" noRot="1" noChangeAspect="1"/>
          </p:cNvSpPr>
          <p:nvPr>
            <p:ph type="sldImg" idx="2"/>
          </p:nvPr>
        </p:nvSpPr>
        <p:spPr>
          <a:noFill/>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5"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31746" name="Shape 242"/>
          <p:cNvSpPr>
            <a:spLocks noGrp="1" noRot="1" noChangeAspect="1"/>
          </p:cNvSpPr>
          <p:nvPr>
            <p:ph type="sldImg" idx="2"/>
          </p:nvPr>
        </p:nvSpPr>
        <p:spPr>
          <a:noFill/>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3"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33794" name="Shape 242"/>
          <p:cNvSpPr>
            <a:spLocks noGrp="1" noRot="1" noChangeAspect="1"/>
          </p:cNvSpPr>
          <p:nvPr>
            <p:ph type="sldImg" idx="2"/>
          </p:nvPr>
        </p:nvSpPr>
        <p:spPr>
          <a:noFill/>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1"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35842" name="Shape 242"/>
          <p:cNvSpPr>
            <a:spLocks noGrp="1" noRot="1" noChangeAspect="1"/>
          </p:cNvSpPr>
          <p:nvPr>
            <p:ph type="sldImg" idx="2"/>
          </p:nvPr>
        </p:nvSpPr>
        <p:spPr>
          <a:noFill/>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889"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37890" name="Shape 242"/>
          <p:cNvSpPr>
            <a:spLocks noGrp="1" noRot="1" noChangeAspect="1"/>
          </p:cNvSpPr>
          <p:nvPr>
            <p:ph type="sldImg" idx="2"/>
          </p:nvPr>
        </p:nvSpPr>
        <p:spPr>
          <a:noFill/>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937"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39938" name="Shape 242"/>
          <p:cNvSpPr>
            <a:spLocks noGrp="1" noRot="1" noChangeAspect="1"/>
          </p:cNvSpPr>
          <p:nvPr>
            <p:ph type="sldImg" idx="2"/>
          </p:nvPr>
        </p:nvSpPr>
        <p:spPr>
          <a:noFill/>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5"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41986" name="Shape 242"/>
          <p:cNvSpPr>
            <a:spLocks noGrp="1" noRot="1" noChangeAspect="1"/>
          </p:cNvSpPr>
          <p:nvPr>
            <p:ph type="sldImg" idx="2"/>
          </p:nvPr>
        </p:nvSpPr>
        <p:spPr>
          <a:noFill/>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3"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44034" name="Shape 242"/>
          <p:cNvSpPr>
            <a:spLocks noGrp="1" noRot="1" noChangeAspect="1"/>
          </p:cNvSpPr>
          <p:nvPr>
            <p:ph type="sldImg" idx="2"/>
          </p:nvPr>
        </p:nvSpPr>
        <p:spPr>
          <a:noFill/>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1050"/>
            <a:ext cx="4146550" cy="3111500"/>
          </a:xfrm>
          <a:prstGeom prst="rect">
            <a:avLst/>
          </a:prstGeom>
        </p:spPr>
      </p:sp>
      <p:sp>
        <p:nvSpPr>
          <p:cNvPr id="3" name="Notes Placeholder 2"/>
          <p:cNvSpPr>
            <a:spLocks noGrp="1"/>
          </p:cNvSpPr>
          <p:nvPr>
            <p:ph type="body" idx="1"/>
          </p:nvPr>
        </p:nvSpPr>
        <p:spPr>
          <a:xfrm>
            <a:off x="894526" y="4373295"/>
            <a:ext cx="5068957" cy="4143620"/>
          </a:xfrm>
          <a:prstGeom prst="rect">
            <a:avLst/>
          </a:prstGeom>
        </p:spPr>
        <p:txBody>
          <a:bodyPr/>
          <a:lstStyle/>
          <a:p>
            <a:endParaRPr lang="en-US"/>
          </a:p>
        </p:txBody>
      </p:sp>
    </p:spTree>
    <p:extLst>
      <p:ext uri="{BB962C8B-B14F-4D97-AF65-F5344CB8AC3E}">
        <p14:creationId xmlns:p14="http://schemas.microsoft.com/office/powerpoint/2010/main" val="13119668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081"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46082" name="Shape 242"/>
          <p:cNvSpPr>
            <a:spLocks noGrp="1" noRot="1" noChangeAspect="1"/>
          </p:cNvSpPr>
          <p:nvPr>
            <p:ph type="sldImg" idx="2"/>
          </p:nvPr>
        </p:nvSpPr>
        <p:spPr>
          <a:noFill/>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8129"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48130" name="Shape 242"/>
          <p:cNvSpPr>
            <a:spLocks noGrp="1" noRot="1" noChangeAspect="1"/>
          </p:cNvSpPr>
          <p:nvPr>
            <p:ph type="sldImg" idx="2"/>
          </p:nvPr>
        </p:nvSpPr>
        <p:spPr>
          <a:noFill/>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0177"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50178" name="Shape 242"/>
          <p:cNvSpPr>
            <a:spLocks noGrp="1" noRot="1" noChangeAspect="1"/>
          </p:cNvSpPr>
          <p:nvPr>
            <p:ph type="sldImg" idx="2"/>
          </p:nvPr>
        </p:nvSpPr>
        <p:spPr>
          <a:noFill/>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2225"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52226" name="Shape 242"/>
          <p:cNvSpPr>
            <a:spLocks noGrp="1" noRot="1" noChangeAspect="1"/>
          </p:cNvSpPr>
          <p:nvPr>
            <p:ph type="sldImg" idx="2"/>
          </p:nvPr>
        </p:nvSpPr>
        <p:spPr>
          <a:noFill/>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4273"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54274" name="Shape 242"/>
          <p:cNvSpPr>
            <a:spLocks noGrp="1" noRot="1" noChangeAspect="1"/>
          </p:cNvSpPr>
          <p:nvPr>
            <p:ph type="sldImg" idx="2"/>
          </p:nvPr>
        </p:nvSpPr>
        <p:spPr>
          <a:noFill/>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321"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56322" name="Shape 242"/>
          <p:cNvSpPr>
            <a:spLocks noGrp="1" noRot="1" noChangeAspect="1"/>
          </p:cNvSpPr>
          <p:nvPr>
            <p:ph type="sldImg" idx="2"/>
          </p:nvPr>
        </p:nvSpPr>
        <p:spPr>
          <a:noFill/>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8369"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58370" name="Shape 242"/>
          <p:cNvSpPr>
            <a:spLocks noGrp="1" noRot="1" noChangeAspect="1"/>
          </p:cNvSpPr>
          <p:nvPr>
            <p:ph type="sldImg" idx="2"/>
          </p:nvPr>
        </p:nvSpPr>
        <p:spPr>
          <a:noFill/>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0417"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60418" name="Shape 242"/>
          <p:cNvSpPr>
            <a:spLocks noGrp="1" noRot="1" noChangeAspect="1"/>
          </p:cNvSpPr>
          <p:nvPr>
            <p:ph type="sldImg" idx="2"/>
          </p:nvPr>
        </p:nvSpPr>
        <p:spPr>
          <a:noFill/>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2465"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62466" name="Shape 242"/>
          <p:cNvSpPr>
            <a:spLocks noGrp="1" noRot="1" noChangeAspect="1"/>
          </p:cNvSpPr>
          <p:nvPr>
            <p:ph type="sldImg" idx="2"/>
          </p:nvPr>
        </p:nvSpPr>
        <p:spPr>
          <a:noFill/>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4513"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64514" name="Shape 242"/>
          <p:cNvSpPr>
            <a:spLocks noGrp="1" noRot="1" noChangeAspect="1"/>
          </p:cNvSpPr>
          <p:nvPr>
            <p:ph type="sldImg" idx="2"/>
          </p:nvPr>
        </p:nvSpPr>
        <p:spPr>
          <a:noFill/>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1050"/>
            <a:ext cx="4146550" cy="3111500"/>
          </a:xfrm>
          <a:prstGeom prst="rect">
            <a:avLst/>
          </a:prstGeom>
        </p:spPr>
      </p:sp>
      <p:sp>
        <p:nvSpPr>
          <p:cNvPr id="3" name="Notes Placeholder 2"/>
          <p:cNvSpPr>
            <a:spLocks noGrp="1"/>
          </p:cNvSpPr>
          <p:nvPr>
            <p:ph type="body" idx="1"/>
          </p:nvPr>
        </p:nvSpPr>
        <p:spPr>
          <a:xfrm>
            <a:off x="894526" y="4373295"/>
            <a:ext cx="5068957" cy="4143620"/>
          </a:xfrm>
          <a:prstGeom prst="rect">
            <a:avLst/>
          </a:prstGeom>
        </p:spPr>
        <p:txBody>
          <a:bodyPr/>
          <a:lstStyle/>
          <a:p>
            <a:endParaRPr lang="en-US"/>
          </a:p>
        </p:txBody>
      </p:sp>
    </p:spTree>
    <p:extLst>
      <p:ext uri="{BB962C8B-B14F-4D97-AF65-F5344CB8AC3E}">
        <p14:creationId xmlns:p14="http://schemas.microsoft.com/office/powerpoint/2010/main" val="13119668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6561"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66562" name="Shape 242"/>
          <p:cNvSpPr>
            <a:spLocks noGrp="1" noRot="1" noChangeAspect="1"/>
          </p:cNvSpPr>
          <p:nvPr>
            <p:ph type="sldImg" idx="2"/>
          </p:nvPr>
        </p:nvSpPr>
        <p:spPr>
          <a:noFill/>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609"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68610" name="Shape 242"/>
          <p:cNvSpPr>
            <a:spLocks noGrp="1" noRot="1" noChangeAspect="1"/>
          </p:cNvSpPr>
          <p:nvPr>
            <p:ph type="sldImg" idx="2"/>
          </p:nvPr>
        </p:nvSpPr>
        <p:spPr>
          <a:noFill/>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0657"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70658" name="Shape 242"/>
          <p:cNvSpPr>
            <a:spLocks noGrp="1" noRot="1" noChangeAspect="1"/>
          </p:cNvSpPr>
          <p:nvPr>
            <p:ph type="sldImg" idx="2"/>
          </p:nvPr>
        </p:nvSpPr>
        <p:spPr>
          <a:noFill/>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2705"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72706" name="Shape 242"/>
          <p:cNvSpPr>
            <a:spLocks noGrp="1" noRot="1" noChangeAspect="1"/>
          </p:cNvSpPr>
          <p:nvPr>
            <p:ph type="sldImg" idx="2"/>
          </p:nvPr>
        </p:nvSpPr>
        <p:spPr>
          <a:noFill/>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4753"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74754" name="Shape 242"/>
          <p:cNvSpPr>
            <a:spLocks noGrp="1" noRot="1" noChangeAspect="1"/>
          </p:cNvSpPr>
          <p:nvPr>
            <p:ph type="sldImg" idx="2"/>
          </p:nvPr>
        </p:nvSpPr>
        <p:spPr>
          <a:noFill/>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6801"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76802" name="Shape 242"/>
          <p:cNvSpPr>
            <a:spLocks noGrp="1" noRot="1" noChangeAspect="1"/>
          </p:cNvSpPr>
          <p:nvPr>
            <p:ph type="sldImg" idx="2"/>
          </p:nvPr>
        </p:nvSpPr>
        <p:spPr>
          <a:noFill/>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8849"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78850" name="Shape 242"/>
          <p:cNvSpPr>
            <a:spLocks noGrp="1" noRot="1" noChangeAspect="1"/>
          </p:cNvSpPr>
          <p:nvPr>
            <p:ph type="sldImg" idx="2"/>
          </p:nvPr>
        </p:nvSpPr>
        <p:spPr>
          <a:noFill/>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0897"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80898" name="Shape 242"/>
          <p:cNvSpPr>
            <a:spLocks noGrp="1" noRot="1" noChangeAspect="1"/>
          </p:cNvSpPr>
          <p:nvPr>
            <p:ph type="sldImg" idx="2"/>
          </p:nvPr>
        </p:nvSpPr>
        <p:spPr>
          <a:noFill/>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2945"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82946" name="Shape 242"/>
          <p:cNvSpPr>
            <a:spLocks noGrp="1" noRot="1" noChangeAspect="1"/>
          </p:cNvSpPr>
          <p:nvPr>
            <p:ph type="sldImg" idx="2"/>
          </p:nvPr>
        </p:nvSpPr>
        <p:spPr>
          <a:noFill/>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4993"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84994" name="Shape 242"/>
          <p:cNvSpPr>
            <a:spLocks noGrp="1" noRot="1" noChangeAspect="1"/>
          </p:cNvSpPr>
          <p:nvPr>
            <p:ph type="sldImg" idx="2"/>
          </p:nvPr>
        </p:nvSpPr>
        <p:spPr>
          <a:noFill/>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5913" y="784225"/>
            <a:ext cx="4141787" cy="3108325"/>
          </a:xfrm>
          <a:prstGeom prst="rect">
            <a:avLst/>
          </a:prstGeom>
        </p:spPr>
      </p:sp>
      <p:sp>
        <p:nvSpPr>
          <p:cNvPr id="3" name="Notes Placeholder 2"/>
          <p:cNvSpPr>
            <a:spLocks noGrp="1"/>
          </p:cNvSpPr>
          <p:nvPr>
            <p:ph type="body" idx="1"/>
          </p:nvPr>
        </p:nvSpPr>
        <p:spPr>
          <a:xfrm>
            <a:off x="894526" y="4373295"/>
            <a:ext cx="5068957" cy="4143620"/>
          </a:xfrm>
          <a:prstGeom prst="rect">
            <a:avLst/>
          </a:prstGeom>
        </p:spPr>
        <p:txBody>
          <a:bodyPr/>
          <a:lstStyle/>
          <a:p>
            <a:endParaRPr lang="en-US"/>
          </a:p>
        </p:txBody>
      </p:sp>
    </p:spTree>
    <p:extLst>
      <p:ext uri="{BB962C8B-B14F-4D97-AF65-F5344CB8AC3E}">
        <p14:creationId xmlns:p14="http://schemas.microsoft.com/office/powerpoint/2010/main" val="35024856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7041"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87042" name="Shape 242"/>
          <p:cNvSpPr>
            <a:spLocks noGrp="1" noRot="1" noChangeAspect="1"/>
          </p:cNvSpPr>
          <p:nvPr>
            <p:ph type="sldImg" idx="2"/>
          </p:nvPr>
        </p:nvSpPr>
        <p:spPr>
          <a:noFill/>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9089"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89090" name="Shape 242"/>
          <p:cNvSpPr>
            <a:spLocks noGrp="1" noRot="1" noChangeAspect="1"/>
          </p:cNvSpPr>
          <p:nvPr>
            <p:ph type="sldImg" idx="2"/>
          </p:nvPr>
        </p:nvSpPr>
        <p:spPr>
          <a:noFill/>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1137"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91138" name="Shape 242"/>
          <p:cNvSpPr>
            <a:spLocks noGrp="1" noRot="1" noChangeAspect="1"/>
          </p:cNvSpPr>
          <p:nvPr>
            <p:ph type="sldImg" idx="2"/>
          </p:nvPr>
        </p:nvSpPr>
        <p:spPr>
          <a:noFill/>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3185"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93186" name="Shape 242"/>
          <p:cNvSpPr>
            <a:spLocks noGrp="1" noRot="1" noChangeAspect="1"/>
          </p:cNvSpPr>
          <p:nvPr>
            <p:ph type="sldImg" idx="2"/>
          </p:nvPr>
        </p:nvSpPr>
        <p:spPr>
          <a:noFill/>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5233"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95234" name="Shape 242"/>
          <p:cNvSpPr>
            <a:spLocks noGrp="1" noRot="1" noChangeAspect="1"/>
          </p:cNvSpPr>
          <p:nvPr>
            <p:ph type="sldImg" idx="2"/>
          </p:nvPr>
        </p:nvSpPr>
        <p:spPr>
          <a:noFill/>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7281"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97282" name="Shape 242"/>
          <p:cNvSpPr>
            <a:spLocks noGrp="1" noRot="1" noChangeAspect="1"/>
          </p:cNvSpPr>
          <p:nvPr>
            <p:ph type="sldImg" idx="2"/>
          </p:nvPr>
        </p:nvSpPr>
        <p:spPr>
          <a:noFill/>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9329"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99330" name="Shape 242"/>
          <p:cNvSpPr>
            <a:spLocks noGrp="1" noRot="1" noChangeAspect="1"/>
          </p:cNvSpPr>
          <p:nvPr>
            <p:ph type="sldImg" idx="2"/>
          </p:nvPr>
        </p:nvSpPr>
        <p:spPr>
          <a:noFill/>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1377"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101378" name="Shape 242"/>
          <p:cNvSpPr>
            <a:spLocks noGrp="1" noRot="1" noChangeAspect="1"/>
          </p:cNvSpPr>
          <p:nvPr>
            <p:ph type="sldImg" idx="2"/>
          </p:nvPr>
        </p:nvSpPr>
        <p:spPr>
          <a:noFill/>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3425"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103426" name="Shape 242"/>
          <p:cNvSpPr>
            <a:spLocks noGrp="1" noRot="1" noChangeAspect="1"/>
          </p:cNvSpPr>
          <p:nvPr>
            <p:ph type="sldImg" idx="2"/>
          </p:nvPr>
        </p:nvSpPr>
        <p:spPr>
          <a:noFill/>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5473"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105474" name="Shape 242"/>
          <p:cNvSpPr>
            <a:spLocks noGrp="1" noRot="1" noChangeAspect="1"/>
          </p:cNvSpPr>
          <p:nvPr>
            <p:ph type="sldImg" idx="2"/>
          </p:nvPr>
        </p:nvSpPr>
        <p:spPr>
          <a:noFill/>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1050"/>
            <a:ext cx="4146550" cy="3111500"/>
          </a:xfrm>
          <a:prstGeom prst="rect">
            <a:avLst/>
          </a:prstGeom>
        </p:spPr>
      </p:sp>
      <p:sp>
        <p:nvSpPr>
          <p:cNvPr id="3" name="Notes Placeholder 2"/>
          <p:cNvSpPr>
            <a:spLocks noGrp="1"/>
          </p:cNvSpPr>
          <p:nvPr>
            <p:ph type="body" idx="1"/>
          </p:nvPr>
        </p:nvSpPr>
        <p:spPr>
          <a:xfrm>
            <a:off x="894526" y="4373295"/>
            <a:ext cx="5068957" cy="4143620"/>
          </a:xfrm>
          <a:prstGeom prst="rect">
            <a:avLst/>
          </a:prstGeom>
        </p:spPr>
        <p:txBody>
          <a:bodyPr/>
          <a:lstStyle/>
          <a:p>
            <a:endParaRPr lang="en-US"/>
          </a:p>
        </p:txBody>
      </p:sp>
    </p:spTree>
    <p:extLst>
      <p:ext uri="{BB962C8B-B14F-4D97-AF65-F5344CB8AC3E}">
        <p14:creationId xmlns:p14="http://schemas.microsoft.com/office/powerpoint/2010/main" val="14743986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7521" name="Shape 241"/>
          <p:cNvSpPr txBox="1">
            <a:spLocks noGrp="1"/>
          </p:cNvSpPr>
          <p:nvPr>
            <p:ph type="body" idx="1"/>
          </p:nvPr>
        </p:nvSpPr>
        <p:spPr bwMode="auto">
          <a:xfrm>
            <a:off x="685800" y="6219954"/>
            <a:ext cx="5715000" cy="2774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spAutoFit/>
          </a:bodyPr>
          <a:lstStyle/>
          <a:p>
            <a:pPr>
              <a:spcBef>
                <a:spcPct val="0"/>
              </a:spcBef>
            </a:pPr>
            <a:endParaRPr lang="en-US" altLang="en-US" smtClean="0"/>
          </a:p>
        </p:txBody>
      </p:sp>
      <p:sp>
        <p:nvSpPr>
          <p:cNvPr id="107522" name="Shape 242"/>
          <p:cNvSpPr>
            <a:spLocks noGrp="1" noRot="1" noChangeAspect="1"/>
          </p:cNvSpPr>
          <p:nvPr>
            <p:ph type="sldImg" idx="2"/>
          </p:nvPr>
        </p:nvSpPr>
        <p:spPr>
          <a:noFill/>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4225"/>
            <a:ext cx="4146550" cy="3111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30433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4225"/>
            <a:ext cx="4144963" cy="31099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41588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4225"/>
            <a:ext cx="4144963" cy="31099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5564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4225"/>
            <a:ext cx="4146550" cy="3111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30433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4225"/>
            <a:ext cx="4144963" cy="3109913"/>
          </a:xfrm>
        </p:spPr>
      </p:sp>
      <p:sp>
        <p:nvSpPr>
          <p:cNvPr id="3" name="Notes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14352970"/>
              </p:ext>
            </p:extLst>
          </p:nvPr>
        </p:nvGraphicFramePr>
        <p:xfrm>
          <a:off x="685800" y="4054793"/>
          <a:ext cx="5715000" cy="1387163"/>
        </p:xfrm>
        <a:graphic>
          <a:graphicData uri="http://schemas.openxmlformats.org/drawingml/2006/table">
            <a:tbl>
              <a:tblPr firstRow="1" bandRow="1">
                <a:tableStyleId>{5C22544A-7EE6-4342-B048-85BDC9FD1C3A}</a:tableStyleId>
              </a:tblPr>
              <a:tblGrid>
                <a:gridCol w="1143000"/>
                <a:gridCol w="4572000"/>
              </a:tblGrid>
              <a:tr h="322540">
                <a:tc>
                  <a:txBody>
                    <a:bodyPr/>
                    <a:lstStyle/>
                    <a:p>
                      <a:r>
                        <a:rPr lang="en-US" sz="1000" b="1" dirty="0" smtClean="0">
                          <a:solidFill>
                            <a:schemeClr val="tx1"/>
                          </a:solidFill>
                          <a:latin typeface="Arial" pitchFamily="34" charset="0"/>
                          <a:cs typeface="Arial" pitchFamily="34" charset="0"/>
                        </a:rPr>
                        <a:t>Key Message </a:t>
                      </a:r>
                      <a:endParaRPr lang="en-US" sz="1000" b="1" dirty="0">
                        <a:solidFill>
                          <a:schemeClr val="tx1"/>
                        </a:solidFill>
                        <a:latin typeface="Arial" pitchFamily="34" charset="0"/>
                        <a:cs typeface="Arial" pitchFamily="34" charset="0"/>
                      </a:endParaRPr>
                    </a:p>
                  </a:txBody>
                  <a:tcPr marL="36576" marR="36576" marT="63494" marB="63494"/>
                </a:tc>
                <a:tc>
                  <a:txBody>
                    <a:bodyPr/>
                    <a:lstStyle/>
                    <a:p>
                      <a:pPr marL="171450" indent="-171450">
                        <a:buFont typeface="Arial" pitchFamily="34" charset="0"/>
                        <a:buChar char="•"/>
                      </a:pPr>
                      <a:r>
                        <a:rPr lang="en-US" sz="1000" b="1" dirty="0" smtClean="0">
                          <a:solidFill>
                            <a:schemeClr val="tx1"/>
                          </a:solidFill>
                          <a:latin typeface="Arial" pitchFamily="34" charset="0"/>
                          <a:cs typeface="Arial" pitchFamily="34" charset="0"/>
                        </a:rPr>
                        <a:t>N/A</a:t>
                      </a:r>
                      <a:endParaRPr lang="en-US" sz="1000" b="1" dirty="0">
                        <a:solidFill>
                          <a:schemeClr val="tx1"/>
                        </a:solidFill>
                        <a:latin typeface="Arial" pitchFamily="34" charset="0"/>
                        <a:cs typeface="Arial" pitchFamily="34" charset="0"/>
                      </a:endParaRPr>
                    </a:p>
                  </a:txBody>
                  <a:tcPr marL="36576" marR="36576" marT="63494" marB="63494"/>
                </a:tc>
              </a:tr>
              <a:tr h="419542">
                <a:tc>
                  <a:txBody>
                    <a:bodyPr/>
                    <a:lstStyle/>
                    <a:p>
                      <a:r>
                        <a:rPr lang="en-US" sz="1000" dirty="0" smtClean="0">
                          <a:latin typeface="Arial" pitchFamily="34" charset="0"/>
                          <a:cs typeface="Arial" pitchFamily="34" charset="0"/>
                        </a:rPr>
                        <a:t>Background Knowledge</a:t>
                      </a:r>
                      <a:endParaRPr lang="en-US" sz="1000" dirty="0">
                        <a:latin typeface="Arial" pitchFamily="34" charset="0"/>
                        <a:cs typeface="Arial" pitchFamily="34" charset="0"/>
                      </a:endParaRPr>
                    </a:p>
                  </a:txBody>
                  <a:tcPr marL="36576" marR="36576" marT="63494" marB="63494"/>
                </a:tc>
                <a:tc>
                  <a:txBody>
                    <a:bodyPr/>
                    <a:lstStyle/>
                    <a:p>
                      <a:pPr marL="171450" indent="-171450">
                        <a:buFont typeface="Arial" pitchFamily="34" charset="0"/>
                        <a:buChar char="•"/>
                      </a:pPr>
                      <a:r>
                        <a:rPr lang="en-US" sz="1000" dirty="0" smtClean="0">
                          <a:latin typeface="Arial" pitchFamily="34" charset="0"/>
                          <a:cs typeface="Arial" pitchFamily="34" charset="0"/>
                        </a:rPr>
                        <a:t>N/A</a:t>
                      </a:r>
                      <a:endParaRPr lang="en-US" sz="1000" dirty="0">
                        <a:latin typeface="Arial" pitchFamily="34" charset="0"/>
                        <a:cs typeface="Arial" pitchFamily="34" charset="0"/>
                      </a:endParaRPr>
                    </a:p>
                  </a:txBody>
                  <a:tcPr marL="36576" marR="36576" marT="63494" marB="63494"/>
                </a:tc>
              </a:tr>
              <a:tr h="322540">
                <a:tc>
                  <a:txBody>
                    <a:bodyPr/>
                    <a:lstStyle/>
                    <a:p>
                      <a:r>
                        <a:rPr lang="en-US" sz="1000" dirty="0" smtClean="0">
                          <a:latin typeface="Arial" pitchFamily="34" charset="0"/>
                          <a:cs typeface="Arial" pitchFamily="34" charset="0"/>
                        </a:rPr>
                        <a:t>Interactivity</a:t>
                      </a:r>
                      <a:endParaRPr lang="en-US" sz="1000" dirty="0">
                        <a:latin typeface="Arial" pitchFamily="34" charset="0"/>
                        <a:cs typeface="Arial" pitchFamily="34" charset="0"/>
                      </a:endParaRPr>
                    </a:p>
                  </a:txBody>
                  <a:tcPr marL="36576" marR="36576" marT="63494" marB="63494"/>
                </a:tc>
                <a:tc>
                  <a:txBody>
                    <a:bodyPr/>
                    <a:lstStyle/>
                    <a:p>
                      <a:pPr marL="171450" indent="-171450">
                        <a:buFont typeface="Arial" pitchFamily="34" charset="0"/>
                        <a:buChar char="•"/>
                      </a:pPr>
                      <a:r>
                        <a:rPr lang="en-US" sz="1000" dirty="0" smtClean="0">
                          <a:latin typeface="Arial" pitchFamily="34" charset="0"/>
                          <a:cs typeface="Arial" pitchFamily="34" charset="0"/>
                        </a:rPr>
                        <a:t>Questions/comments</a:t>
                      </a:r>
                      <a:endParaRPr lang="en-US" sz="1000" dirty="0">
                        <a:latin typeface="Arial" pitchFamily="34" charset="0"/>
                        <a:cs typeface="Arial" pitchFamily="34" charset="0"/>
                      </a:endParaRPr>
                    </a:p>
                  </a:txBody>
                  <a:tcPr marL="36576" marR="36576" marT="63494" marB="63494"/>
                </a:tc>
              </a:tr>
              <a:tr h="322540">
                <a:tc>
                  <a:txBody>
                    <a:bodyPr/>
                    <a:lstStyle/>
                    <a:p>
                      <a:r>
                        <a:rPr lang="en-US" sz="1000" dirty="0" smtClean="0">
                          <a:latin typeface="Arial" pitchFamily="34" charset="0"/>
                          <a:cs typeface="Arial" pitchFamily="34" charset="0"/>
                        </a:rPr>
                        <a:t>Notes</a:t>
                      </a:r>
                      <a:endParaRPr lang="en-US" sz="1000" dirty="0">
                        <a:latin typeface="Arial" pitchFamily="34" charset="0"/>
                        <a:cs typeface="Arial" pitchFamily="34" charset="0"/>
                      </a:endParaRPr>
                    </a:p>
                  </a:txBody>
                  <a:tcPr marL="36576" marR="36576" marT="63494" marB="63494"/>
                </a:tc>
                <a:tc>
                  <a:txBody>
                    <a:bodyPr/>
                    <a:lstStyle/>
                    <a:p>
                      <a:pPr marL="171450" indent="-171450">
                        <a:buFont typeface="Arial" pitchFamily="34" charset="0"/>
                        <a:buChar char="•"/>
                      </a:pPr>
                      <a:r>
                        <a:rPr lang="en-US" sz="1000" dirty="0" smtClean="0">
                          <a:latin typeface="Arial" pitchFamily="34" charset="0"/>
                          <a:cs typeface="Arial" pitchFamily="34" charset="0"/>
                        </a:rPr>
                        <a:t>Instructor</a:t>
                      </a:r>
                      <a:r>
                        <a:rPr lang="en-US" sz="1000" baseline="0" dirty="0" smtClean="0">
                          <a:latin typeface="Arial" pitchFamily="34" charset="0"/>
                          <a:cs typeface="Arial" pitchFamily="34" charset="0"/>
                        </a:rPr>
                        <a:t> specifies the exact time the participants are expected to return to class</a:t>
                      </a:r>
                      <a:endParaRPr lang="en-US" sz="1000" dirty="0">
                        <a:latin typeface="Arial" pitchFamily="34" charset="0"/>
                        <a:cs typeface="Arial" pitchFamily="34" charset="0"/>
                      </a:endParaRPr>
                    </a:p>
                  </a:txBody>
                  <a:tcPr marL="36576" marR="36576" marT="63494" marB="63494"/>
                </a:tc>
              </a:tr>
            </a:tbl>
          </a:graphicData>
        </a:graphic>
      </p:graphicFrame>
    </p:spTree>
    <p:extLst>
      <p:ext uri="{BB962C8B-B14F-4D97-AF65-F5344CB8AC3E}">
        <p14:creationId xmlns:p14="http://schemas.microsoft.com/office/powerpoint/2010/main" val="22411841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4225"/>
            <a:ext cx="4146550" cy="3111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30433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4225"/>
            <a:ext cx="4144963" cy="31099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5564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1050"/>
            <a:ext cx="4146550" cy="3111500"/>
          </a:xfrm>
          <a:prstGeom prst="rect">
            <a:avLst/>
          </a:prstGeom>
        </p:spPr>
      </p:sp>
      <p:sp>
        <p:nvSpPr>
          <p:cNvPr id="3" name="Notes Placeholder 2"/>
          <p:cNvSpPr>
            <a:spLocks noGrp="1"/>
          </p:cNvSpPr>
          <p:nvPr>
            <p:ph type="body" idx="1"/>
          </p:nvPr>
        </p:nvSpPr>
        <p:spPr>
          <a:xfrm>
            <a:off x="894526" y="4373295"/>
            <a:ext cx="5068957" cy="4143620"/>
          </a:xfrm>
          <a:prstGeom prst="rect">
            <a:avLst/>
          </a:prstGeom>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9193879"/>
              </p:ext>
            </p:extLst>
          </p:nvPr>
        </p:nvGraphicFramePr>
        <p:xfrm>
          <a:off x="685800" y="4054793"/>
          <a:ext cx="5715000" cy="1387163"/>
        </p:xfrm>
        <a:graphic>
          <a:graphicData uri="http://schemas.openxmlformats.org/drawingml/2006/table">
            <a:tbl>
              <a:tblPr firstRow="1" bandRow="1">
                <a:tableStyleId>{5C22544A-7EE6-4342-B048-85BDC9FD1C3A}</a:tableStyleId>
              </a:tblPr>
              <a:tblGrid>
                <a:gridCol w="1143000"/>
                <a:gridCol w="4572000"/>
              </a:tblGrid>
              <a:tr h="322540">
                <a:tc>
                  <a:txBody>
                    <a:bodyPr/>
                    <a:lstStyle/>
                    <a:p>
                      <a:r>
                        <a:rPr lang="en-US" sz="1000" b="1" dirty="0" smtClean="0">
                          <a:solidFill>
                            <a:schemeClr val="tx1"/>
                          </a:solidFill>
                          <a:latin typeface="Arial" pitchFamily="34" charset="0"/>
                          <a:cs typeface="Arial" pitchFamily="34" charset="0"/>
                        </a:rPr>
                        <a:t>Key Message </a:t>
                      </a:r>
                      <a:endParaRPr lang="en-US" sz="1000" b="1" dirty="0">
                        <a:solidFill>
                          <a:schemeClr val="tx1"/>
                        </a:solidFill>
                        <a:latin typeface="Arial" pitchFamily="34" charset="0"/>
                        <a:cs typeface="Arial" pitchFamily="34" charset="0"/>
                      </a:endParaRPr>
                    </a:p>
                  </a:txBody>
                  <a:tcPr marL="36576" marR="36576" marT="63494" marB="63494"/>
                </a:tc>
                <a:tc>
                  <a:txBody>
                    <a:bodyPr/>
                    <a:lstStyle/>
                    <a:p>
                      <a:pPr marL="171450" indent="-171450">
                        <a:buFont typeface="Arial" pitchFamily="34" charset="0"/>
                        <a:buChar char="•"/>
                      </a:pPr>
                      <a:r>
                        <a:rPr lang="en-US" sz="1000" b="1" dirty="0" smtClean="0">
                          <a:solidFill>
                            <a:schemeClr val="tx1"/>
                          </a:solidFill>
                          <a:latin typeface="Arial" pitchFamily="34" charset="0"/>
                          <a:cs typeface="Arial" pitchFamily="34" charset="0"/>
                        </a:rPr>
                        <a:t>N/A</a:t>
                      </a:r>
                      <a:endParaRPr lang="en-US" sz="1000" b="1" dirty="0">
                        <a:solidFill>
                          <a:schemeClr val="tx1"/>
                        </a:solidFill>
                        <a:latin typeface="Arial" pitchFamily="34" charset="0"/>
                        <a:cs typeface="Arial" pitchFamily="34" charset="0"/>
                      </a:endParaRPr>
                    </a:p>
                  </a:txBody>
                  <a:tcPr marL="36576" marR="36576" marT="63494" marB="63494"/>
                </a:tc>
              </a:tr>
              <a:tr h="419542">
                <a:tc>
                  <a:txBody>
                    <a:bodyPr/>
                    <a:lstStyle/>
                    <a:p>
                      <a:r>
                        <a:rPr lang="en-US" sz="1000" dirty="0" smtClean="0">
                          <a:latin typeface="Arial" pitchFamily="34" charset="0"/>
                          <a:cs typeface="Arial" pitchFamily="34" charset="0"/>
                        </a:rPr>
                        <a:t>Background Knowledge</a:t>
                      </a:r>
                      <a:endParaRPr lang="en-US" sz="1000" dirty="0">
                        <a:latin typeface="Arial" pitchFamily="34" charset="0"/>
                        <a:cs typeface="Arial" pitchFamily="34" charset="0"/>
                      </a:endParaRPr>
                    </a:p>
                  </a:txBody>
                  <a:tcPr marL="36576" marR="36576" marT="63494" marB="63494"/>
                </a:tc>
                <a:tc>
                  <a:txBody>
                    <a:bodyPr/>
                    <a:lstStyle/>
                    <a:p>
                      <a:pPr marL="171450" indent="-171450">
                        <a:buFont typeface="Arial" pitchFamily="34" charset="0"/>
                        <a:buChar char="•"/>
                      </a:pPr>
                      <a:r>
                        <a:rPr lang="en-US" sz="1000" dirty="0" smtClean="0">
                          <a:latin typeface="Arial" pitchFamily="34" charset="0"/>
                          <a:cs typeface="Arial" pitchFamily="34" charset="0"/>
                        </a:rPr>
                        <a:t>N/A</a:t>
                      </a:r>
                      <a:endParaRPr lang="en-US" sz="1000" dirty="0">
                        <a:latin typeface="Arial" pitchFamily="34" charset="0"/>
                        <a:cs typeface="Arial" pitchFamily="34" charset="0"/>
                      </a:endParaRPr>
                    </a:p>
                  </a:txBody>
                  <a:tcPr marL="36576" marR="36576" marT="63494" marB="63494"/>
                </a:tc>
              </a:tr>
              <a:tr h="322540">
                <a:tc>
                  <a:txBody>
                    <a:bodyPr/>
                    <a:lstStyle/>
                    <a:p>
                      <a:r>
                        <a:rPr lang="en-US" sz="1000" dirty="0" smtClean="0">
                          <a:latin typeface="Arial" pitchFamily="34" charset="0"/>
                          <a:cs typeface="Arial" pitchFamily="34" charset="0"/>
                        </a:rPr>
                        <a:t>Interactivity</a:t>
                      </a:r>
                      <a:endParaRPr lang="en-US" sz="1000" dirty="0">
                        <a:latin typeface="Arial" pitchFamily="34" charset="0"/>
                        <a:cs typeface="Arial" pitchFamily="34" charset="0"/>
                      </a:endParaRPr>
                    </a:p>
                  </a:txBody>
                  <a:tcPr marL="36576" marR="36576" marT="63494" marB="63494"/>
                </a:tc>
                <a:tc>
                  <a:txBody>
                    <a:bodyPr/>
                    <a:lstStyle/>
                    <a:p>
                      <a:pPr marL="171450" indent="-171450">
                        <a:buFont typeface="Arial" pitchFamily="34" charset="0"/>
                        <a:buChar char="•"/>
                      </a:pPr>
                      <a:r>
                        <a:rPr lang="en-US" sz="1000" dirty="0" smtClean="0">
                          <a:latin typeface="Arial" pitchFamily="34" charset="0"/>
                          <a:cs typeface="Arial" pitchFamily="34" charset="0"/>
                        </a:rPr>
                        <a:t>Questions/comments</a:t>
                      </a:r>
                      <a:endParaRPr lang="en-US" sz="1000" dirty="0">
                        <a:latin typeface="Arial" pitchFamily="34" charset="0"/>
                        <a:cs typeface="Arial" pitchFamily="34" charset="0"/>
                      </a:endParaRPr>
                    </a:p>
                  </a:txBody>
                  <a:tcPr marL="36576" marR="36576" marT="63494" marB="63494"/>
                </a:tc>
              </a:tr>
              <a:tr h="322540">
                <a:tc>
                  <a:txBody>
                    <a:bodyPr/>
                    <a:lstStyle/>
                    <a:p>
                      <a:r>
                        <a:rPr lang="en-US" sz="1000" dirty="0" smtClean="0">
                          <a:latin typeface="Arial" pitchFamily="34" charset="0"/>
                          <a:cs typeface="Arial" pitchFamily="34" charset="0"/>
                        </a:rPr>
                        <a:t>Notes</a:t>
                      </a:r>
                      <a:endParaRPr lang="en-US" sz="1000" dirty="0">
                        <a:latin typeface="Arial" pitchFamily="34" charset="0"/>
                        <a:cs typeface="Arial" pitchFamily="34" charset="0"/>
                      </a:endParaRPr>
                    </a:p>
                  </a:txBody>
                  <a:tcPr marL="36576" marR="36576" marT="63494" marB="63494"/>
                </a:tc>
                <a:tc>
                  <a:txBody>
                    <a:bodyPr/>
                    <a:lstStyle/>
                    <a:p>
                      <a:pPr marL="171450" indent="-171450">
                        <a:buFont typeface="Arial" pitchFamily="34" charset="0"/>
                        <a:buChar char="•"/>
                      </a:pPr>
                      <a:r>
                        <a:rPr lang="en-US" sz="1000" dirty="0" smtClean="0">
                          <a:latin typeface="Arial" pitchFamily="34" charset="0"/>
                          <a:cs typeface="Arial" pitchFamily="34" charset="0"/>
                        </a:rPr>
                        <a:t>Instructor</a:t>
                      </a:r>
                      <a:r>
                        <a:rPr lang="en-US" sz="1000" baseline="0" dirty="0" smtClean="0">
                          <a:latin typeface="Arial" pitchFamily="34" charset="0"/>
                          <a:cs typeface="Arial" pitchFamily="34" charset="0"/>
                        </a:rPr>
                        <a:t> specifies the exact time the participants are expected to return to class</a:t>
                      </a:r>
                      <a:endParaRPr lang="en-US" sz="1000" dirty="0">
                        <a:latin typeface="Arial" pitchFamily="34" charset="0"/>
                        <a:cs typeface="Arial" pitchFamily="34" charset="0"/>
                      </a:endParaRPr>
                    </a:p>
                  </a:txBody>
                  <a:tcPr marL="36576" marR="36576" marT="63494" marB="63494"/>
                </a:tc>
              </a:tr>
            </a:tbl>
          </a:graphicData>
        </a:graphic>
      </p:graphicFrame>
    </p:spTree>
    <p:extLst>
      <p:ext uri="{BB962C8B-B14F-4D97-AF65-F5344CB8AC3E}">
        <p14:creationId xmlns:p14="http://schemas.microsoft.com/office/powerpoint/2010/main" val="41541588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4225"/>
            <a:ext cx="4146550" cy="3111500"/>
          </a:xfrm>
        </p:spPr>
      </p:sp>
      <p:sp>
        <p:nvSpPr>
          <p:cNvPr id="3" name="Notes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71501031"/>
              </p:ext>
            </p:extLst>
          </p:nvPr>
        </p:nvGraphicFramePr>
        <p:xfrm>
          <a:off x="685800" y="4054793"/>
          <a:ext cx="5715000" cy="1512084"/>
        </p:xfrm>
        <a:graphic>
          <a:graphicData uri="http://schemas.openxmlformats.org/drawingml/2006/table">
            <a:tbl>
              <a:tblPr firstRow="1" bandRow="1">
                <a:tableStyleId>{5C22544A-7EE6-4342-B048-85BDC9FD1C3A}</a:tableStyleId>
              </a:tblPr>
              <a:tblGrid>
                <a:gridCol w="1143000"/>
                <a:gridCol w="4572000"/>
              </a:tblGrid>
              <a:tr h="307181">
                <a:tc>
                  <a:txBody>
                    <a:bodyPr/>
                    <a:lstStyle/>
                    <a:p>
                      <a:pPr algn="just"/>
                      <a:r>
                        <a:rPr lang="en-US" sz="1100" dirty="0" smtClean="0">
                          <a:solidFill>
                            <a:schemeClr val="tx1"/>
                          </a:solidFill>
                          <a:latin typeface="Arial" pitchFamily="34" charset="0"/>
                          <a:cs typeface="Arial" pitchFamily="34" charset="0"/>
                        </a:rPr>
                        <a:t>Key Message</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indent="-171450" algn="just">
                        <a:buFont typeface="Arial" pitchFamily="34" charset="0"/>
                        <a:buChar char="•"/>
                      </a:pPr>
                      <a:r>
                        <a:rPr lang="en-US" sz="1100" dirty="0" smtClean="0">
                          <a:solidFill>
                            <a:schemeClr val="tx1"/>
                          </a:solidFill>
                          <a:latin typeface="Arial" pitchFamily="34" charset="0"/>
                          <a:cs typeface="Arial" pitchFamily="34" charset="0"/>
                        </a:rPr>
                        <a:t>N/A</a:t>
                      </a:r>
                      <a:endParaRPr lang="en-US" sz="1100" dirty="0">
                        <a:solidFill>
                          <a:schemeClr val="tx1"/>
                        </a:solidFill>
                        <a:latin typeface="Arial" pitchFamily="34" charset="0"/>
                        <a:cs typeface="Arial" pitchFamily="34" charset="0"/>
                      </a:endParaRPr>
                    </a:p>
                  </a:txBody>
                  <a:tcPr marL="36576" marR="36576" marT="63526" marB="63526"/>
                </a:tc>
              </a:tr>
              <a:tr h="448861">
                <a:tc>
                  <a:txBody>
                    <a:bodyPr/>
                    <a:lstStyle/>
                    <a:p>
                      <a:pPr algn="just"/>
                      <a:r>
                        <a:rPr lang="en-US" sz="1100" dirty="0" smtClean="0">
                          <a:solidFill>
                            <a:schemeClr val="tx1"/>
                          </a:solidFill>
                          <a:latin typeface="Arial" pitchFamily="34" charset="0"/>
                          <a:cs typeface="Arial" pitchFamily="34" charset="0"/>
                        </a:rPr>
                        <a:t>Background Knowledge</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indent="-171450" algn="just">
                        <a:buFont typeface="Arial" pitchFamily="34" charset="0"/>
                        <a:buChar char="•"/>
                      </a:pPr>
                      <a:r>
                        <a:rPr lang="en-US" sz="1100" dirty="0" smtClean="0">
                          <a:solidFill>
                            <a:schemeClr val="tx1"/>
                          </a:solidFill>
                          <a:latin typeface="Arial" pitchFamily="34" charset="0"/>
                          <a:cs typeface="Arial" pitchFamily="34" charset="0"/>
                        </a:rPr>
                        <a:t>N/A</a:t>
                      </a:r>
                      <a:endParaRPr lang="en-US" sz="1100" dirty="0">
                        <a:solidFill>
                          <a:schemeClr val="tx1"/>
                        </a:solidFill>
                        <a:latin typeface="Arial" pitchFamily="34" charset="0"/>
                        <a:cs typeface="Arial" pitchFamily="34" charset="0"/>
                      </a:endParaRPr>
                    </a:p>
                  </a:txBody>
                  <a:tcPr marL="36576" marR="36576" marT="63526" marB="63526"/>
                </a:tc>
              </a:tr>
              <a:tr h="307181">
                <a:tc>
                  <a:txBody>
                    <a:bodyPr/>
                    <a:lstStyle/>
                    <a:p>
                      <a:pPr algn="just"/>
                      <a:r>
                        <a:rPr lang="en-US" sz="1100" dirty="0" smtClean="0">
                          <a:solidFill>
                            <a:schemeClr val="tx1"/>
                          </a:solidFill>
                          <a:latin typeface="Arial" pitchFamily="34" charset="0"/>
                          <a:cs typeface="Arial" pitchFamily="34" charset="0"/>
                        </a:rPr>
                        <a:t>Interactivity</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indent="-171450" algn="just">
                        <a:buFont typeface="Arial" pitchFamily="34" charset="0"/>
                        <a:buChar char="•"/>
                      </a:pPr>
                      <a:r>
                        <a:rPr lang="en-US" sz="1100" dirty="0" smtClean="0">
                          <a:solidFill>
                            <a:schemeClr val="tx1"/>
                          </a:solidFill>
                          <a:latin typeface="Arial" pitchFamily="34" charset="0"/>
                          <a:cs typeface="Arial" pitchFamily="34" charset="0"/>
                        </a:rPr>
                        <a:t>Questions/comments</a:t>
                      </a:r>
                      <a:endParaRPr lang="en-US" sz="1100" dirty="0">
                        <a:solidFill>
                          <a:schemeClr val="tx1"/>
                        </a:solidFill>
                        <a:latin typeface="Arial" pitchFamily="34" charset="0"/>
                        <a:cs typeface="Arial" pitchFamily="34" charset="0"/>
                      </a:endParaRPr>
                    </a:p>
                  </a:txBody>
                  <a:tcPr marL="36576" marR="36576" marT="63526" marB="63526"/>
                </a:tc>
              </a:tr>
              <a:tr h="448861">
                <a:tc>
                  <a:txBody>
                    <a:bodyPr/>
                    <a:lstStyle/>
                    <a:p>
                      <a:pPr algn="just"/>
                      <a:r>
                        <a:rPr lang="en-US" sz="1100" dirty="0" smtClean="0">
                          <a:solidFill>
                            <a:schemeClr val="tx1"/>
                          </a:solidFill>
                          <a:latin typeface="Arial" pitchFamily="34" charset="0"/>
                          <a:cs typeface="Arial" pitchFamily="34" charset="0"/>
                        </a:rPr>
                        <a:t>Notes</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lvl="0" indent="-171450">
                        <a:spcAft>
                          <a:spcPts val="600"/>
                        </a:spcAft>
                        <a:buFont typeface="Arial" pitchFamily="34" charset="0"/>
                        <a:buChar char="•"/>
                      </a:pPr>
                      <a:r>
                        <a:rPr lang="en-US" sz="1100" kern="1200" dirty="0" smtClean="0">
                          <a:solidFill>
                            <a:schemeClr val="tx1"/>
                          </a:solidFill>
                          <a:effectLst/>
                          <a:latin typeface="Arial" pitchFamily="34" charset="0"/>
                          <a:ea typeface="+mn-ea"/>
                          <a:cs typeface="Arial" pitchFamily="34" charset="0"/>
                        </a:rPr>
                        <a:t>This slide is self-explanatory; the Instructor will not need to provide additional information</a:t>
                      </a:r>
                    </a:p>
                  </a:txBody>
                  <a:tcPr marL="36576" marR="36576" marT="63526" marB="63526"/>
                </a:tc>
              </a:tr>
            </a:tbl>
          </a:graphicData>
        </a:graphic>
      </p:graphicFrame>
    </p:spTree>
    <p:extLst>
      <p:ext uri="{BB962C8B-B14F-4D97-AF65-F5344CB8AC3E}">
        <p14:creationId xmlns:p14="http://schemas.microsoft.com/office/powerpoint/2010/main" val="3203043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79463"/>
            <a:ext cx="4146550" cy="3111500"/>
          </a:xfrm>
          <a:prstGeom prst="rect">
            <a:avLst/>
          </a:prstGeom>
        </p:spPr>
      </p:sp>
      <p:sp>
        <p:nvSpPr>
          <p:cNvPr id="3" name="Notes Placeholder 2"/>
          <p:cNvSpPr>
            <a:spLocks noGrp="1"/>
          </p:cNvSpPr>
          <p:nvPr>
            <p:ph type="body" idx="1"/>
          </p:nvPr>
        </p:nvSpPr>
        <p:spPr>
          <a:xfrm>
            <a:off x="894526" y="4373295"/>
            <a:ext cx="5068957" cy="4143620"/>
          </a:xfrm>
          <a:prstGeom prst="rect">
            <a:avLst/>
          </a:prstGeom>
        </p:spPr>
        <p:txBody>
          <a:bodyPr/>
          <a:lstStyle/>
          <a:p>
            <a:endParaRPr lang="en-US">
              <a:latin typeface="Arial" pitchFamily="34" charset="0"/>
              <a:cs typeface="Arial" pitchFamily="34" charset="0"/>
            </a:endParaRPr>
          </a:p>
        </p:txBody>
      </p:sp>
    </p:spTree>
    <p:extLst>
      <p:ext uri="{BB962C8B-B14F-4D97-AF65-F5344CB8AC3E}">
        <p14:creationId xmlns:p14="http://schemas.microsoft.com/office/powerpoint/2010/main" val="18323409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1050"/>
            <a:ext cx="4146550" cy="3111500"/>
          </a:xfrm>
          <a:prstGeom prst="rect">
            <a:avLst/>
          </a:prstGeom>
        </p:spPr>
      </p:sp>
      <p:sp>
        <p:nvSpPr>
          <p:cNvPr id="3" name="Notes Placeholder 2"/>
          <p:cNvSpPr>
            <a:spLocks noGrp="1"/>
          </p:cNvSpPr>
          <p:nvPr>
            <p:ph type="body" idx="1"/>
          </p:nvPr>
        </p:nvSpPr>
        <p:spPr>
          <a:xfrm>
            <a:off x="894526" y="4373295"/>
            <a:ext cx="5068957" cy="4143620"/>
          </a:xfrm>
          <a:prstGeom prst="rect">
            <a:avLst/>
          </a:prstGeom>
        </p:spPr>
        <p:txBody>
          <a:bodyPr/>
          <a:lstStyle/>
          <a:p>
            <a:endParaRPr lang="en-US" dirty="0"/>
          </a:p>
        </p:txBody>
      </p:sp>
    </p:spTree>
    <p:extLst>
      <p:ext uri="{BB962C8B-B14F-4D97-AF65-F5344CB8AC3E}">
        <p14:creationId xmlns:p14="http://schemas.microsoft.com/office/powerpoint/2010/main" val="228255247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1050"/>
            <a:ext cx="4146550" cy="3111500"/>
          </a:xfrm>
          <a:prstGeom prst="rect">
            <a:avLst/>
          </a:prstGeom>
        </p:spPr>
      </p:sp>
      <p:sp>
        <p:nvSpPr>
          <p:cNvPr id="3" name="Notes Placeholder 2"/>
          <p:cNvSpPr>
            <a:spLocks noGrp="1"/>
          </p:cNvSpPr>
          <p:nvPr>
            <p:ph type="body" idx="1"/>
          </p:nvPr>
        </p:nvSpPr>
        <p:spPr>
          <a:xfrm>
            <a:off x="894526" y="4373295"/>
            <a:ext cx="5068957" cy="4143620"/>
          </a:xfrm>
          <a:prstGeom prst="rect">
            <a:avLst/>
          </a:prstGeom>
        </p:spPr>
        <p:txBody>
          <a:bodyPr/>
          <a:lstStyle/>
          <a:p>
            <a:endParaRPr lang="en-US"/>
          </a:p>
        </p:txBody>
      </p:sp>
    </p:spTree>
    <p:extLst>
      <p:ext uri="{BB962C8B-B14F-4D97-AF65-F5344CB8AC3E}">
        <p14:creationId xmlns:p14="http://schemas.microsoft.com/office/powerpoint/2010/main" val="13119668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4225"/>
            <a:ext cx="4146550" cy="3111500"/>
          </a:xfrm>
        </p:spPr>
      </p:sp>
      <p:sp>
        <p:nvSpPr>
          <p:cNvPr id="3" name="Notes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71501031"/>
              </p:ext>
            </p:extLst>
          </p:nvPr>
        </p:nvGraphicFramePr>
        <p:xfrm>
          <a:off x="685800" y="4054793"/>
          <a:ext cx="5715000" cy="1512084"/>
        </p:xfrm>
        <a:graphic>
          <a:graphicData uri="http://schemas.openxmlformats.org/drawingml/2006/table">
            <a:tbl>
              <a:tblPr firstRow="1" bandRow="1">
                <a:tableStyleId>{5C22544A-7EE6-4342-B048-85BDC9FD1C3A}</a:tableStyleId>
              </a:tblPr>
              <a:tblGrid>
                <a:gridCol w="1143000"/>
                <a:gridCol w="4572000"/>
              </a:tblGrid>
              <a:tr h="307181">
                <a:tc>
                  <a:txBody>
                    <a:bodyPr/>
                    <a:lstStyle/>
                    <a:p>
                      <a:pPr algn="just"/>
                      <a:r>
                        <a:rPr lang="en-US" sz="1100" dirty="0" smtClean="0">
                          <a:solidFill>
                            <a:schemeClr val="tx1"/>
                          </a:solidFill>
                          <a:latin typeface="Arial" pitchFamily="34" charset="0"/>
                          <a:cs typeface="Arial" pitchFamily="34" charset="0"/>
                        </a:rPr>
                        <a:t>Key Message</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indent="-171450" algn="just">
                        <a:buFont typeface="Arial" pitchFamily="34" charset="0"/>
                        <a:buChar char="•"/>
                      </a:pPr>
                      <a:r>
                        <a:rPr lang="en-US" sz="1100" dirty="0" smtClean="0">
                          <a:solidFill>
                            <a:schemeClr val="tx1"/>
                          </a:solidFill>
                          <a:latin typeface="Arial" pitchFamily="34" charset="0"/>
                          <a:cs typeface="Arial" pitchFamily="34" charset="0"/>
                        </a:rPr>
                        <a:t>N/A</a:t>
                      </a:r>
                      <a:endParaRPr lang="en-US" sz="1100" dirty="0">
                        <a:solidFill>
                          <a:schemeClr val="tx1"/>
                        </a:solidFill>
                        <a:latin typeface="Arial" pitchFamily="34" charset="0"/>
                        <a:cs typeface="Arial" pitchFamily="34" charset="0"/>
                      </a:endParaRPr>
                    </a:p>
                  </a:txBody>
                  <a:tcPr marL="36576" marR="36576" marT="63526" marB="63526"/>
                </a:tc>
              </a:tr>
              <a:tr h="448861">
                <a:tc>
                  <a:txBody>
                    <a:bodyPr/>
                    <a:lstStyle/>
                    <a:p>
                      <a:pPr algn="just"/>
                      <a:r>
                        <a:rPr lang="en-US" sz="1100" dirty="0" smtClean="0">
                          <a:solidFill>
                            <a:schemeClr val="tx1"/>
                          </a:solidFill>
                          <a:latin typeface="Arial" pitchFamily="34" charset="0"/>
                          <a:cs typeface="Arial" pitchFamily="34" charset="0"/>
                        </a:rPr>
                        <a:t>Background Knowledge</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indent="-171450" algn="just">
                        <a:buFont typeface="Arial" pitchFamily="34" charset="0"/>
                        <a:buChar char="•"/>
                      </a:pPr>
                      <a:r>
                        <a:rPr lang="en-US" sz="1100" dirty="0" smtClean="0">
                          <a:solidFill>
                            <a:schemeClr val="tx1"/>
                          </a:solidFill>
                          <a:latin typeface="Arial" pitchFamily="34" charset="0"/>
                          <a:cs typeface="Arial" pitchFamily="34" charset="0"/>
                        </a:rPr>
                        <a:t>N/A</a:t>
                      </a:r>
                      <a:endParaRPr lang="en-US" sz="1100" dirty="0">
                        <a:solidFill>
                          <a:schemeClr val="tx1"/>
                        </a:solidFill>
                        <a:latin typeface="Arial" pitchFamily="34" charset="0"/>
                        <a:cs typeface="Arial" pitchFamily="34" charset="0"/>
                      </a:endParaRPr>
                    </a:p>
                  </a:txBody>
                  <a:tcPr marL="36576" marR="36576" marT="63526" marB="63526"/>
                </a:tc>
              </a:tr>
              <a:tr h="307181">
                <a:tc>
                  <a:txBody>
                    <a:bodyPr/>
                    <a:lstStyle/>
                    <a:p>
                      <a:pPr algn="just"/>
                      <a:r>
                        <a:rPr lang="en-US" sz="1100" dirty="0" smtClean="0">
                          <a:solidFill>
                            <a:schemeClr val="tx1"/>
                          </a:solidFill>
                          <a:latin typeface="Arial" pitchFamily="34" charset="0"/>
                          <a:cs typeface="Arial" pitchFamily="34" charset="0"/>
                        </a:rPr>
                        <a:t>Interactivity</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indent="-171450" algn="just">
                        <a:buFont typeface="Arial" pitchFamily="34" charset="0"/>
                        <a:buChar char="•"/>
                      </a:pPr>
                      <a:r>
                        <a:rPr lang="en-US" sz="1100" dirty="0" smtClean="0">
                          <a:solidFill>
                            <a:schemeClr val="tx1"/>
                          </a:solidFill>
                          <a:latin typeface="Arial" pitchFamily="34" charset="0"/>
                          <a:cs typeface="Arial" pitchFamily="34" charset="0"/>
                        </a:rPr>
                        <a:t>Questions/comments</a:t>
                      </a:r>
                      <a:endParaRPr lang="en-US" sz="1100" dirty="0">
                        <a:solidFill>
                          <a:schemeClr val="tx1"/>
                        </a:solidFill>
                        <a:latin typeface="Arial" pitchFamily="34" charset="0"/>
                        <a:cs typeface="Arial" pitchFamily="34" charset="0"/>
                      </a:endParaRPr>
                    </a:p>
                  </a:txBody>
                  <a:tcPr marL="36576" marR="36576" marT="63526" marB="63526"/>
                </a:tc>
              </a:tr>
              <a:tr h="448861">
                <a:tc>
                  <a:txBody>
                    <a:bodyPr/>
                    <a:lstStyle/>
                    <a:p>
                      <a:pPr algn="just"/>
                      <a:r>
                        <a:rPr lang="en-US" sz="1100" dirty="0" smtClean="0">
                          <a:solidFill>
                            <a:schemeClr val="tx1"/>
                          </a:solidFill>
                          <a:latin typeface="Arial" pitchFamily="34" charset="0"/>
                          <a:cs typeface="Arial" pitchFamily="34" charset="0"/>
                        </a:rPr>
                        <a:t>Notes</a:t>
                      </a:r>
                      <a:endParaRPr lang="en-US" sz="1100" dirty="0">
                        <a:solidFill>
                          <a:schemeClr val="tx1"/>
                        </a:solidFill>
                        <a:latin typeface="Arial" pitchFamily="34" charset="0"/>
                        <a:cs typeface="Arial" pitchFamily="34" charset="0"/>
                      </a:endParaRPr>
                    </a:p>
                  </a:txBody>
                  <a:tcPr marL="36576" marR="36576" marT="63526" marB="63526"/>
                </a:tc>
                <a:tc>
                  <a:txBody>
                    <a:bodyPr/>
                    <a:lstStyle/>
                    <a:p>
                      <a:pPr marL="171450" lvl="0" indent="-171450">
                        <a:spcAft>
                          <a:spcPts val="600"/>
                        </a:spcAft>
                        <a:buFont typeface="Arial" pitchFamily="34" charset="0"/>
                        <a:buChar char="•"/>
                      </a:pPr>
                      <a:r>
                        <a:rPr lang="en-US" sz="1100" kern="1200" dirty="0" smtClean="0">
                          <a:solidFill>
                            <a:schemeClr val="tx1"/>
                          </a:solidFill>
                          <a:effectLst/>
                          <a:latin typeface="Arial" pitchFamily="34" charset="0"/>
                          <a:ea typeface="+mn-ea"/>
                          <a:cs typeface="Arial" pitchFamily="34" charset="0"/>
                        </a:rPr>
                        <a:t>This slide is self-explanatory; the Instructor will not need to provide additional information</a:t>
                      </a:r>
                    </a:p>
                  </a:txBody>
                  <a:tcPr marL="36576" marR="36576" marT="63526" marB="63526"/>
                </a:tc>
              </a:tr>
            </a:tbl>
          </a:graphicData>
        </a:graphic>
      </p:graphicFrame>
    </p:spTree>
    <p:extLst>
      <p:ext uri="{BB962C8B-B14F-4D97-AF65-F5344CB8AC3E}">
        <p14:creationId xmlns:p14="http://schemas.microsoft.com/office/powerpoint/2010/main" val="32030433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1" y="4377333"/>
            <a:ext cx="5486399" cy="370103"/>
          </a:xfrm>
          <a:prstGeom prst="rect">
            <a:avLst/>
          </a:prstGeom>
        </p:spPr>
        <p:txBody>
          <a:bodyPr lIns="91822" tIns="91822" rIns="91822" bIns="91822" anchor="t" anchorCtr="0">
            <a:spAutoFit/>
          </a:bodyPr>
          <a:lstStyle/>
          <a:p>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4225"/>
            <a:ext cx="4144963" cy="31099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5564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242" name="Shape 24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242" name="Shape 24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242" name="Shape 24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242" name="Shape 24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242" name="Shape 24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4325" y="784225"/>
            <a:ext cx="4144963" cy="31099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55641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242" name="Shape 24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242" name="Shape 24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242" name="Shape 24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242" name="Shape 24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242" name="Shape 24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152" name="Shape 15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152" name="Shape 15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152" name="Shape 15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152" name="Shape 15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242" name="Shape 24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241518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242" name="Shape 24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152" name="Shape 15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152" name="Shape 15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152" name="Shape 15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152" name="Shape 15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152" name="Shape 15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242" name="Shape 24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242" name="Shape 24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152" name="Shape 15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1" y="6265756"/>
            <a:ext cx="5486399" cy="370103"/>
          </a:xfrm>
          <a:prstGeom prst="rect">
            <a:avLst/>
          </a:prstGeom>
        </p:spPr>
        <p:txBody>
          <a:bodyPr lIns="91822" tIns="91822" rIns="91822" bIns="91822" anchor="ctr" anchorCtr="0">
            <a:spAutoFit/>
          </a:bodyPr>
          <a:lstStyle/>
          <a:p>
            <a:endParaRPr/>
          </a:p>
        </p:txBody>
      </p:sp>
      <p:sp>
        <p:nvSpPr>
          <p:cNvPr id="242" name="Shape 242"/>
          <p:cNvSpPr>
            <a:spLocks noGrp="1" noRot="1" noChangeAspect="1"/>
          </p:cNvSpPr>
          <p:nvPr>
            <p:ph type="sldImg" idx="2"/>
          </p:nvPr>
        </p:nvSpPr>
        <p:spPr>
          <a:xfrm>
            <a:off x="1127125" y="692150"/>
            <a:ext cx="4605338" cy="3455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36"/>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57600" y="3048000"/>
            <a:ext cx="180181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098" name="Rectangle 2"/>
          <p:cNvSpPr>
            <a:spLocks noGrp="1" noChangeArrowheads="1"/>
          </p:cNvSpPr>
          <p:nvPr>
            <p:ph type="ctrTitle" hasCustomPrompt="1"/>
          </p:nvPr>
        </p:nvSpPr>
        <p:spPr>
          <a:xfrm>
            <a:off x="912813" y="2362200"/>
            <a:ext cx="7772400" cy="1600200"/>
          </a:xfrm>
        </p:spPr>
        <p:txBody>
          <a:bodyPr/>
          <a:lstStyle>
            <a:lvl1pPr>
              <a:defRPr sz="4000">
                <a:solidFill>
                  <a:schemeClr val="accent1">
                    <a:lumMod val="50000"/>
                  </a:schemeClr>
                </a:solidFill>
              </a:defRPr>
            </a:lvl1pPr>
          </a:lstStyle>
          <a:p>
            <a:r>
              <a:rPr lang="en-US" dirty="0" smtClean="0"/>
              <a:t>CLICK TO EDIT MASTER TITLE STYLE</a:t>
            </a:r>
            <a:endParaRPr lang="en-US" dirty="0"/>
          </a:p>
        </p:txBody>
      </p:sp>
      <p:sp>
        <p:nvSpPr>
          <p:cNvPr id="132099" name="Rectangle 3"/>
          <p:cNvSpPr>
            <a:spLocks noGrp="1" noChangeArrowheads="1"/>
          </p:cNvSpPr>
          <p:nvPr>
            <p:ph type="subTitle" idx="1"/>
          </p:nvPr>
        </p:nvSpPr>
        <p:spPr>
          <a:xfrm>
            <a:off x="912813" y="4114800"/>
            <a:ext cx="7773987" cy="1219200"/>
          </a:xfrm>
          <a:noFill/>
          <a:ln>
            <a:noFill/>
          </a:ln>
        </p:spPr>
        <p:txBody>
          <a:bodyPr/>
          <a:lstStyle>
            <a:lvl1pPr marL="0" indent="0">
              <a:buFontTx/>
              <a:buNone/>
              <a:defRPr sz="2800">
                <a:solidFill>
                  <a:schemeClr val="accent1">
                    <a:lumMod val="50000"/>
                  </a:schemeClr>
                </a:solidFill>
              </a:defRPr>
            </a:lvl1pPr>
          </a:lstStyle>
          <a:p>
            <a:r>
              <a:rPr lang="en-US" dirty="0" smtClean="0"/>
              <a:t>Click to edit Master subtitle style</a:t>
            </a:r>
            <a:endParaRPr lang="en-US" dirty="0"/>
          </a:p>
        </p:txBody>
      </p:sp>
      <p:sp>
        <p:nvSpPr>
          <p:cNvPr id="6" name="Rectangle 4"/>
          <p:cNvSpPr>
            <a:spLocks noGrp="1" noChangeArrowheads="1"/>
          </p:cNvSpPr>
          <p:nvPr>
            <p:ph type="ftr" sz="quarter" idx="10"/>
          </p:nvPr>
        </p:nvSpPr>
        <p:spPr bwMode="auto">
          <a:xfrm>
            <a:off x="5181600" y="6553200"/>
            <a:ext cx="3124200" cy="228600"/>
          </a:xfrm>
          <a:prstGeom prst="rect">
            <a:avLst/>
          </a:prstGeom>
          <a:ln>
            <a:miter lim="800000"/>
            <a:headEnd/>
            <a:tailEnd/>
          </a:ln>
        </p:spPr>
        <p:txBody>
          <a:bodyPr vert="horz" wrap="square" lIns="78666" tIns="39333" rIns="78666" bIns="39333" numCol="1" anchor="b" anchorCtr="0" compatLnSpc="1">
            <a:prstTxWarp prst="textNoShape">
              <a:avLst/>
            </a:prstTxWarp>
          </a:bodyPr>
          <a:lstStyle>
            <a:lvl1pPr>
              <a:defRPr sz="1200">
                <a:solidFill>
                  <a:schemeClr val="bg1"/>
                </a:solidFill>
                <a:latin typeface="ScalaSansLF-Bold" pitchFamily="2" charset="0"/>
                <a:cs typeface="+mn-cs"/>
              </a:defRPr>
            </a:lvl1pPr>
          </a:lstStyle>
          <a:p>
            <a:pPr>
              <a:defRPr/>
            </a:pPr>
            <a:endParaRPr lang="en-US">
              <a:solidFill>
                <a:prstClr val="white"/>
              </a:solidFill>
            </a:endParaRPr>
          </a:p>
        </p:txBody>
      </p:sp>
      <p:sp>
        <p:nvSpPr>
          <p:cNvPr id="8" name="Rectangle 5"/>
          <p:cNvSpPr>
            <a:spLocks noGrp="1" noChangeArrowheads="1"/>
          </p:cNvSpPr>
          <p:nvPr>
            <p:ph type="sldNum" sz="quarter" idx="4"/>
          </p:nvPr>
        </p:nvSpPr>
        <p:spPr bwMode="auto">
          <a:xfrm>
            <a:off x="8382000" y="6553200"/>
            <a:ext cx="609600" cy="228600"/>
          </a:xfrm>
          <a:prstGeom prst="rect">
            <a:avLst/>
          </a:prstGeom>
          <a:ln>
            <a:miter lim="800000"/>
            <a:headEnd/>
            <a:tailEnd/>
          </a:ln>
        </p:spPr>
        <p:txBody>
          <a:bodyPr vert="horz" wrap="square" lIns="78666" tIns="39333" rIns="78666" bIns="39333" numCol="1" anchor="b" anchorCtr="0" compatLnSpc="1">
            <a:prstTxWarp prst="textNoShape">
              <a:avLst/>
            </a:prstTxWarp>
          </a:bodyPr>
          <a:lstStyle>
            <a:lvl1pPr>
              <a:defRPr sz="1800" b="1">
                <a:solidFill>
                  <a:schemeClr val="accent1">
                    <a:lumMod val="50000"/>
                  </a:schemeClr>
                </a:solidFill>
                <a:latin typeface="Arial Black" pitchFamily="34" charset="0"/>
                <a:cs typeface="+mn-cs"/>
              </a:defRPr>
            </a:lvl1pPr>
          </a:lstStyle>
          <a:p>
            <a:pPr>
              <a:defRPr/>
            </a:pPr>
            <a:fld id="{4C7A1C78-5104-4F3C-A05C-97D0B122E8E0}" type="slidenum">
              <a:rPr lang="en-US" smtClean="0"/>
              <a:pPr>
                <a:defRPr/>
              </a:pPr>
              <a:t>‹#›</a:t>
            </a:fld>
            <a:endParaRPr lang="en-US" dirty="0"/>
          </a:p>
        </p:txBody>
      </p:sp>
    </p:spTree>
    <p:extLst>
      <p:ext uri="{BB962C8B-B14F-4D97-AF65-F5344CB8AC3E}">
        <p14:creationId xmlns:p14="http://schemas.microsoft.com/office/powerpoint/2010/main" val="348163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Arial Black"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4"/>
          </p:nvPr>
        </p:nvSpPr>
        <p:spPr bwMode="auto">
          <a:xfrm>
            <a:off x="8382000" y="6553200"/>
            <a:ext cx="609600" cy="228600"/>
          </a:xfrm>
          <a:prstGeom prst="rect">
            <a:avLst/>
          </a:prstGeom>
          <a:ln>
            <a:miter lim="800000"/>
            <a:headEnd/>
            <a:tailEnd/>
          </a:ln>
        </p:spPr>
        <p:txBody>
          <a:bodyPr vert="horz" wrap="square" lIns="78666" tIns="39333" rIns="78666" bIns="39333" numCol="1" anchor="b" anchorCtr="0" compatLnSpc="1">
            <a:prstTxWarp prst="textNoShape">
              <a:avLst/>
            </a:prstTxWarp>
          </a:bodyPr>
          <a:lstStyle>
            <a:lvl1pPr>
              <a:defRPr sz="1800" b="1">
                <a:solidFill>
                  <a:schemeClr val="accent1">
                    <a:lumMod val="50000"/>
                  </a:schemeClr>
                </a:solidFill>
                <a:latin typeface="Arial Black" pitchFamily="34" charset="0"/>
                <a:cs typeface="+mn-cs"/>
              </a:defRPr>
            </a:lvl1pPr>
          </a:lstStyle>
          <a:p>
            <a:pPr>
              <a:defRPr/>
            </a:pPr>
            <a:fld id="{4C7A1C78-5104-4F3C-A05C-97D0B122E8E0}" type="slidenum">
              <a:rPr lang="en-US" smtClean="0"/>
              <a:pPr>
                <a:defRPr/>
              </a:pPr>
              <a:t>‹#›</a:t>
            </a:fld>
            <a:endParaRPr lang="en-US" dirty="0"/>
          </a:p>
        </p:txBody>
      </p:sp>
    </p:spTree>
    <p:extLst>
      <p:ext uri="{BB962C8B-B14F-4D97-AF65-F5344CB8AC3E}">
        <p14:creationId xmlns:p14="http://schemas.microsoft.com/office/powerpoint/2010/main" val="402212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136525"/>
            <a:ext cx="2016125" cy="5273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3088" y="136525"/>
            <a:ext cx="5895975" cy="5273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4"/>
          </p:nvPr>
        </p:nvSpPr>
        <p:spPr bwMode="auto">
          <a:xfrm>
            <a:off x="8382000" y="6553200"/>
            <a:ext cx="609600" cy="228600"/>
          </a:xfrm>
          <a:prstGeom prst="rect">
            <a:avLst/>
          </a:prstGeom>
          <a:ln>
            <a:miter lim="800000"/>
            <a:headEnd/>
            <a:tailEnd/>
          </a:ln>
        </p:spPr>
        <p:txBody>
          <a:bodyPr vert="horz" wrap="square" lIns="78666" tIns="39333" rIns="78666" bIns="39333" numCol="1" anchor="b" anchorCtr="0" compatLnSpc="1">
            <a:prstTxWarp prst="textNoShape">
              <a:avLst/>
            </a:prstTxWarp>
          </a:bodyPr>
          <a:lstStyle>
            <a:lvl1pPr>
              <a:defRPr sz="1800" b="1">
                <a:solidFill>
                  <a:schemeClr val="accent1">
                    <a:lumMod val="50000"/>
                  </a:schemeClr>
                </a:solidFill>
                <a:latin typeface="Arial Black" pitchFamily="34" charset="0"/>
                <a:cs typeface="+mn-cs"/>
              </a:defRPr>
            </a:lvl1pPr>
          </a:lstStyle>
          <a:p>
            <a:pPr>
              <a:defRPr/>
            </a:pPr>
            <a:fld id="{4C7A1C78-5104-4F3C-A05C-97D0B122E8E0}" type="slidenum">
              <a:rPr lang="en-US" smtClean="0"/>
              <a:pPr>
                <a:defRPr/>
              </a:pPr>
              <a:t>‹#›</a:t>
            </a:fld>
            <a:endParaRPr lang="en-US" dirty="0"/>
          </a:p>
        </p:txBody>
      </p:sp>
    </p:spTree>
    <p:extLst>
      <p:ext uri="{BB962C8B-B14F-4D97-AF65-F5344CB8AC3E}">
        <p14:creationId xmlns:p14="http://schemas.microsoft.com/office/powerpoint/2010/main" val="397375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hasCustomPrompt="1"/>
          </p:nvPr>
        </p:nvSpPr>
        <p:spPr>
          <a:xfrm>
            <a:off x="228600" y="136525"/>
            <a:ext cx="7769225" cy="685800"/>
          </a:xfrm>
        </p:spPr>
        <p:txBody>
          <a:bodyPr/>
          <a:lstStyle>
            <a:lvl1pPr>
              <a:defRPr>
                <a:latin typeface="Arial Black" pitchFamily="34" charset="0"/>
              </a:defRPr>
            </a:lvl1pPr>
          </a:lstStyle>
          <a:p>
            <a:r>
              <a:rPr lang="en-US" dirty="0" smtClean="0"/>
              <a:t>CLICK TO EDIT MASTER TITLE STYLE</a:t>
            </a:r>
            <a:endParaRPr lang="en-US" dirty="0"/>
          </a:p>
        </p:txBody>
      </p:sp>
      <p:sp>
        <p:nvSpPr>
          <p:cNvPr id="3" name="Content Placeholder 2"/>
          <p:cNvSpPr>
            <a:spLocks noGrp="1"/>
          </p:cNvSpPr>
          <p:nvPr>
            <p:ph sz="quarter" idx="1"/>
          </p:nvPr>
        </p:nvSpPr>
        <p:spPr>
          <a:xfrm>
            <a:off x="573088" y="1295400"/>
            <a:ext cx="380841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33900" y="1295400"/>
            <a:ext cx="380841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73088" y="3429000"/>
            <a:ext cx="380841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533900" y="3429000"/>
            <a:ext cx="380841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bwMode="auto">
          <a:xfrm>
            <a:off x="8382000" y="6553200"/>
            <a:ext cx="609600" cy="228600"/>
          </a:xfrm>
          <a:prstGeom prst="rect">
            <a:avLst/>
          </a:prstGeom>
          <a:ln>
            <a:miter lim="800000"/>
            <a:headEnd/>
            <a:tailEnd/>
          </a:ln>
        </p:spPr>
        <p:txBody>
          <a:bodyPr vert="horz" wrap="square" lIns="78666" tIns="39333" rIns="78666" bIns="39333" numCol="1" anchor="b" anchorCtr="0" compatLnSpc="1">
            <a:prstTxWarp prst="textNoShape">
              <a:avLst/>
            </a:prstTxWarp>
          </a:bodyPr>
          <a:lstStyle>
            <a:lvl1pPr>
              <a:defRPr sz="1800" b="1">
                <a:solidFill>
                  <a:schemeClr val="accent1">
                    <a:lumMod val="50000"/>
                  </a:schemeClr>
                </a:solidFill>
                <a:latin typeface="Arial Black" pitchFamily="34" charset="0"/>
                <a:cs typeface="+mn-cs"/>
              </a:defRPr>
            </a:lvl1pPr>
          </a:lstStyle>
          <a:p>
            <a:pPr>
              <a:defRPr/>
            </a:pPr>
            <a:fld id="{4C7A1C78-5104-4F3C-A05C-97D0B122E8E0}" type="slidenum">
              <a:rPr lang="en-US" smtClean="0"/>
              <a:pPr>
                <a:defRPr/>
              </a:pPr>
              <a:t>‹#›</a:t>
            </a:fld>
            <a:endParaRPr lang="en-US" dirty="0"/>
          </a:p>
        </p:txBody>
      </p:sp>
    </p:spTree>
    <p:extLst>
      <p:ext uri="{BB962C8B-B14F-4D97-AF65-F5344CB8AC3E}">
        <p14:creationId xmlns:p14="http://schemas.microsoft.com/office/powerpoint/2010/main" val="12455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136525"/>
            <a:ext cx="7769225" cy="685800"/>
          </a:xfrm>
        </p:spPr>
        <p:txBody>
          <a:bodyPr/>
          <a:lstStyle>
            <a:lvl1pPr>
              <a:defRPr>
                <a:latin typeface="Arial Black"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573088" y="1295400"/>
            <a:ext cx="7769225"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3088" y="3429000"/>
            <a:ext cx="7769225"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4"/>
          </p:nvPr>
        </p:nvSpPr>
        <p:spPr bwMode="auto">
          <a:xfrm>
            <a:off x="8382000" y="6553200"/>
            <a:ext cx="609600" cy="228600"/>
          </a:xfrm>
          <a:prstGeom prst="rect">
            <a:avLst/>
          </a:prstGeom>
          <a:ln>
            <a:miter lim="800000"/>
            <a:headEnd/>
            <a:tailEnd/>
          </a:ln>
        </p:spPr>
        <p:txBody>
          <a:bodyPr vert="horz" wrap="square" lIns="78666" tIns="39333" rIns="78666" bIns="39333" numCol="1" anchor="b" anchorCtr="0" compatLnSpc="1">
            <a:prstTxWarp prst="textNoShape">
              <a:avLst/>
            </a:prstTxWarp>
          </a:bodyPr>
          <a:lstStyle>
            <a:lvl1pPr>
              <a:defRPr sz="1800" b="1">
                <a:solidFill>
                  <a:schemeClr val="accent1">
                    <a:lumMod val="50000"/>
                  </a:schemeClr>
                </a:solidFill>
                <a:latin typeface="Arial Black" pitchFamily="34" charset="0"/>
                <a:cs typeface="+mn-cs"/>
              </a:defRPr>
            </a:lvl1pPr>
          </a:lstStyle>
          <a:p>
            <a:pPr>
              <a:defRPr/>
            </a:pPr>
            <a:fld id="{4C7A1C78-5104-4F3C-A05C-97D0B122E8E0}" type="slidenum">
              <a:rPr lang="en-US" smtClean="0"/>
              <a:pPr>
                <a:defRPr/>
              </a:pPr>
              <a:t>‹#›</a:t>
            </a:fld>
            <a:endParaRPr lang="en-US" dirty="0"/>
          </a:p>
        </p:txBody>
      </p:sp>
    </p:spTree>
    <p:extLst>
      <p:ext uri="{BB962C8B-B14F-4D97-AF65-F5344CB8AC3E}">
        <p14:creationId xmlns:p14="http://schemas.microsoft.com/office/powerpoint/2010/main" val="215079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136525"/>
            <a:ext cx="7769225" cy="6858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548640" y="1280160"/>
            <a:ext cx="3808412" cy="480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533900" y="1280160"/>
            <a:ext cx="3808413"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33900" y="3886200"/>
            <a:ext cx="3808413" cy="2194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noChangeArrowheads="1"/>
          </p:cNvSpPr>
          <p:nvPr>
            <p:ph type="sldNum" sz="quarter" idx="4"/>
          </p:nvPr>
        </p:nvSpPr>
        <p:spPr bwMode="auto">
          <a:xfrm>
            <a:off x="8382000" y="6553200"/>
            <a:ext cx="609600" cy="228600"/>
          </a:xfrm>
          <a:prstGeom prst="rect">
            <a:avLst/>
          </a:prstGeom>
          <a:ln>
            <a:miter lim="800000"/>
            <a:headEnd/>
            <a:tailEnd/>
          </a:ln>
        </p:spPr>
        <p:txBody>
          <a:bodyPr vert="horz" wrap="square" lIns="78666" tIns="39333" rIns="78666" bIns="39333" numCol="1" anchor="b" anchorCtr="0" compatLnSpc="1">
            <a:prstTxWarp prst="textNoShape">
              <a:avLst/>
            </a:prstTxWarp>
          </a:bodyPr>
          <a:lstStyle>
            <a:lvl1pPr>
              <a:defRPr sz="1800" b="1">
                <a:solidFill>
                  <a:schemeClr val="accent1">
                    <a:lumMod val="50000"/>
                  </a:schemeClr>
                </a:solidFill>
                <a:latin typeface="Arial Black" pitchFamily="34" charset="0"/>
                <a:cs typeface="+mn-cs"/>
              </a:defRPr>
            </a:lvl1pPr>
          </a:lstStyle>
          <a:p>
            <a:pPr>
              <a:defRPr/>
            </a:pPr>
            <a:fld id="{4C7A1C78-5104-4F3C-A05C-97D0B122E8E0}" type="slidenum">
              <a:rPr lang="en-US" smtClean="0"/>
              <a:pPr>
                <a:defRPr/>
              </a:pPr>
              <a:t>‹#›</a:t>
            </a:fld>
            <a:endParaRPr lang="en-US" dirty="0"/>
          </a:p>
        </p:txBody>
      </p:sp>
    </p:spTree>
    <p:extLst>
      <p:ext uri="{BB962C8B-B14F-4D97-AF65-F5344CB8AC3E}">
        <p14:creationId xmlns:p14="http://schemas.microsoft.com/office/powerpoint/2010/main" val="328600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600">
                <a:latin typeface="Arial Black"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48640" y="1280160"/>
            <a:ext cx="8001000" cy="4800600"/>
          </a:xfrm>
        </p:spPr>
        <p:txBody>
          <a:bodyPr anchor="t"/>
          <a:lstStyle>
            <a:lvl1pPr>
              <a:defRPr baseline="0"/>
            </a:lvl1pPr>
            <a:lvl2pPr>
              <a:defRPr baseline="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noChangeArrowheads="1"/>
          </p:cNvSpPr>
          <p:nvPr>
            <p:ph type="sldNum" sz="quarter" idx="4"/>
          </p:nvPr>
        </p:nvSpPr>
        <p:spPr bwMode="auto">
          <a:xfrm>
            <a:off x="8382000" y="6553200"/>
            <a:ext cx="609600" cy="228600"/>
          </a:xfrm>
          <a:prstGeom prst="rect">
            <a:avLst/>
          </a:prstGeom>
          <a:ln>
            <a:miter lim="800000"/>
            <a:headEnd/>
            <a:tailEnd/>
          </a:ln>
        </p:spPr>
        <p:txBody>
          <a:bodyPr vert="horz" wrap="square" lIns="78666" tIns="39333" rIns="78666" bIns="39333" numCol="1" anchor="b" anchorCtr="0" compatLnSpc="1">
            <a:prstTxWarp prst="textNoShape">
              <a:avLst/>
            </a:prstTxWarp>
          </a:bodyPr>
          <a:lstStyle>
            <a:lvl1pPr>
              <a:defRPr sz="1800" b="1">
                <a:solidFill>
                  <a:schemeClr val="accent1">
                    <a:lumMod val="50000"/>
                  </a:schemeClr>
                </a:solidFill>
                <a:latin typeface="Arial Black" pitchFamily="34" charset="0"/>
                <a:cs typeface="+mn-cs"/>
              </a:defRPr>
            </a:lvl1pPr>
          </a:lstStyle>
          <a:p>
            <a:pPr>
              <a:defRPr/>
            </a:pPr>
            <a:fld id="{75CB8FFD-FB53-4BBF-B2D4-E0E609474CBD}" type="slidenum">
              <a:rPr lang="en-US" smtClean="0"/>
              <a:pPr>
                <a:defRPr/>
              </a:pPr>
              <a:t>‹#›</a:t>
            </a:fld>
            <a:endParaRPr lang="en-US" dirty="0"/>
          </a:p>
        </p:txBody>
      </p:sp>
    </p:spTree>
    <p:extLst>
      <p:ext uri="{BB962C8B-B14F-4D97-AF65-F5344CB8AC3E}">
        <p14:creationId xmlns:p14="http://schemas.microsoft.com/office/powerpoint/2010/main" val="2472063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accent1">
                    <a:lumMod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5"/>
          <p:cNvSpPr>
            <a:spLocks noGrp="1" noChangeArrowheads="1"/>
          </p:cNvSpPr>
          <p:nvPr>
            <p:ph type="sldNum" sz="quarter" idx="4"/>
          </p:nvPr>
        </p:nvSpPr>
        <p:spPr bwMode="auto">
          <a:xfrm>
            <a:off x="8382000" y="6553200"/>
            <a:ext cx="609600" cy="228600"/>
          </a:xfrm>
          <a:prstGeom prst="rect">
            <a:avLst/>
          </a:prstGeom>
          <a:ln>
            <a:miter lim="800000"/>
            <a:headEnd/>
            <a:tailEnd/>
          </a:ln>
        </p:spPr>
        <p:txBody>
          <a:bodyPr vert="horz" wrap="square" lIns="78666" tIns="39333" rIns="78666" bIns="39333" numCol="1" anchor="b" anchorCtr="0" compatLnSpc="1">
            <a:prstTxWarp prst="textNoShape">
              <a:avLst/>
            </a:prstTxWarp>
          </a:bodyPr>
          <a:lstStyle>
            <a:lvl1pPr>
              <a:defRPr sz="1800" b="1">
                <a:solidFill>
                  <a:schemeClr val="accent1">
                    <a:lumMod val="50000"/>
                  </a:schemeClr>
                </a:solidFill>
                <a:latin typeface="Arial Black" pitchFamily="34" charset="0"/>
                <a:cs typeface="+mn-cs"/>
              </a:defRPr>
            </a:lvl1pPr>
          </a:lstStyle>
          <a:p>
            <a:pPr>
              <a:defRPr/>
            </a:pPr>
            <a:fld id="{4C7A1C78-5104-4F3C-A05C-97D0B122E8E0}" type="slidenum">
              <a:rPr lang="en-US" smtClean="0"/>
              <a:pPr>
                <a:defRPr/>
              </a:pPr>
              <a:t>‹#›</a:t>
            </a:fld>
            <a:endParaRPr lang="en-US" dirty="0"/>
          </a:p>
        </p:txBody>
      </p:sp>
    </p:spTree>
    <p:extLst>
      <p:ext uri="{BB962C8B-B14F-4D97-AF65-F5344CB8AC3E}">
        <p14:creationId xmlns:p14="http://schemas.microsoft.com/office/powerpoint/2010/main" val="252637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Arial Black"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548640" y="1280160"/>
            <a:ext cx="3808412" cy="4800600"/>
          </a:xfrm>
        </p:spPr>
        <p:txBody>
          <a:bodyPr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3440" y="1280160"/>
            <a:ext cx="3808413" cy="4800600"/>
          </a:xfrm>
        </p:spPr>
        <p:txBody>
          <a:bodyPr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5"/>
          <p:cNvSpPr>
            <a:spLocks noGrp="1" noChangeArrowheads="1"/>
          </p:cNvSpPr>
          <p:nvPr>
            <p:ph type="sldNum" sz="quarter" idx="4"/>
          </p:nvPr>
        </p:nvSpPr>
        <p:spPr bwMode="auto">
          <a:xfrm>
            <a:off x="8382000" y="6553200"/>
            <a:ext cx="609600" cy="228600"/>
          </a:xfrm>
          <a:prstGeom prst="rect">
            <a:avLst/>
          </a:prstGeom>
          <a:ln>
            <a:miter lim="800000"/>
            <a:headEnd/>
            <a:tailEnd/>
          </a:ln>
        </p:spPr>
        <p:txBody>
          <a:bodyPr vert="horz" wrap="square" lIns="78666" tIns="39333" rIns="78666" bIns="39333" numCol="1" anchor="b" anchorCtr="0" compatLnSpc="1">
            <a:prstTxWarp prst="textNoShape">
              <a:avLst/>
            </a:prstTxWarp>
          </a:bodyPr>
          <a:lstStyle>
            <a:lvl1pPr>
              <a:defRPr sz="1800" b="1">
                <a:solidFill>
                  <a:schemeClr val="accent1">
                    <a:lumMod val="50000"/>
                  </a:schemeClr>
                </a:solidFill>
                <a:latin typeface="Arial Black" pitchFamily="34" charset="0"/>
                <a:cs typeface="+mn-cs"/>
              </a:defRPr>
            </a:lvl1pPr>
          </a:lstStyle>
          <a:p>
            <a:pPr>
              <a:defRPr/>
            </a:pPr>
            <a:fld id="{4C7A1C78-5104-4F3C-A05C-97D0B122E8E0}" type="slidenum">
              <a:rPr lang="en-US" smtClean="0"/>
              <a:pPr>
                <a:defRPr/>
              </a:pPr>
              <a:t>‹#›</a:t>
            </a:fld>
            <a:endParaRPr lang="en-US" dirty="0"/>
          </a:p>
        </p:txBody>
      </p:sp>
    </p:spTree>
    <p:extLst>
      <p:ext uri="{BB962C8B-B14F-4D97-AF65-F5344CB8AC3E}">
        <p14:creationId xmlns:p14="http://schemas.microsoft.com/office/powerpoint/2010/main" val="5623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137160"/>
            <a:ext cx="8229600" cy="685800"/>
          </a:xfrm>
        </p:spPr>
        <p:txBody>
          <a:bodyPr/>
          <a:lstStyle>
            <a:lvl1pPr>
              <a:defRPr>
                <a:latin typeface="Arial Black"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bwMode="auto">
          <a:xfrm>
            <a:off x="8382000" y="6553200"/>
            <a:ext cx="609600" cy="228600"/>
          </a:xfrm>
          <a:prstGeom prst="rect">
            <a:avLst/>
          </a:prstGeom>
          <a:ln>
            <a:miter lim="800000"/>
            <a:headEnd/>
            <a:tailEnd/>
          </a:ln>
        </p:spPr>
        <p:txBody>
          <a:bodyPr vert="horz" wrap="square" lIns="78666" tIns="39333" rIns="78666" bIns="39333" numCol="1" anchor="b" anchorCtr="0" compatLnSpc="1">
            <a:prstTxWarp prst="textNoShape">
              <a:avLst/>
            </a:prstTxWarp>
          </a:bodyPr>
          <a:lstStyle>
            <a:lvl1pPr>
              <a:defRPr sz="1800" b="1">
                <a:solidFill>
                  <a:schemeClr val="accent1">
                    <a:lumMod val="50000"/>
                  </a:schemeClr>
                </a:solidFill>
                <a:latin typeface="Arial Black" pitchFamily="34" charset="0"/>
                <a:cs typeface="+mn-cs"/>
              </a:defRPr>
            </a:lvl1pPr>
          </a:lstStyle>
          <a:p>
            <a:pPr>
              <a:defRPr/>
            </a:pPr>
            <a:fld id="{4C7A1C78-5104-4F3C-A05C-97D0B122E8E0}" type="slidenum">
              <a:rPr lang="en-US" smtClean="0"/>
              <a:pPr>
                <a:defRPr/>
              </a:pPr>
              <a:t>‹#›</a:t>
            </a:fld>
            <a:endParaRPr lang="en-US" dirty="0"/>
          </a:p>
        </p:txBody>
      </p:sp>
    </p:spTree>
    <p:extLst>
      <p:ext uri="{BB962C8B-B14F-4D97-AF65-F5344CB8AC3E}">
        <p14:creationId xmlns:p14="http://schemas.microsoft.com/office/powerpoint/2010/main" val="284916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atin typeface="Arial Black" pitchFamily="34" charset="0"/>
              </a:defRPr>
            </a:lvl1pPr>
          </a:lstStyle>
          <a:p>
            <a:r>
              <a:rPr lang="en-US" dirty="0" smtClean="0"/>
              <a:t>Click to edit master title style</a:t>
            </a:r>
            <a:endParaRPr lang="en-US" dirty="0"/>
          </a:p>
        </p:txBody>
      </p:sp>
      <p:sp>
        <p:nvSpPr>
          <p:cNvPr id="3" name="Rectangle 5"/>
          <p:cNvSpPr>
            <a:spLocks noGrp="1" noChangeArrowheads="1"/>
          </p:cNvSpPr>
          <p:nvPr>
            <p:ph type="sldNum" sz="quarter" idx="4"/>
          </p:nvPr>
        </p:nvSpPr>
        <p:spPr bwMode="auto">
          <a:xfrm>
            <a:off x="8382000" y="6553200"/>
            <a:ext cx="609600" cy="228600"/>
          </a:xfrm>
          <a:prstGeom prst="rect">
            <a:avLst/>
          </a:prstGeom>
          <a:ln>
            <a:miter lim="800000"/>
            <a:headEnd/>
            <a:tailEnd/>
          </a:ln>
        </p:spPr>
        <p:txBody>
          <a:bodyPr vert="horz" wrap="square" lIns="78666" tIns="39333" rIns="78666" bIns="39333" numCol="1" anchor="b" anchorCtr="0" compatLnSpc="1">
            <a:prstTxWarp prst="textNoShape">
              <a:avLst/>
            </a:prstTxWarp>
          </a:bodyPr>
          <a:lstStyle>
            <a:lvl1pPr>
              <a:defRPr sz="1800" b="1">
                <a:solidFill>
                  <a:schemeClr val="accent1">
                    <a:lumMod val="50000"/>
                  </a:schemeClr>
                </a:solidFill>
                <a:latin typeface="Arial Black" pitchFamily="34" charset="0"/>
                <a:cs typeface="+mn-cs"/>
              </a:defRPr>
            </a:lvl1pPr>
          </a:lstStyle>
          <a:p>
            <a:pPr>
              <a:defRPr/>
            </a:pPr>
            <a:fld id="{4C7A1C78-5104-4F3C-A05C-97D0B122E8E0}" type="slidenum">
              <a:rPr lang="en-US" smtClean="0"/>
              <a:pPr>
                <a:defRPr/>
              </a:pPr>
              <a:t>‹#›</a:t>
            </a:fld>
            <a:endParaRPr lang="en-US" dirty="0"/>
          </a:p>
        </p:txBody>
      </p:sp>
    </p:spTree>
    <p:extLst>
      <p:ext uri="{BB962C8B-B14F-4D97-AF65-F5344CB8AC3E}">
        <p14:creationId xmlns:p14="http://schemas.microsoft.com/office/powerpoint/2010/main" val="115155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4"/>
          </p:nvPr>
        </p:nvSpPr>
        <p:spPr bwMode="auto">
          <a:xfrm>
            <a:off x="8382000" y="6553200"/>
            <a:ext cx="609600" cy="228600"/>
          </a:xfrm>
          <a:prstGeom prst="rect">
            <a:avLst/>
          </a:prstGeom>
          <a:ln>
            <a:miter lim="800000"/>
            <a:headEnd/>
            <a:tailEnd/>
          </a:ln>
        </p:spPr>
        <p:txBody>
          <a:bodyPr vert="horz" wrap="square" lIns="78666" tIns="39333" rIns="78666" bIns="39333" numCol="1" anchor="b" anchorCtr="0" compatLnSpc="1">
            <a:prstTxWarp prst="textNoShape">
              <a:avLst/>
            </a:prstTxWarp>
          </a:bodyPr>
          <a:lstStyle>
            <a:lvl1pPr>
              <a:defRPr sz="1800" b="1">
                <a:solidFill>
                  <a:schemeClr val="accent1">
                    <a:lumMod val="50000"/>
                  </a:schemeClr>
                </a:solidFill>
                <a:latin typeface="Arial Black" pitchFamily="34" charset="0"/>
                <a:cs typeface="+mn-cs"/>
              </a:defRPr>
            </a:lvl1pPr>
          </a:lstStyle>
          <a:p>
            <a:pPr>
              <a:defRPr/>
            </a:pPr>
            <a:fld id="{4C7A1C78-5104-4F3C-A05C-97D0B122E8E0}" type="slidenum">
              <a:rPr lang="en-US" smtClean="0"/>
              <a:pPr>
                <a:defRPr/>
              </a:pPr>
              <a:t>‹#›</a:t>
            </a:fld>
            <a:endParaRPr lang="en-US" dirty="0"/>
          </a:p>
        </p:txBody>
      </p:sp>
    </p:spTree>
    <p:extLst>
      <p:ext uri="{BB962C8B-B14F-4D97-AF65-F5344CB8AC3E}">
        <p14:creationId xmlns:p14="http://schemas.microsoft.com/office/powerpoint/2010/main" val="1362766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4"/>
          </p:nvPr>
        </p:nvSpPr>
        <p:spPr bwMode="auto">
          <a:xfrm>
            <a:off x="8382000" y="6553200"/>
            <a:ext cx="609600" cy="228600"/>
          </a:xfrm>
          <a:prstGeom prst="rect">
            <a:avLst/>
          </a:prstGeom>
          <a:ln>
            <a:miter lim="800000"/>
            <a:headEnd/>
            <a:tailEnd/>
          </a:ln>
        </p:spPr>
        <p:txBody>
          <a:bodyPr vert="horz" wrap="square" lIns="78666" tIns="39333" rIns="78666" bIns="39333" numCol="1" anchor="b" anchorCtr="0" compatLnSpc="1">
            <a:prstTxWarp prst="textNoShape">
              <a:avLst/>
            </a:prstTxWarp>
          </a:bodyPr>
          <a:lstStyle>
            <a:lvl1pPr>
              <a:defRPr sz="1800" b="1">
                <a:solidFill>
                  <a:schemeClr val="accent1">
                    <a:lumMod val="50000"/>
                  </a:schemeClr>
                </a:solidFill>
                <a:latin typeface="Arial Black" pitchFamily="34" charset="0"/>
                <a:cs typeface="+mn-cs"/>
              </a:defRPr>
            </a:lvl1pPr>
          </a:lstStyle>
          <a:p>
            <a:pPr>
              <a:defRPr/>
            </a:pPr>
            <a:fld id="{4C7A1C78-5104-4F3C-A05C-97D0B122E8E0}" type="slidenum">
              <a:rPr lang="en-US" smtClean="0"/>
              <a:pPr>
                <a:defRPr/>
              </a:pPr>
              <a:t>‹#›</a:t>
            </a:fld>
            <a:endParaRPr lang="en-US" dirty="0"/>
          </a:p>
        </p:txBody>
      </p:sp>
    </p:spTree>
    <p:extLst>
      <p:ext uri="{BB962C8B-B14F-4D97-AF65-F5344CB8AC3E}">
        <p14:creationId xmlns:p14="http://schemas.microsoft.com/office/powerpoint/2010/main" val="294110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4"/>
          </p:nvPr>
        </p:nvSpPr>
        <p:spPr bwMode="auto">
          <a:xfrm>
            <a:off x="8382000" y="6553200"/>
            <a:ext cx="609600" cy="228600"/>
          </a:xfrm>
          <a:prstGeom prst="rect">
            <a:avLst/>
          </a:prstGeom>
          <a:ln>
            <a:miter lim="800000"/>
            <a:headEnd/>
            <a:tailEnd/>
          </a:ln>
        </p:spPr>
        <p:txBody>
          <a:bodyPr vert="horz" wrap="square" lIns="78666" tIns="39333" rIns="78666" bIns="39333" numCol="1" anchor="b" anchorCtr="0" compatLnSpc="1">
            <a:prstTxWarp prst="textNoShape">
              <a:avLst/>
            </a:prstTxWarp>
          </a:bodyPr>
          <a:lstStyle>
            <a:lvl1pPr>
              <a:defRPr sz="1800" b="1">
                <a:solidFill>
                  <a:schemeClr val="accent1">
                    <a:lumMod val="50000"/>
                  </a:schemeClr>
                </a:solidFill>
                <a:latin typeface="Arial Black" pitchFamily="34" charset="0"/>
                <a:cs typeface="+mn-cs"/>
              </a:defRPr>
            </a:lvl1pPr>
          </a:lstStyle>
          <a:p>
            <a:pPr>
              <a:defRPr/>
            </a:pPr>
            <a:fld id="{4C7A1C78-5104-4F3C-A05C-97D0B122E8E0}" type="slidenum">
              <a:rPr lang="en-US" smtClean="0"/>
              <a:pPr>
                <a:defRPr/>
              </a:pPr>
              <a:t>‹#›</a:t>
            </a:fld>
            <a:endParaRPr lang="en-US" dirty="0"/>
          </a:p>
        </p:txBody>
      </p:sp>
    </p:spTree>
    <p:extLst>
      <p:ext uri="{BB962C8B-B14F-4D97-AF65-F5344CB8AC3E}">
        <p14:creationId xmlns:p14="http://schemas.microsoft.com/office/powerpoint/2010/main" val="335418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0"/>
          <p:cNvSpPr>
            <a:spLocks noChangeArrowheads="1"/>
          </p:cNvSpPr>
          <p:nvPr/>
        </p:nvSpPr>
        <p:spPr bwMode="auto">
          <a:xfrm>
            <a:off x="0" y="0"/>
            <a:ext cx="9144000" cy="914400"/>
          </a:xfrm>
          <a:prstGeom prst="rect">
            <a:avLst/>
          </a:prstGeom>
          <a:noFill/>
          <a:ln>
            <a:noFill/>
          </a:ln>
          <a:extLst/>
        </p:spPr>
        <p:txBody>
          <a:bodyPr wrap="none" anchor="ctr"/>
          <a:lstStyle/>
          <a:p>
            <a:pPr algn="ctr" eaLnBrk="0" hangingPunct="0"/>
            <a:endParaRPr lang="en-US">
              <a:solidFill>
                <a:prstClr val="white"/>
              </a:solidFill>
            </a:endParaRPr>
          </a:p>
        </p:txBody>
      </p:sp>
      <p:sp>
        <p:nvSpPr>
          <p:cNvPr id="1028" name="Rectangle 3"/>
          <p:cNvSpPr>
            <a:spLocks noGrp="1" noChangeArrowheads="1"/>
          </p:cNvSpPr>
          <p:nvPr>
            <p:ph type="body" idx="1"/>
          </p:nvPr>
        </p:nvSpPr>
        <p:spPr bwMode="auto">
          <a:xfrm>
            <a:off x="548640" y="1280160"/>
            <a:ext cx="8001000" cy="4800600"/>
          </a:xfrm>
          <a:prstGeom prst="rect">
            <a:avLst/>
          </a:prstGeom>
          <a:solidFill>
            <a:schemeClr val="bg1"/>
          </a:solidFill>
          <a:ln w="38100">
            <a:noFill/>
          </a:ln>
          <a:extLst/>
        </p:spPr>
        <p:txBody>
          <a:bodyPr vert="horz" wrap="square" lIns="78666" tIns="39333" rIns="78666" bIns="39333" numCol="1" anchor="ctr"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7" name="Rectangle 2"/>
          <p:cNvSpPr>
            <a:spLocks noGrp="1" noChangeArrowheads="1"/>
          </p:cNvSpPr>
          <p:nvPr>
            <p:ph type="title"/>
          </p:nvPr>
        </p:nvSpPr>
        <p:spPr bwMode="auto">
          <a:xfrm>
            <a:off x="228601" y="136525"/>
            <a:ext cx="84089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8666" tIns="39333" rIns="78666" bIns="39333" numCol="1" anchor="t" anchorCtr="0" compatLnSpc="1">
            <a:prstTxWarp prst="textNoShape">
              <a:avLst/>
            </a:prstTxWarp>
          </a:bodyPr>
          <a:lstStyle/>
          <a:p>
            <a:pPr lvl="0"/>
            <a:r>
              <a:rPr lang="en-US" dirty="0" smtClean="0"/>
              <a:t>Click To Edit Master Title Style</a:t>
            </a:r>
          </a:p>
        </p:txBody>
      </p:sp>
      <p:pic>
        <p:nvPicPr>
          <p:cNvPr id="33" name="Picture 32"/>
          <p:cNvPicPr/>
          <p:nvPr/>
        </p:nvPicPr>
        <p:blipFill rotWithShape="1">
          <a:blip r:embed="rId16" cstate="print">
            <a:extLst>
              <a:ext uri="{28A0092B-C50C-407E-A947-70E740481C1C}">
                <a14:useLocalDpi xmlns:a14="http://schemas.microsoft.com/office/drawing/2010/main" val="0"/>
              </a:ext>
            </a:extLst>
          </a:blip>
          <a:srcRect l="19139" t="21245" r="69231" b="24785"/>
          <a:stretch/>
        </p:blipFill>
        <p:spPr bwMode="auto">
          <a:xfrm>
            <a:off x="-7086600" y="-3611451"/>
            <a:ext cx="1473835" cy="4276725"/>
          </a:xfrm>
          <a:prstGeom prst="rect">
            <a:avLst/>
          </a:prstGeom>
          <a:ln>
            <a:noFill/>
          </a:ln>
          <a:extLst>
            <a:ext uri="{53640926-AAD7-44D8-BBD7-CCE9431645EC}">
              <a14:shadowObscured xmlns:a14="http://schemas.microsoft.com/office/drawing/2010/main"/>
            </a:ext>
          </a:extLst>
        </p:spPr>
      </p:pic>
      <p:sp>
        <p:nvSpPr>
          <p:cNvPr id="44" name="Rectangle 5"/>
          <p:cNvSpPr>
            <a:spLocks noGrp="1" noChangeArrowheads="1"/>
          </p:cNvSpPr>
          <p:nvPr>
            <p:ph type="sldNum" sz="quarter" idx="4"/>
          </p:nvPr>
        </p:nvSpPr>
        <p:spPr bwMode="auto">
          <a:xfrm>
            <a:off x="8382000" y="6553200"/>
            <a:ext cx="609600" cy="228600"/>
          </a:xfrm>
          <a:prstGeom prst="rect">
            <a:avLst/>
          </a:prstGeom>
          <a:ln>
            <a:miter lim="800000"/>
            <a:headEnd/>
            <a:tailEnd/>
          </a:ln>
        </p:spPr>
        <p:txBody>
          <a:bodyPr vert="horz" wrap="square" lIns="78666" tIns="39333" rIns="78666" bIns="39333" numCol="1" anchor="b" anchorCtr="0" compatLnSpc="1">
            <a:prstTxWarp prst="textNoShape">
              <a:avLst/>
            </a:prstTxWarp>
          </a:bodyPr>
          <a:lstStyle>
            <a:lvl1pPr>
              <a:defRPr sz="1800" b="1">
                <a:solidFill>
                  <a:schemeClr val="accent1">
                    <a:lumMod val="50000"/>
                  </a:schemeClr>
                </a:solidFill>
                <a:latin typeface="Arial Black" pitchFamily="34" charset="0"/>
                <a:cs typeface="+mn-cs"/>
              </a:defRPr>
            </a:lvl1pPr>
          </a:lstStyle>
          <a:p>
            <a:pPr>
              <a:defRPr/>
            </a:pPr>
            <a:fld id="{75CB8FFD-FB53-4BBF-B2D4-E0E609474CBD}" type="slidenum">
              <a:rPr lang="en-US" smtClean="0"/>
              <a:pPr>
                <a:defRPr/>
              </a:pPr>
              <a:t>‹#›</a:t>
            </a:fld>
            <a:endParaRPr lang="en-US" dirty="0"/>
          </a:p>
        </p:txBody>
      </p:sp>
      <p:pic>
        <p:nvPicPr>
          <p:cNvPr id="10" name="Picture 3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83029" y="6157722"/>
            <a:ext cx="1378458" cy="624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7322428"/>
      </p:ext>
    </p:extLst>
  </p:cSld>
  <p:clrMap bg1="lt1" tx1="dk1" bg2="lt2" tx2="dk2" accent1="accent1" accent2="accent2" accent3="accent3" accent4="accent4" accent5="accent5" accent6="accent6" hlink="hlink" folHlink="folHlink"/>
  <p:sldLayoutIdLst>
    <p:sldLayoutId id="2147484504" r:id="rId1"/>
    <p:sldLayoutId id="2147484505" r:id="rId2"/>
    <p:sldLayoutId id="2147484506" r:id="rId3"/>
    <p:sldLayoutId id="2147484507" r:id="rId4"/>
    <p:sldLayoutId id="2147484508" r:id="rId5"/>
    <p:sldLayoutId id="2147484509" r:id="rId6"/>
    <p:sldLayoutId id="2147484510" r:id="rId7"/>
    <p:sldLayoutId id="2147484511" r:id="rId8"/>
    <p:sldLayoutId id="2147484512" r:id="rId9"/>
    <p:sldLayoutId id="2147484513" r:id="rId10"/>
    <p:sldLayoutId id="2147484514" r:id="rId11"/>
    <p:sldLayoutId id="2147484515" r:id="rId12"/>
    <p:sldLayoutId id="2147484516" r:id="rId13"/>
    <p:sldLayoutId id="2147484517"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787400" rtl="0" eaLnBrk="1" fontAlgn="base" hangingPunct="1">
        <a:spcBef>
          <a:spcPct val="0"/>
        </a:spcBef>
        <a:spcAft>
          <a:spcPct val="0"/>
        </a:spcAft>
        <a:defRPr sz="3600">
          <a:solidFill>
            <a:schemeClr val="accent1">
              <a:lumMod val="50000"/>
            </a:schemeClr>
          </a:solidFill>
          <a:latin typeface="Arial Black" pitchFamily="34" charset="0"/>
          <a:ea typeface="+mj-ea"/>
          <a:cs typeface="+mj-cs"/>
        </a:defRPr>
      </a:lvl1pPr>
      <a:lvl2pPr algn="l" defTabSz="787400" rtl="0" eaLnBrk="1" fontAlgn="base" hangingPunct="1">
        <a:spcBef>
          <a:spcPct val="0"/>
        </a:spcBef>
        <a:spcAft>
          <a:spcPct val="0"/>
        </a:spcAft>
        <a:defRPr sz="3400">
          <a:solidFill>
            <a:srgbClr val="00202E"/>
          </a:solidFill>
          <a:latin typeface="ScalaSansLF-Bold" pitchFamily="2" charset="0"/>
        </a:defRPr>
      </a:lvl2pPr>
      <a:lvl3pPr algn="l" defTabSz="787400" rtl="0" eaLnBrk="1" fontAlgn="base" hangingPunct="1">
        <a:spcBef>
          <a:spcPct val="0"/>
        </a:spcBef>
        <a:spcAft>
          <a:spcPct val="0"/>
        </a:spcAft>
        <a:defRPr sz="3400">
          <a:solidFill>
            <a:srgbClr val="00202E"/>
          </a:solidFill>
          <a:latin typeface="ScalaSansLF-Bold" pitchFamily="2" charset="0"/>
        </a:defRPr>
      </a:lvl3pPr>
      <a:lvl4pPr algn="l" defTabSz="787400" rtl="0" eaLnBrk="1" fontAlgn="base" hangingPunct="1">
        <a:spcBef>
          <a:spcPct val="0"/>
        </a:spcBef>
        <a:spcAft>
          <a:spcPct val="0"/>
        </a:spcAft>
        <a:defRPr sz="3400">
          <a:solidFill>
            <a:srgbClr val="00202E"/>
          </a:solidFill>
          <a:latin typeface="ScalaSansLF-Bold" pitchFamily="2" charset="0"/>
        </a:defRPr>
      </a:lvl4pPr>
      <a:lvl5pPr algn="l" defTabSz="787400" rtl="0" eaLnBrk="1" fontAlgn="base" hangingPunct="1">
        <a:spcBef>
          <a:spcPct val="0"/>
        </a:spcBef>
        <a:spcAft>
          <a:spcPct val="0"/>
        </a:spcAft>
        <a:defRPr sz="3400">
          <a:solidFill>
            <a:srgbClr val="00202E"/>
          </a:solidFill>
          <a:latin typeface="ScalaSansLF-Bold" pitchFamily="2" charset="0"/>
        </a:defRPr>
      </a:lvl5pPr>
      <a:lvl6pPr marL="457200" algn="l" defTabSz="787400" rtl="0" eaLnBrk="1" fontAlgn="base" hangingPunct="1">
        <a:spcBef>
          <a:spcPct val="0"/>
        </a:spcBef>
        <a:spcAft>
          <a:spcPct val="0"/>
        </a:spcAft>
        <a:defRPr sz="3400">
          <a:solidFill>
            <a:srgbClr val="00202E"/>
          </a:solidFill>
          <a:latin typeface="ScalaSansLF-Bold" pitchFamily="2" charset="0"/>
        </a:defRPr>
      </a:lvl6pPr>
      <a:lvl7pPr marL="914400" algn="l" defTabSz="787400" rtl="0" eaLnBrk="1" fontAlgn="base" hangingPunct="1">
        <a:spcBef>
          <a:spcPct val="0"/>
        </a:spcBef>
        <a:spcAft>
          <a:spcPct val="0"/>
        </a:spcAft>
        <a:defRPr sz="3400">
          <a:solidFill>
            <a:srgbClr val="00202E"/>
          </a:solidFill>
          <a:latin typeface="ScalaSansLF-Bold" pitchFamily="2" charset="0"/>
        </a:defRPr>
      </a:lvl7pPr>
      <a:lvl8pPr marL="1371600" algn="l" defTabSz="787400" rtl="0" eaLnBrk="1" fontAlgn="base" hangingPunct="1">
        <a:spcBef>
          <a:spcPct val="0"/>
        </a:spcBef>
        <a:spcAft>
          <a:spcPct val="0"/>
        </a:spcAft>
        <a:defRPr sz="3400">
          <a:solidFill>
            <a:srgbClr val="00202E"/>
          </a:solidFill>
          <a:latin typeface="ScalaSansLF-Bold" pitchFamily="2" charset="0"/>
        </a:defRPr>
      </a:lvl8pPr>
      <a:lvl9pPr marL="1828800" algn="l" defTabSz="787400" rtl="0" eaLnBrk="1" fontAlgn="base" hangingPunct="1">
        <a:spcBef>
          <a:spcPct val="0"/>
        </a:spcBef>
        <a:spcAft>
          <a:spcPct val="0"/>
        </a:spcAft>
        <a:defRPr sz="3400">
          <a:solidFill>
            <a:srgbClr val="00202E"/>
          </a:solidFill>
          <a:latin typeface="ScalaSansLF-Bold" pitchFamily="2" charset="0"/>
        </a:defRPr>
      </a:lvl9pPr>
    </p:titleStyle>
    <p:bodyStyle>
      <a:lvl1pPr marL="295275" indent="-295275" algn="l" defTabSz="787400" rtl="0" eaLnBrk="1" fontAlgn="base" hangingPunct="1">
        <a:spcBef>
          <a:spcPct val="20000"/>
        </a:spcBef>
        <a:spcAft>
          <a:spcPct val="0"/>
        </a:spcAft>
        <a:buChar char="•"/>
        <a:defRPr sz="3200">
          <a:solidFill>
            <a:schemeClr val="accent1">
              <a:lumMod val="50000"/>
            </a:schemeClr>
          </a:solidFill>
          <a:latin typeface="Arial Black" pitchFamily="34" charset="0"/>
          <a:ea typeface="+mn-ea"/>
          <a:cs typeface="+mn-cs"/>
        </a:defRPr>
      </a:lvl1pPr>
      <a:lvl2pPr marL="639763" indent="-247650" algn="l" defTabSz="787400" rtl="0" eaLnBrk="1" fontAlgn="base" hangingPunct="1">
        <a:spcBef>
          <a:spcPct val="20000"/>
        </a:spcBef>
        <a:spcAft>
          <a:spcPct val="0"/>
        </a:spcAft>
        <a:buChar char="–"/>
        <a:defRPr sz="2800">
          <a:solidFill>
            <a:schemeClr val="accent1">
              <a:lumMod val="50000"/>
            </a:schemeClr>
          </a:solidFill>
          <a:latin typeface="Arial Black" pitchFamily="34" charset="0"/>
        </a:defRPr>
      </a:lvl2pPr>
      <a:lvl3pPr marL="982663" indent="-195263" algn="l" defTabSz="787400" rtl="0" eaLnBrk="1" fontAlgn="base" hangingPunct="1">
        <a:spcBef>
          <a:spcPct val="20000"/>
        </a:spcBef>
        <a:spcAft>
          <a:spcPct val="0"/>
        </a:spcAft>
        <a:buChar char="•"/>
        <a:defRPr sz="2400">
          <a:solidFill>
            <a:schemeClr val="accent1">
              <a:lumMod val="50000"/>
            </a:schemeClr>
          </a:solidFill>
          <a:latin typeface="Arial Black" pitchFamily="34" charset="0"/>
        </a:defRPr>
      </a:lvl3pPr>
      <a:lvl4pPr marL="1377950" indent="-198438" algn="l" defTabSz="787400" rtl="0" eaLnBrk="1" fontAlgn="base" hangingPunct="1">
        <a:spcBef>
          <a:spcPct val="20000"/>
        </a:spcBef>
        <a:spcAft>
          <a:spcPct val="0"/>
        </a:spcAft>
        <a:buChar char="–"/>
        <a:defRPr sz="2000">
          <a:solidFill>
            <a:schemeClr val="accent1">
              <a:lumMod val="50000"/>
            </a:schemeClr>
          </a:solidFill>
          <a:latin typeface="Arial Black" pitchFamily="34" charset="0"/>
        </a:defRPr>
      </a:lvl4pPr>
      <a:lvl5pPr marL="1770063" indent="-196850" algn="l" defTabSz="787400" rtl="0" eaLnBrk="1" fontAlgn="base" hangingPunct="1">
        <a:spcBef>
          <a:spcPct val="20000"/>
        </a:spcBef>
        <a:spcAft>
          <a:spcPct val="0"/>
        </a:spcAft>
        <a:buChar char="»"/>
        <a:defRPr sz="1600">
          <a:solidFill>
            <a:schemeClr val="accent1">
              <a:lumMod val="50000"/>
            </a:schemeClr>
          </a:solidFill>
          <a:latin typeface="Arial Black" pitchFamily="34" charset="0"/>
        </a:defRPr>
      </a:lvl5pPr>
      <a:lvl6pPr marL="2227263" indent="-196850" algn="l" defTabSz="787400" rtl="0" eaLnBrk="1" fontAlgn="base" hangingPunct="1">
        <a:spcBef>
          <a:spcPct val="20000"/>
        </a:spcBef>
        <a:spcAft>
          <a:spcPct val="0"/>
        </a:spcAft>
        <a:buChar char="»"/>
        <a:defRPr sz="1600">
          <a:solidFill>
            <a:schemeClr val="bg1"/>
          </a:solidFill>
          <a:latin typeface="+mn-lt"/>
        </a:defRPr>
      </a:lvl6pPr>
      <a:lvl7pPr marL="2684463" indent="-196850" algn="l" defTabSz="787400" rtl="0" eaLnBrk="1" fontAlgn="base" hangingPunct="1">
        <a:spcBef>
          <a:spcPct val="20000"/>
        </a:spcBef>
        <a:spcAft>
          <a:spcPct val="0"/>
        </a:spcAft>
        <a:buChar char="»"/>
        <a:defRPr sz="1600">
          <a:solidFill>
            <a:schemeClr val="bg1"/>
          </a:solidFill>
          <a:latin typeface="+mn-lt"/>
        </a:defRPr>
      </a:lvl7pPr>
      <a:lvl8pPr marL="3141663" indent="-196850" algn="l" defTabSz="787400" rtl="0" eaLnBrk="1" fontAlgn="base" hangingPunct="1">
        <a:spcBef>
          <a:spcPct val="20000"/>
        </a:spcBef>
        <a:spcAft>
          <a:spcPct val="0"/>
        </a:spcAft>
        <a:buChar char="»"/>
        <a:defRPr sz="1600">
          <a:solidFill>
            <a:schemeClr val="bg1"/>
          </a:solidFill>
          <a:latin typeface="+mn-lt"/>
        </a:defRPr>
      </a:lvl8pPr>
      <a:lvl9pPr marL="3598863" indent="-196850" algn="l" defTabSz="787400" rtl="0" eaLnBrk="1" fontAlgn="base" hangingPunct="1">
        <a:spcBef>
          <a:spcPct val="20000"/>
        </a:spcBef>
        <a:spcAft>
          <a:spcPct val="0"/>
        </a:spcAft>
        <a:buChar char="»"/>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912813" y="1828800"/>
            <a:ext cx="7772400" cy="1600200"/>
          </a:xfrm>
        </p:spPr>
        <p:txBody>
          <a:bodyPr/>
          <a:lstStyle/>
          <a:p>
            <a:r>
              <a:rPr lang="en-US" dirty="0" smtClean="0">
                <a:solidFill>
                  <a:srgbClr val="7C7044"/>
                </a:solidFill>
              </a:rPr>
              <a:t>PROGRAMMABLE </a:t>
            </a:r>
            <a:r>
              <a:rPr lang="en-US" dirty="0" smtClean="0">
                <a:solidFill>
                  <a:srgbClr val="7C7044"/>
                </a:solidFill>
              </a:rPr>
              <a:t>LOGIC CONTROLLER (PLC) LOGIC SCHEMATICS</a:t>
            </a:r>
            <a:endParaRPr lang="en-US" b="1" dirty="0" smtClean="0">
              <a:solidFill>
                <a:srgbClr val="7C7044"/>
              </a:solidFill>
            </a:endParaRPr>
          </a:p>
        </p:txBody>
      </p:sp>
      <p:sp>
        <p:nvSpPr>
          <p:cNvPr id="3075" name="Subtitle 2"/>
          <p:cNvSpPr>
            <a:spLocks noGrp="1"/>
          </p:cNvSpPr>
          <p:nvPr>
            <p:ph type="subTitle" idx="1"/>
          </p:nvPr>
        </p:nvSpPr>
        <p:spPr>
          <a:xfrm>
            <a:off x="914400" y="3810000"/>
            <a:ext cx="7773987" cy="1600200"/>
          </a:xfrm>
        </p:spPr>
        <p:txBody>
          <a:bodyPr/>
          <a:lstStyle/>
          <a:p>
            <a:endParaRPr lang="en-US" dirty="0" smtClean="0">
              <a:solidFill>
                <a:srgbClr val="7C7044"/>
              </a:solidFill>
            </a:endParaRPr>
          </a:p>
        </p:txBody>
      </p:sp>
    </p:spTree>
    <p:extLst>
      <p:ext uri="{BB962C8B-B14F-4D97-AF65-F5344CB8AC3E}">
        <p14:creationId xmlns:p14="http://schemas.microsoft.com/office/powerpoint/2010/main" val="908809024"/>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 name="Straight Connector 1"/>
          <p:cNvCxnSpPr/>
          <p:nvPr/>
        </p:nvCxnSpPr>
        <p:spPr>
          <a:xfrm rot="5400000">
            <a:off x="800100" y="11811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rot="5400000">
            <a:off x="1181100" y="11811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447800" y="1176333"/>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33400" y="1169769"/>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137160"/>
            <a:ext cx="8412480" cy="646331"/>
          </a:xfrm>
          <a:prstGeom prst="rect">
            <a:avLst/>
          </a:prstGeom>
          <a:noFill/>
        </p:spPr>
        <p:txBody>
          <a:bodyPr wrap="square" rtlCol="0">
            <a:spAutoFit/>
          </a:bodyPr>
          <a:lstStyle/>
          <a:p>
            <a:r>
              <a:rPr lang="en-US" sz="3600" dirty="0" smtClean="0">
                <a:solidFill>
                  <a:srgbClr val="7C7044"/>
                </a:solidFill>
                <a:latin typeface="Arial Black" panose="020B0A04020102020204" pitchFamily="34" charset="0"/>
              </a:rPr>
              <a:t>NORMALLY OPEN</a:t>
            </a:r>
            <a:endParaRPr lang="en-US" sz="3600" dirty="0">
              <a:solidFill>
                <a:srgbClr val="7C7044"/>
              </a:solidFill>
              <a:latin typeface="Arial Black" panose="020B0A04020102020204" pitchFamily="34" charset="0"/>
            </a:endParaRPr>
          </a:p>
        </p:txBody>
      </p:sp>
      <p:sp>
        <p:nvSpPr>
          <p:cNvPr id="13" name="TextBox 12"/>
          <p:cNvSpPr txBox="1"/>
          <p:nvPr/>
        </p:nvSpPr>
        <p:spPr>
          <a:xfrm>
            <a:off x="548640" y="1981200"/>
            <a:ext cx="8001000" cy="2536079"/>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Without any external force or pressure a normally open contact remains open</a:t>
            </a:r>
            <a:endParaRPr lang="en-US" sz="2800" dirty="0">
              <a:solidFill>
                <a:srgbClr val="7C7044"/>
              </a:solidFill>
              <a:latin typeface="Arial Black" panose="020B0A04020102020204" pitchFamily="34" charset="0"/>
            </a:endParaRPr>
          </a:p>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When external force or pressure is applied a normally open contact closes</a:t>
            </a:r>
            <a:endParaRPr lang="en-US" sz="2800" dirty="0">
              <a:solidFill>
                <a:srgbClr val="7C7044"/>
              </a:solidFill>
              <a:latin typeface="Arial Black" panose="020B0A04020102020204" pitchFamily="34" charset="0"/>
            </a:endParaRPr>
          </a:p>
        </p:txBody>
      </p:sp>
      <p:cxnSp>
        <p:nvCxnSpPr>
          <p:cNvPr id="14" name="Straight Connector 13"/>
          <p:cNvCxnSpPr/>
          <p:nvPr/>
        </p:nvCxnSpPr>
        <p:spPr>
          <a:xfrm rot="5400000">
            <a:off x="800100" y="55245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181100" y="55245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447800" y="5519733"/>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33400" y="5513169"/>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028696" y="5300659"/>
            <a:ext cx="4572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10</a:t>
            </a:fld>
            <a:endParaRPr lang="en-US" dirty="0">
              <a:solidFill>
                <a:srgbClr val="7C7044"/>
              </a:solidFill>
            </a:endParaRPr>
          </a:p>
        </p:txBody>
      </p:sp>
    </p:spTree>
    <p:extLst>
      <p:ext uri="{BB962C8B-B14F-4D97-AF65-F5344CB8AC3E}">
        <p14:creationId xmlns:p14="http://schemas.microsoft.com/office/powerpoint/2010/main" val="233291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A7B4AF76-1C2B-48F9-A07A-B677D4E08A9E}" type="slidenum">
              <a:rPr lang="en-US" sz="1800">
                <a:solidFill>
                  <a:srgbClr val="7C7044"/>
                </a:solidFill>
                <a:latin typeface="Arial Black" panose="020B0A04020102020204" pitchFamily="34" charset="0"/>
              </a:rPr>
              <a:pPr>
                <a:defRPr/>
              </a:pPr>
              <a:t>100</a:t>
            </a:fld>
            <a:endParaRPr lang="en-US" sz="1800" dirty="0">
              <a:solidFill>
                <a:srgbClr val="7C7044"/>
              </a:solidFill>
              <a:latin typeface="Arial Black" panose="020B0A04020102020204" pitchFamily="34" charset="0"/>
            </a:endParaRPr>
          </a:p>
        </p:txBody>
      </p:sp>
      <p:sp>
        <p:nvSpPr>
          <p:cNvPr id="88066"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914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8069" name="Group 98"/>
          <p:cNvGrpSpPr>
            <a:grpSpLocks/>
          </p:cNvGrpSpPr>
          <p:nvPr/>
        </p:nvGrpSpPr>
        <p:grpSpPr bwMode="auto">
          <a:xfrm>
            <a:off x="2895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p:cNvCxnSpPr/>
          <p:nvPr/>
        </p:nvCxnSpPr>
        <p:spPr>
          <a:xfrm>
            <a:off x="38862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21336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981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05200" y="3124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667000" y="3124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endCxn id="88084" idx="1"/>
          </p:cNvCxnSpPr>
          <p:nvPr/>
        </p:nvCxnSpPr>
        <p:spPr>
          <a:xfrm flipV="1">
            <a:off x="4267200" y="4799013"/>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30480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914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081" name="TextBox 144"/>
          <p:cNvSpPr txBox="1">
            <a:spLocks noChangeArrowheads="1"/>
          </p:cNvSpPr>
          <p:nvPr/>
        </p:nvSpPr>
        <p:spPr bwMode="auto">
          <a:xfrm>
            <a:off x="1143000" y="1447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I:0/0</a:t>
            </a:r>
          </a:p>
        </p:txBody>
      </p:sp>
      <p:sp>
        <p:nvSpPr>
          <p:cNvPr id="88082" name="TextBox 145"/>
          <p:cNvSpPr txBox="1">
            <a:spLocks noChangeArrowheads="1"/>
          </p:cNvSpPr>
          <p:nvPr/>
        </p:nvSpPr>
        <p:spPr bwMode="auto">
          <a:xfrm>
            <a:off x="2840038" y="131445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I:0/1</a:t>
            </a:r>
          </a:p>
        </p:txBody>
      </p:sp>
      <p:sp>
        <p:nvSpPr>
          <p:cNvPr id="88083" name="TextBox 147"/>
          <p:cNvSpPr txBox="1">
            <a:spLocks noChangeArrowheads="1"/>
          </p:cNvSpPr>
          <p:nvPr/>
        </p:nvSpPr>
        <p:spPr bwMode="auto">
          <a:xfrm>
            <a:off x="6508750" y="1895475"/>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M-1</a:t>
            </a:r>
          </a:p>
        </p:txBody>
      </p:sp>
      <p:sp>
        <p:nvSpPr>
          <p:cNvPr id="88084" name="TextBox 148"/>
          <p:cNvSpPr txBox="1">
            <a:spLocks noChangeArrowheads="1"/>
          </p:cNvSpPr>
          <p:nvPr/>
        </p:nvSpPr>
        <p:spPr bwMode="auto">
          <a:xfrm>
            <a:off x="6553200" y="4567238"/>
            <a:ext cx="76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M-2</a:t>
            </a:r>
          </a:p>
        </p:txBody>
      </p:sp>
      <p:sp>
        <p:nvSpPr>
          <p:cNvPr id="88085" name="TextBox 151"/>
          <p:cNvSpPr txBox="1">
            <a:spLocks noChangeArrowheads="1"/>
          </p:cNvSpPr>
          <p:nvPr/>
        </p:nvSpPr>
        <p:spPr bwMode="auto">
          <a:xfrm>
            <a:off x="2924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cxnSp>
        <p:nvCxnSpPr>
          <p:cNvPr id="71" name="Straight Connector 70"/>
          <p:cNvCxnSpPr/>
          <p:nvPr/>
        </p:nvCxnSpPr>
        <p:spPr>
          <a:xfrm>
            <a:off x="2667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8087" name="Group 98"/>
          <p:cNvGrpSpPr>
            <a:grpSpLocks/>
          </p:cNvGrpSpPr>
          <p:nvPr/>
        </p:nvGrpSpPr>
        <p:grpSpPr bwMode="auto">
          <a:xfrm>
            <a:off x="3636963" y="5562600"/>
            <a:ext cx="685800" cy="457200"/>
            <a:chOff x="1600200" y="1371600"/>
            <a:chExt cx="685800" cy="457200"/>
          </a:xfrm>
        </p:grpSpPr>
        <p:cxnSp>
          <p:nvCxnSpPr>
            <p:cNvPr id="81" name="Straight Connector 8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p:nvPr/>
        </p:nvCxnSpPr>
        <p:spPr>
          <a:xfrm>
            <a:off x="4627563"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246563" y="5791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3408363" y="5791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091" name="TextBox 87"/>
          <p:cNvSpPr txBox="1">
            <a:spLocks noChangeArrowheads="1"/>
          </p:cNvSpPr>
          <p:nvPr/>
        </p:nvSpPr>
        <p:spPr bwMode="auto">
          <a:xfrm>
            <a:off x="3665538" y="5181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cxnSp>
        <p:nvCxnSpPr>
          <p:cNvPr id="89" name="Straight Connector 88"/>
          <p:cNvCxnSpPr/>
          <p:nvPr/>
        </p:nvCxnSpPr>
        <p:spPr>
          <a:xfrm>
            <a:off x="3408363"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093" name="TextBox 91"/>
          <p:cNvSpPr txBox="1">
            <a:spLocks noChangeArrowheads="1"/>
          </p:cNvSpPr>
          <p:nvPr/>
        </p:nvSpPr>
        <p:spPr bwMode="auto">
          <a:xfrm>
            <a:off x="3525838" y="388620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I:0/3</a:t>
            </a:r>
          </a:p>
        </p:txBody>
      </p:sp>
      <p:cxnSp>
        <p:nvCxnSpPr>
          <p:cNvPr id="99" name="Straight Connector 98"/>
          <p:cNvCxnSpPr/>
          <p:nvPr/>
        </p:nvCxnSpPr>
        <p:spPr>
          <a:xfrm>
            <a:off x="1981200" y="4800600"/>
            <a:ext cx="4460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095" name="TextBox 100"/>
          <p:cNvSpPr txBox="1">
            <a:spLocks noChangeArrowheads="1"/>
          </p:cNvSpPr>
          <p:nvPr/>
        </p:nvSpPr>
        <p:spPr bwMode="auto">
          <a:xfrm>
            <a:off x="2198688" y="4114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I:0/2</a:t>
            </a:r>
          </a:p>
        </p:txBody>
      </p:sp>
      <p:grpSp>
        <p:nvGrpSpPr>
          <p:cNvPr id="88096" name="Group 98"/>
          <p:cNvGrpSpPr>
            <a:grpSpLocks/>
          </p:cNvGrpSpPr>
          <p:nvPr/>
        </p:nvGrpSpPr>
        <p:grpSpPr bwMode="auto">
          <a:xfrm>
            <a:off x="1447800" y="4572000"/>
            <a:ext cx="685800" cy="457200"/>
            <a:chOff x="1600200" y="1371600"/>
            <a:chExt cx="685800" cy="457200"/>
          </a:xfrm>
        </p:grpSpPr>
        <p:cxnSp>
          <p:nvCxnSpPr>
            <p:cNvPr id="65" name="Straight Connector 6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097" name="Group 98"/>
          <p:cNvGrpSpPr>
            <a:grpSpLocks/>
          </p:cNvGrpSpPr>
          <p:nvPr/>
        </p:nvGrpSpPr>
        <p:grpSpPr bwMode="auto">
          <a:xfrm>
            <a:off x="1360488" y="1893888"/>
            <a:ext cx="685800" cy="457200"/>
            <a:chOff x="1600200" y="1371600"/>
            <a:chExt cx="685800" cy="457200"/>
          </a:xfrm>
        </p:grpSpPr>
        <p:cxnSp>
          <p:nvCxnSpPr>
            <p:cNvPr id="70" name="Straight Connector 6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098" name="Group 98"/>
          <p:cNvGrpSpPr>
            <a:grpSpLocks/>
          </p:cNvGrpSpPr>
          <p:nvPr/>
        </p:nvGrpSpPr>
        <p:grpSpPr bwMode="auto">
          <a:xfrm>
            <a:off x="2895600" y="1905000"/>
            <a:ext cx="685800" cy="457200"/>
            <a:chOff x="1600200" y="1371600"/>
            <a:chExt cx="685800" cy="457200"/>
          </a:xfrm>
        </p:grpSpPr>
        <p:cxnSp>
          <p:nvCxnSpPr>
            <p:cNvPr id="76" name="Straight Connector 7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Straight Connector 102"/>
          <p:cNvCxnSpPr/>
          <p:nvPr/>
        </p:nvCxnSpPr>
        <p:spPr>
          <a:xfrm>
            <a:off x="914400" y="48006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8100" name="Group 98"/>
          <p:cNvGrpSpPr>
            <a:grpSpLocks/>
          </p:cNvGrpSpPr>
          <p:nvPr/>
        </p:nvGrpSpPr>
        <p:grpSpPr bwMode="auto">
          <a:xfrm>
            <a:off x="2362200" y="4572000"/>
            <a:ext cx="685800" cy="457200"/>
            <a:chOff x="1600200" y="1371600"/>
            <a:chExt cx="685800" cy="457200"/>
          </a:xfrm>
        </p:grpSpPr>
        <p:cxnSp>
          <p:nvCxnSpPr>
            <p:cNvPr id="108" name="Straight Connector 107"/>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101" name="Group 98"/>
          <p:cNvGrpSpPr>
            <a:grpSpLocks/>
          </p:cNvGrpSpPr>
          <p:nvPr/>
        </p:nvGrpSpPr>
        <p:grpSpPr bwMode="auto">
          <a:xfrm>
            <a:off x="3627438" y="4572000"/>
            <a:ext cx="685800" cy="457200"/>
            <a:chOff x="1600200" y="1371600"/>
            <a:chExt cx="685800" cy="457200"/>
          </a:xfrm>
        </p:grpSpPr>
        <p:cxnSp>
          <p:nvCxnSpPr>
            <p:cNvPr id="115" name="Straight Connector 11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8102" name="TextBox 120"/>
          <p:cNvSpPr txBox="1">
            <a:spLocks noChangeArrowheads="1"/>
          </p:cNvSpPr>
          <p:nvPr/>
        </p:nvSpPr>
        <p:spPr bwMode="auto">
          <a:xfrm>
            <a:off x="1468438"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grpSp>
        <p:nvGrpSpPr>
          <p:cNvPr id="88103" name="Group 95"/>
          <p:cNvGrpSpPr>
            <a:grpSpLocks/>
          </p:cNvGrpSpPr>
          <p:nvPr/>
        </p:nvGrpSpPr>
        <p:grpSpPr bwMode="auto">
          <a:xfrm>
            <a:off x="6324600" y="1812925"/>
            <a:ext cx="1143000" cy="609600"/>
            <a:chOff x="2667000" y="1295400"/>
            <a:chExt cx="1143000" cy="609600"/>
          </a:xfrm>
        </p:grpSpPr>
        <p:sp>
          <p:nvSpPr>
            <p:cNvPr id="126" name="Double Bracket 125"/>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28" name="Straight Connector 12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104" name="Group 95"/>
          <p:cNvGrpSpPr>
            <a:grpSpLocks/>
          </p:cNvGrpSpPr>
          <p:nvPr/>
        </p:nvGrpSpPr>
        <p:grpSpPr bwMode="auto">
          <a:xfrm>
            <a:off x="6324600" y="4495800"/>
            <a:ext cx="1143000" cy="609600"/>
            <a:chOff x="2667000" y="1295400"/>
            <a:chExt cx="1143000" cy="609600"/>
          </a:xfrm>
        </p:grpSpPr>
        <p:sp>
          <p:nvSpPr>
            <p:cNvPr id="132" name="Double Bracket 13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34" name="Straight Connector 133"/>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8105" name="TextBox 79"/>
          <p:cNvSpPr txBox="1">
            <a:spLocks noChangeArrowheads="1"/>
          </p:cNvSpPr>
          <p:nvPr/>
        </p:nvSpPr>
        <p:spPr bwMode="auto">
          <a:xfrm>
            <a:off x="6400800" y="1371600"/>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88106" name="TextBox 90"/>
          <p:cNvSpPr txBox="1">
            <a:spLocks noChangeArrowheads="1"/>
          </p:cNvSpPr>
          <p:nvPr/>
        </p:nvSpPr>
        <p:spPr bwMode="auto">
          <a:xfrm>
            <a:off x="6400800" y="4038600"/>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sp>
        <p:nvSpPr>
          <p:cNvPr id="93" name="TextBox 92"/>
          <p:cNvSpPr txBox="1">
            <a:spLocks noChangeArrowheads="1"/>
          </p:cNvSpPr>
          <p:nvPr/>
        </p:nvSpPr>
        <p:spPr bwMode="auto">
          <a:xfrm>
            <a:off x="2218426" y="3433244"/>
            <a:ext cx="5791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2200" dirty="0">
                <a:solidFill>
                  <a:srgbClr val="7C7044"/>
                </a:solidFill>
                <a:latin typeface="Arial Black" panose="020B0A04020102020204" pitchFamily="34" charset="0"/>
              </a:rPr>
              <a:t>What will happen if I:0/1 is pushed?</a:t>
            </a:r>
          </a:p>
        </p:txBody>
      </p:sp>
    </p:spTree>
    <p:extLst>
      <p:ext uri="{BB962C8B-B14F-4D97-AF65-F5344CB8AC3E}">
        <p14:creationId xmlns:p14="http://schemas.microsoft.com/office/powerpoint/2010/main" val="963571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 name="Rectangle 92"/>
          <p:cNvSpPr/>
          <p:nvPr/>
        </p:nvSpPr>
        <p:spPr>
          <a:xfrm>
            <a:off x="3668713" y="5127625"/>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6" name="Rectangle 95"/>
          <p:cNvSpPr/>
          <p:nvPr/>
        </p:nvSpPr>
        <p:spPr>
          <a:xfrm>
            <a:off x="1500188" y="40703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7" name="Rectangle 96"/>
          <p:cNvSpPr/>
          <p:nvPr/>
        </p:nvSpPr>
        <p:spPr>
          <a:xfrm>
            <a:off x="2438400" y="40703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07" name="Rectangle 106"/>
          <p:cNvSpPr/>
          <p:nvPr/>
        </p:nvSpPr>
        <p:spPr>
          <a:xfrm>
            <a:off x="3657600" y="385445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13" name="Rectangle 112"/>
          <p:cNvSpPr/>
          <p:nvPr/>
        </p:nvSpPr>
        <p:spPr>
          <a:xfrm>
            <a:off x="6553200" y="4017963"/>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5" name="Rectangle 94"/>
          <p:cNvSpPr/>
          <p:nvPr/>
        </p:nvSpPr>
        <p:spPr>
          <a:xfrm>
            <a:off x="6553200" y="13398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8" name="Rectangle 97"/>
          <p:cNvSpPr/>
          <p:nvPr/>
        </p:nvSpPr>
        <p:spPr>
          <a:xfrm>
            <a:off x="2960688" y="24701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4" name="Rectangle 93"/>
          <p:cNvSpPr/>
          <p:nvPr/>
        </p:nvSpPr>
        <p:spPr>
          <a:xfrm>
            <a:off x="2971800" y="1306513"/>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0" name="Rectangle 89"/>
          <p:cNvSpPr/>
          <p:nvPr/>
        </p:nvSpPr>
        <p:spPr>
          <a:xfrm>
            <a:off x="1387475" y="1411288"/>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9FC1EBC-3D42-4A64-A2F7-77193DECF85D}" type="slidenum">
              <a:rPr lang="en-US" sz="1800">
                <a:solidFill>
                  <a:srgbClr val="7C7044"/>
                </a:solidFill>
                <a:latin typeface="Arial Black" panose="020B0A04020102020204" pitchFamily="34" charset="0"/>
              </a:rPr>
              <a:pPr>
                <a:defRPr/>
              </a:pPr>
              <a:t>101</a:t>
            </a:fld>
            <a:endParaRPr lang="en-US" sz="1800" dirty="0">
              <a:solidFill>
                <a:srgbClr val="7C7044"/>
              </a:solidFill>
              <a:latin typeface="Arial Black" panose="020B0A04020102020204" pitchFamily="34" charset="0"/>
            </a:endParaRPr>
          </a:p>
        </p:txBody>
      </p:sp>
      <p:sp>
        <p:nvSpPr>
          <p:cNvPr id="90123"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914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0126" name="Group 98"/>
          <p:cNvGrpSpPr>
            <a:grpSpLocks/>
          </p:cNvGrpSpPr>
          <p:nvPr/>
        </p:nvGrpSpPr>
        <p:grpSpPr bwMode="auto">
          <a:xfrm>
            <a:off x="2895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p:cNvCxnSpPr/>
          <p:nvPr/>
        </p:nvCxnSpPr>
        <p:spPr>
          <a:xfrm>
            <a:off x="38862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21336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981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05200" y="3124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667000" y="3124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endCxn id="90141" idx="1"/>
          </p:cNvCxnSpPr>
          <p:nvPr/>
        </p:nvCxnSpPr>
        <p:spPr>
          <a:xfrm flipV="1">
            <a:off x="4267200" y="4799013"/>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30480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914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138" name="TextBox 144"/>
          <p:cNvSpPr txBox="1">
            <a:spLocks noChangeArrowheads="1"/>
          </p:cNvSpPr>
          <p:nvPr/>
        </p:nvSpPr>
        <p:spPr bwMode="auto">
          <a:xfrm>
            <a:off x="1143000" y="1447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I:0/0</a:t>
            </a:r>
          </a:p>
        </p:txBody>
      </p:sp>
      <p:sp>
        <p:nvSpPr>
          <p:cNvPr id="90139" name="TextBox 145"/>
          <p:cNvSpPr txBox="1">
            <a:spLocks noChangeArrowheads="1"/>
          </p:cNvSpPr>
          <p:nvPr/>
        </p:nvSpPr>
        <p:spPr bwMode="auto">
          <a:xfrm>
            <a:off x="2840038" y="131445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I:0/1</a:t>
            </a:r>
          </a:p>
        </p:txBody>
      </p:sp>
      <p:sp>
        <p:nvSpPr>
          <p:cNvPr id="90140" name="TextBox 147"/>
          <p:cNvSpPr txBox="1">
            <a:spLocks noChangeArrowheads="1"/>
          </p:cNvSpPr>
          <p:nvPr/>
        </p:nvSpPr>
        <p:spPr bwMode="auto">
          <a:xfrm>
            <a:off x="6508750" y="1895475"/>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M-1</a:t>
            </a:r>
          </a:p>
        </p:txBody>
      </p:sp>
      <p:sp>
        <p:nvSpPr>
          <p:cNvPr id="90141" name="TextBox 148"/>
          <p:cNvSpPr txBox="1">
            <a:spLocks noChangeArrowheads="1"/>
          </p:cNvSpPr>
          <p:nvPr/>
        </p:nvSpPr>
        <p:spPr bwMode="auto">
          <a:xfrm>
            <a:off x="6553200" y="4567238"/>
            <a:ext cx="76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M-2</a:t>
            </a:r>
          </a:p>
        </p:txBody>
      </p:sp>
      <p:sp>
        <p:nvSpPr>
          <p:cNvPr id="90142" name="TextBox 151"/>
          <p:cNvSpPr txBox="1">
            <a:spLocks noChangeArrowheads="1"/>
          </p:cNvSpPr>
          <p:nvPr/>
        </p:nvSpPr>
        <p:spPr bwMode="auto">
          <a:xfrm>
            <a:off x="2924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cxnSp>
        <p:nvCxnSpPr>
          <p:cNvPr id="71" name="Straight Connector 70"/>
          <p:cNvCxnSpPr/>
          <p:nvPr/>
        </p:nvCxnSpPr>
        <p:spPr>
          <a:xfrm>
            <a:off x="2667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0144" name="Group 98"/>
          <p:cNvGrpSpPr>
            <a:grpSpLocks/>
          </p:cNvGrpSpPr>
          <p:nvPr/>
        </p:nvGrpSpPr>
        <p:grpSpPr bwMode="auto">
          <a:xfrm>
            <a:off x="3636963" y="5562600"/>
            <a:ext cx="685800" cy="457200"/>
            <a:chOff x="1600200" y="1371600"/>
            <a:chExt cx="685800" cy="457200"/>
          </a:xfrm>
        </p:grpSpPr>
        <p:cxnSp>
          <p:nvCxnSpPr>
            <p:cNvPr id="81" name="Straight Connector 8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p:nvPr/>
        </p:nvCxnSpPr>
        <p:spPr>
          <a:xfrm>
            <a:off x="4627563"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246563" y="5791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3408363" y="5791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148" name="TextBox 87"/>
          <p:cNvSpPr txBox="1">
            <a:spLocks noChangeArrowheads="1"/>
          </p:cNvSpPr>
          <p:nvPr/>
        </p:nvSpPr>
        <p:spPr bwMode="auto">
          <a:xfrm>
            <a:off x="3665538" y="5181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cxnSp>
        <p:nvCxnSpPr>
          <p:cNvPr id="89" name="Straight Connector 88"/>
          <p:cNvCxnSpPr/>
          <p:nvPr/>
        </p:nvCxnSpPr>
        <p:spPr>
          <a:xfrm>
            <a:off x="3408363"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150" name="TextBox 91"/>
          <p:cNvSpPr txBox="1">
            <a:spLocks noChangeArrowheads="1"/>
          </p:cNvSpPr>
          <p:nvPr/>
        </p:nvSpPr>
        <p:spPr bwMode="auto">
          <a:xfrm>
            <a:off x="3525838" y="388620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I:0/3</a:t>
            </a:r>
          </a:p>
        </p:txBody>
      </p:sp>
      <p:cxnSp>
        <p:nvCxnSpPr>
          <p:cNvPr id="99" name="Straight Connector 98"/>
          <p:cNvCxnSpPr/>
          <p:nvPr/>
        </p:nvCxnSpPr>
        <p:spPr>
          <a:xfrm>
            <a:off x="1981200" y="4800600"/>
            <a:ext cx="4460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152" name="TextBox 100"/>
          <p:cNvSpPr txBox="1">
            <a:spLocks noChangeArrowheads="1"/>
          </p:cNvSpPr>
          <p:nvPr/>
        </p:nvSpPr>
        <p:spPr bwMode="auto">
          <a:xfrm>
            <a:off x="2198688" y="4114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I:0/2</a:t>
            </a:r>
          </a:p>
        </p:txBody>
      </p:sp>
      <p:grpSp>
        <p:nvGrpSpPr>
          <p:cNvPr id="90153" name="Group 98"/>
          <p:cNvGrpSpPr>
            <a:grpSpLocks/>
          </p:cNvGrpSpPr>
          <p:nvPr/>
        </p:nvGrpSpPr>
        <p:grpSpPr bwMode="auto">
          <a:xfrm>
            <a:off x="1447800" y="4572000"/>
            <a:ext cx="685800" cy="457200"/>
            <a:chOff x="1600200" y="1371600"/>
            <a:chExt cx="685800" cy="457200"/>
          </a:xfrm>
        </p:grpSpPr>
        <p:cxnSp>
          <p:nvCxnSpPr>
            <p:cNvPr id="65" name="Straight Connector 6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154" name="Group 98"/>
          <p:cNvGrpSpPr>
            <a:grpSpLocks/>
          </p:cNvGrpSpPr>
          <p:nvPr/>
        </p:nvGrpSpPr>
        <p:grpSpPr bwMode="auto">
          <a:xfrm>
            <a:off x="1360488" y="1893888"/>
            <a:ext cx="685800" cy="457200"/>
            <a:chOff x="1600200" y="1371600"/>
            <a:chExt cx="685800" cy="457200"/>
          </a:xfrm>
        </p:grpSpPr>
        <p:cxnSp>
          <p:nvCxnSpPr>
            <p:cNvPr id="70" name="Straight Connector 6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155" name="Group 98"/>
          <p:cNvGrpSpPr>
            <a:grpSpLocks/>
          </p:cNvGrpSpPr>
          <p:nvPr/>
        </p:nvGrpSpPr>
        <p:grpSpPr bwMode="auto">
          <a:xfrm>
            <a:off x="2895600" y="1905000"/>
            <a:ext cx="685800" cy="457200"/>
            <a:chOff x="1600200" y="1371600"/>
            <a:chExt cx="685800" cy="457200"/>
          </a:xfrm>
        </p:grpSpPr>
        <p:cxnSp>
          <p:nvCxnSpPr>
            <p:cNvPr id="76" name="Straight Connector 7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Straight Connector 102"/>
          <p:cNvCxnSpPr/>
          <p:nvPr/>
        </p:nvCxnSpPr>
        <p:spPr>
          <a:xfrm>
            <a:off x="914400" y="48006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0157" name="Group 98"/>
          <p:cNvGrpSpPr>
            <a:grpSpLocks/>
          </p:cNvGrpSpPr>
          <p:nvPr/>
        </p:nvGrpSpPr>
        <p:grpSpPr bwMode="auto">
          <a:xfrm>
            <a:off x="2362200" y="4572000"/>
            <a:ext cx="685800" cy="457200"/>
            <a:chOff x="1600200" y="1371600"/>
            <a:chExt cx="685800" cy="457200"/>
          </a:xfrm>
        </p:grpSpPr>
        <p:cxnSp>
          <p:nvCxnSpPr>
            <p:cNvPr id="108" name="Straight Connector 107"/>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158" name="Group 98"/>
          <p:cNvGrpSpPr>
            <a:grpSpLocks/>
          </p:cNvGrpSpPr>
          <p:nvPr/>
        </p:nvGrpSpPr>
        <p:grpSpPr bwMode="auto">
          <a:xfrm>
            <a:off x="3627438" y="4572000"/>
            <a:ext cx="685800" cy="457200"/>
            <a:chOff x="1600200" y="1371600"/>
            <a:chExt cx="685800" cy="457200"/>
          </a:xfrm>
        </p:grpSpPr>
        <p:cxnSp>
          <p:nvCxnSpPr>
            <p:cNvPr id="115" name="Straight Connector 11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0159" name="TextBox 120"/>
          <p:cNvSpPr txBox="1">
            <a:spLocks noChangeArrowheads="1"/>
          </p:cNvSpPr>
          <p:nvPr/>
        </p:nvSpPr>
        <p:spPr bwMode="auto">
          <a:xfrm>
            <a:off x="1468438"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grpSp>
        <p:nvGrpSpPr>
          <p:cNvPr id="90160" name="Group 95"/>
          <p:cNvGrpSpPr>
            <a:grpSpLocks/>
          </p:cNvGrpSpPr>
          <p:nvPr/>
        </p:nvGrpSpPr>
        <p:grpSpPr bwMode="auto">
          <a:xfrm>
            <a:off x="6324600" y="1812925"/>
            <a:ext cx="1143000" cy="609600"/>
            <a:chOff x="2667000" y="1295400"/>
            <a:chExt cx="1143000" cy="609600"/>
          </a:xfrm>
        </p:grpSpPr>
        <p:sp>
          <p:nvSpPr>
            <p:cNvPr id="126" name="Double Bracket 125"/>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28" name="Straight Connector 12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161" name="Group 95"/>
          <p:cNvGrpSpPr>
            <a:grpSpLocks/>
          </p:cNvGrpSpPr>
          <p:nvPr/>
        </p:nvGrpSpPr>
        <p:grpSpPr bwMode="auto">
          <a:xfrm>
            <a:off x="6324600" y="4495800"/>
            <a:ext cx="1143000" cy="609600"/>
            <a:chOff x="2667000" y="1295400"/>
            <a:chExt cx="1143000" cy="609600"/>
          </a:xfrm>
        </p:grpSpPr>
        <p:sp>
          <p:nvSpPr>
            <p:cNvPr id="132" name="Double Bracket 13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34" name="Straight Connector 133"/>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0162" name="TextBox 79"/>
          <p:cNvSpPr txBox="1">
            <a:spLocks noChangeArrowheads="1"/>
          </p:cNvSpPr>
          <p:nvPr/>
        </p:nvSpPr>
        <p:spPr bwMode="auto">
          <a:xfrm>
            <a:off x="6400800" y="1371600"/>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90163" name="TextBox 90"/>
          <p:cNvSpPr txBox="1">
            <a:spLocks noChangeArrowheads="1"/>
          </p:cNvSpPr>
          <p:nvPr/>
        </p:nvSpPr>
        <p:spPr bwMode="auto">
          <a:xfrm>
            <a:off x="6400800" y="4038600"/>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sp>
        <p:nvSpPr>
          <p:cNvPr id="114" name="TextBox 113"/>
          <p:cNvSpPr txBox="1">
            <a:spLocks noChangeArrowheads="1"/>
          </p:cNvSpPr>
          <p:nvPr/>
        </p:nvSpPr>
        <p:spPr bwMode="auto">
          <a:xfrm>
            <a:off x="1985005" y="3365050"/>
            <a:ext cx="5867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2200" dirty="0">
                <a:solidFill>
                  <a:srgbClr val="7C7044"/>
                </a:solidFill>
                <a:latin typeface="Arial Black" panose="020B0A04020102020204" pitchFamily="34" charset="0"/>
              </a:rPr>
              <a:t>O:/0/0 is true but O:0/1 remains </a:t>
            </a:r>
            <a:r>
              <a:rPr lang="en-US" altLang="en-US" sz="2200" dirty="0" smtClean="0">
                <a:solidFill>
                  <a:srgbClr val="7C7044"/>
                </a:solidFill>
                <a:latin typeface="Arial Black" panose="020B0A04020102020204" pitchFamily="34" charset="0"/>
              </a:rPr>
              <a:t>false </a:t>
            </a:r>
            <a:endParaRPr lang="en-US" altLang="en-US" sz="22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117336512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6" grpId="0" animBg="1"/>
      <p:bldP spid="107" grpId="0" animBg="1"/>
      <p:bldP spid="113" grpId="0" animBg="1"/>
      <p:bldP spid="95" grpId="0" animBg="1"/>
      <p:bldP spid="98" grpId="0" animBg="1"/>
      <p:bldP spid="94" grpId="0" animBg="1"/>
      <p:bldP spid="114" grpId="0"/>
    </p:bld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 name="Rectangle 92"/>
          <p:cNvSpPr/>
          <p:nvPr/>
        </p:nvSpPr>
        <p:spPr>
          <a:xfrm>
            <a:off x="3668713" y="5127625"/>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6" name="Rectangle 95"/>
          <p:cNvSpPr/>
          <p:nvPr/>
        </p:nvSpPr>
        <p:spPr>
          <a:xfrm>
            <a:off x="1500188" y="40703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7" name="Rectangle 96"/>
          <p:cNvSpPr/>
          <p:nvPr/>
        </p:nvSpPr>
        <p:spPr>
          <a:xfrm>
            <a:off x="2438400" y="40703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07" name="Rectangle 106"/>
          <p:cNvSpPr/>
          <p:nvPr/>
        </p:nvSpPr>
        <p:spPr>
          <a:xfrm>
            <a:off x="3657600" y="385445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13" name="Rectangle 112"/>
          <p:cNvSpPr/>
          <p:nvPr/>
        </p:nvSpPr>
        <p:spPr>
          <a:xfrm>
            <a:off x="6553200" y="4017963"/>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5" name="Rectangle 94"/>
          <p:cNvSpPr/>
          <p:nvPr/>
        </p:nvSpPr>
        <p:spPr>
          <a:xfrm>
            <a:off x="6553200" y="13398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8" name="Rectangle 97"/>
          <p:cNvSpPr/>
          <p:nvPr/>
        </p:nvSpPr>
        <p:spPr>
          <a:xfrm>
            <a:off x="2960688" y="24701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4" name="Rectangle 93"/>
          <p:cNvSpPr/>
          <p:nvPr/>
        </p:nvSpPr>
        <p:spPr>
          <a:xfrm>
            <a:off x="2971800" y="1306513"/>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0" name="Rectangle 89"/>
          <p:cNvSpPr/>
          <p:nvPr/>
        </p:nvSpPr>
        <p:spPr>
          <a:xfrm>
            <a:off x="1387475" y="1411288"/>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dirty="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A533FF63-F499-4B6E-9B0C-079E6A2222BA}" type="slidenum">
              <a:rPr lang="en-US" sz="1800">
                <a:solidFill>
                  <a:srgbClr val="7C7044"/>
                </a:solidFill>
                <a:latin typeface="Arial Black" panose="020B0A04020102020204" pitchFamily="34" charset="0"/>
              </a:rPr>
              <a:pPr>
                <a:defRPr/>
              </a:pPr>
              <a:t>102</a:t>
            </a:fld>
            <a:endParaRPr lang="en-US" sz="1800" dirty="0">
              <a:solidFill>
                <a:srgbClr val="7C7044"/>
              </a:solidFill>
              <a:latin typeface="Arial Black" panose="020B0A04020102020204" pitchFamily="34" charset="0"/>
            </a:endParaRPr>
          </a:p>
        </p:txBody>
      </p:sp>
      <p:sp>
        <p:nvSpPr>
          <p:cNvPr id="92171"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914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174" name="Group 98"/>
          <p:cNvGrpSpPr>
            <a:grpSpLocks/>
          </p:cNvGrpSpPr>
          <p:nvPr/>
        </p:nvGrpSpPr>
        <p:grpSpPr bwMode="auto">
          <a:xfrm>
            <a:off x="2895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p:cNvCxnSpPr/>
          <p:nvPr/>
        </p:nvCxnSpPr>
        <p:spPr>
          <a:xfrm>
            <a:off x="38862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21336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981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05200" y="3124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667000" y="3124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endCxn id="92189" idx="1"/>
          </p:cNvCxnSpPr>
          <p:nvPr/>
        </p:nvCxnSpPr>
        <p:spPr>
          <a:xfrm flipV="1">
            <a:off x="4267200" y="4799013"/>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30480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914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186" name="TextBox 144"/>
          <p:cNvSpPr txBox="1">
            <a:spLocks noChangeArrowheads="1"/>
          </p:cNvSpPr>
          <p:nvPr/>
        </p:nvSpPr>
        <p:spPr bwMode="auto">
          <a:xfrm>
            <a:off x="1143000" y="1447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I:0/0</a:t>
            </a:r>
          </a:p>
        </p:txBody>
      </p:sp>
      <p:sp>
        <p:nvSpPr>
          <p:cNvPr id="92187" name="TextBox 145"/>
          <p:cNvSpPr txBox="1">
            <a:spLocks noChangeArrowheads="1"/>
          </p:cNvSpPr>
          <p:nvPr/>
        </p:nvSpPr>
        <p:spPr bwMode="auto">
          <a:xfrm>
            <a:off x="2840038" y="131445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I:0/1</a:t>
            </a:r>
          </a:p>
        </p:txBody>
      </p:sp>
      <p:sp>
        <p:nvSpPr>
          <p:cNvPr id="92188" name="TextBox 147"/>
          <p:cNvSpPr txBox="1">
            <a:spLocks noChangeArrowheads="1"/>
          </p:cNvSpPr>
          <p:nvPr/>
        </p:nvSpPr>
        <p:spPr bwMode="auto">
          <a:xfrm>
            <a:off x="6508750" y="1895475"/>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M-1</a:t>
            </a:r>
          </a:p>
        </p:txBody>
      </p:sp>
      <p:sp>
        <p:nvSpPr>
          <p:cNvPr id="92189" name="TextBox 148"/>
          <p:cNvSpPr txBox="1">
            <a:spLocks noChangeArrowheads="1"/>
          </p:cNvSpPr>
          <p:nvPr/>
        </p:nvSpPr>
        <p:spPr bwMode="auto">
          <a:xfrm>
            <a:off x="6553200" y="4567238"/>
            <a:ext cx="76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M-2</a:t>
            </a:r>
          </a:p>
        </p:txBody>
      </p:sp>
      <p:sp>
        <p:nvSpPr>
          <p:cNvPr id="92190" name="TextBox 151"/>
          <p:cNvSpPr txBox="1">
            <a:spLocks noChangeArrowheads="1"/>
          </p:cNvSpPr>
          <p:nvPr/>
        </p:nvSpPr>
        <p:spPr bwMode="auto">
          <a:xfrm>
            <a:off x="2924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cxnSp>
        <p:nvCxnSpPr>
          <p:cNvPr id="71" name="Straight Connector 70"/>
          <p:cNvCxnSpPr/>
          <p:nvPr/>
        </p:nvCxnSpPr>
        <p:spPr>
          <a:xfrm>
            <a:off x="2667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192" name="Group 98"/>
          <p:cNvGrpSpPr>
            <a:grpSpLocks/>
          </p:cNvGrpSpPr>
          <p:nvPr/>
        </p:nvGrpSpPr>
        <p:grpSpPr bwMode="auto">
          <a:xfrm>
            <a:off x="3636963" y="5562600"/>
            <a:ext cx="685800" cy="457200"/>
            <a:chOff x="1600200" y="1371600"/>
            <a:chExt cx="685800" cy="457200"/>
          </a:xfrm>
        </p:grpSpPr>
        <p:cxnSp>
          <p:nvCxnSpPr>
            <p:cNvPr id="81" name="Straight Connector 8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p:nvPr/>
        </p:nvCxnSpPr>
        <p:spPr>
          <a:xfrm>
            <a:off x="4627563"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246563" y="5791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3408363" y="5791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196" name="TextBox 87"/>
          <p:cNvSpPr txBox="1">
            <a:spLocks noChangeArrowheads="1"/>
          </p:cNvSpPr>
          <p:nvPr/>
        </p:nvSpPr>
        <p:spPr bwMode="auto">
          <a:xfrm>
            <a:off x="3665538" y="5181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cxnSp>
        <p:nvCxnSpPr>
          <p:cNvPr id="89" name="Straight Connector 88"/>
          <p:cNvCxnSpPr/>
          <p:nvPr/>
        </p:nvCxnSpPr>
        <p:spPr>
          <a:xfrm>
            <a:off x="3408363"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198" name="TextBox 91"/>
          <p:cNvSpPr txBox="1">
            <a:spLocks noChangeArrowheads="1"/>
          </p:cNvSpPr>
          <p:nvPr/>
        </p:nvSpPr>
        <p:spPr bwMode="auto">
          <a:xfrm>
            <a:off x="3525838" y="388620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I:0/3</a:t>
            </a:r>
          </a:p>
        </p:txBody>
      </p:sp>
      <p:cxnSp>
        <p:nvCxnSpPr>
          <p:cNvPr id="99" name="Straight Connector 98"/>
          <p:cNvCxnSpPr/>
          <p:nvPr/>
        </p:nvCxnSpPr>
        <p:spPr>
          <a:xfrm>
            <a:off x="1981200" y="4800600"/>
            <a:ext cx="4460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200" name="TextBox 100"/>
          <p:cNvSpPr txBox="1">
            <a:spLocks noChangeArrowheads="1"/>
          </p:cNvSpPr>
          <p:nvPr/>
        </p:nvSpPr>
        <p:spPr bwMode="auto">
          <a:xfrm>
            <a:off x="2198688" y="4114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I:0/2</a:t>
            </a:r>
          </a:p>
        </p:txBody>
      </p:sp>
      <p:grpSp>
        <p:nvGrpSpPr>
          <p:cNvPr id="92201" name="Group 98"/>
          <p:cNvGrpSpPr>
            <a:grpSpLocks/>
          </p:cNvGrpSpPr>
          <p:nvPr/>
        </p:nvGrpSpPr>
        <p:grpSpPr bwMode="auto">
          <a:xfrm>
            <a:off x="1447800" y="4572000"/>
            <a:ext cx="685800" cy="457200"/>
            <a:chOff x="1600200" y="1371600"/>
            <a:chExt cx="685800" cy="457200"/>
          </a:xfrm>
        </p:grpSpPr>
        <p:cxnSp>
          <p:nvCxnSpPr>
            <p:cNvPr id="65" name="Straight Connector 6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202" name="Group 98"/>
          <p:cNvGrpSpPr>
            <a:grpSpLocks/>
          </p:cNvGrpSpPr>
          <p:nvPr/>
        </p:nvGrpSpPr>
        <p:grpSpPr bwMode="auto">
          <a:xfrm>
            <a:off x="1360488" y="1893888"/>
            <a:ext cx="685800" cy="457200"/>
            <a:chOff x="1600200" y="1371600"/>
            <a:chExt cx="685800" cy="457200"/>
          </a:xfrm>
        </p:grpSpPr>
        <p:cxnSp>
          <p:nvCxnSpPr>
            <p:cNvPr id="70" name="Straight Connector 6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203" name="Group 98"/>
          <p:cNvGrpSpPr>
            <a:grpSpLocks/>
          </p:cNvGrpSpPr>
          <p:nvPr/>
        </p:nvGrpSpPr>
        <p:grpSpPr bwMode="auto">
          <a:xfrm>
            <a:off x="2895600" y="1905000"/>
            <a:ext cx="685800" cy="457200"/>
            <a:chOff x="1600200" y="1371600"/>
            <a:chExt cx="685800" cy="457200"/>
          </a:xfrm>
        </p:grpSpPr>
        <p:cxnSp>
          <p:nvCxnSpPr>
            <p:cNvPr id="76" name="Straight Connector 7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Straight Connector 102"/>
          <p:cNvCxnSpPr/>
          <p:nvPr/>
        </p:nvCxnSpPr>
        <p:spPr>
          <a:xfrm>
            <a:off x="914400" y="48006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205" name="Group 98"/>
          <p:cNvGrpSpPr>
            <a:grpSpLocks/>
          </p:cNvGrpSpPr>
          <p:nvPr/>
        </p:nvGrpSpPr>
        <p:grpSpPr bwMode="auto">
          <a:xfrm>
            <a:off x="2362200" y="4572000"/>
            <a:ext cx="685800" cy="457200"/>
            <a:chOff x="1600200" y="1371600"/>
            <a:chExt cx="685800" cy="457200"/>
          </a:xfrm>
        </p:grpSpPr>
        <p:cxnSp>
          <p:nvCxnSpPr>
            <p:cNvPr id="108" name="Straight Connector 107"/>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206" name="Group 98"/>
          <p:cNvGrpSpPr>
            <a:grpSpLocks/>
          </p:cNvGrpSpPr>
          <p:nvPr/>
        </p:nvGrpSpPr>
        <p:grpSpPr bwMode="auto">
          <a:xfrm>
            <a:off x="3627438" y="4572000"/>
            <a:ext cx="685800" cy="457200"/>
            <a:chOff x="1600200" y="1371600"/>
            <a:chExt cx="685800" cy="457200"/>
          </a:xfrm>
        </p:grpSpPr>
        <p:cxnSp>
          <p:nvCxnSpPr>
            <p:cNvPr id="115" name="Straight Connector 11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207" name="TextBox 120"/>
          <p:cNvSpPr txBox="1">
            <a:spLocks noChangeArrowheads="1"/>
          </p:cNvSpPr>
          <p:nvPr/>
        </p:nvSpPr>
        <p:spPr bwMode="auto">
          <a:xfrm>
            <a:off x="1468438"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grpSp>
        <p:nvGrpSpPr>
          <p:cNvPr id="92208" name="Group 95"/>
          <p:cNvGrpSpPr>
            <a:grpSpLocks/>
          </p:cNvGrpSpPr>
          <p:nvPr/>
        </p:nvGrpSpPr>
        <p:grpSpPr bwMode="auto">
          <a:xfrm>
            <a:off x="6324600" y="1812925"/>
            <a:ext cx="1143000" cy="609600"/>
            <a:chOff x="2667000" y="1295400"/>
            <a:chExt cx="1143000" cy="609600"/>
          </a:xfrm>
        </p:grpSpPr>
        <p:sp>
          <p:nvSpPr>
            <p:cNvPr id="126" name="Double Bracket 125"/>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28" name="Straight Connector 12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209" name="Group 95"/>
          <p:cNvGrpSpPr>
            <a:grpSpLocks/>
          </p:cNvGrpSpPr>
          <p:nvPr/>
        </p:nvGrpSpPr>
        <p:grpSpPr bwMode="auto">
          <a:xfrm>
            <a:off x="6324600" y="4495800"/>
            <a:ext cx="1143000" cy="609600"/>
            <a:chOff x="2667000" y="1295400"/>
            <a:chExt cx="1143000" cy="609600"/>
          </a:xfrm>
        </p:grpSpPr>
        <p:sp>
          <p:nvSpPr>
            <p:cNvPr id="132" name="Double Bracket 13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34" name="Straight Connector 133"/>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210" name="TextBox 79"/>
          <p:cNvSpPr txBox="1">
            <a:spLocks noChangeArrowheads="1"/>
          </p:cNvSpPr>
          <p:nvPr/>
        </p:nvSpPr>
        <p:spPr bwMode="auto">
          <a:xfrm>
            <a:off x="6400800" y="1371600"/>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92211" name="TextBox 90"/>
          <p:cNvSpPr txBox="1">
            <a:spLocks noChangeArrowheads="1"/>
          </p:cNvSpPr>
          <p:nvPr/>
        </p:nvSpPr>
        <p:spPr bwMode="auto">
          <a:xfrm>
            <a:off x="6400800" y="4038600"/>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sp>
        <p:nvSpPr>
          <p:cNvPr id="92212" name="TextBox 113"/>
          <p:cNvSpPr txBox="1">
            <a:spLocks noChangeArrowheads="1"/>
          </p:cNvSpPr>
          <p:nvPr/>
        </p:nvSpPr>
        <p:spPr bwMode="auto">
          <a:xfrm>
            <a:off x="1935793" y="3423563"/>
            <a:ext cx="5943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200" dirty="0">
                <a:solidFill>
                  <a:srgbClr val="7C7044"/>
                </a:solidFill>
                <a:latin typeface="Arial Black" panose="020B0A04020102020204" pitchFamily="34" charset="0"/>
              </a:rPr>
              <a:t>What will happen if I:0/1 is released?</a:t>
            </a:r>
          </a:p>
        </p:txBody>
      </p:sp>
    </p:spTree>
    <p:extLst>
      <p:ext uri="{BB962C8B-B14F-4D97-AF65-F5344CB8AC3E}">
        <p14:creationId xmlns:p14="http://schemas.microsoft.com/office/powerpoint/2010/main" val="3576717999"/>
      </p:ext>
    </p:extLst>
  </p:cSld>
  <p:clrMapOvr>
    <a:masterClrMapping/>
  </p:clrMapOvr>
  <p:transition spd="slow">
    <p:cu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 name="Rectangle 92"/>
          <p:cNvSpPr/>
          <p:nvPr/>
        </p:nvSpPr>
        <p:spPr>
          <a:xfrm>
            <a:off x="3668713" y="5127625"/>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6" name="Rectangle 95"/>
          <p:cNvSpPr/>
          <p:nvPr/>
        </p:nvSpPr>
        <p:spPr>
          <a:xfrm>
            <a:off x="1500188" y="40703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7" name="Rectangle 96"/>
          <p:cNvSpPr/>
          <p:nvPr/>
        </p:nvSpPr>
        <p:spPr>
          <a:xfrm>
            <a:off x="2438400" y="40703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07" name="Rectangle 106"/>
          <p:cNvSpPr/>
          <p:nvPr/>
        </p:nvSpPr>
        <p:spPr>
          <a:xfrm>
            <a:off x="3657600" y="385445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13" name="Rectangle 112"/>
          <p:cNvSpPr/>
          <p:nvPr/>
        </p:nvSpPr>
        <p:spPr>
          <a:xfrm>
            <a:off x="6553200" y="4017963"/>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5" name="Rectangle 94"/>
          <p:cNvSpPr/>
          <p:nvPr/>
        </p:nvSpPr>
        <p:spPr>
          <a:xfrm>
            <a:off x="6553200" y="13398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8" name="Rectangle 97"/>
          <p:cNvSpPr/>
          <p:nvPr/>
        </p:nvSpPr>
        <p:spPr>
          <a:xfrm>
            <a:off x="2960688" y="24701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4" name="Rectangle 93"/>
          <p:cNvSpPr/>
          <p:nvPr/>
        </p:nvSpPr>
        <p:spPr>
          <a:xfrm>
            <a:off x="2971800" y="1306513"/>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0" name="Rectangle 89"/>
          <p:cNvSpPr/>
          <p:nvPr/>
        </p:nvSpPr>
        <p:spPr>
          <a:xfrm>
            <a:off x="1387475" y="1411288"/>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E69B0229-A5AE-45C1-BB2D-759D1ED97EF4}" type="slidenum">
              <a:rPr lang="en-US" sz="1800">
                <a:solidFill>
                  <a:srgbClr val="7C7044"/>
                </a:solidFill>
                <a:latin typeface="Arial Black" panose="020B0A04020102020204" pitchFamily="34" charset="0"/>
              </a:rPr>
              <a:pPr>
                <a:defRPr/>
              </a:pPr>
              <a:t>103</a:t>
            </a:fld>
            <a:endParaRPr lang="en-US" sz="1800" dirty="0">
              <a:solidFill>
                <a:srgbClr val="7C7044"/>
              </a:solidFill>
              <a:latin typeface="Arial Black" panose="020B0A04020102020204" pitchFamily="34" charset="0"/>
            </a:endParaRPr>
          </a:p>
        </p:txBody>
      </p:sp>
      <p:sp>
        <p:nvSpPr>
          <p:cNvPr id="94219"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914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4222" name="Group 98"/>
          <p:cNvGrpSpPr>
            <a:grpSpLocks/>
          </p:cNvGrpSpPr>
          <p:nvPr/>
        </p:nvGrpSpPr>
        <p:grpSpPr bwMode="auto">
          <a:xfrm>
            <a:off x="2895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p:cNvCxnSpPr/>
          <p:nvPr/>
        </p:nvCxnSpPr>
        <p:spPr>
          <a:xfrm>
            <a:off x="38862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21336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981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05200" y="3124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667000" y="3124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endCxn id="94237" idx="1"/>
          </p:cNvCxnSpPr>
          <p:nvPr/>
        </p:nvCxnSpPr>
        <p:spPr>
          <a:xfrm flipV="1">
            <a:off x="4267200" y="4799013"/>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30480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914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234" name="TextBox 144"/>
          <p:cNvSpPr txBox="1">
            <a:spLocks noChangeArrowheads="1"/>
          </p:cNvSpPr>
          <p:nvPr/>
        </p:nvSpPr>
        <p:spPr bwMode="auto">
          <a:xfrm>
            <a:off x="1143000" y="1447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I:0/0</a:t>
            </a:r>
          </a:p>
        </p:txBody>
      </p:sp>
      <p:sp>
        <p:nvSpPr>
          <p:cNvPr id="94235" name="TextBox 145"/>
          <p:cNvSpPr txBox="1">
            <a:spLocks noChangeArrowheads="1"/>
          </p:cNvSpPr>
          <p:nvPr/>
        </p:nvSpPr>
        <p:spPr bwMode="auto">
          <a:xfrm>
            <a:off x="2840038" y="131445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I:0/1</a:t>
            </a:r>
          </a:p>
        </p:txBody>
      </p:sp>
      <p:sp>
        <p:nvSpPr>
          <p:cNvPr id="94236" name="TextBox 147"/>
          <p:cNvSpPr txBox="1">
            <a:spLocks noChangeArrowheads="1"/>
          </p:cNvSpPr>
          <p:nvPr/>
        </p:nvSpPr>
        <p:spPr bwMode="auto">
          <a:xfrm>
            <a:off x="6508750" y="1895475"/>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M-1</a:t>
            </a:r>
          </a:p>
        </p:txBody>
      </p:sp>
      <p:sp>
        <p:nvSpPr>
          <p:cNvPr id="94237" name="TextBox 148"/>
          <p:cNvSpPr txBox="1">
            <a:spLocks noChangeArrowheads="1"/>
          </p:cNvSpPr>
          <p:nvPr/>
        </p:nvSpPr>
        <p:spPr bwMode="auto">
          <a:xfrm>
            <a:off x="6553200" y="4567238"/>
            <a:ext cx="76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M-2</a:t>
            </a:r>
          </a:p>
        </p:txBody>
      </p:sp>
      <p:sp>
        <p:nvSpPr>
          <p:cNvPr id="94238" name="TextBox 151"/>
          <p:cNvSpPr txBox="1">
            <a:spLocks noChangeArrowheads="1"/>
          </p:cNvSpPr>
          <p:nvPr/>
        </p:nvSpPr>
        <p:spPr bwMode="auto">
          <a:xfrm>
            <a:off x="2924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cxnSp>
        <p:nvCxnSpPr>
          <p:cNvPr id="71" name="Straight Connector 70"/>
          <p:cNvCxnSpPr/>
          <p:nvPr/>
        </p:nvCxnSpPr>
        <p:spPr>
          <a:xfrm>
            <a:off x="2667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4240" name="Group 98"/>
          <p:cNvGrpSpPr>
            <a:grpSpLocks/>
          </p:cNvGrpSpPr>
          <p:nvPr/>
        </p:nvGrpSpPr>
        <p:grpSpPr bwMode="auto">
          <a:xfrm>
            <a:off x="3636963" y="5562600"/>
            <a:ext cx="685800" cy="457200"/>
            <a:chOff x="1600200" y="1371600"/>
            <a:chExt cx="685800" cy="457200"/>
          </a:xfrm>
        </p:grpSpPr>
        <p:cxnSp>
          <p:nvCxnSpPr>
            <p:cNvPr id="81" name="Straight Connector 8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p:nvPr/>
        </p:nvCxnSpPr>
        <p:spPr>
          <a:xfrm>
            <a:off x="4627563"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246563" y="5791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3408363" y="5791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244" name="TextBox 87"/>
          <p:cNvSpPr txBox="1">
            <a:spLocks noChangeArrowheads="1"/>
          </p:cNvSpPr>
          <p:nvPr/>
        </p:nvSpPr>
        <p:spPr bwMode="auto">
          <a:xfrm>
            <a:off x="3665538" y="5181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cxnSp>
        <p:nvCxnSpPr>
          <p:cNvPr id="89" name="Straight Connector 88"/>
          <p:cNvCxnSpPr/>
          <p:nvPr/>
        </p:nvCxnSpPr>
        <p:spPr>
          <a:xfrm>
            <a:off x="3408363"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246" name="TextBox 91"/>
          <p:cNvSpPr txBox="1">
            <a:spLocks noChangeArrowheads="1"/>
          </p:cNvSpPr>
          <p:nvPr/>
        </p:nvSpPr>
        <p:spPr bwMode="auto">
          <a:xfrm>
            <a:off x="3525838" y="388620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I:0/3</a:t>
            </a:r>
          </a:p>
        </p:txBody>
      </p:sp>
      <p:cxnSp>
        <p:nvCxnSpPr>
          <p:cNvPr id="99" name="Straight Connector 98"/>
          <p:cNvCxnSpPr/>
          <p:nvPr/>
        </p:nvCxnSpPr>
        <p:spPr>
          <a:xfrm>
            <a:off x="1981200" y="4800600"/>
            <a:ext cx="4460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248" name="TextBox 100"/>
          <p:cNvSpPr txBox="1">
            <a:spLocks noChangeArrowheads="1"/>
          </p:cNvSpPr>
          <p:nvPr/>
        </p:nvSpPr>
        <p:spPr bwMode="auto">
          <a:xfrm>
            <a:off x="2198688" y="4114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I:0/2</a:t>
            </a:r>
          </a:p>
        </p:txBody>
      </p:sp>
      <p:grpSp>
        <p:nvGrpSpPr>
          <p:cNvPr id="94249" name="Group 98"/>
          <p:cNvGrpSpPr>
            <a:grpSpLocks/>
          </p:cNvGrpSpPr>
          <p:nvPr/>
        </p:nvGrpSpPr>
        <p:grpSpPr bwMode="auto">
          <a:xfrm>
            <a:off x="1447800" y="4572000"/>
            <a:ext cx="685800" cy="457200"/>
            <a:chOff x="1600200" y="1371600"/>
            <a:chExt cx="685800" cy="457200"/>
          </a:xfrm>
        </p:grpSpPr>
        <p:cxnSp>
          <p:nvCxnSpPr>
            <p:cNvPr id="65" name="Straight Connector 6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250" name="Group 98"/>
          <p:cNvGrpSpPr>
            <a:grpSpLocks/>
          </p:cNvGrpSpPr>
          <p:nvPr/>
        </p:nvGrpSpPr>
        <p:grpSpPr bwMode="auto">
          <a:xfrm>
            <a:off x="1360488" y="1893888"/>
            <a:ext cx="685800" cy="457200"/>
            <a:chOff x="1600200" y="1371600"/>
            <a:chExt cx="685800" cy="457200"/>
          </a:xfrm>
        </p:grpSpPr>
        <p:cxnSp>
          <p:nvCxnSpPr>
            <p:cNvPr id="70" name="Straight Connector 6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251" name="Group 98"/>
          <p:cNvGrpSpPr>
            <a:grpSpLocks/>
          </p:cNvGrpSpPr>
          <p:nvPr/>
        </p:nvGrpSpPr>
        <p:grpSpPr bwMode="auto">
          <a:xfrm>
            <a:off x="2895600" y="1905000"/>
            <a:ext cx="685800" cy="457200"/>
            <a:chOff x="1600200" y="1371600"/>
            <a:chExt cx="685800" cy="457200"/>
          </a:xfrm>
        </p:grpSpPr>
        <p:cxnSp>
          <p:nvCxnSpPr>
            <p:cNvPr id="76" name="Straight Connector 7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Straight Connector 102"/>
          <p:cNvCxnSpPr/>
          <p:nvPr/>
        </p:nvCxnSpPr>
        <p:spPr>
          <a:xfrm>
            <a:off x="914400" y="48006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4253" name="Group 98"/>
          <p:cNvGrpSpPr>
            <a:grpSpLocks/>
          </p:cNvGrpSpPr>
          <p:nvPr/>
        </p:nvGrpSpPr>
        <p:grpSpPr bwMode="auto">
          <a:xfrm>
            <a:off x="2362200" y="4572000"/>
            <a:ext cx="685800" cy="457200"/>
            <a:chOff x="1600200" y="1371600"/>
            <a:chExt cx="685800" cy="457200"/>
          </a:xfrm>
        </p:grpSpPr>
        <p:cxnSp>
          <p:nvCxnSpPr>
            <p:cNvPr id="108" name="Straight Connector 107"/>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254" name="Group 98"/>
          <p:cNvGrpSpPr>
            <a:grpSpLocks/>
          </p:cNvGrpSpPr>
          <p:nvPr/>
        </p:nvGrpSpPr>
        <p:grpSpPr bwMode="auto">
          <a:xfrm>
            <a:off x="3627438" y="4572000"/>
            <a:ext cx="685800" cy="457200"/>
            <a:chOff x="1600200" y="1371600"/>
            <a:chExt cx="685800" cy="457200"/>
          </a:xfrm>
        </p:grpSpPr>
        <p:cxnSp>
          <p:nvCxnSpPr>
            <p:cNvPr id="115" name="Straight Connector 11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4255" name="TextBox 120"/>
          <p:cNvSpPr txBox="1">
            <a:spLocks noChangeArrowheads="1"/>
          </p:cNvSpPr>
          <p:nvPr/>
        </p:nvSpPr>
        <p:spPr bwMode="auto">
          <a:xfrm>
            <a:off x="1468438"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grpSp>
        <p:nvGrpSpPr>
          <p:cNvPr id="94256" name="Group 95"/>
          <p:cNvGrpSpPr>
            <a:grpSpLocks/>
          </p:cNvGrpSpPr>
          <p:nvPr/>
        </p:nvGrpSpPr>
        <p:grpSpPr bwMode="auto">
          <a:xfrm>
            <a:off x="6324600" y="1812925"/>
            <a:ext cx="1143000" cy="609600"/>
            <a:chOff x="2667000" y="1295400"/>
            <a:chExt cx="1143000" cy="609600"/>
          </a:xfrm>
        </p:grpSpPr>
        <p:sp>
          <p:nvSpPr>
            <p:cNvPr id="126" name="Double Bracket 125"/>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28" name="Straight Connector 12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257" name="Group 95"/>
          <p:cNvGrpSpPr>
            <a:grpSpLocks/>
          </p:cNvGrpSpPr>
          <p:nvPr/>
        </p:nvGrpSpPr>
        <p:grpSpPr bwMode="auto">
          <a:xfrm>
            <a:off x="6324600" y="4495800"/>
            <a:ext cx="1143000" cy="609600"/>
            <a:chOff x="2667000" y="1295400"/>
            <a:chExt cx="1143000" cy="609600"/>
          </a:xfrm>
        </p:grpSpPr>
        <p:sp>
          <p:nvSpPr>
            <p:cNvPr id="132" name="Double Bracket 13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34" name="Straight Connector 133"/>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4258" name="TextBox 79"/>
          <p:cNvSpPr txBox="1">
            <a:spLocks noChangeArrowheads="1"/>
          </p:cNvSpPr>
          <p:nvPr/>
        </p:nvSpPr>
        <p:spPr bwMode="auto">
          <a:xfrm>
            <a:off x="6400800" y="1371600"/>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94259" name="TextBox 90"/>
          <p:cNvSpPr txBox="1">
            <a:spLocks noChangeArrowheads="1"/>
          </p:cNvSpPr>
          <p:nvPr/>
        </p:nvSpPr>
        <p:spPr bwMode="auto">
          <a:xfrm>
            <a:off x="6400800" y="4038600"/>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sp>
        <p:nvSpPr>
          <p:cNvPr id="94260" name="TextBox 113"/>
          <p:cNvSpPr txBox="1">
            <a:spLocks noChangeArrowheads="1"/>
          </p:cNvSpPr>
          <p:nvPr/>
        </p:nvSpPr>
        <p:spPr bwMode="auto">
          <a:xfrm>
            <a:off x="1897303" y="3360303"/>
            <a:ext cx="5867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200" dirty="0">
                <a:solidFill>
                  <a:srgbClr val="7C7044"/>
                </a:solidFill>
                <a:latin typeface="Arial Black" panose="020B0A04020102020204" pitchFamily="34" charset="0"/>
              </a:rPr>
              <a:t>I:0/1 goes false but O:0/0 remains </a:t>
            </a:r>
            <a:r>
              <a:rPr lang="en-US" altLang="en-US" sz="2200" dirty="0" smtClean="0">
                <a:solidFill>
                  <a:srgbClr val="7C7044"/>
                </a:solidFill>
                <a:latin typeface="Arial Black" panose="020B0A04020102020204" pitchFamily="34" charset="0"/>
              </a:rPr>
              <a:t>on</a:t>
            </a:r>
            <a:endParaRPr lang="en-US" altLang="en-US" sz="22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1704478952"/>
      </p:ext>
    </p:extLst>
  </p:cSld>
  <p:clrMapOvr>
    <a:masterClrMapping/>
  </p:clrMapOvr>
  <p:transition spd="slow">
    <p:cut/>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 name="Rectangle 92"/>
          <p:cNvSpPr/>
          <p:nvPr/>
        </p:nvSpPr>
        <p:spPr>
          <a:xfrm>
            <a:off x="3668713" y="5127625"/>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6" name="Rectangle 95"/>
          <p:cNvSpPr/>
          <p:nvPr/>
        </p:nvSpPr>
        <p:spPr>
          <a:xfrm>
            <a:off x="1500188" y="40703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7" name="Rectangle 96"/>
          <p:cNvSpPr/>
          <p:nvPr/>
        </p:nvSpPr>
        <p:spPr>
          <a:xfrm>
            <a:off x="2438400" y="40703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07" name="Rectangle 106"/>
          <p:cNvSpPr/>
          <p:nvPr/>
        </p:nvSpPr>
        <p:spPr>
          <a:xfrm>
            <a:off x="3657600" y="385445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13" name="Rectangle 112"/>
          <p:cNvSpPr/>
          <p:nvPr/>
        </p:nvSpPr>
        <p:spPr>
          <a:xfrm>
            <a:off x="6553200" y="4017963"/>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5" name="Rectangle 94"/>
          <p:cNvSpPr/>
          <p:nvPr/>
        </p:nvSpPr>
        <p:spPr>
          <a:xfrm>
            <a:off x="6553200" y="13398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8" name="Rectangle 97"/>
          <p:cNvSpPr/>
          <p:nvPr/>
        </p:nvSpPr>
        <p:spPr>
          <a:xfrm>
            <a:off x="2960688" y="24701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4" name="Rectangle 93"/>
          <p:cNvSpPr/>
          <p:nvPr/>
        </p:nvSpPr>
        <p:spPr>
          <a:xfrm>
            <a:off x="2971800" y="1306513"/>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0" name="Rectangle 89"/>
          <p:cNvSpPr/>
          <p:nvPr/>
        </p:nvSpPr>
        <p:spPr>
          <a:xfrm>
            <a:off x="1387475" y="1411288"/>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776D4B08-EA05-4DBE-B16C-29136E9C0FC5}" type="slidenum">
              <a:rPr lang="en-US" sz="1800">
                <a:solidFill>
                  <a:srgbClr val="7C7044"/>
                </a:solidFill>
                <a:latin typeface="Arial Black" panose="020B0A04020102020204" pitchFamily="34" charset="0"/>
              </a:rPr>
              <a:pPr>
                <a:defRPr/>
              </a:pPr>
              <a:t>104</a:t>
            </a:fld>
            <a:endParaRPr lang="en-US" sz="1800" dirty="0">
              <a:solidFill>
                <a:srgbClr val="7C7044"/>
              </a:solidFill>
              <a:latin typeface="Arial Black" panose="020B0A04020102020204" pitchFamily="34" charset="0"/>
            </a:endParaRPr>
          </a:p>
        </p:txBody>
      </p:sp>
      <p:sp>
        <p:nvSpPr>
          <p:cNvPr id="96267"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914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6270" name="Group 98"/>
          <p:cNvGrpSpPr>
            <a:grpSpLocks/>
          </p:cNvGrpSpPr>
          <p:nvPr/>
        </p:nvGrpSpPr>
        <p:grpSpPr bwMode="auto">
          <a:xfrm>
            <a:off x="2895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p:cNvCxnSpPr/>
          <p:nvPr/>
        </p:nvCxnSpPr>
        <p:spPr>
          <a:xfrm>
            <a:off x="38862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21336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981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05200" y="3124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667000" y="3124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endCxn id="96285" idx="1"/>
          </p:cNvCxnSpPr>
          <p:nvPr/>
        </p:nvCxnSpPr>
        <p:spPr>
          <a:xfrm flipV="1">
            <a:off x="4267200" y="4799013"/>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30480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914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282" name="TextBox 144"/>
          <p:cNvSpPr txBox="1">
            <a:spLocks noChangeArrowheads="1"/>
          </p:cNvSpPr>
          <p:nvPr/>
        </p:nvSpPr>
        <p:spPr bwMode="auto">
          <a:xfrm>
            <a:off x="1143000" y="1447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I:0/0</a:t>
            </a:r>
          </a:p>
        </p:txBody>
      </p:sp>
      <p:sp>
        <p:nvSpPr>
          <p:cNvPr id="96283" name="TextBox 145"/>
          <p:cNvSpPr txBox="1">
            <a:spLocks noChangeArrowheads="1"/>
          </p:cNvSpPr>
          <p:nvPr/>
        </p:nvSpPr>
        <p:spPr bwMode="auto">
          <a:xfrm>
            <a:off x="2840038" y="131445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I:0/1</a:t>
            </a:r>
          </a:p>
        </p:txBody>
      </p:sp>
      <p:sp>
        <p:nvSpPr>
          <p:cNvPr id="96284" name="TextBox 147"/>
          <p:cNvSpPr txBox="1">
            <a:spLocks noChangeArrowheads="1"/>
          </p:cNvSpPr>
          <p:nvPr/>
        </p:nvSpPr>
        <p:spPr bwMode="auto">
          <a:xfrm>
            <a:off x="6508750" y="1895475"/>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M-1</a:t>
            </a:r>
          </a:p>
        </p:txBody>
      </p:sp>
      <p:sp>
        <p:nvSpPr>
          <p:cNvPr id="96285" name="TextBox 148"/>
          <p:cNvSpPr txBox="1">
            <a:spLocks noChangeArrowheads="1"/>
          </p:cNvSpPr>
          <p:nvPr/>
        </p:nvSpPr>
        <p:spPr bwMode="auto">
          <a:xfrm>
            <a:off x="6553200" y="4567238"/>
            <a:ext cx="76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M-2</a:t>
            </a:r>
          </a:p>
        </p:txBody>
      </p:sp>
      <p:sp>
        <p:nvSpPr>
          <p:cNvPr id="96286" name="TextBox 151"/>
          <p:cNvSpPr txBox="1">
            <a:spLocks noChangeArrowheads="1"/>
          </p:cNvSpPr>
          <p:nvPr/>
        </p:nvSpPr>
        <p:spPr bwMode="auto">
          <a:xfrm>
            <a:off x="2924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cxnSp>
        <p:nvCxnSpPr>
          <p:cNvPr id="71" name="Straight Connector 70"/>
          <p:cNvCxnSpPr/>
          <p:nvPr/>
        </p:nvCxnSpPr>
        <p:spPr>
          <a:xfrm>
            <a:off x="2667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6288" name="Group 98"/>
          <p:cNvGrpSpPr>
            <a:grpSpLocks/>
          </p:cNvGrpSpPr>
          <p:nvPr/>
        </p:nvGrpSpPr>
        <p:grpSpPr bwMode="auto">
          <a:xfrm>
            <a:off x="3636963" y="5562600"/>
            <a:ext cx="685800" cy="457200"/>
            <a:chOff x="1600200" y="1371600"/>
            <a:chExt cx="685800" cy="457200"/>
          </a:xfrm>
        </p:grpSpPr>
        <p:cxnSp>
          <p:nvCxnSpPr>
            <p:cNvPr id="81" name="Straight Connector 8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p:nvPr/>
        </p:nvCxnSpPr>
        <p:spPr>
          <a:xfrm>
            <a:off x="4627563"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246563" y="5791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3408363" y="5791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292" name="TextBox 87"/>
          <p:cNvSpPr txBox="1">
            <a:spLocks noChangeArrowheads="1"/>
          </p:cNvSpPr>
          <p:nvPr/>
        </p:nvSpPr>
        <p:spPr bwMode="auto">
          <a:xfrm>
            <a:off x="3665538" y="5181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cxnSp>
        <p:nvCxnSpPr>
          <p:cNvPr id="89" name="Straight Connector 88"/>
          <p:cNvCxnSpPr/>
          <p:nvPr/>
        </p:nvCxnSpPr>
        <p:spPr>
          <a:xfrm>
            <a:off x="3408363"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294" name="TextBox 91"/>
          <p:cNvSpPr txBox="1">
            <a:spLocks noChangeArrowheads="1"/>
          </p:cNvSpPr>
          <p:nvPr/>
        </p:nvSpPr>
        <p:spPr bwMode="auto">
          <a:xfrm>
            <a:off x="3525838" y="388620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I:0/3</a:t>
            </a:r>
          </a:p>
        </p:txBody>
      </p:sp>
      <p:cxnSp>
        <p:nvCxnSpPr>
          <p:cNvPr id="99" name="Straight Connector 98"/>
          <p:cNvCxnSpPr/>
          <p:nvPr/>
        </p:nvCxnSpPr>
        <p:spPr>
          <a:xfrm>
            <a:off x="1981200" y="4800600"/>
            <a:ext cx="4460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296" name="TextBox 100"/>
          <p:cNvSpPr txBox="1">
            <a:spLocks noChangeArrowheads="1"/>
          </p:cNvSpPr>
          <p:nvPr/>
        </p:nvSpPr>
        <p:spPr bwMode="auto">
          <a:xfrm>
            <a:off x="2198688" y="4114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I:0/2</a:t>
            </a:r>
          </a:p>
        </p:txBody>
      </p:sp>
      <p:grpSp>
        <p:nvGrpSpPr>
          <p:cNvPr id="96297" name="Group 98"/>
          <p:cNvGrpSpPr>
            <a:grpSpLocks/>
          </p:cNvGrpSpPr>
          <p:nvPr/>
        </p:nvGrpSpPr>
        <p:grpSpPr bwMode="auto">
          <a:xfrm>
            <a:off x="1447800" y="4572000"/>
            <a:ext cx="685800" cy="457200"/>
            <a:chOff x="1600200" y="1371600"/>
            <a:chExt cx="685800" cy="457200"/>
          </a:xfrm>
        </p:grpSpPr>
        <p:cxnSp>
          <p:nvCxnSpPr>
            <p:cNvPr id="65" name="Straight Connector 6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298" name="Group 98"/>
          <p:cNvGrpSpPr>
            <a:grpSpLocks/>
          </p:cNvGrpSpPr>
          <p:nvPr/>
        </p:nvGrpSpPr>
        <p:grpSpPr bwMode="auto">
          <a:xfrm>
            <a:off x="1360488" y="1893888"/>
            <a:ext cx="685800" cy="457200"/>
            <a:chOff x="1600200" y="1371600"/>
            <a:chExt cx="685800" cy="457200"/>
          </a:xfrm>
        </p:grpSpPr>
        <p:cxnSp>
          <p:nvCxnSpPr>
            <p:cNvPr id="70" name="Straight Connector 6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299" name="Group 98"/>
          <p:cNvGrpSpPr>
            <a:grpSpLocks/>
          </p:cNvGrpSpPr>
          <p:nvPr/>
        </p:nvGrpSpPr>
        <p:grpSpPr bwMode="auto">
          <a:xfrm>
            <a:off x="2895600" y="1905000"/>
            <a:ext cx="685800" cy="457200"/>
            <a:chOff x="1600200" y="1371600"/>
            <a:chExt cx="685800" cy="457200"/>
          </a:xfrm>
        </p:grpSpPr>
        <p:cxnSp>
          <p:nvCxnSpPr>
            <p:cNvPr id="76" name="Straight Connector 7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Straight Connector 102"/>
          <p:cNvCxnSpPr/>
          <p:nvPr/>
        </p:nvCxnSpPr>
        <p:spPr>
          <a:xfrm>
            <a:off x="914400" y="48006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6301" name="Group 98"/>
          <p:cNvGrpSpPr>
            <a:grpSpLocks/>
          </p:cNvGrpSpPr>
          <p:nvPr/>
        </p:nvGrpSpPr>
        <p:grpSpPr bwMode="auto">
          <a:xfrm>
            <a:off x="2362200" y="4572000"/>
            <a:ext cx="685800" cy="457200"/>
            <a:chOff x="1600200" y="1371600"/>
            <a:chExt cx="685800" cy="457200"/>
          </a:xfrm>
        </p:grpSpPr>
        <p:cxnSp>
          <p:nvCxnSpPr>
            <p:cNvPr id="108" name="Straight Connector 107"/>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302" name="Group 98"/>
          <p:cNvGrpSpPr>
            <a:grpSpLocks/>
          </p:cNvGrpSpPr>
          <p:nvPr/>
        </p:nvGrpSpPr>
        <p:grpSpPr bwMode="auto">
          <a:xfrm>
            <a:off x="3627438" y="4572000"/>
            <a:ext cx="685800" cy="457200"/>
            <a:chOff x="1600200" y="1371600"/>
            <a:chExt cx="685800" cy="457200"/>
          </a:xfrm>
        </p:grpSpPr>
        <p:cxnSp>
          <p:nvCxnSpPr>
            <p:cNvPr id="115" name="Straight Connector 11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303" name="TextBox 120"/>
          <p:cNvSpPr txBox="1">
            <a:spLocks noChangeArrowheads="1"/>
          </p:cNvSpPr>
          <p:nvPr/>
        </p:nvSpPr>
        <p:spPr bwMode="auto">
          <a:xfrm>
            <a:off x="1468438"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grpSp>
        <p:nvGrpSpPr>
          <p:cNvPr id="96304" name="Group 95"/>
          <p:cNvGrpSpPr>
            <a:grpSpLocks/>
          </p:cNvGrpSpPr>
          <p:nvPr/>
        </p:nvGrpSpPr>
        <p:grpSpPr bwMode="auto">
          <a:xfrm>
            <a:off x="6324600" y="1812925"/>
            <a:ext cx="1143000" cy="609600"/>
            <a:chOff x="2667000" y="1295400"/>
            <a:chExt cx="1143000" cy="609600"/>
          </a:xfrm>
        </p:grpSpPr>
        <p:sp>
          <p:nvSpPr>
            <p:cNvPr id="126" name="Double Bracket 125"/>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28" name="Straight Connector 12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305" name="Group 95"/>
          <p:cNvGrpSpPr>
            <a:grpSpLocks/>
          </p:cNvGrpSpPr>
          <p:nvPr/>
        </p:nvGrpSpPr>
        <p:grpSpPr bwMode="auto">
          <a:xfrm>
            <a:off x="6324600" y="4495800"/>
            <a:ext cx="1143000" cy="609600"/>
            <a:chOff x="2667000" y="1295400"/>
            <a:chExt cx="1143000" cy="609600"/>
          </a:xfrm>
        </p:grpSpPr>
        <p:sp>
          <p:nvSpPr>
            <p:cNvPr id="132" name="Double Bracket 13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34" name="Straight Connector 133"/>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306" name="TextBox 79"/>
          <p:cNvSpPr txBox="1">
            <a:spLocks noChangeArrowheads="1"/>
          </p:cNvSpPr>
          <p:nvPr/>
        </p:nvSpPr>
        <p:spPr bwMode="auto">
          <a:xfrm>
            <a:off x="6400800" y="1371600"/>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96307" name="TextBox 90"/>
          <p:cNvSpPr txBox="1">
            <a:spLocks noChangeArrowheads="1"/>
          </p:cNvSpPr>
          <p:nvPr/>
        </p:nvSpPr>
        <p:spPr bwMode="auto">
          <a:xfrm>
            <a:off x="6400800" y="4038600"/>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sp>
        <p:nvSpPr>
          <p:cNvPr id="96308" name="TextBox 113"/>
          <p:cNvSpPr txBox="1">
            <a:spLocks noChangeArrowheads="1"/>
          </p:cNvSpPr>
          <p:nvPr/>
        </p:nvSpPr>
        <p:spPr bwMode="auto">
          <a:xfrm>
            <a:off x="2046288" y="3352800"/>
            <a:ext cx="5791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200" dirty="0">
                <a:solidFill>
                  <a:srgbClr val="7C7044"/>
                </a:solidFill>
                <a:latin typeface="Arial Black" panose="020B0A04020102020204" pitchFamily="34" charset="0"/>
              </a:rPr>
              <a:t>What will happen if I:0/3 is pushed ?</a:t>
            </a:r>
          </a:p>
        </p:txBody>
      </p:sp>
    </p:spTree>
    <p:extLst>
      <p:ext uri="{BB962C8B-B14F-4D97-AF65-F5344CB8AC3E}">
        <p14:creationId xmlns:p14="http://schemas.microsoft.com/office/powerpoint/2010/main" val="4223821184"/>
      </p:ext>
    </p:extLst>
  </p:cSld>
  <p:clrMapOvr>
    <a:masterClrMapping/>
  </p:clrMapOvr>
  <p:transition spd="slow">
    <p:cut/>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 name="Rectangle 93"/>
          <p:cNvSpPr/>
          <p:nvPr/>
        </p:nvSpPr>
        <p:spPr>
          <a:xfrm>
            <a:off x="2971800" y="1306513"/>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3" name="Rectangle 92"/>
          <p:cNvSpPr/>
          <p:nvPr/>
        </p:nvSpPr>
        <p:spPr>
          <a:xfrm>
            <a:off x="3668713" y="5127625"/>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6" name="Rectangle 95"/>
          <p:cNvSpPr/>
          <p:nvPr/>
        </p:nvSpPr>
        <p:spPr>
          <a:xfrm>
            <a:off x="1500188" y="40703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7" name="Rectangle 96"/>
          <p:cNvSpPr/>
          <p:nvPr/>
        </p:nvSpPr>
        <p:spPr>
          <a:xfrm>
            <a:off x="2438400" y="40703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07" name="Rectangle 106"/>
          <p:cNvSpPr/>
          <p:nvPr/>
        </p:nvSpPr>
        <p:spPr>
          <a:xfrm>
            <a:off x="3657600" y="38544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13" name="Rectangle 112"/>
          <p:cNvSpPr/>
          <p:nvPr/>
        </p:nvSpPr>
        <p:spPr>
          <a:xfrm>
            <a:off x="6553200" y="4017963"/>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5" name="Rectangle 94"/>
          <p:cNvSpPr/>
          <p:nvPr/>
        </p:nvSpPr>
        <p:spPr>
          <a:xfrm>
            <a:off x="6553200" y="13398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8" name="Rectangle 97"/>
          <p:cNvSpPr/>
          <p:nvPr/>
        </p:nvSpPr>
        <p:spPr>
          <a:xfrm>
            <a:off x="2960688" y="24701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0" name="Rectangle 89"/>
          <p:cNvSpPr/>
          <p:nvPr/>
        </p:nvSpPr>
        <p:spPr>
          <a:xfrm>
            <a:off x="1387475" y="1411288"/>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597DACC8-60DD-4F3C-BC9F-B3F25C9737DA}" type="slidenum">
              <a:rPr lang="en-US" sz="1800">
                <a:solidFill>
                  <a:srgbClr val="7C7044"/>
                </a:solidFill>
                <a:latin typeface="Arial Black" panose="020B0A04020102020204" pitchFamily="34" charset="0"/>
              </a:rPr>
              <a:pPr>
                <a:defRPr/>
              </a:pPr>
              <a:t>105</a:t>
            </a:fld>
            <a:endParaRPr lang="en-US" sz="1800" dirty="0">
              <a:solidFill>
                <a:srgbClr val="7C7044"/>
              </a:solidFill>
              <a:latin typeface="Arial Black" panose="020B0A04020102020204" pitchFamily="34" charset="0"/>
            </a:endParaRPr>
          </a:p>
        </p:txBody>
      </p:sp>
      <p:sp>
        <p:nvSpPr>
          <p:cNvPr id="98315"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914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8318" name="Group 98"/>
          <p:cNvGrpSpPr>
            <a:grpSpLocks/>
          </p:cNvGrpSpPr>
          <p:nvPr/>
        </p:nvGrpSpPr>
        <p:grpSpPr bwMode="auto">
          <a:xfrm>
            <a:off x="2895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p:cNvCxnSpPr/>
          <p:nvPr/>
        </p:nvCxnSpPr>
        <p:spPr>
          <a:xfrm>
            <a:off x="38862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21336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981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05200" y="3124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667000" y="3124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endCxn id="98333" idx="1"/>
          </p:cNvCxnSpPr>
          <p:nvPr/>
        </p:nvCxnSpPr>
        <p:spPr>
          <a:xfrm flipV="1">
            <a:off x="4267200" y="4799013"/>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30480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914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330" name="TextBox 144"/>
          <p:cNvSpPr txBox="1">
            <a:spLocks noChangeArrowheads="1"/>
          </p:cNvSpPr>
          <p:nvPr/>
        </p:nvSpPr>
        <p:spPr bwMode="auto">
          <a:xfrm>
            <a:off x="1143000" y="1447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I:0/0</a:t>
            </a:r>
          </a:p>
        </p:txBody>
      </p:sp>
      <p:sp>
        <p:nvSpPr>
          <p:cNvPr id="98331" name="TextBox 145"/>
          <p:cNvSpPr txBox="1">
            <a:spLocks noChangeArrowheads="1"/>
          </p:cNvSpPr>
          <p:nvPr/>
        </p:nvSpPr>
        <p:spPr bwMode="auto">
          <a:xfrm>
            <a:off x="2840038" y="131445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I:0/1</a:t>
            </a:r>
          </a:p>
        </p:txBody>
      </p:sp>
      <p:sp>
        <p:nvSpPr>
          <p:cNvPr id="98332" name="TextBox 147"/>
          <p:cNvSpPr txBox="1">
            <a:spLocks noChangeArrowheads="1"/>
          </p:cNvSpPr>
          <p:nvPr/>
        </p:nvSpPr>
        <p:spPr bwMode="auto">
          <a:xfrm>
            <a:off x="6508750" y="1895475"/>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M-1</a:t>
            </a:r>
          </a:p>
        </p:txBody>
      </p:sp>
      <p:sp>
        <p:nvSpPr>
          <p:cNvPr id="98333" name="TextBox 148"/>
          <p:cNvSpPr txBox="1">
            <a:spLocks noChangeArrowheads="1"/>
          </p:cNvSpPr>
          <p:nvPr/>
        </p:nvSpPr>
        <p:spPr bwMode="auto">
          <a:xfrm>
            <a:off x="6553200" y="4567238"/>
            <a:ext cx="76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M-2</a:t>
            </a:r>
          </a:p>
        </p:txBody>
      </p:sp>
      <p:sp>
        <p:nvSpPr>
          <p:cNvPr id="98334" name="TextBox 151"/>
          <p:cNvSpPr txBox="1">
            <a:spLocks noChangeArrowheads="1"/>
          </p:cNvSpPr>
          <p:nvPr/>
        </p:nvSpPr>
        <p:spPr bwMode="auto">
          <a:xfrm>
            <a:off x="2924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cxnSp>
        <p:nvCxnSpPr>
          <p:cNvPr id="71" name="Straight Connector 70"/>
          <p:cNvCxnSpPr/>
          <p:nvPr/>
        </p:nvCxnSpPr>
        <p:spPr>
          <a:xfrm>
            <a:off x="2667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8336" name="Group 98"/>
          <p:cNvGrpSpPr>
            <a:grpSpLocks/>
          </p:cNvGrpSpPr>
          <p:nvPr/>
        </p:nvGrpSpPr>
        <p:grpSpPr bwMode="auto">
          <a:xfrm>
            <a:off x="3636963" y="5562600"/>
            <a:ext cx="685800" cy="457200"/>
            <a:chOff x="1600200" y="1371600"/>
            <a:chExt cx="685800" cy="457200"/>
          </a:xfrm>
        </p:grpSpPr>
        <p:cxnSp>
          <p:nvCxnSpPr>
            <p:cNvPr id="81" name="Straight Connector 8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p:nvPr/>
        </p:nvCxnSpPr>
        <p:spPr>
          <a:xfrm>
            <a:off x="4627563"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246563" y="5791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3408363" y="5791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340" name="TextBox 87"/>
          <p:cNvSpPr txBox="1">
            <a:spLocks noChangeArrowheads="1"/>
          </p:cNvSpPr>
          <p:nvPr/>
        </p:nvSpPr>
        <p:spPr bwMode="auto">
          <a:xfrm>
            <a:off x="3665538" y="5181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cxnSp>
        <p:nvCxnSpPr>
          <p:cNvPr id="89" name="Straight Connector 88"/>
          <p:cNvCxnSpPr/>
          <p:nvPr/>
        </p:nvCxnSpPr>
        <p:spPr>
          <a:xfrm>
            <a:off x="3408363"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342" name="TextBox 91"/>
          <p:cNvSpPr txBox="1">
            <a:spLocks noChangeArrowheads="1"/>
          </p:cNvSpPr>
          <p:nvPr/>
        </p:nvSpPr>
        <p:spPr bwMode="auto">
          <a:xfrm>
            <a:off x="3525838" y="388620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I:0/3</a:t>
            </a:r>
          </a:p>
        </p:txBody>
      </p:sp>
      <p:cxnSp>
        <p:nvCxnSpPr>
          <p:cNvPr id="99" name="Straight Connector 98"/>
          <p:cNvCxnSpPr/>
          <p:nvPr/>
        </p:nvCxnSpPr>
        <p:spPr>
          <a:xfrm>
            <a:off x="1981200" y="4800600"/>
            <a:ext cx="4460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344" name="TextBox 100"/>
          <p:cNvSpPr txBox="1">
            <a:spLocks noChangeArrowheads="1"/>
          </p:cNvSpPr>
          <p:nvPr/>
        </p:nvSpPr>
        <p:spPr bwMode="auto">
          <a:xfrm>
            <a:off x="2198688" y="4114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I:0/2</a:t>
            </a:r>
          </a:p>
        </p:txBody>
      </p:sp>
      <p:grpSp>
        <p:nvGrpSpPr>
          <p:cNvPr id="98345" name="Group 98"/>
          <p:cNvGrpSpPr>
            <a:grpSpLocks/>
          </p:cNvGrpSpPr>
          <p:nvPr/>
        </p:nvGrpSpPr>
        <p:grpSpPr bwMode="auto">
          <a:xfrm>
            <a:off x="1447800" y="4572000"/>
            <a:ext cx="685800" cy="457200"/>
            <a:chOff x="1600200" y="1371600"/>
            <a:chExt cx="685800" cy="457200"/>
          </a:xfrm>
        </p:grpSpPr>
        <p:cxnSp>
          <p:nvCxnSpPr>
            <p:cNvPr id="65" name="Straight Connector 6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346" name="Group 98"/>
          <p:cNvGrpSpPr>
            <a:grpSpLocks/>
          </p:cNvGrpSpPr>
          <p:nvPr/>
        </p:nvGrpSpPr>
        <p:grpSpPr bwMode="auto">
          <a:xfrm>
            <a:off x="1360488" y="1893888"/>
            <a:ext cx="685800" cy="457200"/>
            <a:chOff x="1600200" y="1371600"/>
            <a:chExt cx="685800" cy="457200"/>
          </a:xfrm>
        </p:grpSpPr>
        <p:cxnSp>
          <p:nvCxnSpPr>
            <p:cNvPr id="70" name="Straight Connector 6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347" name="Group 98"/>
          <p:cNvGrpSpPr>
            <a:grpSpLocks/>
          </p:cNvGrpSpPr>
          <p:nvPr/>
        </p:nvGrpSpPr>
        <p:grpSpPr bwMode="auto">
          <a:xfrm>
            <a:off x="2895600" y="1905000"/>
            <a:ext cx="685800" cy="457200"/>
            <a:chOff x="1600200" y="1371600"/>
            <a:chExt cx="685800" cy="457200"/>
          </a:xfrm>
        </p:grpSpPr>
        <p:cxnSp>
          <p:nvCxnSpPr>
            <p:cNvPr id="76" name="Straight Connector 7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Straight Connector 102"/>
          <p:cNvCxnSpPr/>
          <p:nvPr/>
        </p:nvCxnSpPr>
        <p:spPr>
          <a:xfrm>
            <a:off x="914400" y="48006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8349" name="Group 98"/>
          <p:cNvGrpSpPr>
            <a:grpSpLocks/>
          </p:cNvGrpSpPr>
          <p:nvPr/>
        </p:nvGrpSpPr>
        <p:grpSpPr bwMode="auto">
          <a:xfrm>
            <a:off x="2362200" y="4572000"/>
            <a:ext cx="685800" cy="457200"/>
            <a:chOff x="1600200" y="1371600"/>
            <a:chExt cx="685800" cy="457200"/>
          </a:xfrm>
        </p:grpSpPr>
        <p:cxnSp>
          <p:nvCxnSpPr>
            <p:cNvPr id="108" name="Straight Connector 107"/>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350" name="Group 98"/>
          <p:cNvGrpSpPr>
            <a:grpSpLocks/>
          </p:cNvGrpSpPr>
          <p:nvPr/>
        </p:nvGrpSpPr>
        <p:grpSpPr bwMode="auto">
          <a:xfrm>
            <a:off x="3627438" y="4572000"/>
            <a:ext cx="685800" cy="457200"/>
            <a:chOff x="1600200" y="1371600"/>
            <a:chExt cx="685800" cy="457200"/>
          </a:xfrm>
        </p:grpSpPr>
        <p:cxnSp>
          <p:nvCxnSpPr>
            <p:cNvPr id="115" name="Straight Connector 11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351" name="TextBox 120"/>
          <p:cNvSpPr txBox="1">
            <a:spLocks noChangeArrowheads="1"/>
          </p:cNvSpPr>
          <p:nvPr/>
        </p:nvSpPr>
        <p:spPr bwMode="auto">
          <a:xfrm>
            <a:off x="1468438"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grpSp>
        <p:nvGrpSpPr>
          <p:cNvPr id="98352" name="Group 95"/>
          <p:cNvGrpSpPr>
            <a:grpSpLocks/>
          </p:cNvGrpSpPr>
          <p:nvPr/>
        </p:nvGrpSpPr>
        <p:grpSpPr bwMode="auto">
          <a:xfrm>
            <a:off x="6324600" y="1812925"/>
            <a:ext cx="1143000" cy="609600"/>
            <a:chOff x="2667000" y="1295400"/>
            <a:chExt cx="1143000" cy="609600"/>
          </a:xfrm>
        </p:grpSpPr>
        <p:sp>
          <p:nvSpPr>
            <p:cNvPr id="126" name="Double Bracket 125"/>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28" name="Straight Connector 12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353" name="Group 95"/>
          <p:cNvGrpSpPr>
            <a:grpSpLocks/>
          </p:cNvGrpSpPr>
          <p:nvPr/>
        </p:nvGrpSpPr>
        <p:grpSpPr bwMode="auto">
          <a:xfrm>
            <a:off x="6324600" y="4495800"/>
            <a:ext cx="1143000" cy="609600"/>
            <a:chOff x="2667000" y="1295400"/>
            <a:chExt cx="1143000" cy="609600"/>
          </a:xfrm>
        </p:grpSpPr>
        <p:sp>
          <p:nvSpPr>
            <p:cNvPr id="132" name="Double Bracket 13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34" name="Straight Connector 133"/>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354" name="TextBox 79"/>
          <p:cNvSpPr txBox="1">
            <a:spLocks noChangeArrowheads="1"/>
          </p:cNvSpPr>
          <p:nvPr/>
        </p:nvSpPr>
        <p:spPr bwMode="auto">
          <a:xfrm>
            <a:off x="6400800" y="1371600"/>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98355" name="TextBox 90"/>
          <p:cNvSpPr txBox="1">
            <a:spLocks noChangeArrowheads="1"/>
          </p:cNvSpPr>
          <p:nvPr/>
        </p:nvSpPr>
        <p:spPr bwMode="auto">
          <a:xfrm>
            <a:off x="6400800" y="4038600"/>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sp>
        <p:nvSpPr>
          <p:cNvPr id="98356" name="TextBox 113"/>
          <p:cNvSpPr txBox="1">
            <a:spLocks noChangeArrowheads="1"/>
          </p:cNvSpPr>
          <p:nvPr/>
        </p:nvSpPr>
        <p:spPr bwMode="auto">
          <a:xfrm>
            <a:off x="2971800" y="3257550"/>
            <a:ext cx="5486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200" dirty="0">
                <a:solidFill>
                  <a:srgbClr val="7C7044"/>
                </a:solidFill>
                <a:latin typeface="Arial Black" panose="020B0A04020102020204" pitchFamily="34" charset="0"/>
              </a:rPr>
              <a:t>Output O:0/1 becomes </a:t>
            </a:r>
            <a:r>
              <a:rPr lang="en-US" altLang="en-US" sz="2200" dirty="0" smtClean="0">
                <a:solidFill>
                  <a:srgbClr val="7C7044"/>
                </a:solidFill>
                <a:latin typeface="Arial Black" panose="020B0A04020102020204" pitchFamily="34" charset="0"/>
              </a:rPr>
              <a:t>true</a:t>
            </a:r>
            <a:endParaRPr lang="en-US" altLang="en-US" sz="22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3838076565"/>
      </p:ext>
    </p:extLst>
  </p:cSld>
  <p:clrMapOvr>
    <a:masterClrMapping/>
  </p:clrMapOvr>
  <p:transition spd="slow">
    <p:cu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 name="Rectangle 93"/>
          <p:cNvSpPr/>
          <p:nvPr/>
        </p:nvSpPr>
        <p:spPr>
          <a:xfrm>
            <a:off x="2971800" y="1306513"/>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3" name="Rectangle 92"/>
          <p:cNvSpPr/>
          <p:nvPr/>
        </p:nvSpPr>
        <p:spPr>
          <a:xfrm>
            <a:off x="3668713" y="5127625"/>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6" name="Rectangle 95"/>
          <p:cNvSpPr/>
          <p:nvPr/>
        </p:nvSpPr>
        <p:spPr>
          <a:xfrm>
            <a:off x="1500188" y="40703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7" name="Rectangle 96"/>
          <p:cNvSpPr/>
          <p:nvPr/>
        </p:nvSpPr>
        <p:spPr>
          <a:xfrm>
            <a:off x="2438400" y="40703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07" name="Rectangle 106"/>
          <p:cNvSpPr/>
          <p:nvPr/>
        </p:nvSpPr>
        <p:spPr>
          <a:xfrm>
            <a:off x="3657600" y="38544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13" name="Rectangle 112"/>
          <p:cNvSpPr/>
          <p:nvPr/>
        </p:nvSpPr>
        <p:spPr>
          <a:xfrm>
            <a:off x="6553200" y="4017963"/>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5" name="Rectangle 94"/>
          <p:cNvSpPr/>
          <p:nvPr/>
        </p:nvSpPr>
        <p:spPr>
          <a:xfrm>
            <a:off x="6553200" y="13398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8" name="Rectangle 97"/>
          <p:cNvSpPr/>
          <p:nvPr/>
        </p:nvSpPr>
        <p:spPr>
          <a:xfrm>
            <a:off x="2960688" y="24701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0" name="Rectangle 89"/>
          <p:cNvSpPr/>
          <p:nvPr/>
        </p:nvSpPr>
        <p:spPr>
          <a:xfrm>
            <a:off x="1387475" y="1411288"/>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dirty="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FAB97FB7-860E-44AB-B223-2E99DCEA2929}" type="slidenum">
              <a:rPr lang="en-US" sz="1800">
                <a:solidFill>
                  <a:srgbClr val="7C7044"/>
                </a:solidFill>
                <a:latin typeface="Arial Black" panose="020B0A04020102020204" pitchFamily="34" charset="0"/>
              </a:rPr>
              <a:pPr>
                <a:defRPr/>
              </a:pPr>
              <a:t>106</a:t>
            </a:fld>
            <a:endParaRPr lang="en-US" sz="1800" dirty="0">
              <a:solidFill>
                <a:srgbClr val="7C7044"/>
              </a:solidFill>
              <a:latin typeface="Arial Black" panose="020B0A04020102020204" pitchFamily="34" charset="0"/>
            </a:endParaRPr>
          </a:p>
        </p:txBody>
      </p:sp>
      <p:sp>
        <p:nvSpPr>
          <p:cNvPr id="100363"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914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0366" name="Group 98"/>
          <p:cNvGrpSpPr>
            <a:grpSpLocks/>
          </p:cNvGrpSpPr>
          <p:nvPr/>
        </p:nvGrpSpPr>
        <p:grpSpPr bwMode="auto">
          <a:xfrm>
            <a:off x="2895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p:cNvCxnSpPr/>
          <p:nvPr/>
        </p:nvCxnSpPr>
        <p:spPr>
          <a:xfrm>
            <a:off x="38862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21336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981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05200" y="3124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667000" y="3124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endCxn id="100381" idx="1"/>
          </p:cNvCxnSpPr>
          <p:nvPr/>
        </p:nvCxnSpPr>
        <p:spPr>
          <a:xfrm flipV="1">
            <a:off x="4267200" y="4799013"/>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30480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914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378" name="TextBox 144"/>
          <p:cNvSpPr txBox="1">
            <a:spLocks noChangeArrowheads="1"/>
          </p:cNvSpPr>
          <p:nvPr/>
        </p:nvSpPr>
        <p:spPr bwMode="auto">
          <a:xfrm>
            <a:off x="1143000" y="1447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I:0/0</a:t>
            </a:r>
          </a:p>
        </p:txBody>
      </p:sp>
      <p:sp>
        <p:nvSpPr>
          <p:cNvPr id="100379" name="TextBox 145"/>
          <p:cNvSpPr txBox="1">
            <a:spLocks noChangeArrowheads="1"/>
          </p:cNvSpPr>
          <p:nvPr/>
        </p:nvSpPr>
        <p:spPr bwMode="auto">
          <a:xfrm>
            <a:off x="2840038" y="131445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i:0/1</a:t>
            </a:r>
          </a:p>
        </p:txBody>
      </p:sp>
      <p:sp>
        <p:nvSpPr>
          <p:cNvPr id="100380" name="TextBox 147"/>
          <p:cNvSpPr txBox="1">
            <a:spLocks noChangeArrowheads="1"/>
          </p:cNvSpPr>
          <p:nvPr/>
        </p:nvSpPr>
        <p:spPr bwMode="auto">
          <a:xfrm>
            <a:off x="6508750" y="1895475"/>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M-1</a:t>
            </a:r>
          </a:p>
        </p:txBody>
      </p:sp>
      <p:sp>
        <p:nvSpPr>
          <p:cNvPr id="100381" name="TextBox 148"/>
          <p:cNvSpPr txBox="1">
            <a:spLocks noChangeArrowheads="1"/>
          </p:cNvSpPr>
          <p:nvPr/>
        </p:nvSpPr>
        <p:spPr bwMode="auto">
          <a:xfrm>
            <a:off x="6553200" y="4567238"/>
            <a:ext cx="76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M-2</a:t>
            </a:r>
          </a:p>
        </p:txBody>
      </p:sp>
      <p:sp>
        <p:nvSpPr>
          <p:cNvPr id="100382" name="TextBox 151"/>
          <p:cNvSpPr txBox="1">
            <a:spLocks noChangeArrowheads="1"/>
          </p:cNvSpPr>
          <p:nvPr/>
        </p:nvSpPr>
        <p:spPr bwMode="auto">
          <a:xfrm>
            <a:off x="2924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cxnSp>
        <p:nvCxnSpPr>
          <p:cNvPr id="71" name="Straight Connector 70"/>
          <p:cNvCxnSpPr/>
          <p:nvPr/>
        </p:nvCxnSpPr>
        <p:spPr>
          <a:xfrm>
            <a:off x="2667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0384" name="Group 98"/>
          <p:cNvGrpSpPr>
            <a:grpSpLocks/>
          </p:cNvGrpSpPr>
          <p:nvPr/>
        </p:nvGrpSpPr>
        <p:grpSpPr bwMode="auto">
          <a:xfrm>
            <a:off x="3636963" y="5562600"/>
            <a:ext cx="685800" cy="457200"/>
            <a:chOff x="1600200" y="1371600"/>
            <a:chExt cx="685800" cy="457200"/>
          </a:xfrm>
        </p:grpSpPr>
        <p:cxnSp>
          <p:nvCxnSpPr>
            <p:cNvPr id="81" name="Straight Connector 8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p:nvPr/>
        </p:nvCxnSpPr>
        <p:spPr>
          <a:xfrm>
            <a:off x="4627563"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246563" y="5791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3408363" y="5791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388" name="TextBox 87"/>
          <p:cNvSpPr txBox="1">
            <a:spLocks noChangeArrowheads="1"/>
          </p:cNvSpPr>
          <p:nvPr/>
        </p:nvSpPr>
        <p:spPr bwMode="auto">
          <a:xfrm>
            <a:off x="3665538" y="5181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cxnSp>
        <p:nvCxnSpPr>
          <p:cNvPr id="89" name="Straight Connector 88"/>
          <p:cNvCxnSpPr/>
          <p:nvPr/>
        </p:nvCxnSpPr>
        <p:spPr>
          <a:xfrm>
            <a:off x="3408363"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390" name="TextBox 91"/>
          <p:cNvSpPr txBox="1">
            <a:spLocks noChangeArrowheads="1"/>
          </p:cNvSpPr>
          <p:nvPr/>
        </p:nvSpPr>
        <p:spPr bwMode="auto">
          <a:xfrm>
            <a:off x="3525838" y="388620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i:0/3</a:t>
            </a:r>
          </a:p>
        </p:txBody>
      </p:sp>
      <p:cxnSp>
        <p:nvCxnSpPr>
          <p:cNvPr id="99" name="Straight Connector 98"/>
          <p:cNvCxnSpPr/>
          <p:nvPr/>
        </p:nvCxnSpPr>
        <p:spPr>
          <a:xfrm>
            <a:off x="1981200" y="4800600"/>
            <a:ext cx="4460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392" name="TextBox 100"/>
          <p:cNvSpPr txBox="1">
            <a:spLocks noChangeArrowheads="1"/>
          </p:cNvSpPr>
          <p:nvPr/>
        </p:nvSpPr>
        <p:spPr bwMode="auto">
          <a:xfrm>
            <a:off x="2198688" y="4114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i:0/2</a:t>
            </a:r>
          </a:p>
        </p:txBody>
      </p:sp>
      <p:grpSp>
        <p:nvGrpSpPr>
          <p:cNvPr id="100393" name="Group 98"/>
          <p:cNvGrpSpPr>
            <a:grpSpLocks/>
          </p:cNvGrpSpPr>
          <p:nvPr/>
        </p:nvGrpSpPr>
        <p:grpSpPr bwMode="auto">
          <a:xfrm>
            <a:off x="1447800" y="4572000"/>
            <a:ext cx="685800" cy="457200"/>
            <a:chOff x="1600200" y="1371600"/>
            <a:chExt cx="685800" cy="457200"/>
          </a:xfrm>
        </p:grpSpPr>
        <p:cxnSp>
          <p:nvCxnSpPr>
            <p:cNvPr id="65" name="Straight Connector 6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394" name="Group 98"/>
          <p:cNvGrpSpPr>
            <a:grpSpLocks/>
          </p:cNvGrpSpPr>
          <p:nvPr/>
        </p:nvGrpSpPr>
        <p:grpSpPr bwMode="auto">
          <a:xfrm>
            <a:off x="1360488" y="1893888"/>
            <a:ext cx="685800" cy="457200"/>
            <a:chOff x="1600200" y="1371600"/>
            <a:chExt cx="685800" cy="457200"/>
          </a:xfrm>
        </p:grpSpPr>
        <p:cxnSp>
          <p:nvCxnSpPr>
            <p:cNvPr id="70" name="Straight Connector 6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395" name="Group 98"/>
          <p:cNvGrpSpPr>
            <a:grpSpLocks/>
          </p:cNvGrpSpPr>
          <p:nvPr/>
        </p:nvGrpSpPr>
        <p:grpSpPr bwMode="auto">
          <a:xfrm>
            <a:off x="2895600" y="1905000"/>
            <a:ext cx="685800" cy="457200"/>
            <a:chOff x="1600200" y="1371600"/>
            <a:chExt cx="685800" cy="457200"/>
          </a:xfrm>
        </p:grpSpPr>
        <p:cxnSp>
          <p:nvCxnSpPr>
            <p:cNvPr id="76" name="Straight Connector 7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Straight Connector 102"/>
          <p:cNvCxnSpPr/>
          <p:nvPr/>
        </p:nvCxnSpPr>
        <p:spPr>
          <a:xfrm>
            <a:off x="914400" y="48006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0397" name="Group 98"/>
          <p:cNvGrpSpPr>
            <a:grpSpLocks/>
          </p:cNvGrpSpPr>
          <p:nvPr/>
        </p:nvGrpSpPr>
        <p:grpSpPr bwMode="auto">
          <a:xfrm>
            <a:off x="2362200" y="4572000"/>
            <a:ext cx="685800" cy="457200"/>
            <a:chOff x="1600200" y="1371600"/>
            <a:chExt cx="685800" cy="457200"/>
          </a:xfrm>
        </p:grpSpPr>
        <p:cxnSp>
          <p:nvCxnSpPr>
            <p:cNvPr id="108" name="Straight Connector 107"/>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398" name="Group 98"/>
          <p:cNvGrpSpPr>
            <a:grpSpLocks/>
          </p:cNvGrpSpPr>
          <p:nvPr/>
        </p:nvGrpSpPr>
        <p:grpSpPr bwMode="auto">
          <a:xfrm>
            <a:off x="3627438" y="4572000"/>
            <a:ext cx="685800" cy="457200"/>
            <a:chOff x="1600200" y="1371600"/>
            <a:chExt cx="685800" cy="457200"/>
          </a:xfrm>
        </p:grpSpPr>
        <p:cxnSp>
          <p:nvCxnSpPr>
            <p:cNvPr id="115" name="Straight Connector 11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399" name="TextBox 120"/>
          <p:cNvSpPr txBox="1">
            <a:spLocks noChangeArrowheads="1"/>
          </p:cNvSpPr>
          <p:nvPr/>
        </p:nvSpPr>
        <p:spPr bwMode="auto">
          <a:xfrm>
            <a:off x="1468438"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grpSp>
        <p:nvGrpSpPr>
          <p:cNvPr id="100400" name="Group 95"/>
          <p:cNvGrpSpPr>
            <a:grpSpLocks/>
          </p:cNvGrpSpPr>
          <p:nvPr/>
        </p:nvGrpSpPr>
        <p:grpSpPr bwMode="auto">
          <a:xfrm>
            <a:off x="6324600" y="1812925"/>
            <a:ext cx="1143000" cy="609600"/>
            <a:chOff x="2667000" y="1295400"/>
            <a:chExt cx="1143000" cy="609600"/>
          </a:xfrm>
        </p:grpSpPr>
        <p:sp>
          <p:nvSpPr>
            <p:cNvPr id="126" name="Double Bracket 125"/>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28" name="Straight Connector 12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401" name="Group 95"/>
          <p:cNvGrpSpPr>
            <a:grpSpLocks/>
          </p:cNvGrpSpPr>
          <p:nvPr/>
        </p:nvGrpSpPr>
        <p:grpSpPr bwMode="auto">
          <a:xfrm>
            <a:off x="6324600" y="4495800"/>
            <a:ext cx="1143000" cy="609600"/>
            <a:chOff x="2667000" y="1295400"/>
            <a:chExt cx="1143000" cy="609600"/>
          </a:xfrm>
        </p:grpSpPr>
        <p:sp>
          <p:nvSpPr>
            <p:cNvPr id="132" name="Double Bracket 13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34" name="Straight Connector 133"/>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402" name="TextBox 79"/>
          <p:cNvSpPr txBox="1">
            <a:spLocks noChangeArrowheads="1"/>
          </p:cNvSpPr>
          <p:nvPr/>
        </p:nvSpPr>
        <p:spPr bwMode="auto">
          <a:xfrm>
            <a:off x="6400800" y="1371600"/>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100403" name="TextBox 90"/>
          <p:cNvSpPr txBox="1">
            <a:spLocks noChangeArrowheads="1"/>
          </p:cNvSpPr>
          <p:nvPr/>
        </p:nvSpPr>
        <p:spPr bwMode="auto">
          <a:xfrm>
            <a:off x="6400800" y="4038600"/>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sp>
        <p:nvSpPr>
          <p:cNvPr id="100404" name="TextBox 113"/>
          <p:cNvSpPr txBox="1">
            <a:spLocks noChangeArrowheads="1"/>
          </p:cNvSpPr>
          <p:nvPr/>
        </p:nvSpPr>
        <p:spPr bwMode="auto">
          <a:xfrm>
            <a:off x="1991324" y="3390090"/>
            <a:ext cx="5867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2200" dirty="0">
                <a:solidFill>
                  <a:srgbClr val="7C7044"/>
                </a:solidFill>
                <a:latin typeface="Arial Black" panose="020B0A04020102020204" pitchFamily="34" charset="0"/>
              </a:rPr>
              <a:t>What will happen if I:0/3 is released?</a:t>
            </a:r>
          </a:p>
        </p:txBody>
      </p:sp>
    </p:spTree>
    <p:extLst>
      <p:ext uri="{BB962C8B-B14F-4D97-AF65-F5344CB8AC3E}">
        <p14:creationId xmlns:p14="http://schemas.microsoft.com/office/powerpoint/2010/main" val="1688294235"/>
      </p:ext>
    </p:extLst>
  </p:cSld>
  <p:clrMapOvr>
    <a:masterClrMapping/>
  </p:clrMapOvr>
  <p:transition spd="slow">
    <p:cu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 name="Rectangle 93"/>
          <p:cNvSpPr/>
          <p:nvPr/>
        </p:nvSpPr>
        <p:spPr>
          <a:xfrm>
            <a:off x="2971800" y="1306513"/>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3" name="Rectangle 92"/>
          <p:cNvSpPr/>
          <p:nvPr/>
        </p:nvSpPr>
        <p:spPr>
          <a:xfrm>
            <a:off x="3668713" y="5127625"/>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6" name="Rectangle 95"/>
          <p:cNvSpPr/>
          <p:nvPr/>
        </p:nvSpPr>
        <p:spPr>
          <a:xfrm>
            <a:off x="1500188" y="40703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7" name="Rectangle 96"/>
          <p:cNvSpPr/>
          <p:nvPr/>
        </p:nvSpPr>
        <p:spPr>
          <a:xfrm>
            <a:off x="2438400" y="40703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07" name="Rectangle 106"/>
          <p:cNvSpPr/>
          <p:nvPr/>
        </p:nvSpPr>
        <p:spPr>
          <a:xfrm>
            <a:off x="3657600" y="385445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13" name="Rectangle 112"/>
          <p:cNvSpPr/>
          <p:nvPr/>
        </p:nvSpPr>
        <p:spPr>
          <a:xfrm>
            <a:off x="6553200" y="4017963"/>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5" name="Rectangle 94"/>
          <p:cNvSpPr/>
          <p:nvPr/>
        </p:nvSpPr>
        <p:spPr>
          <a:xfrm>
            <a:off x="6553200" y="13398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8" name="Rectangle 97"/>
          <p:cNvSpPr/>
          <p:nvPr/>
        </p:nvSpPr>
        <p:spPr>
          <a:xfrm>
            <a:off x="2960688" y="24701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0" name="Rectangle 89"/>
          <p:cNvSpPr/>
          <p:nvPr/>
        </p:nvSpPr>
        <p:spPr>
          <a:xfrm>
            <a:off x="1387475" y="1411288"/>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AD891DD2-E277-4AD4-9A0A-309864F7D0AD}" type="slidenum">
              <a:rPr lang="en-US" sz="1800">
                <a:solidFill>
                  <a:srgbClr val="7C7044"/>
                </a:solidFill>
                <a:latin typeface="Arial Black" panose="020B0A04020102020204" pitchFamily="34" charset="0"/>
              </a:rPr>
              <a:pPr>
                <a:defRPr/>
              </a:pPr>
              <a:t>107</a:t>
            </a:fld>
            <a:endParaRPr lang="en-US" sz="1800" dirty="0">
              <a:solidFill>
                <a:srgbClr val="7C7044"/>
              </a:solidFill>
              <a:latin typeface="Arial Black" panose="020B0A04020102020204" pitchFamily="34" charset="0"/>
            </a:endParaRPr>
          </a:p>
        </p:txBody>
      </p:sp>
      <p:sp>
        <p:nvSpPr>
          <p:cNvPr id="102411"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914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2414" name="Group 98"/>
          <p:cNvGrpSpPr>
            <a:grpSpLocks/>
          </p:cNvGrpSpPr>
          <p:nvPr/>
        </p:nvGrpSpPr>
        <p:grpSpPr bwMode="auto">
          <a:xfrm>
            <a:off x="2895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p:cNvCxnSpPr/>
          <p:nvPr/>
        </p:nvCxnSpPr>
        <p:spPr>
          <a:xfrm>
            <a:off x="38862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21336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981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05200" y="3124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667000" y="3124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endCxn id="102429" idx="1"/>
          </p:cNvCxnSpPr>
          <p:nvPr/>
        </p:nvCxnSpPr>
        <p:spPr>
          <a:xfrm flipV="1">
            <a:off x="4267200" y="4799013"/>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30480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914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426" name="TextBox 144"/>
          <p:cNvSpPr txBox="1">
            <a:spLocks noChangeArrowheads="1"/>
          </p:cNvSpPr>
          <p:nvPr/>
        </p:nvSpPr>
        <p:spPr bwMode="auto">
          <a:xfrm>
            <a:off x="1143000" y="1447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I:0/0</a:t>
            </a:r>
          </a:p>
        </p:txBody>
      </p:sp>
      <p:sp>
        <p:nvSpPr>
          <p:cNvPr id="102427" name="TextBox 145"/>
          <p:cNvSpPr txBox="1">
            <a:spLocks noChangeArrowheads="1"/>
          </p:cNvSpPr>
          <p:nvPr/>
        </p:nvSpPr>
        <p:spPr bwMode="auto">
          <a:xfrm>
            <a:off x="2840038" y="131445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I:0/1</a:t>
            </a:r>
          </a:p>
        </p:txBody>
      </p:sp>
      <p:sp>
        <p:nvSpPr>
          <p:cNvPr id="102428" name="TextBox 147"/>
          <p:cNvSpPr txBox="1">
            <a:spLocks noChangeArrowheads="1"/>
          </p:cNvSpPr>
          <p:nvPr/>
        </p:nvSpPr>
        <p:spPr bwMode="auto">
          <a:xfrm>
            <a:off x="6508750" y="1895475"/>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M-1</a:t>
            </a:r>
          </a:p>
        </p:txBody>
      </p:sp>
      <p:sp>
        <p:nvSpPr>
          <p:cNvPr id="102429" name="TextBox 148"/>
          <p:cNvSpPr txBox="1">
            <a:spLocks noChangeArrowheads="1"/>
          </p:cNvSpPr>
          <p:nvPr/>
        </p:nvSpPr>
        <p:spPr bwMode="auto">
          <a:xfrm>
            <a:off x="6553200" y="4567238"/>
            <a:ext cx="76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M-2</a:t>
            </a:r>
          </a:p>
        </p:txBody>
      </p:sp>
      <p:sp>
        <p:nvSpPr>
          <p:cNvPr id="102430" name="TextBox 151"/>
          <p:cNvSpPr txBox="1">
            <a:spLocks noChangeArrowheads="1"/>
          </p:cNvSpPr>
          <p:nvPr/>
        </p:nvSpPr>
        <p:spPr bwMode="auto">
          <a:xfrm>
            <a:off x="2924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cxnSp>
        <p:nvCxnSpPr>
          <p:cNvPr id="71" name="Straight Connector 70"/>
          <p:cNvCxnSpPr/>
          <p:nvPr/>
        </p:nvCxnSpPr>
        <p:spPr>
          <a:xfrm>
            <a:off x="2667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2432" name="Group 98"/>
          <p:cNvGrpSpPr>
            <a:grpSpLocks/>
          </p:cNvGrpSpPr>
          <p:nvPr/>
        </p:nvGrpSpPr>
        <p:grpSpPr bwMode="auto">
          <a:xfrm>
            <a:off x="3636963" y="5562600"/>
            <a:ext cx="685800" cy="457200"/>
            <a:chOff x="1600200" y="1371600"/>
            <a:chExt cx="685800" cy="457200"/>
          </a:xfrm>
        </p:grpSpPr>
        <p:cxnSp>
          <p:nvCxnSpPr>
            <p:cNvPr id="81" name="Straight Connector 8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p:nvPr/>
        </p:nvCxnSpPr>
        <p:spPr>
          <a:xfrm>
            <a:off x="4627563"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246563" y="5791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3408363" y="5791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436" name="TextBox 87"/>
          <p:cNvSpPr txBox="1">
            <a:spLocks noChangeArrowheads="1"/>
          </p:cNvSpPr>
          <p:nvPr/>
        </p:nvSpPr>
        <p:spPr bwMode="auto">
          <a:xfrm>
            <a:off x="3665538" y="5181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cxnSp>
        <p:nvCxnSpPr>
          <p:cNvPr id="89" name="Straight Connector 88"/>
          <p:cNvCxnSpPr/>
          <p:nvPr/>
        </p:nvCxnSpPr>
        <p:spPr>
          <a:xfrm>
            <a:off x="3408363"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438" name="TextBox 91"/>
          <p:cNvSpPr txBox="1">
            <a:spLocks noChangeArrowheads="1"/>
          </p:cNvSpPr>
          <p:nvPr/>
        </p:nvSpPr>
        <p:spPr bwMode="auto">
          <a:xfrm>
            <a:off x="3525838" y="388620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I:0/3</a:t>
            </a:r>
          </a:p>
        </p:txBody>
      </p:sp>
      <p:cxnSp>
        <p:nvCxnSpPr>
          <p:cNvPr id="99" name="Straight Connector 98"/>
          <p:cNvCxnSpPr/>
          <p:nvPr/>
        </p:nvCxnSpPr>
        <p:spPr>
          <a:xfrm>
            <a:off x="1981200" y="4800600"/>
            <a:ext cx="4460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440" name="TextBox 100"/>
          <p:cNvSpPr txBox="1">
            <a:spLocks noChangeArrowheads="1"/>
          </p:cNvSpPr>
          <p:nvPr/>
        </p:nvSpPr>
        <p:spPr bwMode="auto">
          <a:xfrm>
            <a:off x="2198688" y="4114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I:0/2</a:t>
            </a:r>
          </a:p>
        </p:txBody>
      </p:sp>
      <p:grpSp>
        <p:nvGrpSpPr>
          <p:cNvPr id="102441" name="Group 98"/>
          <p:cNvGrpSpPr>
            <a:grpSpLocks/>
          </p:cNvGrpSpPr>
          <p:nvPr/>
        </p:nvGrpSpPr>
        <p:grpSpPr bwMode="auto">
          <a:xfrm>
            <a:off x="1447800" y="4572000"/>
            <a:ext cx="685800" cy="457200"/>
            <a:chOff x="1600200" y="1371600"/>
            <a:chExt cx="685800" cy="457200"/>
          </a:xfrm>
        </p:grpSpPr>
        <p:cxnSp>
          <p:nvCxnSpPr>
            <p:cNvPr id="65" name="Straight Connector 6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442" name="Group 98"/>
          <p:cNvGrpSpPr>
            <a:grpSpLocks/>
          </p:cNvGrpSpPr>
          <p:nvPr/>
        </p:nvGrpSpPr>
        <p:grpSpPr bwMode="auto">
          <a:xfrm>
            <a:off x="1360488" y="1893888"/>
            <a:ext cx="685800" cy="457200"/>
            <a:chOff x="1600200" y="1371600"/>
            <a:chExt cx="685800" cy="457200"/>
          </a:xfrm>
        </p:grpSpPr>
        <p:cxnSp>
          <p:nvCxnSpPr>
            <p:cNvPr id="70" name="Straight Connector 6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443" name="Group 98"/>
          <p:cNvGrpSpPr>
            <a:grpSpLocks/>
          </p:cNvGrpSpPr>
          <p:nvPr/>
        </p:nvGrpSpPr>
        <p:grpSpPr bwMode="auto">
          <a:xfrm>
            <a:off x="2895600" y="1905000"/>
            <a:ext cx="685800" cy="457200"/>
            <a:chOff x="1600200" y="1371600"/>
            <a:chExt cx="685800" cy="457200"/>
          </a:xfrm>
        </p:grpSpPr>
        <p:cxnSp>
          <p:nvCxnSpPr>
            <p:cNvPr id="76" name="Straight Connector 7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Straight Connector 102"/>
          <p:cNvCxnSpPr/>
          <p:nvPr/>
        </p:nvCxnSpPr>
        <p:spPr>
          <a:xfrm>
            <a:off x="914400" y="48006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2445" name="Group 98"/>
          <p:cNvGrpSpPr>
            <a:grpSpLocks/>
          </p:cNvGrpSpPr>
          <p:nvPr/>
        </p:nvGrpSpPr>
        <p:grpSpPr bwMode="auto">
          <a:xfrm>
            <a:off x="2362200" y="4572000"/>
            <a:ext cx="685800" cy="457200"/>
            <a:chOff x="1600200" y="1371600"/>
            <a:chExt cx="685800" cy="457200"/>
          </a:xfrm>
        </p:grpSpPr>
        <p:cxnSp>
          <p:nvCxnSpPr>
            <p:cNvPr id="108" name="Straight Connector 107"/>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446" name="Group 98"/>
          <p:cNvGrpSpPr>
            <a:grpSpLocks/>
          </p:cNvGrpSpPr>
          <p:nvPr/>
        </p:nvGrpSpPr>
        <p:grpSpPr bwMode="auto">
          <a:xfrm>
            <a:off x="3627438" y="4572000"/>
            <a:ext cx="685800" cy="457200"/>
            <a:chOff x="1600200" y="1371600"/>
            <a:chExt cx="685800" cy="457200"/>
          </a:xfrm>
        </p:grpSpPr>
        <p:cxnSp>
          <p:nvCxnSpPr>
            <p:cNvPr id="115" name="Straight Connector 11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2447" name="TextBox 120"/>
          <p:cNvSpPr txBox="1">
            <a:spLocks noChangeArrowheads="1"/>
          </p:cNvSpPr>
          <p:nvPr/>
        </p:nvSpPr>
        <p:spPr bwMode="auto">
          <a:xfrm>
            <a:off x="1468438"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grpSp>
        <p:nvGrpSpPr>
          <p:cNvPr id="102448" name="Group 95"/>
          <p:cNvGrpSpPr>
            <a:grpSpLocks/>
          </p:cNvGrpSpPr>
          <p:nvPr/>
        </p:nvGrpSpPr>
        <p:grpSpPr bwMode="auto">
          <a:xfrm>
            <a:off x="6324600" y="1812925"/>
            <a:ext cx="1143000" cy="609600"/>
            <a:chOff x="2667000" y="1295400"/>
            <a:chExt cx="1143000" cy="609600"/>
          </a:xfrm>
        </p:grpSpPr>
        <p:sp>
          <p:nvSpPr>
            <p:cNvPr id="126" name="Double Bracket 125"/>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28" name="Straight Connector 12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449" name="Group 95"/>
          <p:cNvGrpSpPr>
            <a:grpSpLocks/>
          </p:cNvGrpSpPr>
          <p:nvPr/>
        </p:nvGrpSpPr>
        <p:grpSpPr bwMode="auto">
          <a:xfrm>
            <a:off x="6324600" y="4495800"/>
            <a:ext cx="1143000" cy="609600"/>
            <a:chOff x="2667000" y="1295400"/>
            <a:chExt cx="1143000" cy="609600"/>
          </a:xfrm>
        </p:grpSpPr>
        <p:sp>
          <p:nvSpPr>
            <p:cNvPr id="132" name="Double Bracket 13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34" name="Straight Connector 133"/>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2450" name="TextBox 79"/>
          <p:cNvSpPr txBox="1">
            <a:spLocks noChangeArrowheads="1"/>
          </p:cNvSpPr>
          <p:nvPr/>
        </p:nvSpPr>
        <p:spPr bwMode="auto">
          <a:xfrm>
            <a:off x="6400800" y="1371600"/>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102451" name="TextBox 90"/>
          <p:cNvSpPr txBox="1">
            <a:spLocks noChangeArrowheads="1"/>
          </p:cNvSpPr>
          <p:nvPr/>
        </p:nvSpPr>
        <p:spPr bwMode="auto">
          <a:xfrm>
            <a:off x="6400800" y="4038600"/>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sp>
        <p:nvSpPr>
          <p:cNvPr id="102452" name="TextBox 113"/>
          <p:cNvSpPr txBox="1">
            <a:spLocks noChangeArrowheads="1"/>
          </p:cNvSpPr>
          <p:nvPr/>
        </p:nvSpPr>
        <p:spPr bwMode="auto">
          <a:xfrm>
            <a:off x="1769045" y="3345326"/>
            <a:ext cx="6248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2200" dirty="0" smtClean="0">
                <a:solidFill>
                  <a:srgbClr val="7C7044"/>
                </a:solidFill>
                <a:latin typeface="Arial Black" panose="020B0A04020102020204" pitchFamily="34" charset="0"/>
              </a:rPr>
              <a:t>I:0/3 goes false but o:0/1 remains true</a:t>
            </a:r>
            <a:endParaRPr lang="en-US" altLang="en-US" sz="22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1719509270"/>
      </p:ext>
    </p:extLst>
  </p:cSld>
  <p:clrMapOvr>
    <a:masterClrMapping/>
  </p:clrMapOvr>
  <p:transition spd="slow">
    <p:cut/>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 name="Rectangle 93"/>
          <p:cNvSpPr/>
          <p:nvPr/>
        </p:nvSpPr>
        <p:spPr>
          <a:xfrm>
            <a:off x="2971800" y="1306513"/>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3" name="Rectangle 92"/>
          <p:cNvSpPr/>
          <p:nvPr/>
        </p:nvSpPr>
        <p:spPr>
          <a:xfrm>
            <a:off x="3668713" y="5127625"/>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6" name="Rectangle 95"/>
          <p:cNvSpPr/>
          <p:nvPr/>
        </p:nvSpPr>
        <p:spPr>
          <a:xfrm>
            <a:off x="1500188" y="40703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7" name="Rectangle 96"/>
          <p:cNvSpPr/>
          <p:nvPr/>
        </p:nvSpPr>
        <p:spPr>
          <a:xfrm>
            <a:off x="2438400" y="40703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07" name="Rectangle 106"/>
          <p:cNvSpPr/>
          <p:nvPr/>
        </p:nvSpPr>
        <p:spPr>
          <a:xfrm>
            <a:off x="3657600" y="385445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13" name="Rectangle 112"/>
          <p:cNvSpPr/>
          <p:nvPr/>
        </p:nvSpPr>
        <p:spPr>
          <a:xfrm>
            <a:off x="6553200" y="4017963"/>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5" name="Rectangle 94"/>
          <p:cNvSpPr/>
          <p:nvPr/>
        </p:nvSpPr>
        <p:spPr>
          <a:xfrm>
            <a:off x="6553200" y="13398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8" name="Rectangle 97"/>
          <p:cNvSpPr/>
          <p:nvPr/>
        </p:nvSpPr>
        <p:spPr>
          <a:xfrm>
            <a:off x="2960688" y="24701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0" name="Rectangle 89"/>
          <p:cNvSpPr/>
          <p:nvPr/>
        </p:nvSpPr>
        <p:spPr>
          <a:xfrm>
            <a:off x="1387475" y="1411288"/>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26DA4350-579A-4A04-84E8-E916B9BE4A6F}" type="slidenum">
              <a:rPr lang="en-US" sz="1800">
                <a:solidFill>
                  <a:srgbClr val="7C7044"/>
                </a:solidFill>
                <a:latin typeface="Arial Black" panose="020B0A04020102020204" pitchFamily="34" charset="0"/>
              </a:rPr>
              <a:pPr>
                <a:defRPr/>
              </a:pPr>
              <a:t>108</a:t>
            </a:fld>
            <a:endParaRPr lang="en-US" sz="1800" dirty="0">
              <a:solidFill>
                <a:srgbClr val="7C7044"/>
              </a:solidFill>
              <a:latin typeface="Arial Black" panose="020B0A04020102020204" pitchFamily="34" charset="0"/>
            </a:endParaRPr>
          </a:p>
        </p:txBody>
      </p:sp>
      <p:sp>
        <p:nvSpPr>
          <p:cNvPr id="104459"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914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4462" name="Group 98"/>
          <p:cNvGrpSpPr>
            <a:grpSpLocks/>
          </p:cNvGrpSpPr>
          <p:nvPr/>
        </p:nvGrpSpPr>
        <p:grpSpPr bwMode="auto">
          <a:xfrm>
            <a:off x="2895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p:cNvCxnSpPr/>
          <p:nvPr/>
        </p:nvCxnSpPr>
        <p:spPr>
          <a:xfrm>
            <a:off x="38862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21336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981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05200" y="3124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667000" y="3124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endCxn id="104477" idx="1"/>
          </p:cNvCxnSpPr>
          <p:nvPr/>
        </p:nvCxnSpPr>
        <p:spPr>
          <a:xfrm flipV="1">
            <a:off x="4267200" y="4799013"/>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30480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914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474" name="TextBox 144"/>
          <p:cNvSpPr txBox="1">
            <a:spLocks noChangeArrowheads="1"/>
          </p:cNvSpPr>
          <p:nvPr/>
        </p:nvSpPr>
        <p:spPr bwMode="auto">
          <a:xfrm>
            <a:off x="1143000" y="1447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I:0/0</a:t>
            </a:r>
          </a:p>
        </p:txBody>
      </p:sp>
      <p:sp>
        <p:nvSpPr>
          <p:cNvPr id="104475" name="TextBox 145"/>
          <p:cNvSpPr txBox="1">
            <a:spLocks noChangeArrowheads="1"/>
          </p:cNvSpPr>
          <p:nvPr/>
        </p:nvSpPr>
        <p:spPr bwMode="auto">
          <a:xfrm>
            <a:off x="2840038" y="131445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I:0/1</a:t>
            </a:r>
          </a:p>
        </p:txBody>
      </p:sp>
      <p:sp>
        <p:nvSpPr>
          <p:cNvPr id="104476" name="TextBox 147"/>
          <p:cNvSpPr txBox="1">
            <a:spLocks noChangeArrowheads="1"/>
          </p:cNvSpPr>
          <p:nvPr/>
        </p:nvSpPr>
        <p:spPr bwMode="auto">
          <a:xfrm>
            <a:off x="6508750" y="1895475"/>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M-1</a:t>
            </a:r>
          </a:p>
        </p:txBody>
      </p:sp>
      <p:sp>
        <p:nvSpPr>
          <p:cNvPr id="104477" name="TextBox 148"/>
          <p:cNvSpPr txBox="1">
            <a:spLocks noChangeArrowheads="1"/>
          </p:cNvSpPr>
          <p:nvPr/>
        </p:nvSpPr>
        <p:spPr bwMode="auto">
          <a:xfrm>
            <a:off x="6553200" y="4567238"/>
            <a:ext cx="76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M-2</a:t>
            </a:r>
          </a:p>
        </p:txBody>
      </p:sp>
      <p:sp>
        <p:nvSpPr>
          <p:cNvPr id="104478" name="TextBox 151"/>
          <p:cNvSpPr txBox="1">
            <a:spLocks noChangeArrowheads="1"/>
          </p:cNvSpPr>
          <p:nvPr/>
        </p:nvSpPr>
        <p:spPr bwMode="auto">
          <a:xfrm>
            <a:off x="2924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cxnSp>
        <p:nvCxnSpPr>
          <p:cNvPr id="71" name="Straight Connector 70"/>
          <p:cNvCxnSpPr/>
          <p:nvPr/>
        </p:nvCxnSpPr>
        <p:spPr>
          <a:xfrm>
            <a:off x="2667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4480" name="Group 98"/>
          <p:cNvGrpSpPr>
            <a:grpSpLocks/>
          </p:cNvGrpSpPr>
          <p:nvPr/>
        </p:nvGrpSpPr>
        <p:grpSpPr bwMode="auto">
          <a:xfrm>
            <a:off x="3636963" y="5562600"/>
            <a:ext cx="685800" cy="457200"/>
            <a:chOff x="1600200" y="1371600"/>
            <a:chExt cx="685800" cy="457200"/>
          </a:xfrm>
        </p:grpSpPr>
        <p:cxnSp>
          <p:nvCxnSpPr>
            <p:cNvPr id="81" name="Straight Connector 8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p:nvPr/>
        </p:nvCxnSpPr>
        <p:spPr>
          <a:xfrm>
            <a:off x="4627563"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246563" y="5791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3408363" y="5791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484" name="TextBox 87"/>
          <p:cNvSpPr txBox="1">
            <a:spLocks noChangeArrowheads="1"/>
          </p:cNvSpPr>
          <p:nvPr/>
        </p:nvSpPr>
        <p:spPr bwMode="auto">
          <a:xfrm>
            <a:off x="3665538" y="5181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cxnSp>
        <p:nvCxnSpPr>
          <p:cNvPr id="89" name="Straight Connector 88"/>
          <p:cNvCxnSpPr/>
          <p:nvPr/>
        </p:nvCxnSpPr>
        <p:spPr>
          <a:xfrm>
            <a:off x="3408363"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486" name="TextBox 91"/>
          <p:cNvSpPr txBox="1">
            <a:spLocks noChangeArrowheads="1"/>
          </p:cNvSpPr>
          <p:nvPr/>
        </p:nvSpPr>
        <p:spPr bwMode="auto">
          <a:xfrm>
            <a:off x="3525838" y="388620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I:0/3</a:t>
            </a:r>
          </a:p>
        </p:txBody>
      </p:sp>
      <p:cxnSp>
        <p:nvCxnSpPr>
          <p:cNvPr id="99" name="Straight Connector 98"/>
          <p:cNvCxnSpPr/>
          <p:nvPr/>
        </p:nvCxnSpPr>
        <p:spPr>
          <a:xfrm>
            <a:off x="1981200" y="4800600"/>
            <a:ext cx="4460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488" name="TextBox 100"/>
          <p:cNvSpPr txBox="1">
            <a:spLocks noChangeArrowheads="1"/>
          </p:cNvSpPr>
          <p:nvPr/>
        </p:nvSpPr>
        <p:spPr bwMode="auto">
          <a:xfrm>
            <a:off x="2198688" y="4114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I:0/2</a:t>
            </a:r>
          </a:p>
        </p:txBody>
      </p:sp>
      <p:grpSp>
        <p:nvGrpSpPr>
          <p:cNvPr id="104489" name="Group 98"/>
          <p:cNvGrpSpPr>
            <a:grpSpLocks/>
          </p:cNvGrpSpPr>
          <p:nvPr/>
        </p:nvGrpSpPr>
        <p:grpSpPr bwMode="auto">
          <a:xfrm>
            <a:off x="1447800" y="4572000"/>
            <a:ext cx="685800" cy="457200"/>
            <a:chOff x="1600200" y="1371600"/>
            <a:chExt cx="685800" cy="457200"/>
          </a:xfrm>
        </p:grpSpPr>
        <p:cxnSp>
          <p:nvCxnSpPr>
            <p:cNvPr id="65" name="Straight Connector 6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490" name="Group 98"/>
          <p:cNvGrpSpPr>
            <a:grpSpLocks/>
          </p:cNvGrpSpPr>
          <p:nvPr/>
        </p:nvGrpSpPr>
        <p:grpSpPr bwMode="auto">
          <a:xfrm>
            <a:off x="1360488" y="1893888"/>
            <a:ext cx="685800" cy="457200"/>
            <a:chOff x="1600200" y="1371600"/>
            <a:chExt cx="685800" cy="457200"/>
          </a:xfrm>
        </p:grpSpPr>
        <p:cxnSp>
          <p:nvCxnSpPr>
            <p:cNvPr id="70" name="Straight Connector 6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491" name="Group 98"/>
          <p:cNvGrpSpPr>
            <a:grpSpLocks/>
          </p:cNvGrpSpPr>
          <p:nvPr/>
        </p:nvGrpSpPr>
        <p:grpSpPr bwMode="auto">
          <a:xfrm>
            <a:off x="2895600" y="1905000"/>
            <a:ext cx="685800" cy="457200"/>
            <a:chOff x="1600200" y="1371600"/>
            <a:chExt cx="685800" cy="457200"/>
          </a:xfrm>
        </p:grpSpPr>
        <p:cxnSp>
          <p:nvCxnSpPr>
            <p:cNvPr id="76" name="Straight Connector 7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Straight Connector 102"/>
          <p:cNvCxnSpPr/>
          <p:nvPr/>
        </p:nvCxnSpPr>
        <p:spPr>
          <a:xfrm>
            <a:off x="914400" y="48006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4493" name="Group 98"/>
          <p:cNvGrpSpPr>
            <a:grpSpLocks/>
          </p:cNvGrpSpPr>
          <p:nvPr/>
        </p:nvGrpSpPr>
        <p:grpSpPr bwMode="auto">
          <a:xfrm>
            <a:off x="2362200" y="4572000"/>
            <a:ext cx="685800" cy="457200"/>
            <a:chOff x="1600200" y="1371600"/>
            <a:chExt cx="685800" cy="457200"/>
          </a:xfrm>
        </p:grpSpPr>
        <p:cxnSp>
          <p:nvCxnSpPr>
            <p:cNvPr id="108" name="Straight Connector 107"/>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494" name="Group 98"/>
          <p:cNvGrpSpPr>
            <a:grpSpLocks/>
          </p:cNvGrpSpPr>
          <p:nvPr/>
        </p:nvGrpSpPr>
        <p:grpSpPr bwMode="auto">
          <a:xfrm>
            <a:off x="3627438" y="4572000"/>
            <a:ext cx="685800" cy="457200"/>
            <a:chOff x="1600200" y="1371600"/>
            <a:chExt cx="685800" cy="457200"/>
          </a:xfrm>
        </p:grpSpPr>
        <p:cxnSp>
          <p:nvCxnSpPr>
            <p:cNvPr id="115" name="Straight Connector 11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495" name="TextBox 120"/>
          <p:cNvSpPr txBox="1">
            <a:spLocks noChangeArrowheads="1"/>
          </p:cNvSpPr>
          <p:nvPr/>
        </p:nvSpPr>
        <p:spPr bwMode="auto">
          <a:xfrm>
            <a:off x="1468438"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grpSp>
        <p:nvGrpSpPr>
          <p:cNvPr id="104496" name="Group 95"/>
          <p:cNvGrpSpPr>
            <a:grpSpLocks/>
          </p:cNvGrpSpPr>
          <p:nvPr/>
        </p:nvGrpSpPr>
        <p:grpSpPr bwMode="auto">
          <a:xfrm>
            <a:off x="6324600" y="1812925"/>
            <a:ext cx="1143000" cy="609600"/>
            <a:chOff x="2667000" y="1295400"/>
            <a:chExt cx="1143000" cy="609600"/>
          </a:xfrm>
        </p:grpSpPr>
        <p:sp>
          <p:nvSpPr>
            <p:cNvPr id="126" name="Double Bracket 125"/>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28" name="Straight Connector 12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497" name="Group 95"/>
          <p:cNvGrpSpPr>
            <a:grpSpLocks/>
          </p:cNvGrpSpPr>
          <p:nvPr/>
        </p:nvGrpSpPr>
        <p:grpSpPr bwMode="auto">
          <a:xfrm>
            <a:off x="6324600" y="4495800"/>
            <a:ext cx="1143000" cy="609600"/>
            <a:chOff x="2667000" y="1295400"/>
            <a:chExt cx="1143000" cy="609600"/>
          </a:xfrm>
        </p:grpSpPr>
        <p:sp>
          <p:nvSpPr>
            <p:cNvPr id="132" name="Double Bracket 13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34" name="Straight Connector 133"/>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498" name="TextBox 79"/>
          <p:cNvSpPr txBox="1">
            <a:spLocks noChangeArrowheads="1"/>
          </p:cNvSpPr>
          <p:nvPr/>
        </p:nvSpPr>
        <p:spPr bwMode="auto">
          <a:xfrm>
            <a:off x="6400800" y="1371600"/>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104499" name="TextBox 90"/>
          <p:cNvSpPr txBox="1">
            <a:spLocks noChangeArrowheads="1"/>
          </p:cNvSpPr>
          <p:nvPr/>
        </p:nvSpPr>
        <p:spPr bwMode="auto">
          <a:xfrm>
            <a:off x="6400800" y="4038600"/>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sp>
        <p:nvSpPr>
          <p:cNvPr id="104500" name="TextBox 113"/>
          <p:cNvSpPr txBox="1">
            <a:spLocks noChangeArrowheads="1"/>
          </p:cNvSpPr>
          <p:nvPr/>
        </p:nvSpPr>
        <p:spPr bwMode="auto">
          <a:xfrm>
            <a:off x="2103120" y="3352800"/>
            <a:ext cx="574548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2200" dirty="0">
                <a:solidFill>
                  <a:srgbClr val="7C7044"/>
                </a:solidFill>
                <a:latin typeface="Arial Black" panose="020B0A04020102020204" pitchFamily="34" charset="0"/>
              </a:rPr>
              <a:t>What will happen if I:0/0 is pushed?</a:t>
            </a:r>
          </a:p>
        </p:txBody>
      </p:sp>
    </p:spTree>
    <p:extLst>
      <p:ext uri="{BB962C8B-B14F-4D97-AF65-F5344CB8AC3E}">
        <p14:creationId xmlns:p14="http://schemas.microsoft.com/office/powerpoint/2010/main" val="1027266814"/>
      </p:ext>
    </p:extLst>
  </p:cSld>
  <p:clrMapOvr>
    <a:masterClrMapping/>
  </p:clrMapOvr>
  <p:transition spd="slow">
    <p:cut/>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 name="Rectangle 93"/>
          <p:cNvSpPr/>
          <p:nvPr/>
        </p:nvSpPr>
        <p:spPr>
          <a:xfrm>
            <a:off x="2971800" y="1306513"/>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3" name="Rectangle 92"/>
          <p:cNvSpPr/>
          <p:nvPr/>
        </p:nvSpPr>
        <p:spPr>
          <a:xfrm>
            <a:off x="3668713" y="5127625"/>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6" name="Rectangle 95"/>
          <p:cNvSpPr/>
          <p:nvPr/>
        </p:nvSpPr>
        <p:spPr>
          <a:xfrm>
            <a:off x="1500188" y="407035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7" name="Rectangle 96"/>
          <p:cNvSpPr/>
          <p:nvPr/>
        </p:nvSpPr>
        <p:spPr>
          <a:xfrm>
            <a:off x="2438400" y="40703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07" name="Rectangle 106"/>
          <p:cNvSpPr/>
          <p:nvPr/>
        </p:nvSpPr>
        <p:spPr>
          <a:xfrm>
            <a:off x="3657600" y="385445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13" name="Rectangle 112"/>
          <p:cNvSpPr/>
          <p:nvPr/>
        </p:nvSpPr>
        <p:spPr>
          <a:xfrm>
            <a:off x="6553200" y="4017963"/>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5" name="Rectangle 94"/>
          <p:cNvSpPr/>
          <p:nvPr/>
        </p:nvSpPr>
        <p:spPr>
          <a:xfrm>
            <a:off x="6553200" y="133985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8" name="Rectangle 97"/>
          <p:cNvSpPr/>
          <p:nvPr/>
        </p:nvSpPr>
        <p:spPr>
          <a:xfrm>
            <a:off x="2960688" y="247015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0" name="Rectangle 89"/>
          <p:cNvSpPr/>
          <p:nvPr/>
        </p:nvSpPr>
        <p:spPr>
          <a:xfrm>
            <a:off x="1387475" y="1411288"/>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109</a:t>
            </a:fld>
            <a:endParaRPr lang="en-US" sz="1800" dirty="0">
              <a:solidFill>
                <a:srgbClr val="7C7044"/>
              </a:solidFill>
              <a:latin typeface="Arial Black" panose="020B0A04020102020204" pitchFamily="34" charset="0"/>
            </a:endParaRPr>
          </a:p>
        </p:txBody>
      </p:sp>
      <p:sp>
        <p:nvSpPr>
          <p:cNvPr id="106507"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914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6510" name="Group 98"/>
          <p:cNvGrpSpPr>
            <a:grpSpLocks/>
          </p:cNvGrpSpPr>
          <p:nvPr/>
        </p:nvGrpSpPr>
        <p:grpSpPr bwMode="auto">
          <a:xfrm>
            <a:off x="2895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p:cNvCxnSpPr/>
          <p:nvPr/>
        </p:nvCxnSpPr>
        <p:spPr>
          <a:xfrm>
            <a:off x="38862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21336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981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05200" y="3124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667000" y="3124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endCxn id="106525" idx="1"/>
          </p:cNvCxnSpPr>
          <p:nvPr/>
        </p:nvCxnSpPr>
        <p:spPr>
          <a:xfrm flipV="1">
            <a:off x="4267200" y="4799013"/>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30480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914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522" name="TextBox 144"/>
          <p:cNvSpPr txBox="1">
            <a:spLocks noChangeArrowheads="1"/>
          </p:cNvSpPr>
          <p:nvPr/>
        </p:nvSpPr>
        <p:spPr bwMode="auto">
          <a:xfrm>
            <a:off x="1143000" y="1447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I:0/0</a:t>
            </a:r>
          </a:p>
        </p:txBody>
      </p:sp>
      <p:sp>
        <p:nvSpPr>
          <p:cNvPr id="106523" name="TextBox 145"/>
          <p:cNvSpPr txBox="1">
            <a:spLocks noChangeArrowheads="1"/>
          </p:cNvSpPr>
          <p:nvPr/>
        </p:nvSpPr>
        <p:spPr bwMode="auto">
          <a:xfrm>
            <a:off x="2840038" y="131445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I:0/1</a:t>
            </a:r>
          </a:p>
        </p:txBody>
      </p:sp>
      <p:sp>
        <p:nvSpPr>
          <p:cNvPr id="106524" name="TextBox 147"/>
          <p:cNvSpPr txBox="1">
            <a:spLocks noChangeArrowheads="1"/>
          </p:cNvSpPr>
          <p:nvPr/>
        </p:nvSpPr>
        <p:spPr bwMode="auto">
          <a:xfrm>
            <a:off x="6508750" y="1895475"/>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M-1</a:t>
            </a:r>
          </a:p>
        </p:txBody>
      </p:sp>
      <p:sp>
        <p:nvSpPr>
          <p:cNvPr id="106525" name="TextBox 148"/>
          <p:cNvSpPr txBox="1">
            <a:spLocks noChangeArrowheads="1"/>
          </p:cNvSpPr>
          <p:nvPr/>
        </p:nvSpPr>
        <p:spPr bwMode="auto">
          <a:xfrm>
            <a:off x="6553200" y="4567238"/>
            <a:ext cx="76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M-2</a:t>
            </a:r>
          </a:p>
        </p:txBody>
      </p:sp>
      <p:sp>
        <p:nvSpPr>
          <p:cNvPr id="106526" name="TextBox 151"/>
          <p:cNvSpPr txBox="1">
            <a:spLocks noChangeArrowheads="1"/>
          </p:cNvSpPr>
          <p:nvPr/>
        </p:nvSpPr>
        <p:spPr bwMode="auto">
          <a:xfrm>
            <a:off x="2924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cxnSp>
        <p:nvCxnSpPr>
          <p:cNvPr id="71" name="Straight Connector 70"/>
          <p:cNvCxnSpPr/>
          <p:nvPr/>
        </p:nvCxnSpPr>
        <p:spPr>
          <a:xfrm>
            <a:off x="2667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6528" name="Group 98"/>
          <p:cNvGrpSpPr>
            <a:grpSpLocks/>
          </p:cNvGrpSpPr>
          <p:nvPr/>
        </p:nvGrpSpPr>
        <p:grpSpPr bwMode="auto">
          <a:xfrm>
            <a:off x="3636963" y="5562600"/>
            <a:ext cx="685800" cy="457200"/>
            <a:chOff x="1600200" y="1371600"/>
            <a:chExt cx="685800" cy="457200"/>
          </a:xfrm>
        </p:grpSpPr>
        <p:cxnSp>
          <p:nvCxnSpPr>
            <p:cNvPr id="81" name="Straight Connector 8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p:nvPr/>
        </p:nvCxnSpPr>
        <p:spPr>
          <a:xfrm>
            <a:off x="4627563"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246563" y="5791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3408363" y="5791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532" name="TextBox 87"/>
          <p:cNvSpPr txBox="1">
            <a:spLocks noChangeArrowheads="1"/>
          </p:cNvSpPr>
          <p:nvPr/>
        </p:nvSpPr>
        <p:spPr bwMode="auto">
          <a:xfrm>
            <a:off x="3665538" y="5181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cxnSp>
        <p:nvCxnSpPr>
          <p:cNvPr id="89" name="Straight Connector 88"/>
          <p:cNvCxnSpPr/>
          <p:nvPr/>
        </p:nvCxnSpPr>
        <p:spPr>
          <a:xfrm>
            <a:off x="3408363"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534" name="TextBox 91"/>
          <p:cNvSpPr txBox="1">
            <a:spLocks noChangeArrowheads="1"/>
          </p:cNvSpPr>
          <p:nvPr/>
        </p:nvSpPr>
        <p:spPr bwMode="auto">
          <a:xfrm>
            <a:off x="3525838" y="388620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I:0/3</a:t>
            </a:r>
          </a:p>
        </p:txBody>
      </p:sp>
      <p:cxnSp>
        <p:nvCxnSpPr>
          <p:cNvPr id="99" name="Straight Connector 98"/>
          <p:cNvCxnSpPr/>
          <p:nvPr/>
        </p:nvCxnSpPr>
        <p:spPr>
          <a:xfrm>
            <a:off x="1981200" y="4800600"/>
            <a:ext cx="4460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536" name="TextBox 100"/>
          <p:cNvSpPr txBox="1">
            <a:spLocks noChangeArrowheads="1"/>
          </p:cNvSpPr>
          <p:nvPr/>
        </p:nvSpPr>
        <p:spPr bwMode="auto">
          <a:xfrm>
            <a:off x="2198688" y="4114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I:0/2</a:t>
            </a:r>
          </a:p>
        </p:txBody>
      </p:sp>
      <p:grpSp>
        <p:nvGrpSpPr>
          <p:cNvPr id="106537" name="Group 98"/>
          <p:cNvGrpSpPr>
            <a:grpSpLocks/>
          </p:cNvGrpSpPr>
          <p:nvPr/>
        </p:nvGrpSpPr>
        <p:grpSpPr bwMode="auto">
          <a:xfrm>
            <a:off x="1447800" y="4572000"/>
            <a:ext cx="685800" cy="457200"/>
            <a:chOff x="1600200" y="1371600"/>
            <a:chExt cx="685800" cy="457200"/>
          </a:xfrm>
        </p:grpSpPr>
        <p:cxnSp>
          <p:nvCxnSpPr>
            <p:cNvPr id="65" name="Straight Connector 6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6538" name="Group 98"/>
          <p:cNvGrpSpPr>
            <a:grpSpLocks/>
          </p:cNvGrpSpPr>
          <p:nvPr/>
        </p:nvGrpSpPr>
        <p:grpSpPr bwMode="auto">
          <a:xfrm>
            <a:off x="1360488" y="1893888"/>
            <a:ext cx="685800" cy="457200"/>
            <a:chOff x="1600200" y="1371600"/>
            <a:chExt cx="685800" cy="457200"/>
          </a:xfrm>
        </p:grpSpPr>
        <p:cxnSp>
          <p:nvCxnSpPr>
            <p:cNvPr id="70" name="Straight Connector 6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6539" name="Group 98"/>
          <p:cNvGrpSpPr>
            <a:grpSpLocks/>
          </p:cNvGrpSpPr>
          <p:nvPr/>
        </p:nvGrpSpPr>
        <p:grpSpPr bwMode="auto">
          <a:xfrm>
            <a:off x="2895600" y="1905000"/>
            <a:ext cx="685800" cy="457200"/>
            <a:chOff x="1600200" y="1371600"/>
            <a:chExt cx="685800" cy="457200"/>
          </a:xfrm>
        </p:grpSpPr>
        <p:cxnSp>
          <p:nvCxnSpPr>
            <p:cNvPr id="76" name="Straight Connector 7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Straight Connector 102"/>
          <p:cNvCxnSpPr/>
          <p:nvPr/>
        </p:nvCxnSpPr>
        <p:spPr>
          <a:xfrm>
            <a:off x="914400" y="48006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6541" name="Group 98"/>
          <p:cNvGrpSpPr>
            <a:grpSpLocks/>
          </p:cNvGrpSpPr>
          <p:nvPr/>
        </p:nvGrpSpPr>
        <p:grpSpPr bwMode="auto">
          <a:xfrm>
            <a:off x="2362200" y="4572000"/>
            <a:ext cx="685800" cy="457200"/>
            <a:chOff x="1600200" y="1371600"/>
            <a:chExt cx="685800" cy="457200"/>
          </a:xfrm>
        </p:grpSpPr>
        <p:cxnSp>
          <p:nvCxnSpPr>
            <p:cNvPr id="108" name="Straight Connector 107"/>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6542" name="Group 98"/>
          <p:cNvGrpSpPr>
            <a:grpSpLocks/>
          </p:cNvGrpSpPr>
          <p:nvPr/>
        </p:nvGrpSpPr>
        <p:grpSpPr bwMode="auto">
          <a:xfrm>
            <a:off x="3627438" y="4572000"/>
            <a:ext cx="685800" cy="457200"/>
            <a:chOff x="1600200" y="1371600"/>
            <a:chExt cx="685800" cy="457200"/>
          </a:xfrm>
        </p:grpSpPr>
        <p:cxnSp>
          <p:nvCxnSpPr>
            <p:cNvPr id="115" name="Straight Connector 11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6543" name="TextBox 120"/>
          <p:cNvSpPr txBox="1">
            <a:spLocks noChangeArrowheads="1"/>
          </p:cNvSpPr>
          <p:nvPr/>
        </p:nvSpPr>
        <p:spPr bwMode="auto">
          <a:xfrm>
            <a:off x="1468438"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grpSp>
        <p:nvGrpSpPr>
          <p:cNvPr id="106544" name="Group 95"/>
          <p:cNvGrpSpPr>
            <a:grpSpLocks/>
          </p:cNvGrpSpPr>
          <p:nvPr/>
        </p:nvGrpSpPr>
        <p:grpSpPr bwMode="auto">
          <a:xfrm>
            <a:off x="6324600" y="1812925"/>
            <a:ext cx="1143000" cy="609600"/>
            <a:chOff x="2667000" y="1295400"/>
            <a:chExt cx="1143000" cy="609600"/>
          </a:xfrm>
        </p:grpSpPr>
        <p:sp>
          <p:nvSpPr>
            <p:cNvPr id="126" name="Double Bracket 125"/>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28" name="Straight Connector 12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6545" name="Group 95"/>
          <p:cNvGrpSpPr>
            <a:grpSpLocks/>
          </p:cNvGrpSpPr>
          <p:nvPr/>
        </p:nvGrpSpPr>
        <p:grpSpPr bwMode="auto">
          <a:xfrm>
            <a:off x="6324600" y="4495800"/>
            <a:ext cx="1143000" cy="609600"/>
            <a:chOff x="2667000" y="1295400"/>
            <a:chExt cx="1143000" cy="609600"/>
          </a:xfrm>
        </p:grpSpPr>
        <p:sp>
          <p:nvSpPr>
            <p:cNvPr id="132" name="Double Bracket 13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34" name="Straight Connector 133"/>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6546" name="TextBox 79"/>
          <p:cNvSpPr txBox="1">
            <a:spLocks noChangeArrowheads="1"/>
          </p:cNvSpPr>
          <p:nvPr/>
        </p:nvSpPr>
        <p:spPr bwMode="auto">
          <a:xfrm>
            <a:off x="6400800" y="1371600"/>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106547" name="TextBox 90"/>
          <p:cNvSpPr txBox="1">
            <a:spLocks noChangeArrowheads="1"/>
          </p:cNvSpPr>
          <p:nvPr/>
        </p:nvSpPr>
        <p:spPr bwMode="auto">
          <a:xfrm>
            <a:off x="6400800" y="4038600"/>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sp>
        <p:nvSpPr>
          <p:cNvPr id="106548" name="TextBox 113"/>
          <p:cNvSpPr txBox="1">
            <a:spLocks noChangeArrowheads="1"/>
          </p:cNvSpPr>
          <p:nvPr/>
        </p:nvSpPr>
        <p:spPr bwMode="auto">
          <a:xfrm>
            <a:off x="4084638" y="2895600"/>
            <a:ext cx="3886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2200" dirty="0">
                <a:solidFill>
                  <a:srgbClr val="7C7044"/>
                </a:solidFill>
                <a:latin typeface="Arial Black" panose="020B0A04020102020204" pitchFamily="34" charset="0"/>
              </a:rPr>
              <a:t>I:0/0 goes false causing both rungs to go </a:t>
            </a:r>
            <a:r>
              <a:rPr lang="en-US" altLang="en-US" sz="2200" dirty="0" smtClean="0">
                <a:solidFill>
                  <a:srgbClr val="7C7044"/>
                </a:solidFill>
                <a:latin typeface="Arial Black" panose="020B0A04020102020204" pitchFamily="34" charset="0"/>
              </a:rPr>
              <a:t>false</a:t>
            </a:r>
            <a:endParaRPr lang="en-US" altLang="en-US" sz="22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4294692857"/>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 name="Straight Connector 1"/>
          <p:cNvCxnSpPr/>
          <p:nvPr/>
        </p:nvCxnSpPr>
        <p:spPr>
          <a:xfrm rot="5400000">
            <a:off x="800100" y="11811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rot="5400000">
            <a:off x="1181100" y="11811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447800" y="1176333"/>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33400" y="1169769"/>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137160"/>
            <a:ext cx="8412480" cy="627864"/>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NORMALLY CLOSED</a:t>
            </a:r>
            <a:endParaRPr lang="en-US" sz="3600" dirty="0">
              <a:solidFill>
                <a:srgbClr val="7C7044"/>
              </a:solidFill>
              <a:latin typeface="Arial Black" panose="020B0A04020102020204" pitchFamily="34" charset="0"/>
            </a:endParaRPr>
          </a:p>
        </p:txBody>
      </p:sp>
      <p:sp>
        <p:nvSpPr>
          <p:cNvPr id="13" name="TextBox 12"/>
          <p:cNvSpPr txBox="1"/>
          <p:nvPr/>
        </p:nvSpPr>
        <p:spPr>
          <a:xfrm>
            <a:off x="548640" y="1984248"/>
            <a:ext cx="8001000" cy="2985433"/>
          </a:xfrm>
          <a:prstGeom prst="rect">
            <a:avLst/>
          </a:prstGeom>
          <a:noFill/>
        </p:spPr>
        <p:txBody>
          <a:bodyPr wrap="square"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Without any external force or pressure a normally closed contact remains closed</a:t>
            </a:r>
          </a:p>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When external force or pressure is applied a normally closed contact opens</a:t>
            </a:r>
            <a:endParaRPr lang="en-US" sz="2800" dirty="0">
              <a:solidFill>
                <a:srgbClr val="7C7044"/>
              </a:solidFill>
              <a:latin typeface="Arial Black" panose="020B0A04020102020204" pitchFamily="34" charset="0"/>
            </a:endParaRPr>
          </a:p>
        </p:txBody>
      </p:sp>
      <p:cxnSp>
        <p:nvCxnSpPr>
          <p:cNvPr id="14" name="Straight Connector 13"/>
          <p:cNvCxnSpPr/>
          <p:nvPr/>
        </p:nvCxnSpPr>
        <p:spPr>
          <a:xfrm rot="5400000">
            <a:off x="800100" y="5829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181100" y="5829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447800" y="5824533"/>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33400" y="5817969"/>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028696" y="930166"/>
            <a:ext cx="4572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11</a:t>
            </a:fld>
            <a:endParaRPr lang="en-US" dirty="0">
              <a:solidFill>
                <a:srgbClr val="7C7044"/>
              </a:solidFill>
            </a:endParaRPr>
          </a:p>
        </p:txBody>
      </p:sp>
    </p:spTree>
    <p:extLst>
      <p:ext uri="{BB962C8B-B14F-4D97-AF65-F5344CB8AC3E}">
        <p14:creationId xmlns:p14="http://schemas.microsoft.com/office/powerpoint/2010/main" val="410182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C7044"/>
                </a:solidFill>
              </a:rPr>
              <a:t>ACTIVITY: LOGIXPRO INTRODUCTORY LAB</a:t>
            </a:r>
            <a:endParaRPr lang="en-US" dirty="0">
              <a:solidFill>
                <a:srgbClr val="7C7044"/>
              </a:solidFill>
            </a:endParaRPr>
          </a:p>
        </p:txBody>
      </p:sp>
      <p:sp>
        <p:nvSpPr>
          <p:cNvPr id="3" name="Content Placeholder 2"/>
          <p:cNvSpPr>
            <a:spLocks noGrp="1"/>
          </p:cNvSpPr>
          <p:nvPr>
            <p:ph idx="1"/>
          </p:nvPr>
        </p:nvSpPr>
        <p:spPr>
          <a:xfrm>
            <a:off x="457200" y="2057400"/>
            <a:ext cx="8001000" cy="3962400"/>
          </a:xfrm>
        </p:spPr>
        <p:txBody>
          <a:bodyPr/>
          <a:lstStyle/>
          <a:p>
            <a:pPr marL="0" indent="0">
              <a:spcBef>
                <a:spcPts val="1200"/>
              </a:spcBef>
              <a:spcAft>
                <a:spcPts val="1200"/>
              </a:spcAft>
              <a:buFontTx/>
              <a:buNone/>
              <a:defRPr/>
            </a:pPr>
            <a:r>
              <a:rPr lang="en-US" sz="2800" b="1" dirty="0" smtClean="0">
                <a:solidFill>
                  <a:srgbClr val="FF9900"/>
                </a:solidFill>
                <a:cs typeface="Arial" pitchFamily="34" charset="0"/>
              </a:rPr>
              <a:t>EXERCISE: </a:t>
            </a:r>
            <a:endParaRPr lang="en-US" sz="2800" b="1" dirty="0">
              <a:solidFill>
                <a:srgbClr val="FF9900"/>
              </a:solidFill>
              <a:cs typeface="Arial" pitchFamily="34" charset="0"/>
            </a:endParaRPr>
          </a:p>
          <a:p>
            <a:pPr marL="228600" indent="-228600">
              <a:spcBef>
                <a:spcPts val="1200"/>
              </a:spcBef>
              <a:spcAft>
                <a:spcPts val="1200"/>
              </a:spcAft>
              <a:defRPr/>
            </a:pPr>
            <a:r>
              <a:rPr lang="en-US" sz="2800" b="1" dirty="0" err="1" smtClean="0">
                <a:solidFill>
                  <a:srgbClr val="7C7044"/>
                </a:solidFill>
                <a:cs typeface="Arial" pitchFamily="34" charset="0"/>
              </a:rPr>
              <a:t>RSLogix</a:t>
            </a:r>
            <a:r>
              <a:rPr lang="en-US" sz="2800" b="1" dirty="0">
                <a:solidFill>
                  <a:srgbClr val="7C7044"/>
                </a:solidFill>
                <a:cs typeface="Arial" pitchFamily="34" charset="0"/>
              </a:rPr>
              <a:t> </a:t>
            </a:r>
            <a:r>
              <a:rPr lang="en-US" sz="2800" b="1" dirty="0" smtClean="0">
                <a:solidFill>
                  <a:srgbClr val="7C7044"/>
                </a:solidFill>
                <a:cs typeface="Arial" pitchFamily="34" charset="0"/>
              </a:rPr>
              <a:t>Program Creation</a:t>
            </a: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110</a:t>
            </a:fld>
            <a:endParaRPr lang="en-US" dirty="0">
              <a:solidFill>
                <a:srgbClr val="7C7044"/>
              </a:solidFill>
            </a:endParaRPr>
          </a:p>
        </p:txBody>
      </p:sp>
    </p:spTree>
    <p:extLst>
      <p:ext uri="{BB962C8B-B14F-4D97-AF65-F5344CB8AC3E}">
        <p14:creationId xmlns:p14="http://schemas.microsoft.com/office/powerpoint/2010/main" val="202070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chor="b"/>
          <a:lstStyle/>
          <a:p>
            <a:pPr lvl="1">
              <a:buFont typeface="Arial" pitchFamily="34" charset="0"/>
              <a:buChar char="•"/>
              <a:defRPr/>
            </a:pPr>
            <a:r>
              <a:rPr lang="en-US" dirty="0">
                <a:solidFill>
                  <a:srgbClr val="7C7044"/>
                </a:solidFill>
                <a:cs typeface="Arial" pitchFamily="34" charset="0"/>
              </a:rPr>
              <a:t>Enjoy your break!</a:t>
            </a:r>
          </a:p>
          <a:p>
            <a:endParaRPr lang="en-US" sz="1800" dirty="0"/>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111</a:t>
            </a:fld>
            <a:endParaRPr lang="en-US" dirty="0">
              <a:solidFill>
                <a:srgbClr val="7C7044"/>
              </a:solidFill>
            </a:endParaRPr>
          </a:p>
        </p:txBody>
      </p:sp>
      <p:sp>
        <p:nvSpPr>
          <p:cNvPr id="5" name="Rectangle 4"/>
          <p:cNvSpPr/>
          <p:nvPr/>
        </p:nvSpPr>
        <p:spPr>
          <a:xfrm>
            <a:off x="2057400" y="1447800"/>
            <a:ext cx="2805990"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rPr>
              <a:t>BREAK</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endParaRPr>
          </a:p>
        </p:txBody>
      </p:sp>
      <p:sp>
        <p:nvSpPr>
          <p:cNvPr id="6" name="Rectangle 5"/>
          <p:cNvSpPr/>
          <p:nvPr/>
        </p:nvSpPr>
        <p:spPr>
          <a:xfrm>
            <a:off x="2209799" y="2109520"/>
            <a:ext cx="5105399" cy="264687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16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rPr>
              <a:t>TIME</a:t>
            </a:r>
            <a:endParaRPr lang="en-US" sz="8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endParaRPr>
          </a:p>
        </p:txBody>
      </p:sp>
    </p:spTree>
    <p:extLst>
      <p:ext uri="{BB962C8B-B14F-4D97-AF65-F5344CB8AC3E}">
        <p14:creationId xmlns:p14="http://schemas.microsoft.com/office/powerpoint/2010/main" val="158274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548640" y="2286000"/>
            <a:ext cx="8001000" cy="1323439"/>
          </a:xfrm>
          <a:prstGeom prst="rect">
            <a:avLst/>
          </a:prstGeom>
          <a:noFill/>
        </p:spPr>
        <p:txBody>
          <a:bodyPr wrap="square" rtlCol="0">
            <a:spAutoFit/>
          </a:bodyPr>
          <a:lstStyle/>
          <a:p>
            <a:r>
              <a:rPr lang="en-US" sz="4000" dirty="0" smtClean="0">
                <a:solidFill>
                  <a:srgbClr val="7C7044"/>
                </a:solidFill>
                <a:latin typeface="Arial Black" panose="020B0A04020102020204" pitchFamily="34" charset="0"/>
              </a:rPr>
              <a:t>BRANCH INSTRUCTIONS &amp; INTERNAL BITS</a:t>
            </a:r>
            <a:endParaRPr lang="en-US" sz="4000" dirty="0">
              <a:solidFill>
                <a:srgbClr val="7C7044"/>
              </a:solidFill>
              <a:latin typeface="Arial Black" panose="020B0A04020102020204" pitchFamily="34" charset="0"/>
            </a:endParaRPr>
          </a:p>
        </p:txBody>
      </p:sp>
      <p:sp>
        <p:nvSpPr>
          <p:cNvPr id="6"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112</a:t>
            </a:fld>
            <a:endParaRPr lang="en-US" sz="1800" dirty="0">
              <a:solidFill>
                <a:srgbClr val="7C7044"/>
              </a:solidFill>
              <a:latin typeface="Arial Black" panose="020B0A04020102020204" pitchFamily="34" charset="0"/>
            </a:endParaRPr>
          </a:p>
        </p:txBody>
      </p:sp>
      <p:sp>
        <p:nvSpPr>
          <p:cNvPr id="5" name="Title 14"/>
          <p:cNvSpPr txBox="1">
            <a:spLocks/>
          </p:cNvSpPr>
          <p:nvPr/>
        </p:nvSpPr>
        <p:spPr>
          <a:xfrm>
            <a:off x="228600" y="137160"/>
            <a:ext cx="8412480" cy="685800"/>
          </a:xfrm>
          <a:prstGeom prst="rect">
            <a:avLst/>
          </a:prstGeom>
        </p:spPr>
        <p:txBody>
          <a:bodyPr/>
          <a:lstStyle>
            <a:lvl1pPr algn="l" defTabSz="787400" rtl="0" eaLnBrk="1" fontAlgn="base" hangingPunct="1">
              <a:spcBef>
                <a:spcPct val="0"/>
              </a:spcBef>
              <a:spcAft>
                <a:spcPct val="0"/>
              </a:spcAft>
              <a:defRPr sz="3600">
                <a:solidFill>
                  <a:schemeClr val="accent1">
                    <a:lumMod val="50000"/>
                  </a:schemeClr>
                </a:solidFill>
                <a:latin typeface="Arial Black" pitchFamily="34" charset="0"/>
                <a:ea typeface="+mj-ea"/>
                <a:cs typeface="+mj-cs"/>
              </a:defRPr>
            </a:lvl1pPr>
            <a:lvl2pPr algn="l" defTabSz="787400" rtl="0" eaLnBrk="1" fontAlgn="base" hangingPunct="1">
              <a:spcBef>
                <a:spcPct val="0"/>
              </a:spcBef>
              <a:spcAft>
                <a:spcPct val="0"/>
              </a:spcAft>
              <a:defRPr sz="3400">
                <a:solidFill>
                  <a:srgbClr val="00202E"/>
                </a:solidFill>
                <a:latin typeface="ScalaSansLF-Bold" pitchFamily="2" charset="0"/>
              </a:defRPr>
            </a:lvl2pPr>
            <a:lvl3pPr algn="l" defTabSz="787400" rtl="0" eaLnBrk="1" fontAlgn="base" hangingPunct="1">
              <a:spcBef>
                <a:spcPct val="0"/>
              </a:spcBef>
              <a:spcAft>
                <a:spcPct val="0"/>
              </a:spcAft>
              <a:defRPr sz="3400">
                <a:solidFill>
                  <a:srgbClr val="00202E"/>
                </a:solidFill>
                <a:latin typeface="ScalaSansLF-Bold" pitchFamily="2" charset="0"/>
              </a:defRPr>
            </a:lvl3pPr>
            <a:lvl4pPr algn="l" defTabSz="787400" rtl="0" eaLnBrk="1" fontAlgn="base" hangingPunct="1">
              <a:spcBef>
                <a:spcPct val="0"/>
              </a:spcBef>
              <a:spcAft>
                <a:spcPct val="0"/>
              </a:spcAft>
              <a:defRPr sz="3400">
                <a:solidFill>
                  <a:srgbClr val="00202E"/>
                </a:solidFill>
                <a:latin typeface="ScalaSansLF-Bold" pitchFamily="2" charset="0"/>
              </a:defRPr>
            </a:lvl4pPr>
            <a:lvl5pPr algn="l" defTabSz="787400" rtl="0" eaLnBrk="1" fontAlgn="base" hangingPunct="1">
              <a:spcBef>
                <a:spcPct val="0"/>
              </a:spcBef>
              <a:spcAft>
                <a:spcPct val="0"/>
              </a:spcAft>
              <a:defRPr sz="3400">
                <a:solidFill>
                  <a:srgbClr val="00202E"/>
                </a:solidFill>
                <a:latin typeface="ScalaSansLF-Bold" pitchFamily="2" charset="0"/>
              </a:defRPr>
            </a:lvl5pPr>
            <a:lvl6pPr marL="457200" algn="l" defTabSz="787400" rtl="0" eaLnBrk="1" fontAlgn="base" hangingPunct="1">
              <a:spcBef>
                <a:spcPct val="0"/>
              </a:spcBef>
              <a:spcAft>
                <a:spcPct val="0"/>
              </a:spcAft>
              <a:defRPr sz="3400">
                <a:solidFill>
                  <a:srgbClr val="00202E"/>
                </a:solidFill>
                <a:latin typeface="ScalaSansLF-Bold" pitchFamily="2" charset="0"/>
              </a:defRPr>
            </a:lvl6pPr>
            <a:lvl7pPr marL="914400" algn="l" defTabSz="787400" rtl="0" eaLnBrk="1" fontAlgn="base" hangingPunct="1">
              <a:spcBef>
                <a:spcPct val="0"/>
              </a:spcBef>
              <a:spcAft>
                <a:spcPct val="0"/>
              </a:spcAft>
              <a:defRPr sz="3400">
                <a:solidFill>
                  <a:srgbClr val="00202E"/>
                </a:solidFill>
                <a:latin typeface="ScalaSansLF-Bold" pitchFamily="2" charset="0"/>
              </a:defRPr>
            </a:lvl7pPr>
            <a:lvl8pPr marL="1371600" algn="l" defTabSz="787400" rtl="0" eaLnBrk="1" fontAlgn="base" hangingPunct="1">
              <a:spcBef>
                <a:spcPct val="0"/>
              </a:spcBef>
              <a:spcAft>
                <a:spcPct val="0"/>
              </a:spcAft>
              <a:defRPr sz="3400">
                <a:solidFill>
                  <a:srgbClr val="00202E"/>
                </a:solidFill>
                <a:latin typeface="ScalaSansLF-Bold" pitchFamily="2" charset="0"/>
              </a:defRPr>
            </a:lvl8pPr>
            <a:lvl9pPr marL="1828800" algn="l" defTabSz="787400" rtl="0" eaLnBrk="1" fontAlgn="base" hangingPunct="1">
              <a:spcBef>
                <a:spcPct val="0"/>
              </a:spcBef>
              <a:spcAft>
                <a:spcPct val="0"/>
              </a:spcAft>
              <a:defRPr sz="3400">
                <a:solidFill>
                  <a:srgbClr val="00202E"/>
                </a:solidFill>
                <a:latin typeface="ScalaSansLF-Bold" pitchFamily="2" charset="0"/>
              </a:defRPr>
            </a:lvl9pPr>
          </a:lstStyle>
          <a:p>
            <a:pPr fontAlgn="auto">
              <a:spcAft>
                <a:spcPts val="0"/>
              </a:spcAft>
              <a:defRPr/>
            </a:pPr>
            <a:r>
              <a:rPr lang="en-US" kern="0" dirty="0" smtClean="0">
                <a:solidFill>
                  <a:srgbClr val="7C7044"/>
                </a:solidFill>
              </a:rPr>
              <a:t>SESSION III</a:t>
            </a:r>
            <a:endParaRPr lang="en-US" kern="0" dirty="0">
              <a:solidFill>
                <a:srgbClr val="7C7044"/>
              </a:solidFill>
            </a:endParaRPr>
          </a:p>
        </p:txBody>
      </p:sp>
    </p:spTree>
    <p:extLst>
      <p:ext uri="{BB962C8B-B14F-4D97-AF65-F5344CB8AC3E}">
        <p14:creationId xmlns:p14="http://schemas.microsoft.com/office/powerpoint/2010/main" val="194528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6525"/>
            <a:ext cx="8762999" cy="685800"/>
          </a:xfrm>
        </p:spPr>
        <p:txBody>
          <a:bodyPr/>
          <a:lstStyle/>
          <a:p>
            <a:r>
              <a:rPr lang="en-US" b="1" dirty="0">
                <a:solidFill>
                  <a:srgbClr val="7C7044"/>
                </a:solidFill>
                <a:cs typeface="Arial" pitchFamily="34" charset="0"/>
              </a:rPr>
              <a:t>SESSION </a:t>
            </a:r>
            <a:r>
              <a:rPr lang="en-US" b="1" dirty="0" smtClean="0">
                <a:solidFill>
                  <a:srgbClr val="7C7044"/>
                </a:solidFill>
                <a:cs typeface="Arial" pitchFamily="34" charset="0"/>
              </a:rPr>
              <a:t>III: </a:t>
            </a:r>
            <a:r>
              <a:rPr lang="en-US" b="1" dirty="0">
                <a:solidFill>
                  <a:srgbClr val="7C7044"/>
                </a:solidFill>
                <a:cs typeface="Arial" pitchFamily="34" charset="0"/>
              </a:rPr>
              <a:t>LEARNING OBJECTIVES</a:t>
            </a:r>
            <a:endParaRPr lang="en-US" dirty="0">
              <a:solidFill>
                <a:srgbClr val="7C7044"/>
              </a:solidFill>
            </a:endParaRPr>
          </a:p>
        </p:txBody>
      </p:sp>
      <p:sp>
        <p:nvSpPr>
          <p:cNvPr id="3" name="Content Placeholder 2"/>
          <p:cNvSpPr>
            <a:spLocks noGrp="1"/>
          </p:cNvSpPr>
          <p:nvPr>
            <p:ph idx="1"/>
          </p:nvPr>
        </p:nvSpPr>
        <p:spPr>
          <a:xfrm>
            <a:off x="548640" y="1463040"/>
            <a:ext cx="8001000" cy="4572000"/>
          </a:xfrm>
        </p:spPr>
        <p:txBody>
          <a:bodyPr/>
          <a:lstStyle/>
          <a:p>
            <a:pPr marL="228600" indent="-228600">
              <a:spcBef>
                <a:spcPts val="1200"/>
              </a:spcBef>
              <a:spcAft>
                <a:spcPts val="0"/>
              </a:spcAft>
              <a:buFont typeface="Arial" panose="020B0604020202020204" pitchFamily="34" charset="0"/>
              <a:buChar char="•"/>
              <a:defRPr/>
            </a:pPr>
            <a:r>
              <a:rPr lang="en-US" sz="2800" dirty="0" smtClean="0">
                <a:solidFill>
                  <a:srgbClr val="7C7044"/>
                </a:solidFill>
              </a:rPr>
              <a:t>At the conclusion of this session, participants will understand principles related to:</a:t>
            </a:r>
          </a:p>
          <a:p>
            <a:pPr marL="685800" lvl="1" indent="-228600">
              <a:spcBef>
                <a:spcPts val="0"/>
              </a:spcBef>
              <a:spcAft>
                <a:spcPts val="0"/>
              </a:spcAft>
              <a:buFont typeface="Courier New" panose="02070309020205020404" pitchFamily="49" charset="0"/>
              <a:buChar char="o"/>
            </a:pPr>
            <a:r>
              <a:rPr lang="en-US" sz="2200" dirty="0" smtClean="0">
                <a:solidFill>
                  <a:srgbClr val="7C7044"/>
                </a:solidFill>
                <a:cs typeface="Arial" pitchFamily="34" charset="0"/>
              </a:rPr>
              <a:t>Branch instructions</a:t>
            </a:r>
          </a:p>
          <a:p>
            <a:pPr marL="685800" lvl="1" indent="-228600">
              <a:spcBef>
                <a:spcPts val="0"/>
              </a:spcBef>
              <a:spcAft>
                <a:spcPts val="0"/>
              </a:spcAft>
              <a:buFont typeface="Courier New" panose="02070309020205020404" pitchFamily="49" charset="0"/>
              <a:buChar char="o"/>
            </a:pPr>
            <a:r>
              <a:rPr lang="en-US" sz="2200" dirty="0" smtClean="0">
                <a:solidFill>
                  <a:srgbClr val="7C7044"/>
                </a:solidFill>
                <a:cs typeface="Arial" pitchFamily="34" charset="0"/>
              </a:rPr>
              <a:t>Branch types</a:t>
            </a:r>
          </a:p>
          <a:p>
            <a:pPr marL="685800" lvl="1" indent="-228600">
              <a:spcBef>
                <a:spcPts val="0"/>
              </a:spcBef>
              <a:spcAft>
                <a:spcPts val="0"/>
              </a:spcAft>
              <a:buFont typeface="Courier New" panose="02070309020205020404" pitchFamily="49" charset="0"/>
              <a:buChar char="o"/>
            </a:pPr>
            <a:r>
              <a:rPr lang="en-US" sz="2200" dirty="0" smtClean="0">
                <a:solidFill>
                  <a:srgbClr val="7C7044"/>
                </a:solidFill>
                <a:cs typeface="Arial" pitchFamily="34" charset="0"/>
              </a:rPr>
              <a:t>Programing limitations of PLC</a:t>
            </a:r>
          </a:p>
          <a:p>
            <a:pPr marL="685800" lvl="1" indent="-228600">
              <a:spcBef>
                <a:spcPts val="0"/>
              </a:spcBef>
              <a:spcAft>
                <a:spcPts val="0"/>
              </a:spcAft>
              <a:buFont typeface="Courier New" panose="02070309020205020404" pitchFamily="49" charset="0"/>
              <a:buChar char="o"/>
            </a:pPr>
            <a:r>
              <a:rPr lang="en-US" sz="2200" dirty="0" smtClean="0">
                <a:solidFill>
                  <a:srgbClr val="7C7044"/>
                </a:solidFill>
                <a:cs typeface="Arial" pitchFamily="34" charset="0"/>
              </a:rPr>
              <a:t>Internal Relay instructions (Internal Bit)</a:t>
            </a:r>
            <a:endParaRPr lang="en-US" sz="2200" dirty="0">
              <a:solidFill>
                <a:srgbClr val="7C7044"/>
              </a:solidFill>
              <a:cs typeface="Arial" pitchFamily="34" charset="0"/>
            </a:endParaRP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113</a:t>
            </a:fld>
            <a:endParaRPr lang="en-US" dirty="0">
              <a:solidFill>
                <a:srgbClr val="7C7044"/>
              </a:solidFill>
            </a:endParaRPr>
          </a:p>
        </p:txBody>
      </p:sp>
    </p:spTree>
    <p:extLst>
      <p:ext uri="{BB962C8B-B14F-4D97-AF65-F5344CB8AC3E}">
        <p14:creationId xmlns:p14="http://schemas.microsoft.com/office/powerpoint/2010/main" val="310121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12954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1333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714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81200" y="216217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215560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1333500" y="4076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714500" y="4076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81200" y="407193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66800" y="406536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Double Bracket 12"/>
          <p:cNvSpPr/>
          <p:nvPr/>
        </p:nvSpPr>
        <p:spPr>
          <a:xfrm>
            <a:off x="6243637" y="1865095"/>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15" name="Straight Connector 14"/>
          <p:cNvCxnSpPr/>
          <p:nvPr/>
        </p:nvCxnSpPr>
        <p:spPr>
          <a:xfrm rot="5400000">
            <a:off x="1562100" y="3119765"/>
            <a:ext cx="190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5626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34200" y="2178268"/>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98834" y="2165132"/>
            <a:ext cx="3733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8600" y="137160"/>
            <a:ext cx="8412480" cy="1181862"/>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TYPICAL BRANCH INSTRUCTION</a:t>
            </a:r>
            <a:endParaRPr lang="en-US" sz="3600" dirty="0">
              <a:solidFill>
                <a:srgbClr val="7C7044"/>
              </a:solidFill>
              <a:latin typeface="Arial Black" panose="020B0A04020102020204" pitchFamily="34" charset="0"/>
            </a:endParaRPr>
          </a:p>
        </p:txBody>
      </p:sp>
      <p:sp>
        <p:nvSpPr>
          <p:cNvPr id="23" name="TextBox 22"/>
          <p:cNvSpPr txBox="1"/>
          <p:nvPr/>
        </p:nvSpPr>
        <p:spPr>
          <a:xfrm>
            <a:off x="1371600" y="1371600"/>
            <a:ext cx="838200" cy="461665"/>
          </a:xfrm>
          <a:prstGeom prst="rect">
            <a:avLst/>
          </a:prstGeom>
          <a:noFill/>
        </p:spPr>
        <p:txBody>
          <a:bodyPr wrap="square" rtlCol="0">
            <a:spAutoFit/>
          </a:bodyPr>
          <a:lstStyle/>
          <a:p>
            <a:pPr algn="ctr"/>
            <a:r>
              <a:rPr lang="en-US" sz="2400" dirty="0" smtClean="0">
                <a:solidFill>
                  <a:srgbClr val="7C7044"/>
                </a:solidFill>
              </a:rPr>
              <a:t>A</a:t>
            </a:r>
            <a:endParaRPr lang="en-US" sz="2400" dirty="0">
              <a:solidFill>
                <a:srgbClr val="7C7044"/>
              </a:solidFill>
            </a:endParaRPr>
          </a:p>
        </p:txBody>
      </p:sp>
      <p:sp>
        <p:nvSpPr>
          <p:cNvPr id="24" name="TextBox 23"/>
          <p:cNvSpPr txBox="1"/>
          <p:nvPr/>
        </p:nvSpPr>
        <p:spPr>
          <a:xfrm>
            <a:off x="1371600" y="3276600"/>
            <a:ext cx="838200" cy="461665"/>
          </a:xfrm>
          <a:prstGeom prst="rect">
            <a:avLst/>
          </a:prstGeom>
          <a:noFill/>
        </p:spPr>
        <p:txBody>
          <a:bodyPr wrap="square" rtlCol="0">
            <a:spAutoFit/>
          </a:bodyPr>
          <a:lstStyle/>
          <a:p>
            <a:pPr algn="ctr"/>
            <a:r>
              <a:rPr lang="en-US" sz="2400" dirty="0" smtClean="0">
                <a:solidFill>
                  <a:srgbClr val="7C7044"/>
                </a:solidFill>
              </a:rPr>
              <a:t>B</a:t>
            </a:r>
            <a:endParaRPr lang="en-US" sz="2400" dirty="0">
              <a:solidFill>
                <a:srgbClr val="7C7044"/>
              </a:solidFill>
            </a:endParaRPr>
          </a:p>
        </p:txBody>
      </p:sp>
      <p:sp>
        <p:nvSpPr>
          <p:cNvPr id="25" name="TextBox 24"/>
          <p:cNvSpPr txBox="1"/>
          <p:nvPr/>
        </p:nvSpPr>
        <p:spPr>
          <a:xfrm>
            <a:off x="6172200" y="1371600"/>
            <a:ext cx="838200" cy="461665"/>
          </a:xfrm>
          <a:prstGeom prst="rect">
            <a:avLst/>
          </a:prstGeom>
          <a:noFill/>
        </p:spPr>
        <p:txBody>
          <a:bodyPr wrap="square" rtlCol="0">
            <a:spAutoFit/>
          </a:bodyPr>
          <a:lstStyle/>
          <a:p>
            <a:pPr algn="ctr"/>
            <a:r>
              <a:rPr lang="en-US" sz="2400" dirty="0" smtClean="0">
                <a:solidFill>
                  <a:srgbClr val="7C7044"/>
                </a:solidFill>
              </a:rPr>
              <a:t>C</a:t>
            </a:r>
            <a:endParaRPr lang="en-US" sz="2400" dirty="0">
              <a:solidFill>
                <a:srgbClr val="7C7044"/>
              </a:solidFill>
            </a:endParaRPr>
          </a:p>
        </p:txBody>
      </p:sp>
      <p:sp>
        <p:nvSpPr>
          <p:cNvPr id="21"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114</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44850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535700" y="990600"/>
            <a:ext cx="8001000" cy="5429179"/>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Branch instructions are used to create parallel paths of input conditions. This allows for more than one path of logic to establish continuity in a rung</a:t>
            </a:r>
          </a:p>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Input branching by formation of parallel branches can be used in a program to allow a combination of input </a:t>
            </a:r>
            <a:r>
              <a:rPr lang="en-US" sz="2800" dirty="0" smtClean="0">
                <a:solidFill>
                  <a:srgbClr val="7C7044"/>
                </a:solidFill>
                <a:latin typeface="Arial Black" panose="020B0A04020102020204" pitchFamily="34" charset="0"/>
              </a:rPr>
              <a:t>conditions</a:t>
            </a:r>
          </a:p>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If at least one branch forms a true logic path, the rung logic is true and the output will </a:t>
            </a:r>
            <a:r>
              <a:rPr lang="en-US" sz="2800" dirty="0" smtClean="0">
                <a:solidFill>
                  <a:srgbClr val="7C7044"/>
                </a:solidFill>
                <a:latin typeface="Arial Black" panose="020B0A04020102020204" pitchFamily="34" charset="0"/>
              </a:rPr>
              <a:t>energize</a:t>
            </a:r>
            <a:endParaRPr lang="en-US" sz="2800" dirty="0">
              <a:solidFill>
                <a:srgbClr val="7C7044"/>
              </a:solidFill>
              <a:latin typeface="Arial Black" panose="020B0A04020102020204" pitchFamily="34" charset="0"/>
            </a:endParaRPr>
          </a:p>
        </p:txBody>
      </p:sp>
      <p:sp>
        <p:nvSpPr>
          <p:cNvPr id="5" name="TextBox 4"/>
          <p:cNvSpPr txBox="1"/>
          <p:nvPr/>
        </p:nvSpPr>
        <p:spPr>
          <a:xfrm>
            <a:off x="228600" y="137160"/>
            <a:ext cx="8412480" cy="627864"/>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BRANCH INSTRUCTIONS</a:t>
            </a:r>
            <a:endParaRPr lang="en-US" sz="3600" dirty="0">
              <a:solidFill>
                <a:srgbClr val="7C7044"/>
              </a:solidFill>
              <a:latin typeface="Arial Black" panose="020B0A04020102020204" pitchFamily="34" charset="0"/>
            </a:endParaRPr>
          </a:p>
        </p:txBody>
      </p:sp>
      <p:sp>
        <p:nvSpPr>
          <p:cNvPr id="6"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115</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205000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12954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1333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714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81200" y="216217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215560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1333500" y="4076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714500" y="4076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81200" y="407193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66800" y="406536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Double Bracket 12"/>
          <p:cNvSpPr/>
          <p:nvPr/>
        </p:nvSpPr>
        <p:spPr>
          <a:xfrm>
            <a:off x="6248400" y="1860332"/>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15" name="Straight Connector 14"/>
          <p:cNvCxnSpPr/>
          <p:nvPr/>
        </p:nvCxnSpPr>
        <p:spPr>
          <a:xfrm rot="5400000">
            <a:off x="4086226" y="3115002"/>
            <a:ext cx="190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5626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34200" y="2178268"/>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657600" y="2169895"/>
            <a:ext cx="25750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8600" y="137160"/>
            <a:ext cx="8412480" cy="627864"/>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PARALLEL INPUT BRANCHES</a:t>
            </a:r>
            <a:endParaRPr lang="en-US" sz="3600" dirty="0">
              <a:solidFill>
                <a:srgbClr val="7C7044"/>
              </a:solidFill>
              <a:latin typeface="Arial Black" panose="020B0A04020102020204" pitchFamily="34" charset="0"/>
            </a:endParaRPr>
          </a:p>
        </p:txBody>
      </p:sp>
      <p:sp>
        <p:nvSpPr>
          <p:cNvPr id="23" name="TextBox 22"/>
          <p:cNvSpPr txBox="1"/>
          <p:nvPr/>
        </p:nvSpPr>
        <p:spPr>
          <a:xfrm>
            <a:off x="1371600" y="1371600"/>
            <a:ext cx="838200" cy="461665"/>
          </a:xfrm>
          <a:prstGeom prst="rect">
            <a:avLst/>
          </a:prstGeom>
          <a:noFill/>
        </p:spPr>
        <p:txBody>
          <a:bodyPr wrap="square" rtlCol="0">
            <a:spAutoFit/>
          </a:bodyPr>
          <a:lstStyle/>
          <a:p>
            <a:pPr algn="ctr"/>
            <a:r>
              <a:rPr lang="en-US" sz="2400" dirty="0" smtClean="0">
                <a:solidFill>
                  <a:srgbClr val="7C7044"/>
                </a:solidFill>
              </a:rPr>
              <a:t>A</a:t>
            </a:r>
            <a:endParaRPr lang="en-US" sz="2400" dirty="0">
              <a:solidFill>
                <a:srgbClr val="7C7044"/>
              </a:solidFill>
            </a:endParaRPr>
          </a:p>
        </p:txBody>
      </p:sp>
      <p:sp>
        <p:nvSpPr>
          <p:cNvPr id="24" name="TextBox 23"/>
          <p:cNvSpPr txBox="1"/>
          <p:nvPr/>
        </p:nvSpPr>
        <p:spPr>
          <a:xfrm>
            <a:off x="1371600" y="3276600"/>
            <a:ext cx="838200" cy="461665"/>
          </a:xfrm>
          <a:prstGeom prst="rect">
            <a:avLst/>
          </a:prstGeom>
          <a:noFill/>
        </p:spPr>
        <p:txBody>
          <a:bodyPr wrap="square" rtlCol="0">
            <a:spAutoFit/>
          </a:bodyPr>
          <a:lstStyle/>
          <a:p>
            <a:pPr algn="ctr"/>
            <a:r>
              <a:rPr lang="en-US" sz="2400" dirty="0" smtClean="0">
                <a:solidFill>
                  <a:srgbClr val="7C7044"/>
                </a:solidFill>
              </a:rPr>
              <a:t>C</a:t>
            </a:r>
            <a:endParaRPr lang="en-US" sz="2400" dirty="0">
              <a:solidFill>
                <a:srgbClr val="7C7044"/>
              </a:solidFill>
            </a:endParaRPr>
          </a:p>
        </p:txBody>
      </p:sp>
      <p:sp>
        <p:nvSpPr>
          <p:cNvPr id="25" name="TextBox 24"/>
          <p:cNvSpPr txBox="1"/>
          <p:nvPr/>
        </p:nvSpPr>
        <p:spPr>
          <a:xfrm>
            <a:off x="6172200" y="1371600"/>
            <a:ext cx="838200" cy="461665"/>
          </a:xfrm>
          <a:prstGeom prst="rect">
            <a:avLst/>
          </a:prstGeom>
          <a:noFill/>
        </p:spPr>
        <p:txBody>
          <a:bodyPr wrap="square" rtlCol="0">
            <a:spAutoFit/>
          </a:bodyPr>
          <a:lstStyle/>
          <a:p>
            <a:pPr algn="ctr"/>
            <a:r>
              <a:rPr lang="en-US" sz="2400" dirty="0" smtClean="0">
                <a:solidFill>
                  <a:srgbClr val="7C7044"/>
                </a:solidFill>
              </a:rPr>
              <a:t>D</a:t>
            </a:r>
            <a:endParaRPr lang="en-US" sz="2400" dirty="0">
              <a:solidFill>
                <a:srgbClr val="7C7044"/>
              </a:solidFill>
            </a:endParaRPr>
          </a:p>
        </p:txBody>
      </p:sp>
      <p:cxnSp>
        <p:nvCxnSpPr>
          <p:cNvPr id="31" name="Straight Connector 30"/>
          <p:cNvCxnSpPr/>
          <p:nvPr/>
        </p:nvCxnSpPr>
        <p:spPr>
          <a:xfrm rot="5400000">
            <a:off x="2781300" y="217646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3162300" y="217646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4290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514600" y="216513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3016468" y="1970197"/>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467302" y="4070132"/>
            <a:ext cx="25750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819400" y="1371600"/>
            <a:ext cx="838200" cy="461665"/>
          </a:xfrm>
          <a:prstGeom prst="rect">
            <a:avLst/>
          </a:prstGeom>
          <a:noFill/>
        </p:spPr>
        <p:txBody>
          <a:bodyPr wrap="square" rtlCol="0">
            <a:spAutoFit/>
          </a:bodyPr>
          <a:lstStyle/>
          <a:p>
            <a:pPr algn="ctr"/>
            <a:r>
              <a:rPr lang="en-US" sz="2400" dirty="0" smtClean="0">
                <a:solidFill>
                  <a:srgbClr val="7C7044"/>
                </a:solidFill>
              </a:rPr>
              <a:t>B</a:t>
            </a:r>
            <a:endParaRPr lang="en-US" sz="2400" dirty="0">
              <a:solidFill>
                <a:srgbClr val="7C7044"/>
              </a:solidFill>
            </a:endParaRPr>
          </a:p>
        </p:txBody>
      </p:sp>
      <p:sp>
        <p:nvSpPr>
          <p:cNvPr id="27"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116</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9972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12954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1333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714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81200" y="216217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215560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1333500" y="4076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714500" y="4076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81200" y="407193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66800" y="406536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Double Bracket 12"/>
          <p:cNvSpPr/>
          <p:nvPr/>
        </p:nvSpPr>
        <p:spPr>
          <a:xfrm>
            <a:off x="6248400" y="1860332"/>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15" name="Straight Connector 14"/>
          <p:cNvCxnSpPr/>
          <p:nvPr/>
        </p:nvCxnSpPr>
        <p:spPr>
          <a:xfrm rot="5400000">
            <a:off x="4086226" y="3115002"/>
            <a:ext cx="190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5626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34200" y="2178268"/>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657600" y="2169895"/>
            <a:ext cx="25750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371600" y="1371600"/>
            <a:ext cx="838200" cy="461665"/>
          </a:xfrm>
          <a:prstGeom prst="rect">
            <a:avLst/>
          </a:prstGeom>
          <a:solidFill>
            <a:srgbClr val="FFFF00"/>
          </a:solidFill>
        </p:spPr>
        <p:txBody>
          <a:bodyPr wrap="square" rtlCol="0">
            <a:spAutoFit/>
          </a:bodyPr>
          <a:lstStyle/>
          <a:p>
            <a:pPr algn="ctr"/>
            <a:r>
              <a:rPr lang="en-US" sz="2400" dirty="0" smtClean="0">
                <a:solidFill>
                  <a:srgbClr val="7C7044"/>
                </a:solidFill>
              </a:rPr>
              <a:t>A</a:t>
            </a:r>
            <a:endParaRPr lang="en-US" sz="2400" dirty="0">
              <a:solidFill>
                <a:srgbClr val="7C7044"/>
              </a:solidFill>
            </a:endParaRPr>
          </a:p>
        </p:txBody>
      </p:sp>
      <p:sp>
        <p:nvSpPr>
          <p:cNvPr id="24" name="TextBox 23"/>
          <p:cNvSpPr txBox="1"/>
          <p:nvPr/>
        </p:nvSpPr>
        <p:spPr>
          <a:xfrm>
            <a:off x="1371600" y="3276600"/>
            <a:ext cx="838200" cy="461665"/>
          </a:xfrm>
          <a:prstGeom prst="rect">
            <a:avLst/>
          </a:prstGeom>
          <a:noFill/>
        </p:spPr>
        <p:txBody>
          <a:bodyPr wrap="square" rtlCol="0">
            <a:spAutoFit/>
          </a:bodyPr>
          <a:lstStyle/>
          <a:p>
            <a:pPr algn="ctr"/>
            <a:r>
              <a:rPr lang="en-US" sz="2400" dirty="0" smtClean="0">
                <a:solidFill>
                  <a:srgbClr val="7C7044"/>
                </a:solidFill>
              </a:rPr>
              <a:t>C</a:t>
            </a:r>
            <a:endParaRPr lang="en-US" sz="2400" dirty="0">
              <a:solidFill>
                <a:srgbClr val="7C7044"/>
              </a:solidFill>
            </a:endParaRPr>
          </a:p>
        </p:txBody>
      </p:sp>
      <p:sp>
        <p:nvSpPr>
          <p:cNvPr id="25" name="TextBox 24"/>
          <p:cNvSpPr txBox="1"/>
          <p:nvPr/>
        </p:nvSpPr>
        <p:spPr>
          <a:xfrm>
            <a:off x="6172200" y="1371600"/>
            <a:ext cx="838200" cy="461665"/>
          </a:xfrm>
          <a:prstGeom prst="rect">
            <a:avLst/>
          </a:prstGeom>
          <a:noFill/>
        </p:spPr>
        <p:txBody>
          <a:bodyPr wrap="square" rtlCol="0">
            <a:spAutoFit/>
          </a:bodyPr>
          <a:lstStyle/>
          <a:p>
            <a:pPr algn="ctr"/>
            <a:r>
              <a:rPr lang="en-US" sz="2400" dirty="0" smtClean="0">
                <a:solidFill>
                  <a:srgbClr val="7C7044"/>
                </a:solidFill>
              </a:rPr>
              <a:t>D</a:t>
            </a:r>
            <a:endParaRPr lang="en-US" sz="2400" dirty="0">
              <a:solidFill>
                <a:srgbClr val="7C7044"/>
              </a:solidFill>
            </a:endParaRPr>
          </a:p>
        </p:txBody>
      </p:sp>
      <p:cxnSp>
        <p:nvCxnSpPr>
          <p:cNvPr id="31" name="Straight Connector 30"/>
          <p:cNvCxnSpPr/>
          <p:nvPr/>
        </p:nvCxnSpPr>
        <p:spPr>
          <a:xfrm rot="5400000">
            <a:off x="2781300" y="217646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3162300" y="217646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4290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514600" y="216513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3016468" y="1970197"/>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467302" y="4070132"/>
            <a:ext cx="25750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819400" y="1371600"/>
            <a:ext cx="838200" cy="461665"/>
          </a:xfrm>
          <a:prstGeom prst="rect">
            <a:avLst/>
          </a:prstGeom>
          <a:solidFill>
            <a:srgbClr val="FF0000"/>
          </a:solidFill>
        </p:spPr>
        <p:txBody>
          <a:bodyPr wrap="square" rtlCol="0">
            <a:spAutoFit/>
          </a:bodyPr>
          <a:lstStyle/>
          <a:p>
            <a:pPr algn="ctr"/>
            <a:r>
              <a:rPr lang="en-US" sz="2400" dirty="0" smtClean="0">
                <a:solidFill>
                  <a:srgbClr val="7C7044"/>
                </a:solidFill>
              </a:rPr>
              <a:t>B</a:t>
            </a:r>
            <a:endParaRPr lang="en-US" sz="2400" dirty="0">
              <a:solidFill>
                <a:srgbClr val="7C7044"/>
              </a:solidFill>
            </a:endParaRPr>
          </a:p>
        </p:txBody>
      </p:sp>
      <p:sp>
        <p:nvSpPr>
          <p:cNvPr id="26"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117</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88241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12954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1333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714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81200" y="216217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215560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1333500" y="4076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714500" y="4076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81200" y="407193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66800" y="406536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Double Bracket 12"/>
          <p:cNvSpPr/>
          <p:nvPr/>
        </p:nvSpPr>
        <p:spPr>
          <a:xfrm>
            <a:off x="6248400" y="1860332"/>
            <a:ext cx="685800" cy="609600"/>
          </a:xfrm>
          <a:prstGeom prst="bracketPair">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15" name="Straight Connector 14"/>
          <p:cNvCxnSpPr/>
          <p:nvPr/>
        </p:nvCxnSpPr>
        <p:spPr>
          <a:xfrm rot="5400000">
            <a:off x="4086226" y="3115002"/>
            <a:ext cx="190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5626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34200" y="2178268"/>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657600" y="2169895"/>
            <a:ext cx="25750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371600" y="1371600"/>
            <a:ext cx="838200" cy="461665"/>
          </a:xfrm>
          <a:prstGeom prst="rect">
            <a:avLst/>
          </a:prstGeom>
          <a:solidFill>
            <a:srgbClr val="FFFF00"/>
          </a:solidFill>
        </p:spPr>
        <p:txBody>
          <a:bodyPr wrap="square" rtlCol="0">
            <a:spAutoFit/>
          </a:bodyPr>
          <a:lstStyle/>
          <a:p>
            <a:pPr algn="ctr"/>
            <a:r>
              <a:rPr lang="en-US" sz="2400" dirty="0" smtClean="0">
                <a:solidFill>
                  <a:srgbClr val="7C7044"/>
                </a:solidFill>
              </a:rPr>
              <a:t>A</a:t>
            </a:r>
            <a:endParaRPr lang="en-US" sz="2400" dirty="0">
              <a:solidFill>
                <a:srgbClr val="7C7044"/>
              </a:solidFill>
            </a:endParaRPr>
          </a:p>
        </p:txBody>
      </p:sp>
      <p:sp>
        <p:nvSpPr>
          <p:cNvPr id="24" name="TextBox 23"/>
          <p:cNvSpPr txBox="1"/>
          <p:nvPr/>
        </p:nvSpPr>
        <p:spPr>
          <a:xfrm>
            <a:off x="1371600" y="3276600"/>
            <a:ext cx="838200" cy="461665"/>
          </a:xfrm>
          <a:prstGeom prst="rect">
            <a:avLst/>
          </a:prstGeom>
          <a:solidFill>
            <a:srgbClr val="FFFF00"/>
          </a:solidFill>
        </p:spPr>
        <p:txBody>
          <a:bodyPr wrap="square" rtlCol="0">
            <a:spAutoFit/>
          </a:bodyPr>
          <a:lstStyle/>
          <a:p>
            <a:pPr algn="ctr"/>
            <a:r>
              <a:rPr lang="en-US" sz="2400" dirty="0" smtClean="0">
                <a:solidFill>
                  <a:srgbClr val="7C7044"/>
                </a:solidFill>
              </a:rPr>
              <a:t>C</a:t>
            </a:r>
            <a:endParaRPr lang="en-US" sz="2400" dirty="0">
              <a:solidFill>
                <a:srgbClr val="7C7044"/>
              </a:solidFill>
            </a:endParaRPr>
          </a:p>
        </p:txBody>
      </p:sp>
      <p:sp>
        <p:nvSpPr>
          <p:cNvPr id="25" name="TextBox 24"/>
          <p:cNvSpPr txBox="1"/>
          <p:nvPr/>
        </p:nvSpPr>
        <p:spPr>
          <a:xfrm>
            <a:off x="6172200" y="1371600"/>
            <a:ext cx="838200" cy="461665"/>
          </a:xfrm>
          <a:prstGeom prst="rect">
            <a:avLst/>
          </a:prstGeom>
          <a:noFill/>
        </p:spPr>
        <p:txBody>
          <a:bodyPr wrap="square" rtlCol="0">
            <a:spAutoFit/>
          </a:bodyPr>
          <a:lstStyle/>
          <a:p>
            <a:pPr algn="ctr"/>
            <a:r>
              <a:rPr lang="en-US" sz="2400" dirty="0" smtClean="0">
                <a:solidFill>
                  <a:srgbClr val="7C7044"/>
                </a:solidFill>
              </a:rPr>
              <a:t>D</a:t>
            </a:r>
            <a:endParaRPr lang="en-US" sz="2400" dirty="0">
              <a:solidFill>
                <a:srgbClr val="7C7044"/>
              </a:solidFill>
            </a:endParaRPr>
          </a:p>
        </p:txBody>
      </p:sp>
      <p:cxnSp>
        <p:nvCxnSpPr>
          <p:cNvPr id="31" name="Straight Connector 30"/>
          <p:cNvCxnSpPr/>
          <p:nvPr/>
        </p:nvCxnSpPr>
        <p:spPr>
          <a:xfrm rot="5400000">
            <a:off x="2781300" y="217646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3162300" y="217646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4290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514600" y="216513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3016468" y="1970197"/>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467302" y="4070132"/>
            <a:ext cx="25750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819400" y="1371600"/>
            <a:ext cx="838200" cy="461665"/>
          </a:xfrm>
          <a:prstGeom prst="rect">
            <a:avLst/>
          </a:prstGeom>
          <a:solidFill>
            <a:srgbClr val="FF0000"/>
          </a:solidFill>
        </p:spPr>
        <p:txBody>
          <a:bodyPr wrap="square" rtlCol="0">
            <a:spAutoFit/>
          </a:bodyPr>
          <a:lstStyle/>
          <a:p>
            <a:pPr algn="ctr"/>
            <a:r>
              <a:rPr lang="en-US" sz="2400" dirty="0" smtClean="0">
                <a:solidFill>
                  <a:srgbClr val="7C7044"/>
                </a:solidFill>
              </a:rPr>
              <a:t>B</a:t>
            </a:r>
            <a:endParaRPr lang="en-US" sz="2400" dirty="0">
              <a:solidFill>
                <a:srgbClr val="7C7044"/>
              </a:solidFill>
            </a:endParaRPr>
          </a:p>
        </p:txBody>
      </p:sp>
      <p:sp>
        <p:nvSpPr>
          <p:cNvPr id="26"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118</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289093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12954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1333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714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81200" y="216217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215560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1333500" y="4076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714500" y="4076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81200" y="407193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66800" y="406536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Double Bracket 12"/>
          <p:cNvSpPr/>
          <p:nvPr/>
        </p:nvSpPr>
        <p:spPr>
          <a:xfrm>
            <a:off x="6248400" y="1860332"/>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15" name="Straight Connector 14"/>
          <p:cNvCxnSpPr/>
          <p:nvPr/>
        </p:nvCxnSpPr>
        <p:spPr>
          <a:xfrm rot="5400000">
            <a:off x="1562100" y="3115002"/>
            <a:ext cx="190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5626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34200" y="2178268"/>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98834" y="2165132"/>
            <a:ext cx="3733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8600" y="137160"/>
            <a:ext cx="8412480" cy="627864"/>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PARALLEL OUTPUT BRANCHES</a:t>
            </a:r>
            <a:endParaRPr lang="en-US" sz="3600" dirty="0">
              <a:solidFill>
                <a:srgbClr val="7C7044"/>
              </a:solidFill>
              <a:latin typeface="Arial Black" panose="020B0A04020102020204" pitchFamily="34" charset="0"/>
            </a:endParaRPr>
          </a:p>
        </p:txBody>
      </p:sp>
      <p:sp>
        <p:nvSpPr>
          <p:cNvPr id="23" name="TextBox 22"/>
          <p:cNvSpPr txBox="1"/>
          <p:nvPr/>
        </p:nvSpPr>
        <p:spPr>
          <a:xfrm>
            <a:off x="1371600" y="1371600"/>
            <a:ext cx="838200" cy="461665"/>
          </a:xfrm>
          <a:prstGeom prst="rect">
            <a:avLst/>
          </a:prstGeom>
          <a:noFill/>
        </p:spPr>
        <p:txBody>
          <a:bodyPr wrap="square" rtlCol="0">
            <a:spAutoFit/>
          </a:bodyPr>
          <a:lstStyle/>
          <a:p>
            <a:pPr algn="ctr"/>
            <a:r>
              <a:rPr lang="en-US" sz="2400" dirty="0" smtClean="0">
                <a:solidFill>
                  <a:srgbClr val="7C7044"/>
                </a:solidFill>
              </a:rPr>
              <a:t>A</a:t>
            </a:r>
            <a:endParaRPr lang="en-US" sz="2400" dirty="0">
              <a:solidFill>
                <a:srgbClr val="7C7044"/>
              </a:solidFill>
            </a:endParaRPr>
          </a:p>
        </p:txBody>
      </p:sp>
      <p:sp>
        <p:nvSpPr>
          <p:cNvPr id="24" name="TextBox 23"/>
          <p:cNvSpPr txBox="1"/>
          <p:nvPr/>
        </p:nvSpPr>
        <p:spPr>
          <a:xfrm>
            <a:off x="1371600" y="3276600"/>
            <a:ext cx="838200" cy="461665"/>
          </a:xfrm>
          <a:prstGeom prst="rect">
            <a:avLst/>
          </a:prstGeom>
          <a:noFill/>
        </p:spPr>
        <p:txBody>
          <a:bodyPr wrap="square" rtlCol="0">
            <a:spAutoFit/>
          </a:bodyPr>
          <a:lstStyle/>
          <a:p>
            <a:pPr algn="ctr"/>
            <a:r>
              <a:rPr lang="en-US" sz="2400" dirty="0" smtClean="0">
                <a:solidFill>
                  <a:srgbClr val="7C7044"/>
                </a:solidFill>
              </a:rPr>
              <a:t>B</a:t>
            </a:r>
            <a:endParaRPr lang="en-US" sz="2400" dirty="0">
              <a:solidFill>
                <a:srgbClr val="7C7044"/>
              </a:solidFill>
            </a:endParaRPr>
          </a:p>
        </p:txBody>
      </p:sp>
      <p:sp>
        <p:nvSpPr>
          <p:cNvPr id="25" name="TextBox 24"/>
          <p:cNvSpPr txBox="1"/>
          <p:nvPr/>
        </p:nvSpPr>
        <p:spPr>
          <a:xfrm>
            <a:off x="6172200" y="1371600"/>
            <a:ext cx="838200" cy="461665"/>
          </a:xfrm>
          <a:prstGeom prst="rect">
            <a:avLst/>
          </a:prstGeom>
          <a:noFill/>
        </p:spPr>
        <p:txBody>
          <a:bodyPr wrap="square" rtlCol="0">
            <a:spAutoFit/>
          </a:bodyPr>
          <a:lstStyle/>
          <a:p>
            <a:pPr algn="ctr"/>
            <a:r>
              <a:rPr lang="en-US" sz="2400" dirty="0" smtClean="0">
                <a:solidFill>
                  <a:srgbClr val="7C7044"/>
                </a:solidFill>
              </a:rPr>
              <a:t>C</a:t>
            </a:r>
            <a:endParaRPr lang="en-US" sz="2400" dirty="0">
              <a:solidFill>
                <a:srgbClr val="7C7044"/>
              </a:solidFill>
            </a:endParaRPr>
          </a:p>
        </p:txBody>
      </p:sp>
      <p:sp>
        <p:nvSpPr>
          <p:cNvPr id="21" name="Double Bracket 20"/>
          <p:cNvSpPr/>
          <p:nvPr/>
        </p:nvSpPr>
        <p:spPr>
          <a:xfrm>
            <a:off x="6248400" y="3128665"/>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26" name="Straight Connector 25"/>
          <p:cNvCxnSpPr/>
          <p:nvPr/>
        </p:nvCxnSpPr>
        <p:spPr>
          <a:xfrm>
            <a:off x="6934200" y="3446601"/>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257800" y="3433465"/>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4626771" y="2797970"/>
            <a:ext cx="12620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172200" y="2590800"/>
            <a:ext cx="838200" cy="461665"/>
          </a:xfrm>
          <a:prstGeom prst="rect">
            <a:avLst/>
          </a:prstGeom>
          <a:noFill/>
        </p:spPr>
        <p:txBody>
          <a:bodyPr wrap="square" rtlCol="0">
            <a:spAutoFit/>
          </a:bodyPr>
          <a:lstStyle/>
          <a:p>
            <a:pPr algn="ctr"/>
            <a:r>
              <a:rPr lang="en-US" sz="2400" dirty="0" smtClean="0">
                <a:solidFill>
                  <a:srgbClr val="7C7044"/>
                </a:solidFill>
              </a:rPr>
              <a:t>D</a:t>
            </a:r>
            <a:endParaRPr lang="en-US" sz="2400" dirty="0">
              <a:solidFill>
                <a:srgbClr val="7C7044"/>
              </a:solidFill>
            </a:endParaRPr>
          </a:p>
        </p:txBody>
      </p:sp>
      <p:sp>
        <p:nvSpPr>
          <p:cNvPr id="27"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119</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392026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 name="Straight Connector 1"/>
          <p:cNvCxnSpPr/>
          <p:nvPr/>
        </p:nvCxnSpPr>
        <p:spPr>
          <a:xfrm rot="5400000">
            <a:off x="800100" y="11811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rot="5400000">
            <a:off x="1181100" y="11811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447800" y="1176333"/>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33400" y="1169769"/>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137160"/>
            <a:ext cx="8412480" cy="627864"/>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EXAMINE ON</a:t>
            </a:r>
            <a:endParaRPr lang="en-US" sz="3600" dirty="0">
              <a:solidFill>
                <a:srgbClr val="7C7044"/>
              </a:solidFill>
              <a:latin typeface="Arial Black" panose="020B0A04020102020204" pitchFamily="34" charset="0"/>
            </a:endParaRPr>
          </a:p>
        </p:txBody>
      </p:sp>
      <p:sp>
        <p:nvSpPr>
          <p:cNvPr id="13" name="TextBox 12"/>
          <p:cNvSpPr txBox="1"/>
          <p:nvPr/>
        </p:nvSpPr>
        <p:spPr>
          <a:xfrm>
            <a:off x="548640" y="1981200"/>
            <a:ext cx="8001000" cy="1243417"/>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Examine on is true when it is on</a:t>
            </a:r>
          </a:p>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Examine on is false when it is off</a:t>
            </a:r>
            <a:endParaRPr lang="en-US" sz="2800" dirty="0">
              <a:solidFill>
                <a:srgbClr val="7C7044"/>
              </a:solidFill>
              <a:latin typeface="Arial Black" panose="020B0A04020102020204" pitchFamily="34" charset="0"/>
            </a:endParaRPr>
          </a:p>
        </p:txBody>
      </p:sp>
      <p:sp>
        <p:nvSpPr>
          <p:cNvPr id="8"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12</a:t>
            </a:fld>
            <a:endParaRPr lang="en-US" dirty="0">
              <a:solidFill>
                <a:srgbClr val="7C7044"/>
              </a:solidFill>
            </a:endParaRPr>
          </a:p>
        </p:txBody>
      </p:sp>
    </p:spTree>
    <p:extLst>
      <p:ext uri="{BB962C8B-B14F-4D97-AF65-F5344CB8AC3E}">
        <p14:creationId xmlns:p14="http://schemas.microsoft.com/office/powerpoint/2010/main" val="21721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12954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1333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714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81200" y="216217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215560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1333500" y="4076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714500" y="4076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81200" y="407193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66800" y="406536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Double Bracket 12"/>
          <p:cNvSpPr/>
          <p:nvPr/>
        </p:nvSpPr>
        <p:spPr>
          <a:xfrm>
            <a:off x="6248400" y="1860332"/>
            <a:ext cx="685800" cy="609600"/>
          </a:xfrm>
          <a:prstGeom prst="bracketPair">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15" name="Straight Connector 14"/>
          <p:cNvCxnSpPr/>
          <p:nvPr/>
        </p:nvCxnSpPr>
        <p:spPr>
          <a:xfrm rot="5400000">
            <a:off x="1562100" y="3115002"/>
            <a:ext cx="190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5626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34200" y="2178268"/>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98834" y="2165132"/>
            <a:ext cx="3733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371600" y="1371600"/>
            <a:ext cx="838200" cy="461665"/>
          </a:xfrm>
          <a:prstGeom prst="rect">
            <a:avLst/>
          </a:prstGeom>
          <a:solidFill>
            <a:srgbClr val="FFFF00"/>
          </a:solidFill>
        </p:spPr>
        <p:txBody>
          <a:bodyPr wrap="square" rtlCol="0">
            <a:spAutoFit/>
          </a:bodyPr>
          <a:lstStyle/>
          <a:p>
            <a:pPr algn="ctr"/>
            <a:r>
              <a:rPr lang="en-US" sz="2400" dirty="0" smtClean="0">
                <a:solidFill>
                  <a:srgbClr val="7C7044"/>
                </a:solidFill>
              </a:rPr>
              <a:t>A</a:t>
            </a:r>
            <a:endParaRPr lang="en-US" sz="2400" dirty="0">
              <a:solidFill>
                <a:srgbClr val="7C7044"/>
              </a:solidFill>
            </a:endParaRPr>
          </a:p>
        </p:txBody>
      </p:sp>
      <p:sp>
        <p:nvSpPr>
          <p:cNvPr id="24" name="TextBox 23"/>
          <p:cNvSpPr txBox="1"/>
          <p:nvPr/>
        </p:nvSpPr>
        <p:spPr>
          <a:xfrm>
            <a:off x="1371600" y="3276600"/>
            <a:ext cx="838200" cy="461665"/>
          </a:xfrm>
          <a:prstGeom prst="rect">
            <a:avLst/>
          </a:prstGeom>
          <a:solidFill>
            <a:srgbClr val="FF0000"/>
          </a:solidFill>
        </p:spPr>
        <p:txBody>
          <a:bodyPr wrap="square" rtlCol="0">
            <a:spAutoFit/>
          </a:bodyPr>
          <a:lstStyle/>
          <a:p>
            <a:pPr algn="ctr"/>
            <a:r>
              <a:rPr lang="en-US" sz="2400" dirty="0" smtClean="0">
                <a:solidFill>
                  <a:srgbClr val="7C7044"/>
                </a:solidFill>
              </a:rPr>
              <a:t>B</a:t>
            </a:r>
            <a:endParaRPr lang="en-US" sz="2400" dirty="0">
              <a:solidFill>
                <a:srgbClr val="7C7044"/>
              </a:solidFill>
            </a:endParaRPr>
          </a:p>
        </p:txBody>
      </p:sp>
      <p:sp>
        <p:nvSpPr>
          <p:cNvPr id="25" name="TextBox 24"/>
          <p:cNvSpPr txBox="1"/>
          <p:nvPr/>
        </p:nvSpPr>
        <p:spPr>
          <a:xfrm>
            <a:off x="6172200" y="1371600"/>
            <a:ext cx="838200" cy="461665"/>
          </a:xfrm>
          <a:prstGeom prst="rect">
            <a:avLst/>
          </a:prstGeom>
          <a:noFill/>
        </p:spPr>
        <p:txBody>
          <a:bodyPr wrap="square" rtlCol="0">
            <a:spAutoFit/>
          </a:bodyPr>
          <a:lstStyle/>
          <a:p>
            <a:pPr algn="ctr"/>
            <a:r>
              <a:rPr lang="en-US" sz="2400" dirty="0" smtClean="0">
                <a:solidFill>
                  <a:srgbClr val="7C7044"/>
                </a:solidFill>
              </a:rPr>
              <a:t>C</a:t>
            </a:r>
            <a:endParaRPr lang="en-US" sz="2400" dirty="0">
              <a:solidFill>
                <a:srgbClr val="7C7044"/>
              </a:solidFill>
            </a:endParaRPr>
          </a:p>
        </p:txBody>
      </p:sp>
      <p:sp>
        <p:nvSpPr>
          <p:cNvPr id="21" name="Double Bracket 20"/>
          <p:cNvSpPr/>
          <p:nvPr/>
        </p:nvSpPr>
        <p:spPr>
          <a:xfrm>
            <a:off x="6248400" y="3128665"/>
            <a:ext cx="685800" cy="609600"/>
          </a:xfrm>
          <a:prstGeom prst="bracketPair">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26" name="Straight Connector 25"/>
          <p:cNvCxnSpPr/>
          <p:nvPr/>
        </p:nvCxnSpPr>
        <p:spPr>
          <a:xfrm>
            <a:off x="6934200" y="3446601"/>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257800" y="3433465"/>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4626771" y="2797970"/>
            <a:ext cx="12620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172200" y="2590800"/>
            <a:ext cx="838200" cy="461665"/>
          </a:xfrm>
          <a:prstGeom prst="rect">
            <a:avLst/>
          </a:prstGeom>
          <a:noFill/>
        </p:spPr>
        <p:txBody>
          <a:bodyPr wrap="square" rtlCol="0">
            <a:spAutoFit/>
          </a:bodyPr>
          <a:lstStyle/>
          <a:p>
            <a:pPr algn="ctr"/>
            <a:r>
              <a:rPr lang="en-US" sz="2400" dirty="0" smtClean="0">
                <a:solidFill>
                  <a:srgbClr val="7C7044"/>
                </a:solidFill>
              </a:rPr>
              <a:t>D</a:t>
            </a:r>
            <a:endParaRPr lang="en-US" sz="2400" dirty="0">
              <a:solidFill>
                <a:srgbClr val="7C7044"/>
              </a:solidFill>
            </a:endParaRPr>
          </a:p>
        </p:txBody>
      </p:sp>
      <p:sp>
        <p:nvSpPr>
          <p:cNvPr id="27"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120</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35712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28600" y="137160"/>
            <a:ext cx="8412480" cy="627864"/>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BRANCHING WITH CONDITIONS</a:t>
            </a:r>
            <a:endParaRPr lang="en-US" sz="3600" dirty="0">
              <a:solidFill>
                <a:srgbClr val="7C7044"/>
              </a:solidFill>
              <a:latin typeface="Arial Black" panose="020B0A04020102020204" pitchFamily="34" charset="0"/>
            </a:endParaRPr>
          </a:p>
        </p:txBody>
      </p:sp>
      <p:sp>
        <p:nvSpPr>
          <p:cNvPr id="3" name="TextBox 2"/>
          <p:cNvSpPr txBox="1"/>
          <p:nvPr/>
        </p:nvSpPr>
        <p:spPr>
          <a:xfrm>
            <a:off x="548640" y="1295400"/>
            <a:ext cx="8001000" cy="5201424"/>
          </a:xfrm>
          <a:prstGeom prst="rect">
            <a:avLst/>
          </a:prstGeom>
          <a:noFill/>
        </p:spPr>
        <p:txBody>
          <a:bodyPr wrap="square"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Additional input logic instructions can be programmed in the output branches to enhance conditional control of the outputs</a:t>
            </a:r>
          </a:p>
          <a:p>
            <a:pPr marL="228600" indent="-228600">
              <a:spcBef>
                <a:spcPts val="1200"/>
              </a:spcBef>
              <a:spcAft>
                <a:spcPts val="0"/>
              </a:spcAft>
              <a:buFont typeface="Arial" panose="020B0604020202020204" pitchFamily="34" charset="0"/>
              <a:buChar char="•"/>
            </a:pPr>
            <a:r>
              <a:rPr lang="en-US" sz="2800" dirty="0">
                <a:solidFill>
                  <a:srgbClr val="7C7044"/>
                </a:solidFill>
                <a:latin typeface="Arial Black" panose="020B0A04020102020204" pitchFamily="34" charset="0"/>
              </a:rPr>
              <a:t>When a true path of logic exists to the output branch, including extra conditions allows for greater control of the </a:t>
            </a:r>
            <a:r>
              <a:rPr lang="en-US" sz="2800" dirty="0" smtClean="0">
                <a:solidFill>
                  <a:srgbClr val="7C7044"/>
                </a:solidFill>
                <a:latin typeface="Arial Black" panose="020B0A04020102020204" pitchFamily="34" charset="0"/>
              </a:rPr>
              <a:t>outputs</a:t>
            </a:r>
          </a:p>
          <a:p>
            <a:pPr marL="685800" indent="-228600">
              <a:buFont typeface="Courier New" panose="02070309020205020404" pitchFamily="49" charset="0"/>
              <a:buChar char="o"/>
            </a:pPr>
            <a:r>
              <a:rPr lang="en-US" sz="2200" dirty="0">
                <a:solidFill>
                  <a:srgbClr val="7C7044"/>
                </a:solidFill>
                <a:latin typeface="Arial Black" panose="020B0A04020102020204" pitchFamily="34" charset="0"/>
              </a:rPr>
              <a:t>For example: Two sump pumps, a main and auxiliary pump are responsible for drainage. If the main pump can’t keep up with demand the auxiliary pump would start </a:t>
            </a:r>
            <a:r>
              <a:rPr lang="en-US" sz="2200" dirty="0" smtClean="0">
                <a:solidFill>
                  <a:srgbClr val="7C7044"/>
                </a:solidFill>
                <a:latin typeface="Arial Black" panose="020B0A04020102020204" pitchFamily="34" charset="0"/>
              </a:rPr>
              <a:t>up</a:t>
            </a:r>
            <a:endParaRPr lang="en-US" sz="2200" dirty="0">
              <a:solidFill>
                <a:srgbClr val="7C7044"/>
              </a:solidFill>
              <a:latin typeface="Arial Black" panose="020B0A04020102020204" pitchFamily="34" charset="0"/>
            </a:endParaRPr>
          </a:p>
        </p:txBody>
      </p:sp>
      <p:sp>
        <p:nvSpPr>
          <p:cNvPr id="7"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121</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102205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12954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1333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714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81200" y="216217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215560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1333500" y="4076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714500" y="4076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81200" y="407193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66800" y="406536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Double Bracket 12"/>
          <p:cNvSpPr/>
          <p:nvPr/>
        </p:nvSpPr>
        <p:spPr>
          <a:xfrm>
            <a:off x="6248400" y="1860332"/>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15" name="Straight Connector 14"/>
          <p:cNvCxnSpPr/>
          <p:nvPr/>
        </p:nvCxnSpPr>
        <p:spPr>
          <a:xfrm rot="5400000">
            <a:off x="1562100" y="3115002"/>
            <a:ext cx="190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5626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34200" y="2168742"/>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98834" y="2165132"/>
            <a:ext cx="3733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8600" y="137160"/>
            <a:ext cx="8412480" cy="1181862"/>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PARALLEL OUTPUT BRANCHES WITH CONDITIONS</a:t>
            </a:r>
            <a:endParaRPr lang="en-US" sz="3600" dirty="0">
              <a:solidFill>
                <a:srgbClr val="7C7044"/>
              </a:solidFill>
              <a:latin typeface="Arial Black" panose="020B0A04020102020204" pitchFamily="34" charset="0"/>
            </a:endParaRPr>
          </a:p>
        </p:txBody>
      </p:sp>
      <p:sp>
        <p:nvSpPr>
          <p:cNvPr id="23" name="TextBox 22"/>
          <p:cNvSpPr txBox="1"/>
          <p:nvPr/>
        </p:nvSpPr>
        <p:spPr>
          <a:xfrm>
            <a:off x="1371600" y="1371600"/>
            <a:ext cx="838200" cy="461665"/>
          </a:xfrm>
          <a:prstGeom prst="rect">
            <a:avLst/>
          </a:prstGeom>
          <a:noFill/>
        </p:spPr>
        <p:txBody>
          <a:bodyPr wrap="square" rtlCol="0">
            <a:spAutoFit/>
          </a:bodyPr>
          <a:lstStyle/>
          <a:p>
            <a:pPr algn="ctr"/>
            <a:r>
              <a:rPr lang="en-US" sz="2400" dirty="0" smtClean="0">
                <a:solidFill>
                  <a:srgbClr val="7C7044"/>
                </a:solidFill>
              </a:rPr>
              <a:t>A</a:t>
            </a:r>
            <a:endParaRPr lang="en-US" sz="2400" dirty="0">
              <a:solidFill>
                <a:srgbClr val="7C7044"/>
              </a:solidFill>
            </a:endParaRPr>
          </a:p>
        </p:txBody>
      </p:sp>
      <p:sp>
        <p:nvSpPr>
          <p:cNvPr id="24" name="TextBox 23"/>
          <p:cNvSpPr txBox="1"/>
          <p:nvPr/>
        </p:nvSpPr>
        <p:spPr>
          <a:xfrm>
            <a:off x="1371600" y="3276600"/>
            <a:ext cx="838200" cy="461665"/>
          </a:xfrm>
          <a:prstGeom prst="rect">
            <a:avLst/>
          </a:prstGeom>
          <a:noFill/>
        </p:spPr>
        <p:txBody>
          <a:bodyPr wrap="square" rtlCol="0">
            <a:spAutoFit/>
          </a:bodyPr>
          <a:lstStyle/>
          <a:p>
            <a:pPr algn="ctr"/>
            <a:r>
              <a:rPr lang="en-US" sz="2400" dirty="0" smtClean="0">
                <a:solidFill>
                  <a:srgbClr val="7C7044"/>
                </a:solidFill>
              </a:rPr>
              <a:t>B</a:t>
            </a:r>
            <a:endParaRPr lang="en-US" sz="2400" dirty="0">
              <a:solidFill>
                <a:srgbClr val="7C7044"/>
              </a:solidFill>
            </a:endParaRPr>
          </a:p>
        </p:txBody>
      </p:sp>
      <p:sp>
        <p:nvSpPr>
          <p:cNvPr id="25" name="TextBox 24"/>
          <p:cNvSpPr txBox="1"/>
          <p:nvPr/>
        </p:nvSpPr>
        <p:spPr>
          <a:xfrm>
            <a:off x="6172200" y="1371600"/>
            <a:ext cx="838200" cy="461665"/>
          </a:xfrm>
          <a:prstGeom prst="rect">
            <a:avLst/>
          </a:prstGeom>
          <a:noFill/>
        </p:spPr>
        <p:txBody>
          <a:bodyPr wrap="square" rtlCol="0">
            <a:spAutoFit/>
          </a:bodyPr>
          <a:lstStyle/>
          <a:p>
            <a:pPr algn="ctr"/>
            <a:r>
              <a:rPr lang="en-US" sz="2400" dirty="0" smtClean="0">
                <a:solidFill>
                  <a:srgbClr val="7C7044"/>
                </a:solidFill>
              </a:rPr>
              <a:t>D</a:t>
            </a:r>
            <a:endParaRPr lang="en-US" sz="2400" dirty="0">
              <a:solidFill>
                <a:srgbClr val="7C7044"/>
              </a:solidFill>
            </a:endParaRPr>
          </a:p>
        </p:txBody>
      </p:sp>
      <p:sp>
        <p:nvSpPr>
          <p:cNvPr id="21" name="Double Bracket 20"/>
          <p:cNvSpPr/>
          <p:nvPr/>
        </p:nvSpPr>
        <p:spPr>
          <a:xfrm>
            <a:off x="6248400" y="3133428"/>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26" name="Straight Connector 25"/>
          <p:cNvCxnSpPr/>
          <p:nvPr/>
        </p:nvCxnSpPr>
        <p:spPr>
          <a:xfrm>
            <a:off x="6934200" y="3437075"/>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257800" y="3442991"/>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3331954" y="2795676"/>
            <a:ext cx="1263771" cy="2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172200" y="2590800"/>
            <a:ext cx="838200" cy="461665"/>
          </a:xfrm>
          <a:prstGeom prst="rect">
            <a:avLst/>
          </a:prstGeom>
          <a:noFill/>
        </p:spPr>
        <p:txBody>
          <a:bodyPr wrap="square" rtlCol="0">
            <a:spAutoFit/>
          </a:bodyPr>
          <a:lstStyle/>
          <a:p>
            <a:pPr algn="ctr"/>
            <a:r>
              <a:rPr lang="en-US" sz="2400" dirty="0" smtClean="0">
                <a:solidFill>
                  <a:srgbClr val="7C7044"/>
                </a:solidFill>
              </a:rPr>
              <a:t>E</a:t>
            </a:r>
            <a:endParaRPr lang="en-US" sz="2400" dirty="0">
              <a:solidFill>
                <a:srgbClr val="7C7044"/>
              </a:solidFill>
            </a:endParaRPr>
          </a:p>
        </p:txBody>
      </p:sp>
      <p:cxnSp>
        <p:nvCxnSpPr>
          <p:cNvPr id="29" name="Straight Connector 28"/>
          <p:cNvCxnSpPr/>
          <p:nvPr/>
        </p:nvCxnSpPr>
        <p:spPr>
          <a:xfrm rot="5400000">
            <a:off x="4200198" y="345609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581198" y="345609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847898" y="344657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952550" y="345905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38298" y="2646471"/>
            <a:ext cx="838200" cy="461665"/>
          </a:xfrm>
          <a:prstGeom prst="rect">
            <a:avLst/>
          </a:prstGeom>
          <a:noFill/>
        </p:spPr>
        <p:txBody>
          <a:bodyPr wrap="square" rtlCol="0">
            <a:spAutoFit/>
          </a:bodyPr>
          <a:lstStyle/>
          <a:p>
            <a:pPr algn="ctr"/>
            <a:r>
              <a:rPr lang="en-US" sz="2400" dirty="0" smtClean="0">
                <a:solidFill>
                  <a:srgbClr val="7C7044"/>
                </a:solidFill>
              </a:rPr>
              <a:t>C</a:t>
            </a:r>
            <a:endParaRPr lang="en-US" sz="2400" dirty="0">
              <a:solidFill>
                <a:srgbClr val="7C7044"/>
              </a:solidFill>
            </a:endParaRPr>
          </a:p>
        </p:txBody>
      </p:sp>
      <p:sp>
        <p:nvSpPr>
          <p:cNvPr id="32"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122</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191773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12954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1333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714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81200" y="216217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215560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1333500" y="4076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714500" y="4076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81200" y="407193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66800" y="406536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Double Bracket 12"/>
          <p:cNvSpPr/>
          <p:nvPr/>
        </p:nvSpPr>
        <p:spPr>
          <a:xfrm>
            <a:off x="6248400" y="1860332"/>
            <a:ext cx="685800" cy="609600"/>
          </a:xfrm>
          <a:prstGeom prst="bracketPair">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15" name="Straight Connector 14"/>
          <p:cNvCxnSpPr/>
          <p:nvPr/>
        </p:nvCxnSpPr>
        <p:spPr>
          <a:xfrm rot="5400000">
            <a:off x="1562100" y="3115002"/>
            <a:ext cx="190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5626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34200" y="2168742"/>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98834" y="2165132"/>
            <a:ext cx="3733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8600" y="137160"/>
            <a:ext cx="8412480" cy="1181862"/>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PARALLEL OUTPUT BRANCHES WITH CONDITIONS</a:t>
            </a:r>
            <a:endParaRPr lang="en-US" sz="3600" dirty="0">
              <a:solidFill>
                <a:srgbClr val="7C7044"/>
              </a:solidFill>
              <a:latin typeface="Arial Black" panose="020B0A04020102020204" pitchFamily="34" charset="0"/>
            </a:endParaRPr>
          </a:p>
        </p:txBody>
      </p:sp>
      <p:sp>
        <p:nvSpPr>
          <p:cNvPr id="23" name="TextBox 22"/>
          <p:cNvSpPr txBox="1"/>
          <p:nvPr/>
        </p:nvSpPr>
        <p:spPr>
          <a:xfrm>
            <a:off x="1371600" y="1371600"/>
            <a:ext cx="838200" cy="461665"/>
          </a:xfrm>
          <a:prstGeom prst="rect">
            <a:avLst/>
          </a:prstGeom>
          <a:solidFill>
            <a:srgbClr val="FF0000"/>
          </a:solidFill>
        </p:spPr>
        <p:txBody>
          <a:bodyPr wrap="square" rtlCol="0">
            <a:spAutoFit/>
          </a:bodyPr>
          <a:lstStyle/>
          <a:p>
            <a:pPr algn="ctr"/>
            <a:r>
              <a:rPr lang="en-US" sz="2400" dirty="0" smtClean="0">
                <a:solidFill>
                  <a:srgbClr val="7C7044"/>
                </a:solidFill>
              </a:rPr>
              <a:t>A</a:t>
            </a:r>
            <a:endParaRPr lang="en-US" sz="2400" dirty="0">
              <a:solidFill>
                <a:srgbClr val="7C7044"/>
              </a:solidFill>
            </a:endParaRPr>
          </a:p>
        </p:txBody>
      </p:sp>
      <p:sp>
        <p:nvSpPr>
          <p:cNvPr id="24" name="TextBox 23"/>
          <p:cNvSpPr txBox="1"/>
          <p:nvPr/>
        </p:nvSpPr>
        <p:spPr>
          <a:xfrm>
            <a:off x="1371600" y="3276600"/>
            <a:ext cx="838200" cy="461665"/>
          </a:xfrm>
          <a:prstGeom prst="rect">
            <a:avLst/>
          </a:prstGeom>
          <a:solidFill>
            <a:srgbClr val="FFFF00"/>
          </a:solidFill>
        </p:spPr>
        <p:txBody>
          <a:bodyPr wrap="square" rtlCol="0">
            <a:spAutoFit/>
          </a:bodyPr>
          <a:lstStyle/>
          <a:p>
            <a:pPr algn="ctr"/>
            <a:r>
              <a:rPr lang="en-US" sz="2400" dirty="0" smtClean="0">
                <a:solidFill>
                  <a:srgbClr val="7C7044"/>
                </a:solidFill>
              </a:rPr>
              <a:t>B</a:t>
            </a:r>
            <a:endParaRPr lang="en-US" sz="2400" dirty="0">
              <a:solidFill>
                <a:srgbClr val="7C7044"/>
              </a:solidFill>
            </a:endParaRPr>
          </a:p>
        </p:txBody>
      </p:sp>
      <p:sp>
        <p:nvSpPr>
          <p:cNvPr id="25" name="TextBox 24"/>
          <p:cNvSpPr txBox="1"/>
          <p:nvPr/>
        </p:nvSpPr>
        <p:spPr>
          <a:xfrm>
            <a:off x="6172200" y="1371600"/>
            <a:ext cx="838200" cy="461665"/>
          </a:xfrm>
          <a:prstGeom prst="rect">
            <a:avLst/>
          </a:prstGeom>
          <a:noFill/>
        </p:spPr>
        <p:txBody>
          <a:bodyPr wrap="square" rtlCol="0">
            <a:spAutoFit/>
          </a:bodyPr>
          <a:lstStyle/>
          <a:p>
            <a:pPr algn="ctr"/>
            <a:r>
              <a:rPr lang="en-US" sz="2400" dirty="0" smtClean="0">
                <a:solidFill>
                  <a:srgbClr val="7C7044"/>
                </a:solidFill>
              </a:rPr>
              <a:t>D</a:t>
            </a:r>
            <a:endParaRPr lang="en-US" sz="2400" dirty="0">
              <a:solidFill>
                <a:srgbClr val="7C7044"/>
              </a:solidFill>
            </a:endParaRPr>
          </a:p>
        </p:txBody>
      </p:sp>
      <p:sp>
        <p:nvSpPr>
          <p:cNvPr id="21" name="Double Bracket 20"/>
          <p:cNvSpPr/>
          <p:nvPr/>
        </p:nvSpPr>
        <p:spPr>
          <a:xfrm>
            <a:off x="6248400" y="3133428"/>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26" name="Straight Connector 25"/>
          <p:cNvCxnSpPr/>
          <p:nvPr/>
        </p:nvCxnSpPr>
        <p:spPr>
          <a:xfrm>
            <a:off x="6934200" y="3437075"/>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257800" y="3442991"/>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3331954" y="2795676"/>
            <a:ext cx="1263771" cy="2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172200" y="2590800"/>
            <a:ext cx="838200" cy="461665"/>
          </a:xfrm>
          <a:prstGeom prst="rect">
            <a:avLst/>
          </a:prstGeom>
          <a:noFill/>
        </p:spPr>
        <p:txBody>
          <a:bodyPr wrap="square" rtlCol="0">
            <a:spAutoFit/>
          </a:bodyPr>
          <a:lstStyle/>
          <a:p>
            <a:pPr algn="ctr"/>
            <a:r>
              <a:rPr lang="en-US" sz="2400" dirty="0" smtClean="0">
                <a:solidFill>
                  <a:srgbClr val="7C7044"/>
                </a:solidFill>
              </a:rPr>
              <a:t>E</a:t>
            </a:r>
            <a:endParaRPr lang="en-US" sz="2400" dirty="0">
              <a:solidFill>
                <a:srgbClr val="7C7044"/>
              </a:solidFill>
            </a:endParaRPr>
          </a:p>
        </p:txBody>
      </p:sp>
      <p:cxnSp>
        <p:nvCxnSpPr>
          <p:cNvPr id="29" name="Straight Connector 28"/>
          <p:cNvCxnSpPr/>
          <p:nvPr/>
        </p:nvCxnSpPr>
        <p:spPr>
          <a:xfrm rot="5400000">
            <a:off x="4200198" y="345609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581198" y="345609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847898" y="344657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952550" y="345905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38298" y="2646471"/>
            <a:ext cx="838200" cy="461665"/>
          </a:xfrm>
          <a:prstGeom prst="rect">
            <a:avLst/>
          </a:prstGeom>
          <a:solidFill>
            <a:srgbClr val="FF0000"/>
          </a:solidFill>
        </p:spPr>
        <p:txBody>
          <a:bodyPr wrap="square" rtlCol="0">
            <a:spAutoFit/>
          </a:bodyPr>
          <a:lstStyle/>
          <a:p>
            <a:pPr algn="ctr"/>
            <a:r>
              <a:rPr lang="en-US" sz="2400" dirty="0" smtClean="0">
                <a:solidFill>
                  <a:srgbClr val="7C7044"/>
                </a:solidFill>
              </a:rPr>
              <a:t>C</a:t>
            </a:r>
            <a:endParaRPr lang="en-US" sz="2400" dirty="0">
              <a:solidFill>
                <a:srgbClr val="7C7044"/>
              </a:solidFill>
            </a:endParaRPr>
          </a:p>
        </p:txBody>
      </p:sp>
      <p:sp>
        <p:nvSpPr>
          <p:cNvPr id="32"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123</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24452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12954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1333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714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81200" y="216217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215560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1333500" y="4076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714500" y="4076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81200" y="407193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66800" y="406536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Double Bracket 12"/>
          <p:cNvSpPr/>
          <p:nvPr/>
        </p:nvSpPr>
        <p:spPr>
          <a:xfrm>
            <a:off x="6248400" y="1860332"/>
            <a:ext cx="685800" cy="609600"/>
          </a:xfrm>
          <a:prstGeom prst="bracketPair">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15" name="Straight Connector 14"/>
          <p:cNvCxnSpPr/>
          <p:nvPr/>
        </p:nvCxnSpPr>
        <p:spPr>
          <a:xfrm rot="5400000">
            <a:off x="1562100" y="3115002"/>
            <a:ext cx="190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5626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34200" y="2168742"/>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98834" y="2165132"/>
            <a:ext cx="3733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371600" y="1371600"/>
            <a:ext cx="838200" cy="461665"/>
          </a:xfrm>
          <a:prstGeom prst="rect">
            <a:avLst/>
          </a:prstGeom>
          <a:solidFill>
            <a:srgbClr val="FF0000"/>
          </a:solidFill>
        </p:spPr>
        <p:txBody>
          <a:bodyPr wrap="square" rtlCol="0">
            <a:spAutoFit/>
          </a:bodyPr>
          <a:lstStyle/>
          <a:p>
            <a:pPr algn="ctr"/>
            <a:r>
              <a:rPr lang="en-US" sz="2400" dirty="0" smtClean="0">
                <a:solidFill>
                  <a:srgbClr val="7C7044"/>
                </a:solidFill>
              </a:rPr>
              <a:t>A</a:t>
            </a:r>
            <a:endParaRPr lang="en-US" sz="2400" dirty="0">
              <a:solidFill>
                <a:srgbClr val="7C7044"/>
              </a:solidFill>
            </a:endParaRPr>
          </a:p>
        </p:txBody>
      </p:sp>
      <p:sp>
        <p:nvSpPr>
          <p:cNvPr id="24" name="TextBox 23"/>
          <p:cNvSpPr txBox="1"/>
          <p:nvPr/>
        </p:nvSpPr>
        <p:spPr>
          <a:xfrm>
            <a:off x="1371600" y="3276600"/>
            <a:ext cx="838200" cy="461665"/>
          </a:xfrm>
          <a:prstGeom prst="rect">
            <a:avLst/>
          </a:prstGeom>
          <a:solidFill>
            <a:srgbClr val="FFFF00"/>
          </a:solidFill>
        </p:spPr>
        <p:txBody>
          <a:bodyPr wrap="square" rtlCol="0">
            <a:spAutoFit/>
          </a:bodyPr>
          <a:lstStyle/>
          <a:p>
            <a:pPr algn="ctr"/>
            <a:r>
              <a:rPr lang="en-US" sz="2400" dirty="0" smtClean="0">
                <a:solidFill>
                  <a:srgbClr val="7C7044"/>
                </a:solidFill>
              </a:rPr>
              <a:t>B</a:t>
            </a:r>
            <a:endParaRPr lang="en-US" sz="2400" dirty="0">
              <a:solidFill>
                <a:srgbClr val="7C7044"/>
              </a:solidFill>
            </a:endParaRPr>
          </a:p>
        </p:txBody>
      </p:sp>
      <p:sp>
        <p:nvSpPr>
          <p:cNvPr id="25" name="TextBox 24"/>
          <p:cNvSpPr txBox="1"/>
          <p:nvPr/>
        </p:nvSpPr>
        <p:spPr>
          <a:xfrm>
            <a:off x="6172200" y="1371600"/>
            <a:ext cx="838200" cy="461665"/>
          </a:xfrm>
          <a:prstGeom prst="rect">
            <a:avLst/>
          </a:prstGeom>
          <a:noFill/>
        </p:spPr>
        <p:txBody>
          <a:bodyPr wrap="square" rtlCol="0">
            <a:spAutoFit/>
          </a:bodyPr>
          <a:lstStyle/>
          <a:p>
            <a:pPr algn="ctr"/>
            <a:r>
              <a:rPr lang="en-US" sz="2400" dirty="0" smtClean="0">
                <a:solidFill>
                  <a:srgbClr val="7C7044"/>
                </a:solidFill>
              </a:rPr>
              <a:t>D</a:t>
            </a:r>
            <a:endParaRPr lang="en-US" sz="2400" dirty="0">
              <a:solidFill>
                <a:srgbClr val="7C7044"/>
              </a:solidFill>
            </a:endParaRPr>
          </a:p>
        </p:txBody>
      </p:sp>
      <p:sp>
        <p:nvSpPr>
          <p:cNvPr id="21" name="Double Bracket 20"/>
          <p:cNvSpPr/>
          <p:nvPr/>
        </p:nvSpPr>
        <p:spPr>
          <a:xfrm>
            <a:off x="6248400" y="3133428"/>
            <a:ext cx="685800" cy="609600"/>
          </a:xfrm>
          <a:prstGeom prst="bracketPair">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26" name="Straight Connector 25"/>
          <p:cNvCxnSpPr/>
          <p:nvPr/>
        </p:nvCxnSpPr>
        <p:spPr>
          <a:xfrm>
            <a:off x="6934200" y="3437075"/>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257800" y="3442991"/>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3331954" y="2795676"/>
            <a:ext cx="1263771" cy="2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172200" y="2590800"/>
            <a:ext cx="838200" cy="461665"/>
          </a:xfrm>
          <a:prstGeom prst="rect">
            <a:avLst/>
          </a:prstGeom>
          <a:noFill/>
        </p:spPr>
        <p:txBody>
          <a:bodyPr wrap="square" rtlCol="0">
            <a:spAutoFit/>
          </a:bodyPr>
          <a:lstStyle/>
          <a:p>
            <a:pPr algn="ctr"/>
            <a:r>
              <a:rPr lang="en-US" sz="2400" dirty="0" smtClean="0">
                <a:solidFill>
                  <a:srgbClr val="7C7044"/>
                </a:solidFill>
              </a:rPr>
              <a:t>E</a:t>
            </a:r>
            <a:endParaRPr lang="en-US" sz="2400" dirty="0">
              <a:solidFill>
                <a:srgbClr val="7C7044"/>
              </a:solidFill>
            </a:endParaRPr>
          </a:p>
        </p:txBody>
      </p:sp>
      <p:cxnSp>
        <p:nvCxnSpPr>
          <p:cNvPr id="29" name="Straight Connector 28"/>
          <p:cNvCxnSpPr/>
          <p:nvPr/>
        </p:nvCxnSpPr>
        <p:spPr>
          <a:xfrm rot="5400000">
            <a:off x="4200198" y="345609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581198" y="345609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847898" y="344657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952550" y="345905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38298" y="2646471"/>
            <a:ext cx="838200" cy="461665"/>
          </a:xfrm>
          <a:prstGeom prst="rect">
            <a:avLst/>
          </a:prstGeom>
          <a:solidFill>
            <a:srgbClr val="FFFF00"/>
          </a:solidFill>
        </p:spPr>
        <p:txBody>
          <a:bodyPr wrap="square" rtlCol="0">
            <a:spAutoFit/>
          </a:bodyPr>
          <a:lstStyle/>
          <a:p>
            <a:pPr algn="ctr"/>
            <a:r>
              <a:rPr lang="en-US" sz="2400" dirty="0" smtClean="0">
                <a:solidFill>
                  <a:srgbClr val="7C7044"/>
                </a:solidFill>
              </a:rPr>
              <a:t>C</a:t>
            </a:r>
            <a:endParaRPr lang="en-US" sz="2400" dirty="0">
              <a:solidFill>
                <a:srgbClr val="7C7044"/>
              </a:solidFill>
            </a:endParaRPr>
          </a:p>
        </p:txBody>
      </p:sp>
      <p:sp>
        <p:nvSpPr>
          <p:cNvPr id="32"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124</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428441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28600" y="137160"/>
            <a:ext cx="8412480" cy="627864"/>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NESTED BRANCHES</a:t>
            </a:r>
            <a:endParaRPr lang="en-US" sz="3600" dirty="0">
              <a:solidFill>
                <a:srgbClr val="7C7044"/>
              </a:solidFill>
              <a:latin typeface="Arial Black" panose="020B0A04020102020204" pitchFamily="34" charset="0"/>
            </a:endParaRPr>
          </a:p>
        </p:txBody>
      </p:sp>
      <p:sp>
        <p:nvSpPr>
          <p:cNvPr id="3" name="TextBox 2"/>
          <p:cNvSpPr txBox="1"/>
          <p:nvPr/>
        </p:nvSpPr>
        <p:spPr>
          <a:xfrm>
            <a:off x="545765" y="1219200"/>
            <a:ext cx="8001000" cy="5121402"/>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Nesting, is a branch within a branch. Input and output branches can be nested to avoid redundant instructions and to speed up processor scan time. A nested branch starts or ends within another branch</a:t>
            </a:r>
          </a:p>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In some PLC models, the programming of a branch circuit within a branch, or nesting, can not be done directly. It is possible </a:t>
            </a:r>
            <a:r>
              <a:rPr lang="en-US" sz="2800" dirty="0" smtClean="0">
                <a:solidFill>
                  <a:srgbClr val="7C7044"/>
                </a:solidFill>
                <a:latin typeface="Arial Black" panose="020B0A04020102020204" pitchFamily="34" charset="0"/>
              </a:rPr>
              <a:t>though to </a:t>
            </a:r>
            <a:r>
              <a:rPr lang="en-US" sz="2800" dirty="0">
                <a:solidFill>
                  <a:srgbClr val="7C7044"/>
                </a:solidFill>
                <a:latin typeface="Arial Black" panose="020B0A04020102020204" pitchFamily="34" charset="0"/>
              </a:rPr>
              <a:t>program an equivalent branching </a:t>
            </a:r>
            <a:r>
              <a:rPr lang="en-US" sz="2800" dirty="0" smtClean="0">
                <a:solidFill>
                  <a:srgbClr val="7C7044"/>
                </a:solidFill>
                <a:latin typeface="Arial Black" panose="020B0A04020102020204" pitchFamily="34" charset="0"/>
              </a:rPr>
              <a:t>condition</a:t>
            </a:r>
            <a:endParaRPr lang="en-US" sz="2800" dirty="0">
              <a:solidFill>
                <a:srgbClr val="7C7044"/>
              </a:solidFill>
              <a:latin typeface="Arial Black" panose="020B0A04020102020204" pitchFamily="34" charset="0"/>
            </a:endParaRPr>
          </a:p>
        </p:txBody>
      </p:sp>
      <p:sp>
        <p:nvSpPr>
          <p:cNvPr id="5"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125</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100171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12954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1333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714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81200" y="216217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215560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1333500" y="4076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714500" y="4076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81200" y="407193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66800" y="406536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Double Bracket 12"/>
          <p:cNvSpPr/>
          <p:nvPr/>
        </p:nvSpPr>
        <p:spPr>
          <a:xfrm>
            <a:off x="6248400" y="1860332"/>
            <a:ext cx="685800" cy="609600"/>
          </a:xfrm>
          <a:prstGeom prst="bracketPair">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15" name="Straight Connector 14"/>
          <p:cNvCxnSpPr/>
          <p:nvPr/>
        </p:nvCxnSpPr>
        <p:spPr>
          <a:xfrm rot="5400000">
            <a:off x="1562100" y="3115002"/>
            <a:ext cx="190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5626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34200" y="2168742"/>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98834" y="2165132"/>
            <a:ext cx="3733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8600" y="137160"/>
            <a:ext cx="8412480" cy="627864"/>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NESTED OUTPUTS</a:t>
            </a:r>
            <a:endParaRPr lang="en-US" sz="3600" dirty="0">
              <a:solidFill>
                <a:srgbClr val="7C7044"/>
              </a:solidFill>
              <a:latin typeface="Arial Black" panose="020B0A04020102020204" pitchFamily="34" charset="0"/>
            </a:endParaRPr>
          </a:p>
        </p:txBody>
      </p:sp>
      <p:sp>
        <p:nvSpPr>
          <p:cNvPr id="23" name="TextBox 22"/>
          <p:cNvSpPr txBox="1"/>
          <p:nvPr/>
        </p:nvSpPr>
        <p:spPr>
          <a:xfrm>
            <a:off x="1371600" y="1371600"/>
            <a:ext cx="838200" cy="461665"/>
          </a:xfrm>
          <a:prstGeom prst="rect">
            <a:avLst/>
          </a:prstGeom>
          <a:noFill/>
        </p:spPr>
        <p:txBody>
          <a:bodyPr wrap="square" rtlCol="0">
            <a:spAutoFit/>
          </a:bodyPr>
          <a:lstStyle/>
          <a:p>
            <a:pPr algn="ctr"/>
            <a:r>
              <a:rPr lang="en-US" sz="2400" dirty="0" smtClean="0">
                <a:solidFill>
                  <a:srgbClr val="7C7044"/>
                </a:solidFill>
              </a:rPr>
              <a:t>A</a:t>
            </a:r>
            <a:endParaRPr lang="en-US" sz="2400" dirty="0">
              <a:solidFill>
                <a:srgbClr val="7C7044"/>
              </a:solidFill>
            </a:endParaRPr>
          </a:p>
        </p:txBody>
      </p:sp>
      <p:sp>
        <p:nvSpPr>
          <p:cNvPr id="24" name="TextBox 23"/>
          <p:cNvSpPr txBox="1"/>
          <p:nvPr/>
        </p:nvSpPr>
        <p:spPr>
          <a:xfrm>
            <a:off x="1371600" y="3276600"/>
            <a:ext cx="838200" cy="461665"/>
          </a:xfrm>
          <a:prstGeom prst="rect">
            <a:avLst/>
          </a:prstGeom>
          <a:noFill/>
        </p:spPr>
        <p:txBody>
          <a:bodyPr wrap="square" rtlCol="0">
            <a:spAutoFit/>
          </a:bodyPr>
          <a:lstStyle/>
          <a:p>
            <a:pPr algn="ctr"/>
            <a:r>
              <a:rPr lang="en-US" sz="2400" dirty="0" smtClean="0">
                <a:solidFill>
                  <a:srgbClr val="7C7044"/>
                </a:solidFill>
              </a:rPr>
              <a:t>B</a:t>
            </a:r>
            <a:endParaRPr lang="en-US" sz="2400" dirty="0">
              <a:solidFill>
                <a:srgbClr val="7C7044"/>
              </a:solidFill>
            </a:endParaRPr>
          </a:p>
        </p:txBody>
      </p:sp>
      <p:sp>
        <p:nvSpPr>
          <p:cNvPr id="25" name="TextBox 24"/>
          <p:cNvSpPr txBox="1"/>
          <p:nvPr/>
        </p:nvSpPr>
        <p:spPr>
          <a:xfrm>
            <a:off x="6172200" y="1371600"/>
            <a:ext cx="838200" cy="461665"/>
          </a:xfrm>
          <a:prstGeom prst="rect">
            <a:avLst/>
          </a:prstGeom>
          <a:noFill/>
        </p:spPr>
        <p:txBody>
          <a:bodyPr wrap="square" rtlCol="0">
            <a:spAutoFit/>
          </a:bodyPr>
          <a:lstStyle/>
          <a:p>
            <a:pPr algn="ctr"/>
            <a:r>
              <a:rPr lang="en-US" sz="2400" dirty="0" smtClean="0">
                <a:solidFill>
                  <a:srgbClr val="7C7044"/>
                </a:solidFill>
              </a:rPr>
              <a:t>E</a:t>
            </a:r>
            <a:endParaRPr lang="en-US" sz="2400" dirty="0">
              <a:solidFill>
                <a:srgbClr val="7C7044"/>
              </a:solidFill>
            </a:endParaRPr>
          </a:p>
        </p:txBody>
      </p:sp>
      <p:sp>
        <p:nvSpPr>
          <p:cNvPr id="21" name="Double Bracket 20"/>
          <p:cNvSpPr/>
          <p:nvPr/>
        </p:nvSpPr>
        <p:spPr>
          <a:xfrm>
            <a:off x="6248400" y="3133428"/>
            <a:ext cx="685800" cy="609600"/>
          </a:xfrm>
          <a:prstGeom prst="bracketPair">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26" name="Straight Connector 25"/>
          <p:cNvCxnSpPr/>
          <p:nvPr/>
        </p:nvCxnSpPr>
        <p:spPr>
          <a:xfrm>
            <a:off x="6934200" y="3437075"/>
            <a:ext cx="990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257800" y="3442991"/>
            <a:ext cx="990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707977" y="3422529"/>
            <a:ext cx="2514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172200" y="2590800"/>
            <a:ext cx="838200" cy="461665"/>
          </a:xfrm>
          <a:prstGeom prst="rect">
            <a:avLst/>
          </a:prstGeom>
          <a:noFill/>
        </p:spPr>
        <p:txBody>
          <a:bodyPr wrap="square" rtlCol="0">
            <a:spAutoFit/>
          </a:bodyPr>
          <a:lstStyle/>
          <a:p>
            <a:pPr algn="ctr"/>
            <a:r>
              <a:rPr lang="en-US" sz="2400" dirty="0" smtClean="0">
                <a:solidFill>
                  <a:srgbClr val="7C7044"/>
                </a:solidFill>
              </a:rPr>
              <a:t>F</a:t>
            </a:r>
            <a:endParaRPr lang="en-US" sz="2400" dirty="0">
              <a:solidFill>
                <a:srgbClr val="7C7044"/>
              </a:solidFill>
            </a:endParaRPr>
          </a:p>
        </p:txBody>
      </p:sp>
      <p:cxnSp>
        <p:nvCxnSpPr>
          <p:cNvPr id="29" name="Straight Connector 28"/>
          <p:cNvCxnSpPr/>
          <p:nvPr/>
        </p:nvCxnSpPr>
        <p:spPr>
          <a:xfrm rot="5400000">
            <a:off x="4216527" y="3456097"/>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581198" y="3456097"/>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847898" y="3446571"/>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952550" y="3459055"/>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38298" y="2646471"/>
            <a:ext cx="838200" cy="461665"/>
          </a:xfrm>
          <a:prstGeom prst="rect">
            <a:avLst/>
          </a:prstGeom>
          <a:noFill/>
        </p:spPr>
        <p:txBody>
          <a:bodyPr wrap="square" rtlCol="0">
            <a:spAutoFit/>
          </a:bodyPr>
          <a:lstStyle/>
          <a:p>
            <a:pPr algn="ctr"/>
            <a:r>
              <a:rPr lang="en-US" sz="2400" dirty="0" smtClean="0">
                <a:solidFill>
                  <a:srgbClr val="7C7044"/>
                </a:solidFill>
              </a:rPr>
              <a:t>C</a:t>
            </a:r>
            <a:endParaRPr lang="en-US" sz="2400" dirty="0">
              <a:solidFill>
                <a:srgbClr val="7C7044"/>
              </a:solidFill>
            </a:endParaRPr>
          </a:p>
        </p:txBody>
      </p:sp>
      <p:sp>
        <p:nvSpPr>
          <p:cNvPr id="32" name="Double Bracket 31"/>
          <p:cNvSpPr/>
          <p:nvPr/>
        </p:nvSpPr>
        <p:spPr>
          <a:xfrm>
            <a:off x="6258250" y="4343400"/>
            <a:ext cx="685800" cy="609600"/>
          </a:xfrm>
          <a:prstGeom prst="bracketPair">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36" name="Straight Connector 35"/>
          <p:cNvCxnSpPr/>
          <p:nvPr/>
        </p:nvCxnSpPr>
        <p:spPr>
          <a:xfrm>
            <a:off x="6944050" y="4647047"/>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267650" y="4652963"/>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4210048" y="466606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591048" y="466606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857748" y="465654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962400" y="466902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232694" y="3898988"/>
            <a:ext cx="838200" cy="461665"/>
          </a:xfrm>
          <a:prstGeom prst="rect">
            <a:avLst/>
          </a:prstGeom>
          <a:noFill/>
        </p:spPr>
        <p:txBody>
          <a:bodyPr wrap="square" rtlCol="0">
            <a:spAutoFit/>
          </a:bodyPr>
          <a:lstStyle/>
          <a:p>
            <a:pPr algn="ctr"/>
            <a:r>
              <a:rPr lang="en-US" sz="2400" dirty="0" smtClean="0">
                <a:solidFill>
                  <a:srgbClr val="7C7044"/>
                </a:solidFill>
              </a:rPr>
              <a:t>D</a:t>
            </a:r>
            <a:endParaRPr lang="en-US" sz="2400" dirty="0">
              <a:solidFill>
                <a:srgbClr val="7C7044"/>
              </a:solidFill>
            </a:endParaRPr>
          </a:p>
        </p:txBody>
      </p:sp>
      <p:sp>
        <p:nvSpPr>
          <p:cNvPr id="48" name="TextBox 47"/>
          <p:cNvSpPr txBox="1"/>
          <p:nvPr/>
        </p:nvSpPr>
        <p:spPr>
          <a:xfrm>
            <a:off x="6172200" y="3864482"/>
            <a:ext cx="838200" cy="461665"/>
          </a:xfrm>
          <a:prstGeom prst="rect">
            <a:avLst/>
          </a:prstGeom>
          <a:noFill/>
        </p:spPr>
        <p:txBody>
          <a:bodyPr wrap="square" rtlCol="0">
            <a:spAutoFit/>
          </a:bodyPr>
          <a:lstStyle/>
          <a:p>
            <a:pPr algn="ctr"/>
            <a:r>
              <a:rPr lang="en-US" sz="2400" dirty="0" smtClean="0">
                <a:solidFill>
                  <a:srgbClr val="7C7044"/>
                </a:solidFill>
              </a:rPr>
              <a:t>G</a:t>
            </a:r>
            <a:endParaRPr lang="en-US" sz="2400" dirty="0">
              <a:solidFill>
                <a:srgbClr val="7C7044"/>
              </a:solidFill>
            </a:endParaRPr>
          </a:p>
        </p:txBody>
      </p:sp>
      <p:sp>
        <p:nvSpPr>
          <p:cNvPr id="45" name="TextBox 44"/>
          <p:cNvSpPr txBox="1"/>
          <p:nvPr/>
        </p:nvSpPr>
        <p:spPr>
          <a:xfrm>
            <a:off x="1295400" y="4960203"/>
            <a:ext cx="2514600" cy="1107996"/>
          </a:xfrm>
          <a:prstGeom prst="rect">
            <a:avLst/>
          </a:prstGeom>
          <a:noFill/>
        </p:spPr>
        <p:txBody>
          <a:bodyPr wrap="square" rtlCol="0">
            <a:spAutoFit/>
          </a:bodyPr>
          <a:lstStyle/>
          <a:p>
            <a:r>
              <a:rPr lang="en-US" sz="2200" dirty="0" smtClean="0">
                <a:solidFill>
                  <a:srgbClr val="7C7044"/>
                </a:solidFill>
                <a:latin typeface="Arial Black" panose="020B0A04020102020204" pitchFamily="34" charset="0"/>
              </a:rPr>
              <a:t>A Branch within </a:t>
            </a:r>
          </a:p>
          <a:p>
            <a:r>
              <a:rPr lang="en-US" sz="2200" dirty="0" smtClean="0">
                <a:solidFill>
                  <a:srgbClr val="7C7044"/>
                </a:solidFill>
                <a:latin typeface="Arial Black" panose="020B0A04020102020204" pitchFamily="34" charset="0"/>
              </a:rPr>
              <a:t>a Branch</a:t>
            </a:r>
            <a:endParaRPr lang="en-US" sz="2200" dirty="0">
              <a:solidFill>
                <a:srgbClr val="7C7044"/>
              </a:solidFill>
              <a:latin typeface="Arial Black" panose="020B0A04020102020204" pitchFamily="34" charset="0"/>
            </a:endParaRPr>
          </a:p>
        </p:txBody>
      </p:sp>
      <p:cxnSp>
        <p:nvCxnSpPr>
          <p:cNvPr id="46" name="Straight Arrow Connector 45"/>
          <p:cNvCxnSpPr/>
          <p:nvPr/>
        </p:nvCxnSpPr>
        <p:spPr>
          <a:xfrm flipV="1">
            <a:off x="2819400" y="3810000"/>
            <a:ext cx="1600200" cy="1066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126</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19814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12954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1333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714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81200" y="216217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215560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781300" y="445507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3162300" y="445507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430477" y="4441606"/>
            <a:ext cx="1752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14600" y="444373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Double Bracket 12"/>
          <p:cNvSpPr/>
          <p:nvPr/>
        </p:nvSpPr>
        <p:spPr>
          <a:xfrm>
            <a:off x="6248400" y="1860332"/>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15" name="Straight Connector 14"/>
          <p:cNvCxnSpPr/>
          <p:nvPr/>
        </p:nvCxnSpPr>
        <p:spPr>
          <a:xfrm rot="5400000">
            <a:off x="4057648" y="3303697"/>
            <a:ext cx="2257098" cy="157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5626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34200" y="2178268"/>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8600" y="137160"/>
            <a:ext cx="8412480" cy="627864"/>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NESTED INPUT</a:t>
            </a:r>
            <a:endParaRPr lang="en-US" sz="3600" dirty="0">
              <a:solidFill>
                <a:srgbClr val="7C7044"/>
              </a:solidFill>
              <a:latin typeface="Arial Black" panose="020B0A04020102020204" pitchFamily="34" charset="0"/>
            </a:endParaRPr>
          </a:p>
        </p:txBody>
      </p:sp>
      <p:sp>
        <p:nvSpPr>
          <p:cNvPr id="23" name="TextBox 22"/>
          <p:cNvSpPr txBox="1"/>
          <p:nvPr/>
        </p:nvSpPr>
        <p:spPr>
          <a:xfrm>
            <a:off x="1371600" y="1371600"/>
            <a:ext cx="838200" cy="461665"/>
          </a:xfrm>
          <a:prstGeom prst="rect">
            <a:avLst/>
          </a:prstGeom>
          <a:noFill/>
        </p:spPr>
        <p:txBody>
          <a:bodyPr wrap="square" rtlCol="0">
            <a:spAutoFit/>
          </a:bodyPr>
          <a:lstStyle/>
          <a:p>
            <a:pPr algn="ctr"/>
            <a:r>
              <a:rPr lang="en-US" sz="2400" dirty="0" smtClean="0">
                <a:solidFill>
                  <a:srgbClr val="7C7044"/>
                </a:solidFill>
              </a:rPr>
              <a:t>A</a:t>
            </a:r>
            <a:endParaRPr lang="en-US" sz="2400" dirty="0">
              <a:solidFill>
                <a:srgbClr val="7C7044"/>
              </a:solidFill>
            </a:endParaRPr>
          </a:p>
        </p:txBody>
      </p:sp>
      <p:sp>
        <p:nvSpPr>
          <p:cNvPr id="24" name="TextBox 23"/>
          <p:cNvSpPr txBox="1"/>
          <p:nvPr/>
        </p:nvSpPr>
        <p:spPr>
          <a:xfrm>
            <a:off x="2819400" y="3654970"/>
            <a:ext cx="838200" cy="461665"/>
          </a:xfrm>
          <a:prstGeom prst="rect">
            <a:avLst/>
          </a:prstGeom>
          <a:noFill/>
        </p:spPr>
        <p:txBody>
          <a:bodyPr wrap="square" rtlCol="0">
            <a:spAutoFit/>
          </a:bodyPr>
          <a:lstStyle/>
          <a:p>
            <a:pPr algn="ctr"/>
            <a:r>
              <a:rPr lang="en-US" sz="2400" dirty="0" smtClean="0">
                <a:solidFill>
                  <a:srgbClr val="7C7044"/>
                </a:solidFill>
              </a:rPr>
              <a:t>E</a:t>
            </a:r>
            <a:endParaRPr lang="en-US" sz="2400" dirty="0">
              <a:solidFill>
                <a:srgbClr val="7C7044"/>
              </a:solidFill>
            </a:endParaRPr>
          </a:p>
        </p:txBody>
      </p:sp>
      <p:sp>
        <p:nvSpPr>
          <p:cNvPr id="25" name="TextBox 24"/>
          <p:cNvSpPr txBox="1"/>
          <p:nvPr/>
        </p:nvSpPr>
        <p:spPr>
          <a:xfrm>
            <a:off x="6172200" y="1371600"/>
            <a:ext cx="838200" cy="461665"/>
          </a:xfrm>
          <a:prstGeom prst="rect">
            <a:avLst/>
          </a:prstGeom>
          <a:noFill/>
        </p:spPr>
        <p:txBody>
          <a:bodyPr wrap="square" rtlCol="0">
            <a:spAutoFit/>
          </a:bodyPr>
          <a:lstStyle/>
          <a:p>
            <a:pPr algn="ctr"/>
            <a:r>
              <a:rPr lang="en-US" sz="2400" dirty="0" smtClean="0">
                <a:solidFill>
                  <a:srgbClr val="7C7044"/>
                </a:solidFill>
              </a:rPr>
              <a:t>Y</a:t>
            </a:r>
            <a:endParaRPr lang="en-US" sz="2400" dirty="0">
              <a:solidFill>
                <a:srgbClr val="7C7044"/>
              </a:solidFill>
            </a:endParaRPr>
          </a:p>
        </p:txBody>
      </p:sp>
      <p:cxnSp>
        <p:nvCxnSpPr>
          <p:cNvPr id="31" name="Straight Connector 30"/>
          <p:cNvCxnSpPr/>
          <p:nvPr/>
        </p:nvCxnSpPr>
        <p:spPr>
          <a:xfrm rot="5400000">
            <a:off x="2781300" y="217646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3162300" y="217646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4290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514600" y="216513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3016468" y="1970197"/>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819400" y="1371600"/>
            <a:ext cx="838200" cy="461665"/>
          </a:xfrm>
          <a:prstGeom prst="rect">
            <a:avLst/>
          </a:prstGeom>
          <a:noFill/>
        </p:spPr>
        <p:txBody>
          <a:bodyPr wrap="square" rtlCol="0">
            <a:spAutoFit/>
          </a:bodyPr>
          <a:lstStyle/>
          <a:p>
            <a:pPr algn="ctr"/>
            <a:r>
              <a:rPr lang="en-US" sz="2400" dirty="0" smtClean="0">
                <a:solidFill>
                  <a:srgbClr val="7C7044"/>
                </a:solidFill>
              </a:rPr>
              <a:t>B</a:t>
            </a:r>
            <a:endParaRPr lang="en-US" sz="2400" dirty="0">
              <a:solidFill>
                <a:srgbClr val="7C7044"/>
              </a:solidFill>
            </a:endParaRPr>
          </a:p>
        </p:txBody>
      </p:sp>
      <p:cxnSp>
        <p:nvCxnSpPr>
          <p:cNvPr id="28" name="Straight Connector 27"/>
          <p:cNvCxnSpPr/>
          <p:nvPr/>
        </p:nvCxnSpPr>
        <p:spPr>
          <a:xfrm rot="5400000">
            <a:off x="2781300" y="3314700"/>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3162300" y="3314700"/>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429000" y="3309933"/>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514600" y="3303369"/>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819400" y="2514600"/>
            <a:ext cx="838200" cy="461665"/>
          </a:xfrm>
          <a:prstGeom prst="rect">
            <a:avLst/>
          </a:prstGeom>
          <a:noFill/>
        </p:spPr>
        <p:txBody>
          <a:bodyPr wrap="square" rtlCol="0">
            <a:spAutoFit/>
          </a:bodyPr>
          <a:lstStyle/>
          <a:p>
            <a:pPr algn="ctr"/>
            <a:r>
              <a:rPr lang="en-US" sz="2400" dirty="0" smtClean="0">
                <a:solidFill>
                  <a:srgbClr val="7C7044"/>
                </a:solidFill>
              </a:rPr>
              <a:t>D</a:t>
            </a:r>
            <a:endParaRPr lang="en-US" sz="2400" dirty="0">
              <a:solidFill>
                <a:srgbClr val="7C7044"/>
              </a:solidFill>
            </a:endParaRPr>
          </a:p>
        </p:txBody>
      </p:sp>
      <p:cxnSp>
        <p:nvCxnSpPr>
          <p:cNvPr id="41" name="Straight Connector 40"/>
          <p:cNvCxnSpPr/>
          <p:nvPr/>
        </p:nvCxnSpPr>
        <p:spPr>
          <a:xfrm rot="5400000" flipH="1" flipV="1">
            <a:off x="3390899" y="2736632"/>
            <a:ext cx="1143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0800000">
            <a:off x="3657600" y="3352800"/>
            <a:ext cx="1752600"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486400" y="4122003"/>
            <a:ext cx="2514600" cy="1107996"/>
          </a:xfrm>
          <a:prstGeom prst="rect">
            <a:avLst/>
          </a:prstGeom>
          <a:noFill/>
        </p:spPr>
        <p:txBody>
          <a:bodyPr wrap="square" rtlCol="0">
            <a:spAutoFit/>
          </a:bodyPr>
          <a:lstStyle/>
          <a:p>
            <a:r>
              <a:rPr lang="en-US" sz="2200" dirty="0" smtClean="0">
                <a:solidFill>
                  <a:srgbClr val="7C7044"/>
                </a:solidFill>
                <a:latin typeface="Arial Black" panose="020B0A04020102020204" pitchFamily="34" charset="0"/>
              </a:rPr>
              <a:t>A Branch within </a:t>
            </a:r>
          </a:p>
          <a:p>
            <a:r>
              <a:rPr lang="en-US" sz="2200" dirty="0" smtClean="0">
                <a:solidFill>
                  <a:srgbClr val="7C7044"/>
                </a:solidFill>
                <a:latin typeface="Arial Black" panose="020B0A04020102020204" pitchFamily="34" charset="0"/>
              </a:rPr>
              <a:t>a Branch</a:t>
            </a:r>
            <a:endParaRPr lang="en-US" sz="2200" dirty="0">
              <a:solidFill>
                <a:srgbClr val="7C7044"/>
              </a:solidFill>
              <a:latin typeface="Arial Black" panose="020B0A04020102020204" pitchFamily="34" charset="0"/>
            </a:endParaRPr>
          </a:p>
        </p:txBody>
      </p:sp>
      <p:cxnSp>
        <p:nvCxnSpPr>
          <p:cNvPr id="48" name="Straight Connector 47"/>
          <p:cNvCxnSpPr/>
          <p:nvPr/>
        </p:nvCxnSpPr>
        <p:spPr>
          <a:xfrm rot="5400000">
            <a:off x="4152900" y="217646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4533900" y="217646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4800600" y="2169895"/>
            <a:ext cx="1447800" cy="18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886200" y="216989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191000" y="1371600"/>
            <a:ext cx="838200" cy="461665"/>
          </a:xfrm>
          <a:prstGeom prst="rect">
            <a:avLst/>
          </a:prstGeom>
          <a:noFill/>
        </p:spPr>
        <p:txBody>
          <a:bodyPr wrap="square" rtlCol="0">
            <a:spAutoFit/>
          </a:bodyPr>
          <a:lstStyle/>
          <a:p>
            <a:pPr algn="ctr"/>
            <a:r>
              <a:rPr lang="en-US" sz="2400" dirty="0" smtClean="0">
                <a:solidFill>
                  <a:srgbClr val="7C7044"/>
                </a:solidFill>
              </a:rPr>
              <a:t>C</a:t>
            </a:r>
            <a:endParaRPr lang="en-US" sz="2400" dirty="0">
              <a:solidFill>
                <a:srgbClr val="7C7044"/>
              </a:solidFill>
            </a:endParaRPr>
          </a:p>
        </p:txBody>
      </p:sp>
      <p:cxnSp>
        <p:nvCxnSpPr>
          <p:cNvPr id="60" name="Straight Connector 59"/>
          <p:cNvCxnSpPr/>
          <p:nvPr/>
        </p:nvCxnSpPr>
        <p:spPr>
          <a:xfrm rot="5400000" flipH="1" flipV="1">
            <a:off x="1943100" y="2736632"/>
            <a:ext cx="1143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flipH="1" flipV="1">
            <a:off x="1943100" y="3877002"/>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127</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275640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12954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1333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7145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81200" y="216217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215560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781300" y="445507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3162300" y="445507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429000" y="4437996"/>
            <a:ext cx="19797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14600" y="444373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Double Bracket 12"/>
          <p:cNvSpPr/>
          <p:nvPr/>
        </p:nvSpPr>
        <p:spPr>
          <a:xfrm>
            <a:off x="6248400" y="1860332"/>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16" name="Straight Connector 15"/>
          <p:cNvCxnSpPr/>
          <p:nvPr/>
        </p:nvCxnSpPr>
        <p:spPr>
          <a:xfrm rot="5400000">
            <a:off x="5562600" y="32004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34200" y="2178268"/>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8600" y="137160"/>
            <a:ext cx="8412480" cy="627864"/>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REMOVING NESTED INPUT</a:t>
            </a:r>
            <a:endParaRPr lang="en-US" sz="3600" dirty="0">
              <a:solidFill>
                <a:srgbClr val="7C7044"/>
              </a:solidFill>
              <a:latin typeface="Arial Black" panose="020B0A04020102020204" pitchFamily="34" charset="0"/>
            </a:endParaRPr>
          </a:p>
        </p:txBody>
      </p:sp>
      <p:cxnSp>
        <p:nvCxnSpPr>
          <p:cNvPr id="15" name="Straight Connector 14"/>
          <p:cNvCxnSpPr/>
          <p:nvPr/>
        </p:nvCxnSpPr>
        <p:spPr>
          <a:xfrm rot="5400000">
            <a:off x="4302670" y="3296304"/>
            <a:ext cx="2257098" cy="157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371600" y="1371600"/>
            <a:ext cx="838200" cy="461665"/>
          </a:xfrm>
          <a:prstGeom prst="rect">
            <a:avLst/>
          </a:prstGeom>
          <a:noFill/>
        </p:spPr>
        <p:txBody>
          <a:bodyPr wrap="square" rtlCol="0">
            <a:spAutoFit/>
          </a:bodyPr>
          <a:lstStyle/>
          <a:p>
            <a:pPr algn="ctr"/>
            <a:r>
              <a:rPr lang="en-US" sz="2400" dirty="0" smtClean="0">
                <a:solidFill>
                  <a:srgbClr val="7C7044"/>
                </a:solidFill>
              </a:rPr>
              <a:t>A</a:t>
            </a:r>
            <a:endParaRPr lang="en-US" sz="2400" dirty="0">
              <a:solidFill>
                <a:srgbClr val="7C7044"/>
              </a:solidFill>
            </a:endParaRPr>
          </a:p>
        </p:txBody>
      </p:sp>
      <p:sp>
        <p:nvSpPr>
          <p:cNvPr id="24" name="TextBox 23"/>
          <p:cNvSpPr txBox="1"/>
          <p:nvPr/>
        </p:nvSpPr>
        <p:spPr>
          <a:xfrm>
            <a:off x="2819400" y="3654970"/>
            <a:ext cx="838200" cy="461665"/>
          </a:xfrm>
          <a:prstGeom prst="rect">
            <a:avLst/>
          </a:prstGeom>
          <a:noFill/>
        </p:spPr>
        <p:txBody>
          <a:bodyPr wrap="square" rtlCol="0">
            <a:spAutoFit/>
          </a:bodyPr>
          <a:lstStyle/>
          <a:p>
            <a:pPr algn="ctr"/>
            <a:r>
              <a:rPr lang="en-US" sz="2400" dirty="0" smtClean="0">
                <a:solidFill>
                  <a:srgbClr val="7C7044"/>
                </a:solidFill>
              </a:rPr>
              <a:t>E</a:t>
            </a:r>
            <a:endParaRPr lang="en-US" sz="2400" dirty="0">
              <a:solidFill>
                <a:srgbClr val="7C7044"/>
              </a:solidFill>
            </a:endParaRPr>
          </a:p>
        </p:txBody>
      </p:sp>
      <p:sp>
        <p:nvSpPr>
          <p:cNvPr id="25" name="TextBox 24"/>
          <p:cNvSpPr txBox="1"/>
          <p:nvPr/>
        </p:nvSpPr>
        <p:spPr>
          <a:xfrm>
            <a:off x="6172200" y="1371600"/>
            <a:ext cx="838200" cy="461665"/>
          </a:xfrm>
          <a:prstGeom prst="rect">
            <a:avLst/>
          </a:prstGeom>
          <a:noFill/>
        </p:spPr>
        <p:txBody>
          <a:bodyPr wrap="square" rtlCol="0">
            <a:spAutoFit/>
          </a:bodyPr>
          <a:lstStyle/>
          <a:p>
            <a:pPr algn="ctr"/>
            <a:r>
              <a:rPr lang="en-US" sz="2400" dirty="0" smtClean="0">
                <a:solidFill>
                  <a:srgbClr val="7C7044"/>
                </a:solidFill>
              </a:rPr>
              <a:t>Y</a:t>
            </a:r>
            <a:endParaRPr lang="en-US" sz="2400" dirty="0">
              <a:solidFill>
                <a:srgbClr val="7C7044"/>
              </a:solidFill>
            </a:endParaRPr>
          </a:p>
        </p:txBody>
      </p:sp>
      <p:cxnSp>
        <p:nvCxnSpPr>
          <p:cNvPr id="31" name="Straight Connector 30"/>
          <p:cNvCxnSpPr/>
          <p:nvPr/>
        </p:nvCxnSpPr>
        <p:spPr>
          <a:xfrm rot="5400000">
            <a:off x="2781300" y="217646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3162300" y="217646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429000" y="2166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514600" y="216513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3016468" y="1970197"/>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819400" y="1371600"/>
            <a:ext cx="838200" cy="461665"/>
          </a:xfrm>
          <a:prstGeom prst="rect">
            <a:avLst/>
          </a:prstGeom>
          <a:noFill/>
        </p:spPr>
        <p:txBody>
          <a:bodyPr wrap="square" rtlCol="0">
            <a:spAutoFit/>
          </a:bodyPr>
          <a:lstStyle/>
          <a:p>
            <a:pPr algn="ctr"/>
            <a:r>
              <a:rPr lang="en-US" sz="2400" dirty="0" smtClean="0">
                <a:solidFill>
                  <a:srgbClr val="7C7044"/>
                </a:solidFill>
              </a:rPr>
              <a:t>B</a:t>
            </a:r>
            <a:endParaRPr lang="en-US" sz="2400" dirty="0">
              <a:solidFill>
                <a:srgbClr val="7C7044"/>
              </a:solidFill>
            </a:endParaRPr>
          </a:p>
        </p:txBody>
      </p:sp>
      <p:cxnSp>
        <p:nvCxnSpPr>
          <p:cNvPr id="28" name="Straight Connector 27"/>
          <p:cNvCxnSpPr/>
          <p:nvPr/>
        </p:nvCxnSpPr>
        <p:spPr>
          <a:xfrm rot="5400000">
            <a:off x="2781300" y="3314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3162300" y="3314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429000" y="330993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514600" y="330336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819400" y="2514600"/>
            <a:ext cx="838200" cy="461665"/>
          </a:xfrm>
          <a:prstGeom prst="rect">
            <a:avLst/>
          </a:prstGeom>
          <a:noFill/>
        </p:spPr>
        <p:txBody>
          <a:bodyPr wrap="square" rtlCol="0">
            <a:spAutoFit/>
          </a:bodyPr>
          <a:lstStyle/>
          <a:p>
            <a:pPr algn="ctr"/>
            <a:r>
              <a:rPr lang="en-US" sz="2400" dirty="0" smtClean="0">
                <a:solidFill>
                  <a:srgbClr val="7C7044"/>
                </a:solidFill>
              </a:rPr>
              <a:t>D</a:t>
            </a:r>
            <a:endParaRPr lang="en-US" sz="2400" dirty="0">
              <a:solidFill>
                <a:srgbClr val="7C7044"/>
              </a:solidFill>
            </a:endParaRPr>
          </a:p>
        </p:txBody>
      </p:sp>
      <p:cxnSp>
        <p:nvCxnSpPr>
          <p:cNvPr id="46" name="Straight Arrow Connector 45"/>
          <p:cNvCxnSpPr/>
          <p:nvPr/>
        </p:nvCxnSpPr>
        <p:spPr>
          <a:xfrm rot="16200000" flipV="1">
            <a:off x="4724400" y="3810000"/>
            <a:ext cx="1219200"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486400" y="4960203"/>
            <a:ext cx="2514600" cy="769441"/>
          </a:xfrm>
          <a:prstGeom prst="rect">
            <a:avLst/>
          </a:prstGeom>
          <a:noFill/>
        </p:spPr>
        <p:txBody>
          <a:bodyPr wrap="square" rtlCol="0">
            <a:spAutoFit/>
          </a:bodyPr>
          <a:lstStyle/>
          <a:p>
            <a:r>
              <a:rPr lang="en-US" sz="2200" dirty="0" smtClean="0">
                <a:solidFill>
                  <a:srgbClr val="7C7044"/>
                </a:solidFill>
                <a:latin typeface="Arial Black" panose="020B0A04020102020204" pitchFamily="34" charset="0"/>
              </a:rPr>
              <a:t>Instruction C repeated</a:t>
            </a:r>
            <a:endParaRPr lang="en-US" sz="2200" dirty="0">
              <a:solidFill>
                <a:srgbClr val="7C7044"/>
              </a:solidFill>
              <a:latin typeface="Arial Black" panose="020B0A04020102020204" pitchFamily="34" charset="0"/>
            </a:endParaRPr>
          </a:p>
        </p:txBody>
      </p:sp>
      <p:cxnSp>
        <p:nvCxnSpPr>
          <p:cNvPr id="48" name="Straight Connector 47"/>
          <p:cNvCxnSpPr/>
          <p:nvPr/>
        </p:nvCxnSpPr>
        <p:spPr>
          <a:xfrm rot="5400000">
            <a:off x="4152900" y="217646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4533900" y="217646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4800600" y="2169895"/>
            <a:ext cx="1447800" cy="18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886200" y="216989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191000" y="1371600"/>
            <a:ext cx="838200" cy="461665"/>
          </a:xfrm>
          <a:prstGeom prst="rect">
            <a:avLst/>
          </a:prstGeom>
          <a:noFill/>
        </p:spPr>
        <p:txBody>
          <a:bodyPr wrap="square" rtlCol="0">
            <a:spAutoFit/>
          </a:bodyPr>
          <a:lstStyle/>
          <a:p>
            <a:pPr algn="ctr"/>
            <a:r>
              <a:rPr lang="en-US" sz="2400" dirty="0" smtClean="0">
                <a:solidFill>
                  <a:srgbClr val="7C7044"/>
                </a:solidFill>
              </a:rPr>
              <a:t>C</a:t>
            </a:r>
            <a:endParaRPr lang="en-US" sz="2400" dirty="0">
              <a:solidFill>
                <a:srgbClr val="7C7044"/>
              </a:solidFill>
            </a:endParaRPr>
          </a:p>
        </p:txBody>
      </p:sp>
      <p:cxnSp>
        <p:nvCxnSpPr>
          <p:cNvPr id="60" name="Straight Connector 59"/>
          <p:cNvCxnSpPr/>
          <p:nvPr/>
        </p:nvCxnSpPr>
        <p:spPr>
          <a:xfrm rot="5400000" flipH="1" flipV="1">
            <a:off x="1943100" y="2736632"/>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flipH="1" flipV="1">
            <a:off x="1943100" y="3877002"/>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429000" y="33099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4152900" y="3319463"/>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4533900" y="3319463"/>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886200" y="3312895"/>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191000" y="2514600"/>
            <a:ext cx="838200" cy="461665"/>
          </a:xfrm>
          <a:prstGeom prst="rect">
            <a:avLst/>
          </a:prstGeom>
          <a:noFill/>
        </p:spPr>
        <p:txBody>
          <a:bodyPr wrap="square" rtlCol="0">
            <a:spAutoFit/>
          </a:bodyPr>
          <a:lstStyle/>
          <a:p>
            <a:pPr algn="ctr"/>
            <a:r>
              <a:rPr lang="en-US" sz="2400" dirty="0" smtClean="0">
                <a:solidFill>
                  <a:srgbClr val="7C7044"/>
                </a:solidFill>
              </a:rPr>
              <a:t>C</a:t>
            </a:r>
            <a:endParaRPr lang="en-US" sz="2400" dirty="0">
              <a:solidFill>
                <a:srgbClr val="7C7044"/>
              </a:solidFill>
            </a:endParaRPr>
          </a:p>
        </p:txBody>
      </p:sp>
      <p:cxnSp>
        <p:nvCxnSpPr>
          <p:cNvPr id="58" name="Straight Connector 57"/>
          <p:cNvCxnSpPr/>
          <p:nvPr/>
        </p:nvCxnSpPr>
        <p:spPr>
          <a:xfrm>
            <a:off x="4810126" y="3326031"/>
            <a:ext cx="609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128</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71796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28600" y="137160"/>
            <a:ext cx="8412480" cy="1181862"/>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PROGRAMMING LIMITATIONS OF PLCS</a:t>
            </a:r>
            <a:endParaRPr lang="en-US" sz="3600" dirty="0">
              <a:solidFill>
                <a:srgbClr val="7C7044"/>
              </a:solidFill>
              <a:latin typeface="Arial Black" panose="020B0A04020102020204" pitchFamily="34" charset="0"/>
            </a:endParaRPr>
          </a:p>
        </p:txBody>
      </p:sp>
      <p:sp>
        <p:nvSpPr>
          <p:cNvPr id="3" name="TextBox 2"/>
          <p:cNvSpPr txBox="1"/>
          <p:nvPr/>
        </p:nvSpPr>
        <p:spPr>
          <a:xfrm>
            <a:off x="548640" y="1463040"/>
            <a:ext cx="8001000" cy="2862322"/>
          </a:xfrm>
          <a:prstGeom prst="rect">
            <a:avLst/>
          </a:prstGeom>
          <a:noFill/>
        </p:spPr>
        <p:txBody>
          <a:bodyPr wrap="square" rtlCol="0">
            <a:spAutoFit/>
          </a:bodyPr>
          <a:lstStyle/>
          <a:p>
            <a:pPr marL="228600" lvl="1" indent="-228600">
              <a:spcBef>
                <a:spcPts val="1200"/>
              </a:spcBef>
              <a:spcAft>
                <a:spcPts val="1200"/>
              </a:spcAft>
              <a:buFont typeface="Arial" panose="020B0604020202020204" pitchFamily="34" charset="0"/>
              <a:buChar char="•"/>
            </a:pPr>
            <a:r>
              <a:rPr lang="en-US" sz="2400" dirty="0" smtClean="0">
                <a:solidFill>
                  <a:srgbClr val="7C7044"/>
                </a:solidFill>
              </a:rPr>
              <a:t> </a:t>
            </a:r>
            <a:r>
              <a:rPr lang="en-US" sz="2800" dirty="0" smtClean="0">
                <a:solidFill>
                  <a:srgbClr val="7C7044"/>
                </a:solidFill>
                <a:latin typeface="Arial Black" panose="020B0A04020102020204" pitchFamily="34" charset="0"/>
              </a:rPr>
              <a:t>Vertical Contacts (Not Allowed)</a:t>
            </a:r>
          </a:p>
          <a:p>
            <a:pPr marL="228600" lvl="1"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Number of Series Contacts on 1 </a:t>
            </a:r>
            <a:r>
              <a:rPr lang="en-US" sz="2800" dirty="0" smtClean="0">
                <a:solidFill>
                  <a:srgbClr val="7C7044"/>
                </a:solidFill>
                <a:latin typeface="Arial Black" panose="020B0A04020102020204" pitchFamily="34" charset="0"/>
              </a:rPr>
              <a:t>Rung </a:t>
            </a:r>
            <a:r>
              <a:rPr lang="en-US" sz="2800" dirty="0">
                <a:solidFill>
                  <a:srgbClr val="7C7044"/>
                </a:solidFill>
                <a:latin typeface="Arial Black" panose="020B0A04020102020204" pitchFamily="34" charset="0"/>
              </a:rPr>
              <a:t>(Typically</a:t>
            </a:r>
            <a:r>
              <a:rPr lang="en-US" sz="2800" dirty="0" smtClean="0">
                <a:solidFill>
                  <a:srgbClr val="7C7044"/>
                </a:solidFill>
                <a:latin typeface="Arial Black" panose="020B0A04020102020204" pitchFamily="34" charset="0"/>
              </a:rPr>
              <a:t>)</a:t>
            </a:r>
          </a:p>
          <a:p>
            <a:pPr marL="228600" lvl="1"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Number of Parallel Branches on 1 </a:t>
            </a:r>
            <a:r>
              <a:rPr lang="en-US" sz="2800" dirty="0" smtClean="0">
                <a:solidFill>
                  <a:srgbClr val="7C7044"/>
                </a:solidFill>
                <a:latin typeface="Arial Black" panose="020B0A04020102020204" pitchFamily="34" charset="0"/>
              </a:rPr>
              <a:t>Rung </a:t>
            </a:r>
            <a:r>
              <a:rPr lang="en-US" sz="2800" dirty="0">
                <a:solidFill>
                  <a:srgbClr val="7C7044"/>
                </a:solidFill>
                <a:latin typeface="Arial Black" panose="020B0A04020102020204" pitchFamily="34" charset="0"/>
              </a:rPr>
              <a:t>(Typically</a:t>
            </a:r>
            <a:r>
              <a:rPr lang="en-US" sz="2800" dirty="0" smtClean="0">
                <a:solidFill>
                  <a:srgbClr val="7C7044"/>
                </a:solidFill>
                <a:latin typeface="Arial Black" panose="020B0A04020102020204" pitchFamily="34" charset="0"/>
              </a:rPr>
              <a:t>)</a:t>
            </a:r>
          </a:p>
        </p:txBody>
      </p:sp>
      <p:sp>
        <p:nvSpPr>
          <p:cNvPr id="8"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129</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153881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p:cNvSpPr txBox="1"/>
          <p:nvPr/>
        </p:nvSpPr>
        <p:spPr>
          <a:xfrm>
            <a:off x="228600" y="137160"/>
            <a:ext cx="8412480" cy="627864"/>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EXAMINE OFF</a:t>
            </a:r>
            <a:endParaRPr lang="en-US" sz="3600" dirty="0">
              <a:solidFill>
                <a:srgbClr val="7C7044"/>
              </a:solidFill>
              <a:latin typeface="Arial Black" panose="020B0A04020102020204" pitchFamily="34" charset="0"/>
            </a:endParaRPr>
          </a:p>
        </p:txBody>
      </p:sp>
      <p:sp>
        <p:nvSpPr>
          <p:cNvPr id="13" name="TextBox 12"/>
          <p:cNvSpPr txBox="1"/>
          <p:nvPr/>
        </p:nvSpPr>
        <p:spPr>
          <a:xfrm>
            <a:off x="548640" y="1981200"/>
            <a:ext cx="8001000" cy="1261884"/>
          </a:xfrm>
          <a:prstGeom prst="rect">
            <a:avLst/>
          </a:prstGeom>
          <a:noFill/>
        </p:spPr>
        <p:txBody>
          <a:bodyPr wrap="square"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Examine off is true when it is off</a:t>
            </a:r>
          </a:p>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Examine off is false when it is on</a:t>
            </a:r>
            <a:endParaRPr lang="en-US" sz="2800" dirty="0">
              <a:solidFill>
                <a:srgbClr val="7C7044"/>
              </a:solidFill>
              <a:latin typeface="Arial Black" panose="020B0A04020102020204" pitchFamily="34" charset="0"/>
            </a:endParaRPr>
          </a:p>
        </p:txBody>
      </p:sp>
      <p:cxnSp>
        <p:nvCxnSpPr>
          <p:cNvPr id="8" name="Straight Connector 7"/>
          <p:cNvCxnSpPr/>
          <p:nvPr/>
        </p:nvCxnSpPr>
        <p:spPr>
          <a:xfrm rot="5400000">
            <a:off x="800100" y="11811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181100" y="11811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47800" y="1176333"/>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1169769"/>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028696" y="930166"/>
            <a:ext cx="4572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13</a:t>
            </a:fld>
            <a:endParaRPr lang="en-US" dirty="0">
              <a:solidFill>
                <a:srgbClr val="7C7044"/>
              </a:solidFill>
            </a:endParaRPr>
          </a:p>
        </p:txBody>
      </p:sp>
    </p:spTree>
    <p:extLst>
      <p:ext uri="{BB962C8B-B14F-4D97-AF65-F5344CB8AC3E}">
        <p14:creationId xmlns:p14="http://schemas.microsoft.com/office/powerpoint/2010/main" val="36898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28600" y="137160"/>
            <a:ext cx="8412480" cy="1181862"/>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PROGRAMMING LIMITATIONS OF PLCS</a:t>
            </a:r>
            <a:endParaRPr lang="en-US" sz="3600" dirty="0">
              <a:solidFill>
                <a:srgbClr val="7C7044"/>
              </a:solidFill>
              <a:latin typeface="Arial Black" panose="020B0A04020102020204" pitchFamily="34" charset="0"/>
            </a:endParaRPr>
          </a:p>
        </p:txBody>
      </p:sp>
      <p:sp>
        <p:nvSpPr>
          <p:cNvPr id="3" name="TextBox 2"/>
          <p:cNvSpPr txBox="1"/>
          <p:nvPr/>
        </p:nvSpPr>
        <p:spPr>
          <a:xfrm>
            <a:off x="548640" y="1463040"/>
            <a:ext cx="8001000" cy="2123658"/>
          </a:xfrm>
          <a:prstGeom prst="rect">
            <a:avLst/>
          </a:prstGeom>
          <a:noFill/>
        </p:spPr>
        <p:txBody>
          <a:bodyPr wrap="square" rtlCol="0">
            <a:spAutoFit/>
          </a:bodyPr>
          <a:lstStyle/>
          <a:p>
            <a:pPr marL="228600" lvl="1"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Number </a:t>
            </a:r>
            <a:r>
              <a:rPr lang="en-US" sz="2800" dirty="0">
                <a:solidFill>
                  <a:srgbClr val="7C7044"/>
                </a:solidFill>
                <a:latin typeface="Arial Black" panose="020B0A04020102020204" pitchFamily="34" charset="0"/>
              </a:rPr>
              <a:t>of Series Contacts on 1 </a:t>
            </a:r>
            <a:r>
              <a:rPr lang="en-US" sz="2800" dirty="0" smtClean="0">
                <a:solidFill>
                  <a:srgbClr val="7C7044"/>
                </a:solidFill>
                <a:latin typeface="Arial Black" panose="020B0A04020102020204" pitchFamily="34" charset="0"/>
              </a:rPr>
              <a:t>Rung </a:t>
            </a:r>
            <a:r>
              <a:rPr lang="en-US" sz="2800" dirty="0">
                <a:solidFill>
                  <a:srgbClr val="7C7044"/>
                </a:solidFill>
                <a:latin typeface="Arial Black" panose="020B0A04020102020204" pitchFamily="34" charset="0"/>
              </a:rPr>
              <a:t>(Typically</a:t>
            </a:r>
            <a:r>
              <a:rPr lang="en-US" sz="2800" dirty="0" smtClean="0">
                <a:solidFill>
                  <a:srgbClr val="7C7044"/>
                </a:solidFill>
                <a:latin typeface="Arial Black" panose="020B0A04020102020204" pitchFamily="34" charset="0"/>
              </a:rPr>
              <a:t>)</a:t>
            </a:r>
          </a:p>
          <a:p>
            <a:pPr marL="228600" lvl="1"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Number of Outputs on 1 </a:t>
            </a:r>
            <a:r>
              <a:rPr lang="en-US" sz="2800" dirty="0" smtClean="0">
                <a:solidFill>
                  <a:srgbClr val="7C7044"/>
                </a:solidFill>
                <a:latin typeface="Arial Black" panose="020B0A04020102020204" pitchFamily="34" charset="0"/>
              </a:rPr>
              <a:t>Rung</a:t>
            </a:r>
            <a:r>
              <a:rPr lang="en-US" sz="2800" dirty="0">
                <a:solidFill>
                  <a:srgbClr val="7C7044"/>
                </a:solidFill>
                <a:latin typeface="Arial Black" panose="020B0A04020102020204" pitchFamily="34" charset="0"/>
              </a:rPr>
              <a:t> </a:t>
            </a:r>
            <a:r>
              <a:rPr lang="en-US" sz="2800" dirty="0" smtClean="0">
                <a:solidFill>
                  <a:srgbClr val="7C7044"/>
                </a:solidFill>
                <a:latin typeface="Arial Black" panose="020B0A04020102020204" pitchFamily="34" charset="0"/>
              </a:rPr>
              <a:t>(Typically)</a:t>
            </a:r>
            <a:endParaRPr lang="en-US" dirty="0">
              <a:solidFill>
                <a:srgbClr val="7C7044"/>
              </a:solidFill>
            </a:endParaRPr>
          </a:p>
        </p:txBody>
      </p:sp>
      <p:sp>
        <p:nvSpPr>
          <p:cNvPr id="8"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130</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393083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28600" y="137160"/>
            <a:ext cx="8412480" cy="627864"/>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VERTICAL CONTACTS</a:t>
            </a:r>
            <a:endParaRPr lang="en-US" sz="3600" dirty="0">
              <a:solidFill>
                <a:srgbClr val="7C7044"/>
              </a:solidFill>
              <a:latin typeface="Arial Black" panose="020B0A04020102020204" pitchFamily="34" charset="0"/>
            </a:endParaRPr>
          </a:p>
        </p:txBody>
      </p:sp>
      <p:cxnSp>
        <p:nvCxnSpPr>
          <p:cNvPr id="14" name="Straight Connector 13"/>
          <p:cNvCxnSpPr/>
          <p:nvPr/>
        </p:nvCxnSpPr>
        <p:spPr>
          <a:xfrm>
            <a:off x="4175234" y="1649067"/>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57981" y="20574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4197568" y="12954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4175234" y="24384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38480" y="3048000"/>
            <a:ext cx="8224519" cy="2592826"/>
          </a:xfrm>
          <a:prstGeom prst="rect">
            <a:avLst/>
          </a:prstGeom>
          <a:noFill/>
        </p:spPr>
        <p:txBody>
          <a:bodyPr wrap="square" lIns="82296" tIns="36576" rIns="82296" bIns="36576" rtlCol="0">
            <a:spAutoFit/>
          </a:bodyPr>
          <a:lstStyle/>
          <a:p>
            <a:pPr marL="228600" indent="-228600">
              <a:buFont typeface="Arial" panose="020B0604020202020204" pitchFamily="34" charset="0"/>
              <a:buChar char="•"/>
            </a:pPr>
            <a:r>
              <a:rPr lang="en-US" sz="2200" dirty="0" smtClean="0">
                <a:solidFill>
                  <a:srgbClr val="7C7044"/>
                </a:solidFill>
                <a:latin typeface="Arial Black" panose="020B0A04020102020204" pitchFamily="34" charset="0"/>
              </a:rPr>
              <a:t>Because PLCs scan the logic of a program from left to right and top to bottom only, programming of vertical contacts is not allowed. Vertical contacts can be removed from programming by determining all the paths of logic that flows thru the vertical contact and rewriting it horizontally</a:t>
            </a:r>
          </a:p>
          <a:p>
            <a:pPr>
              <a:lnSpc>
                <a:spcPct val="150000"/>
              </a:lnSpc>
            </a:pPr>
            <a:endParaRPr lang="en-US" sz="2400" dirty="0">
              <a:solidFill>
                <a:srgbClr val="7C7044"/>
              </a:solidFill>
            </a:endParaRPr>
          </a:p>
        </p:txBody>
      </p:sp>
      <p:sp>
        <p:nvSpPr>
          <p:cNvPr id="8"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131</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3902442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 name="Straight Connector 1"/>
          <p:cNvCxnSpPr/>
          <p:nvPr/>
        </p:nvCxnSpPr>
        <p:spPr>
          <a:xfrm rot="5400000">
            <a:off x="-1657348" y="36576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rot="5400000">
            <a:off x="1733552" y="26241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2114552" y="26241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381252" y="261937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04852" y="2614939"/>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52600" y="1828800"/>
            <a:ext cx="838200" cy="461665"/>
          </a:xfrm>
          <a:prstGeom prst="rect">
            <a:avLst/>
          </a:prstGeom>
          <a:noFill/>
        </p:spPr>
        <p:txBody>
          <a:bodyPr wrap="square" rtlCol="0">
            <a:spAutoFit/>
          </a:bodyPr>
          <a:lstStyle/>
          <a:p>
            <a:pPr algn="ctr"/>
            <a:r>
              <a:rPr lang="en-US" sz="2400" dirty="0" smtClean="0">
                <a:solidFill>
                  <a:srgbClr val="7C7044"/>
                </a:solidFill>
              </a:rPr>
              <a:t>A</a:t>
            </a:r>
            <a:endParaRPr lang="en-US" sz="2400" dirty="0">
              <a:solidFill>
                <a:srgbClr val="7C7044"/>
              </a:solidFill>
            </a:endParaRPr>
          </a:p>
        </p:txBody>
      </p:sp>
      <p:cxnSp>
        <p:nvCxnSpPr>
          <p:cNvPr id="13" name="Straight Connector 12"/>
          <p:cNvCxnSpPr/>
          <p:nvPr/>
        </p:nvCxnSpPr>
        <p:spPr>
          <a:xfrm rot="5400000">
            <a:off x="381000" y="3524576"/>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714500" y="442435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095500" y="442435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62200" y="441959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95400" y="4430927"/>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937436" y="26289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318436" y="26289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08736" y="2619702"/>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923147" y="4457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308910" y="4457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894447" y="4419924"/>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6019800" y="37338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Double Bracket 26"/>
          <p:cNvSpPr/>
          <p:nvPr/>
        </p:nvSpPr>
        <p:spPr>
          <a:xfrm>
            <a:off x="7057698" y="2317532"/>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29" name="Straight Connector 28"/>
          <p:cNvCxnSpPr/>
          <p:nvPr/>
        </p:nvCxnSpPr>
        <p:spPr>
          <a:xfrm>
            <a:off x="4594006" y="2622332"/>
            <a:ext cx="243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572000" y="4433889"/>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5027561" y="3527700"/>
            <a:ext cx="1829124" cy="2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971800" y="3301892"/>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987566" y="3657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3009900" y="296260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971800" y="4038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772400" y="2622332"/>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752600" y="4719935"/>
            <a:ext cx="838200" cy="461665"/>
          </a:xfrm>
          <a:prstGeom prst="rect">
            <a:avLst/>
          </a:prstGeom>
          <a:noFill/>
        </p:spPr>
        <p:txBody>
          <a:bodyPr wrap="square" rtlCol="0">
            <a:spAutoFit/>
          </a:bodyPr>
          <a:lstStyle/>
          <a:p>
            <a:pPr algn="ctr"/>
            <a:r>
              <a:rPr lang="en-US" sz="2400" dirty="0" smtClean="0">
                <a:solidFill>
                  <a:srgbClr val="7C7044"/>
                </a:solidFill>
              </a:rPr>
              <a:t>B</a:t>
            </a:r>
            <a:endParaRPr lang="en-US" sz="2400" dirty="0">
              <a:solidFill>
                <a:srgbClr val="7C7044"/>
              </a:solidFill>
            </a:endParaRPr>
          </a:p>
        </p:txBody>
      </p:sp>
      <p:sp>
        <p:nvSpPr>
          <p:cNvPr id="63" name="TextBox 62"/>
          <p:cNvSpPr txBox="1"/>
          <p:nvPr/>
        </p:nvSpPr>
        <p:spPr>
          <a:xfrm>
            <a:off x="3962400" y="1844566"/>
            <a:ext cx="838200" cy="461665"/>
          </a:xfrm>
          <a:prstGeom prst="rect">
            <a:avLst/>
          </a:prstGeom>
          <a:noFill/>
        </p:spPr>
        <p:txBody>
          <a:bodyPr wrap="square" rtlCol="0">
            <a:spAutoFit/>
          </a:bodyPr>
          <a:lstStyle/>
          <a:p>
            <a:pPr algn="ctr"/>
            <a:r>
              <a:rPr lang="en-US" sz="2400" dirty="0" smtClean="0">
                <a:solidFill>
                  <a:srgbClr val="7C7044"/>
                </a:solidFill>
              </a:rPr>
              <a:t>D</a:t>
            </a:r>
            <a:endParaRPr lang="en-US" sz="2400" dirty="0">
              <a:solidFill>
                <a:srgbClr val="7C7044"/>
              </a:solidFill>
            </a:endParaRPr>
          </a:p>
        </p:txBody>
      </p:sp>
      <p:sp>
        <p:nvSpPr>
          <p:cNvPr id="64" name="TextBox 63"/>
          <p:cNvSpPr txBox="1"/>
          <p:nvPr/>
        </p:nvSpPr>
        <p:spPr>
          <a:xfrm>
            <a:off x="3978166" y="4724400"/>
            <a:ext cx="838200" cy="461665"/>
          </a:xfrm>
          <a:prstGeom prst="rect">
            <a:avLst/>
          </a:prstGeom>
          <a:noFill/>
        </p:spPr>
        <p:txBody>
          <a:bodyPr wrap="square" rtlCol="0">
            <a:spAutoFit/>
          </a:bodyPr>
          <a:lstStyle/>
          <a:p>
            <a:pPr algn="ctr"/>
            <a:r>
              <a:rPr lang="en-US" sz="2400" dirty="0" smtClean="0">
                <a:solidFill>
                  <a:srgbClr val="7C7044"/>
                </a:solidFill>
              </a:rPr>
              <a:t>E</a:t>
            </a:r>
            <a:endParaRPr lang="en-US" sz="2400" dirty="0">
              <a:solidFill>
                <a:srgbClr val="7C7044"/>
              </a:solidFill>
            </a:endParaRPr>
          </a:p>
        </p:txBody>
      </p:sp>
      <p:sp>
        <p:nvSpPr>
          <p:cNvPr id="65" name="TextBox 64"/>
          <p:cNvSpPr txBox="1"/>
          <p:nvPr/>
        </p:nvSpPr>
        <p:spPr>
          <a:xfrm>
            <a:off x="3581400" y="3256369"/>
            <a:ext cx="838200" cy="461665"/>
          </a:xfrm>
          <a:prstGeom prst="rect">
            <a:avLst/>
          </a:prstGeom>
          <a:noFill/>
        </p:spPr>
        <p:txBody>
          <a:bodyPr wrap="square" rtlCol="0">
            <a:spAutoFit/>
          </a:bodyPr>
          <a:lstStyle/>
          <a:p>
            <a:pPr algn="ctr"/>
            <a:r>
              <a:rPr lang="en-US" sz="2400" dirty="0" smtClean="0">
                <a:solidFill>
                  <a:srgbClr val="7C7044"/>
                </a:solidFill>
              </a:rPr>
              <a:t>C</a:t>
            </a:r>
            <a:endParaRPr lang="en-US" sz="2400" dirty="0">
              <a:solidFill>
                <a:srgbClr val="7C7044"/>
              </a:solidFill>
            </a:endParaRPr>
          </a:p>
        </p:txBody>
      </p:sp>
      <p:sp>
        <p:nvSpPr>
          <p:cNvPr id="66" name="TextBox 65"/>
          <p:cNvSpPr txBox="1"/>
          <p:nvPr/>
        </p:nvSpPr>
        <p:spPr>
          <a:xfrm>
            <a:off x="7010400" y="1824335"/>
            <a:ext cx="838200" cy="461665"/>
          </a:xfrm>
          <a:prstGeom prst="rect">
            <a:avLst/>
          </a:prstGeom>
          <a:noFill/>
        </p:spPr>
        <p:txBody>
          <a:bodyPr wrap="square" rtlCol="0">
            <a:spAutoFit/>
          </a:bodyPr>
          <a:lstStyle/>
          <a:p>
            <a:pPr algn="ctr"/>
            <a:r>
              <a:rPr lang="en-US" sz="2400" dirty="0" smtClean="0">
                <a:solidFill>
                  <a:srgbClr val="7C7044"/>
                </a:solidFill>
              </a:rPr>
              <a:t>Y</a:t>
            </a:r>
            <a:endParaRPr lang="en-US" sz="2400" dirty="0">
              <a:solidFill>
                <a:srgbClr val="7C7044"/>
              </a:solidFill>
            </a:endParaRPr>
          </a:p>
        </p:txBody>
      </p:sp>
      <p:sp>
        <p:nvSpPr>
          <p:cNvPr id="67" name="TextBox 66"/>
          <p:cNvSpPr txBox="1"/>
          <p:nvPr/>
        </p:nvSpPr>
        <p:spPr>
          <a:xfrm>
            <a:off x="228600" y="137160"/>
            <a:ext cx="8412480" cy="1181862"/>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PROGRAM WITH A VERTICAL CONTACT</a:t>
            </a:r>
            <a:endParaRPr lang="en-US" sz="3600" dirty="0">
              <a:solidFill>
                <a:srgbClr val="7C7044"/>
              </a:solidFill>
              <a:latin typeface="Arial Black" panose="020B0A04020102020204" pitchFamily="34" charset="0"/>
            </a:endParaRPr>
          </a:p>
        </p:txBody>
      </p:sp>
      <p:sp>
        <p:nvSpPr>
          <p:cNvPr id="35"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132</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352477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 name="Straight Connector 1"/>
          <p:cNvCxnSpPr/>
          <p:nvPr/>
        </p:nvCxnSpPr>
        <p:spPr>
          <a:xfrm rot="5400000">
            <a:off x="-1657348" y="36576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rot="5400000">
            <a:off x="1733552" y="26241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2114552" y="26241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381252" y="261937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04852" y="2614939"/>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52600" y="1828800"/>
            <a:ext cx="838200" cy="461665"/>
          </a:xfrm>
          <a:prstGeom prst="rect">
            <a:avLst/>
          </a:prstGeom>
          <a:noFill/>
        </p:spPr>
        <p:txBody>
          <a:bodyPr wrap="square" rtlCol="0">
            <a:spAutoFit/>
          </a:bodyPr>
          <a:lstStyle/>
          <a:p>
            <a:pPr algn="ctr"/>
            <a:r>
              <a:rPr lang="en-US" sz="2400" dirty="0" smtClean="0">
                <a:solidFill>
                  <a:srgbClr val="7C7044"/>
                </a:solidFill>
              </a:rPr>
              <a:t>A</a:t>
            </a:r>
            <a:endParaRPr lang="en-US" sz="2400" dirty="0">
              <a:solidFill>
                <a:srgbClr val="7C7044"/>
              </a:solidFill>
            </a:endParaRPr>
          </a:p>
        </p:txBody>
      </p:sp>
      <p:cxnSp>
        <p:nvCxnSpPr>
          <p:cNvPr id="13" name="Straight Connector 12"/>
          <p:cNvCxnSpPr/>
          <p:nvPr/>
        </p:nvCxnSpPr>
        <p:spPr>
          <a:xfrm rot="5400000">
            <a:off x="381000" y="3524576"/>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714500" y="442435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095500" y="442435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62200" y="441959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95400" y="4430927"/>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937436" y="26289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318436" y="26289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08736" y="2619702"/>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923147" y="4457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308910" y="4457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894447" y="4419924"/>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6019800" y="37338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Double Bracket 26"/>
          <p:cNvSpPr/>
          <p:nvPr/>
        </p:nvSpPr>
        <p:spPr>
          <a:xfrm>
            <a:off x="7057698" y="2317532"/>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29" name="Straight Connector 28"/>
          <p:cNvCxnSpPr/>
          <p:nvPr/>
        </p:nvCxnSpPr>
        <p:spPr>
          <a:xfrm>
            <a:off x="4594006" y="2622332"/>
            <a:ext cx="243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572000" y="4433889"/>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5027561" y="3527700"/>
            <a:ext cx="1829124" cy="2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971800" y="3301892"/>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987566" y="3657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3009900" y="296260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971800" y="4038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772400" y="2622332"/>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752600" y="4719935"/>
            <a:ext cx="838200" cy="461665"/>
          </a:xfrm>
          <a:prstGeom prst="rect">
            <a:avLst/>
          </a:prstGeom>
          <a:noFill/>
        </p:spPr>
        <p:txBody>
          <a:bodyPr wrap="square" rtlCol="0">
            <a:spAutoFit/>
          </a:bodyPr>
          <a:lstStyle/>
          <a:p>
            <a:pPr algn="ctr"/>
            <a:r>
              <a:rPr lang="en-US" sz="2400" dirty="0" smtClean="0">
                <a:solidFill>
                  <a:srgbClr val="7C7044"/>
                </a:solidFill>
              </a:rPr>
              <a:t>B</a:t>
            </a:r>
            <a:endParaRPr lang="en-US" sz="2400" dirty="0">
              <a:solidFill>
                <a:srgbClr val="7C7044"/>
              </a:solidFill>
            </a:endParaRPr>
          </a:p>
        </p:txBody>
      </p:sp>
      <p:sp>
        <p:nvSpPr>
          <p:cNvPr id="63" name="TextBox 62"/>
          <p:cNvSpPr txBox="1"/>
          <p:nvPr/>
        </p:nvSpPr>
        <p:spPr>
          <a:xfrm>
            <a:off x="3962400" y="1844566"/>
            <a:ext cx="838200" cy="461665"/>
          </a:xfrm>
          <a:prstGeom prst="rect">
            <a:avLst/>
          </a:prstGeom>
          <a:noFill/>
        </p:spPr>
        <p:txBody>
          <a:bodyPr wrap="square" rtlCol="0">
            <a:spAutoFit/>
          </a:bodyPr>
          <a:lstStyle/>
          <a:p>
            <a:pPr algn="ctr"/>
            <a:r>
              <a:rPr lang="en-US" sz="2400" dirty="0" smtClean="0">
                <a:solidFill>
                  <a:srgbClr val="7C7044"/>
                </a:solidFill>
              </a:rPr>
              <a:t>D</a:t>
            </a:r>
            <a:endParaRPr lang="en-US" sz="2400" dirty="0">
              <a:solidFill>
                <a:srgbClr val="7C7044"/>
              </a:solidFill>
            </a:endParaRPr>
          </a:p>
        </p:txBody>
      </p:sp>
      <p:sp>
        <p:nvSpPr>
          <p:cNvPr id="64" name="TextBox 63"/>
          <p:cNvSpPr txBox="1"/>
          <p:nvPr/>
        </p:nvSpPr>
        <p:spPr>
          <a:xfrm>
            <a:off x="3978166" y="4724400"/>
            <a:ext cx="838200" cy="461665"/>
          </a:xfrm>
          <a:prstGeom prst="rect">
            <a:avLst/>
          </a:prstGeom>
          <a:noFill/>
        </p:spPr>
        <p:txBody>
          <a:bodyPr wrap="square" rtlCol="0">
            <a:spAutoFit/>
          </a:bodyPr>
          <a:lstStyle/>
          <a:p>
            <a:pPr algn="ctr"/>
            <a:r>
              <a:rPr lang="en-US" sz="2400" dirty="0" smtClean="0">
                <a:solidFill>
                  <a:srgbClr val="7C7044"/>
                </a:solidFill>
              </a:rPr>
              <a:t>E</a:t>
            </a:r>
            <a:endParaRPr lang="en-US" sz="2400" dirty="0">
              <a:solidFill>
                <a:srgbClr val="7C7044"/>
              </a:solidFill>
            </a:endParaRPr>
          </a:p>
        </p:txBody>
      </p:sp>
      <p:sp>
        <p:nvSpPr>
          <p:cNvPr id="65" name="TextBox 64"/>
          <p:cNvSpPr txBox="1"/>
          <p:nvPr/>
        </p:nvSpPr>
        <p:spPr>
          <a:xfrm>
            <a:off x="3581400" y="3256369"/>
            <a:ext cx="838200" cy="461665"/>
          </a:xfrm>
          <a:prstGeom prst="rect">
            <a:avLst/>
          </a:prstGeom>
          <a:noFill/>
        </p:spPr>
        <p:txBody>
          <a:bodyPr wrap="square" rtlCol="0">
            <a:spAutoFit/>
          </a:bodyPr>
          <a:lstStyle/>
          <a:p>
            <a:pPr algn="ctr"/>
            <a:r>
              <a:rPr lang="en-US" sz="2400" dirty="0" smtClean="0">
                <a:solidFill>
                  <a:srgbClr val="7C7044"/>
                </a:solidFill>
              </a:rPr>
              <a:t>C</a:t>
            </a:r>
            <a:endParaRPr lang="en-US" sz="2400" dirty="0">
              <a:solidFill>
                <a:srgbClr val="7C7044"/>
              </a:solidFill>
            </a:endParaRPr>
          </a:p>
        </p:txBody>
      </p:sp>
      <p:sp>
        <p:nvSpPr>
          <p:cNvPr id="66" name="TextBox 65"/>
          <p:cNvSpPr txBox="1"/>
          <p:nvPr/>
        </p:nvSpPr>
        <p:spPr>
          <a:xfrm>
            <a:off x="7010400" y="1824335"/>
            <a:ext cx="838200" cy="461665"/>
          </a:xfrm>
          <a:prstGeom prst="rect">
            <a:avLst/>
          </a:prstGeom>
          <a:noFill/>
        </p:spPr>
        <p:txBody>
          <a:bodyPr wrap="square" rtlCol="0">
            <a:spAutoFit/>
          </a:bodyPr>
          <a:lstStyle/>
          <a:p>
            <a:pPr algn="ctr"/>
            <a:r>
              <a:rPr lang="en-US" sz="2400" dirty="0" smtClean="0">
                <a:solidFill>
                  <a:srgbClr val="7C7044"/>
                </a:solidFill>
              </a:rPr>
              <a:t>Y</a:t>
            </a:r>
            <a:endParaRPr lang="en-US" sz="2400" dirty="0">
              <a:solidFill>
                <a:srgbClr val="7C7044"/>
              </a:solidFill>
            </a:endParaRPr>
          </a:p>
        </p:txBody>
      </p:sp>
      <p:sp>
        <p:nvSpPr>
          <p:cNvPr id="67" name="TextBox 66"/>
          <p:cNvSpPr txBox="1"/>
          <p:nvPr/>
        </p:nvSpPr>
        <p:spPr>
          <a:xfrm>
            <a:off x="228600" y="137160"/>
            <a:ext cx="8412480" cy="935641"/>
          </a:xfrm>
          <a:prstGeom prst="rect">
            <a:avLst/>
          </a:prstGeom>
          <a:noFill/>
        </p:spPr>
        <p:txBody>
          <a:bodyPr wrap="square" lIns="82296" tIns="36576" rIns="82296" bIns="36576" rtlCol="0">
            <a:spAutoFit/>
          </a:bodyPr>
          <a:lstStyle/>
          <a:p>
            <a:r>
              <a:rPr lang="en-US" sz="2800" dirty="0" smtClean="0">
                <a:solidFill>
                  <a:srgbClr val="7C7044"/>
                </a:solidFill>
                <a:latin typeface="Arial Black" panose="020B0A04020102020204" pitchFamily="34" charset="0"/>
              </a:rPr>
              <a:t>REWRITE PROGRAM TO ELIMINATE VERTICAL CONTACT</a:t>
            </a:r>
            <a:endParaRPr lang="en-US" sz="2800" dirty="0">
              <a:solidFill>
                <a:srgbClr val="7C7044"/>
              </a:solidFill>
              <a:latin typeface="Arial Black" panose="020B0A04020102020204" pitchFamily="34" charset="0"/>
            </a:endParaRPr>
          </a:p>
        </p:txBody>
      </p:sp>
      <p:sp>
        <p:nvSpPr>
          <p:cNvPr id="35"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133</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304515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 name="Straight Connector 1"/>
          <p:cNvCxnSpPr/>
          <p:nvPr/>
        </p:nvCxnSpPr>
        <p:spPr>
          <a:xfrm rot="5400000">
            <a:off x="-1657348" y="36576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rot="5400000">
            <a:off x="1733552" y="26241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2114552" y="26241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381252" y="261937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04852" y="2614939"/>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52600" y="1828800"/>
            <a:ext cx="838200" cy="461665"/>
          </a:xfrm>
          <a:prstGeom prst="rect">
            <a:avLst/>
          </a:prstGeom>
          <a:noFill/>
        </p:spPr>
        <p:txBody>
          <a:bodyPr wrap="square" rtlCol="0">
            <a:spAutoFit/>
          </a:bodyPr>
          <a:lstStyle/>
          <a:p>
            <a:pPr algn="ctr"/>
            <a:r>
              <a:rPr lang="en-US" sz="2400" dirty="0" smtClean="0">
                <a:solidFill>
                  <a:srgbClr val="7C7044"/>
                </a:solidFill>
              </a:rPr>
              <a:t>A</a:t>
            </a:r>
            <a:endParaRPr lang="en-US" sz="2400" dirty="0">
              <a:solidFill>
                <a:srgbClr val="7C7044"/>
              </a:solidFill>
            </a:endParaRPr>
          </a:p>
        </p:txBody>
      </p:sp>
      <p:cxnSp>
        <p:nvCxnSpPr>
          <p:cNvPr id="13" name="Straight Connector 12"/>
          <p:cNvCxnSpPr/>
          <p:nvPr/>
        </p:nvCxnSpPr>
        <p:spPr>
          <a:xfrm rot="5400000">
            <a:off x="381000" y="3524576"/>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714500" y="442435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095500" y="442435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62200" y="441959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95400" y="4430927"/>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937436" y="26289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318436" y="26289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08736" y="2619702"/>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923147" y="4457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308910" y="4457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894447" y="4419924"/>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6019800" y="37338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Double Bracket 26"/>
          <p:cNvSpPr/>
          <p:nvPr/>
        </p:nvSpPr>
        <p:spPr>
          <a:xfrm>
            <a:off x="7057698" y="2317532"/>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29" name="Straight Connector 28"/>
          <p:cNvCxnSpPr/>
          <p:nvPr/>
        </p:nvCxnSpPr>
        <p:spPr>
          <a:xfrm>
            <a:off x="4594006" y="2622332"/>
            <a:ext cx="243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572000" y="4433889"/>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5027561" y="3527700"/>
            <a:ext cx="1829124" cy="2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971800" y="3301892"/>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987566" y="3657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3009900" y="296260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971800" y="4038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772400" y="2622332"/>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752600" y="4719935"/>
            <a:ext cx="838200" cy="461665"/>
          </a:xfrm>
          <a:prstGeom prst="rect">
            <a:avLst/>
          </a:prstGeom>
          <a:noFill/>
        </p:spPr>
        <p:txBody>
          <a:bodyPr wrap="square" rtlCol="0">
            <a:spAutoFit/>
          </a:bodyPr>
          <a:lstStyle/>
          <a:p>
            <a:pPr algn="ctr"/>
            <a:r>
              <a:rPr lang="en-US" sz="2400" dirty="0" smtClean="0">
                <a:solidFill>
                  <a:srgbClr val="7C7044"/>
                </a:solidFill>
              </a:rPr>
              <a:t>B</a:t>
            </a:r>
            <a:endParaRPr lang="en-US" sz="2400" dirty="0">
              <a:solidFill>
                <a:srgbClr val="7C7044"/>
              </a:solidFill>
            </a:endParaRPr>
          </a:p>
        </p:txBody>
      </p:sp>
      <p:sp>
        <p:nvSpPr>
          <p:cNvPr id="63" name="TextBox 62"/>
          <p:cNvSpPr txBox="1"/>
          <p:nvPr/>
        </p:nvSpPr>
        <p:spPr>
          <a:xfrm>
            <a:off x="3962400" y="1844566"/>
            <a:ext cx="838200" cy="461665"/>
          </a:xfrm>
          <a:prstGeom prst="rect">
            <a:avLst/>
          </a:prstGeom>
          <a:noFill/>
        </p:spPr>
        <p:txBody>
          <a:bodyPr wrap="square" rtlCol="0">
            <a:spAutoFit/>
          </a:bodyPr>
          <a:lstStyle/>
          <a:p>
            <a:pPr algn="ctr"/>
            <a:r>
              <a:rPr lang="en-US" sz="2400" dirty="0" smtClean="0">
                <a:solidFill>
                  <a:srgbClr val="7C7044"/>
                </a:solidFill>
              </a:rPr>
              <a:t>D</a:t>
            </a:r>
            <a:endParaRPr lang="en-US" sz="2400" dirty="0">
              <a:solidFill>
                <a:srgbClr val="7C7044"/>
              </a:solidFill>
            </a:endParaRPr>
          </a:p>
        </p:txBody>
      </p:sp>
      <p:sp>
        <p:nvSpPr>
          <p:cNvPr id="64" name="TextBox 63"/>
          <p:cNvSpPr txBox="1"/>
          <p:nvPr/>
        </p:nvSpPr>
        <p:spPr>
          <a:xfrm>
            <a:off x="3978166" y="4724400"/>
            <a:ext cx="838200" cy="461665"/>
          </a:xfrm>
          <a:prstGeom prst="rect">
            <a:avLst/>
          </a:prstGeom>
          <a:noFill/>
        </p:spPr>
        <p:txBody>
          <a:bodyPr wrap="square" rtlCol="0">
            <a:spAutoFit/>
          </a:bodyPr>
          <a:lstStyle/>
          <a:p>
            <a:pPr algn="ctr"/>
            <a:r>
              <a:rPr lang="en-US" sz="2400" dirty="0" smtClean="0">
                <a:solidFill>
                  <a:srgbClr val="7C7044"/>
                </a:solidFill>
              </a:rPr>
              <a:t>E</a:t>
            </a:r>
            <a:endParaRPr lang="en-US" sz="2400" dirty="0">
              <a:solidFill>
                <a:srgbClr val="7C7044"/>
              </a:solidFill>
            </a:endParaRPr>
          </a:p>
        </p:txBody>
      </p:sp>
      <p:sp>
        <p:nvSpPr>
          <p:cNvPr id="65" name="TextBox 64"/>
          <p:cNvSpPr txBox="1"/>
          <p:nvPr/>
        </p:nvSpPr>
        <p:spPr>
          <a:xfrm>
            <a:off x="3581400" y="3256369"/>
            <a:ext cx="838200" cy="461665"/>
          </a:xfrm>
          <a:prstGeom prst="rect">
            <a:avLst/>
          </a:prstGeom>
          <a:noFill/>
        </p:spPr>
        <p:txBody>
          <a:bodyPr wrap="square" rtlCol="0">
            <a:spAutoFit/>
          </a:bodyPr>
          <a:lstStyle/>
          <a:p>
            <a:pPr algn="ctr"/>
            <a:r>
              <a:rPr lang="en-US" sz="2400" dirty="0" smtClean="0">
                <a:solidFill>
                  <a:srgbClr val="7C7044"/>
                </a:solidFill>
              </a:rPr>
              <a:t>C</a:t>
            </a:r>
            <a:endParaRPr lang="en-US" sz="2400" dirty="0">
              <a:solidFill>
                <a:srgbClr val="7C7044"/>
              </a:solidFill>
            </a:endParaRPr>
          </a:p>
        </p:txBody>
      </p:sp>
      <p:sp>
        <p:nvSpPr>
          <p:cNvPr id="66" name="TextBox 65"/>
          <p:cNvSpPr txBox="1"/>
          <p:nvPr/>
        </p:nvSpPr>
        <p:spPr>
          <a:xfrm>
            <a:off x="7010400" y="1824335"/>
            <a:ext cx="838200" cy="461665"/>
          </a:xfrm>
          <a:prstGeom prst="rect">
            <a:avLst/>
          </a:prstGeom>
          <a:noFill/>
        </p:spPr>
        <p:txBody>
          <a:bodyPr wrap="square" rtlCol="0">
            <a:spAutoFit/>
          </a:bodyPr>
          <a:lstStyle/>
          <a:p>
            <a:pPr algn="ctr"/>
            <a:r>
              <a:rPr lang="en-US" sz="2400" dirty="0" smtClean="0">
                <a:solidFill>
                  <a:srgbClr val="7C7044"/>
                </a:solidFill>
              </a:rPr>
              <a:t>Y</a:t>
            </a:r>
            <a:endParaRPr lang="en-US" sz="2400" dirty="0">
              <a:solidFill>
                <a:srgbClr val="7C7044"/>
              </a:solidFill>
            </a:endParaRPr>
          </a:p>
        </p:txBody>
      </p:sp>
      <p:sp>
        <p:nvSpPr>
          <p:cNvPr id="67" name="TextBox 66"/>
          <p:cNvSpPr txBox="1"/>
          <p:nvPr/>
        </p:nvSpPr>
        <p:spPr>
          <a:xfrm>
            <a:off x="228600" y="137160"/>
            <a:ext cx="8412480" cy="935641"/>
          </a:xfrm>
          <a:prstGeom prst="rect">
            <a:avLst/>
          </a:prstGeom>
          <a:noFill/>
        </p:spPr>
        <p:txBody>
          <a:bodyPr wrap="square" lIns="82296" tIns="36576" rIns="82296" bIns="36576" rtlCol="0">
            <a:spAutoFit/>
          </a:bodyPr>
          <a:lstStyle/>
          <a:p>
            <a:r>
              <a:rPr lang="en-US" sz="2800" dirty="0" smtClean="0">
                <a:solidFill>
                  <a:srgbClr val="7C7044"/>
                </a:solidFill>
                <a:latin typeface="Arial Black" panose="020B0A04020102020204" pitchFamily="34" charset="0"/>
              </a:rPr>
              <a:t>FIRST DETERMINE ALL PATHS FOR LOGIC TO FLOW</a:t>
            </a:r>
            <a:endParaRPr lang="en-US" sz="2800" dirty="0">
              <a:solidFill>
                <a:srgbClr val="7C7044"/>
              </a:solidFill>
              <a:latin typeface="Arial Black" panose="020B0A04020102020204" pitchFamily="34" charset="0"/>
            </a:endParaRPr>
          </a:p>
        </p:txBody>
      </p:sp>
      <p:sp>
        <p:nvSpPr>
          <p:cNvPr id="35"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134</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86012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 name="Straight Connector 1"/>
          <p:cNvCxnSpPr/>
          <p:nvPr/>
        </p:nvCxnSpPr>
        <p:spPr>
          <a:xfrm rot="5400000">
            <a:off x="-1657348" y="36576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rot="5400000">
            <a:off x="1733552" y="2624137"/>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2114552" y="2624137"/>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381252" y="2619370"/>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04852" y="2614939"/>
            <a:ext cx="1295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52600" y="1828800"/>
            <a:ext cx="838200" cy="461665"/>
          </a:xfrm>
          <a:prstGeom prst="rect">
            <a:avLst/>
          </a:prstGeom>
          <a:noFill/>
        </p:spPr>
        <p:txBody>
          <a:bodyPr wrap="square" rtlCol="0">
            <a:spAutoFit/>
          </a:bodyPr>
          <a:lstStyle/>
          <a:p>
            <a:pPr algn="ctr"/>
            <a:r>
              <a:rPr lang="en-US" sz="2400" dirty="0" smtClean="0">
                <a:solidFill>
                  <a:srgbClr val="7C7044"/>
                </a:solidFill>
              </a:rPr>
              <a:t>A</a:t>
            </a:r>
            <a:endParaRPr lang="en-US" sz="2400" dirty="0">
              <a:solidFill>
                <a:srgbClr val="7C7044"/>
              </a:solidFill>
            </a:endParaRPr>
          </a:p>
        </p:txBody>
      </p:sp>
      <p:cxnSp>
        <p:nvCxnSpPr>
          <p:cNvPr id="13" name="Straight Connector 12"/>
          <p:cNvCxnSpPr/>
          <p:nvPr/>
        </p:nvCxnSpPr>
        <p:spPr>
          <a:xfrm rot="5400000">
            <a:off x="381000" y="3524576"/>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714500" y="442435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095500" y="442435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62200" y="441959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95400" y="4430927"/>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937436" y="2628900"/>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318436" y="2628900"/>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08736" y="2619702"/>
            <a:ext cx="1295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923147" y="4457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308910" y="4457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894447" y="4419924"/>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5972178" y="37338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Double Bracket 26"/>
          <p:cNvSpPr/>
          <p:nvPr/>
        </p:nvSpPr>
        <p:spPr>
          <a:xfrm>
            <a:off x="7038646" y="2317532"/>
            <a:ext cx="685800" cy="609600"/>
          </a:xfrm>
          <a:prstGeom prst="bracket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29" name="Straight Connector 28"/>
          <p:cNvCxnSpPr/>
          <p:nvPr/>
        </p:nvCxnSpPr>
        <p:spPr>
          <a:xfrm>
            <a:off x="4594006" y="2622332"/>
            <a:ext cx="2438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572000" y="4433889"/>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5027561" y="3527700"/>
            <a:ext cx="1829124" cy="2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971800" y="3301892"/>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987566" y="3657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3009900" y="296260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971800" y="4038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729541" y="2622332"/>
            <a:ext cx="609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752600" y="4719935"/>
            <a:ext cx="838200" cy="461665"/>
          </a:xfrm>
          <a:prstGeom prst="rect">
            <a:avLst/>
          </a:prstGeom>
          <a:noFill/>
        </p:spPr>
        <p:txBody>
          <a:bodyPr wrap="square" rtlCol="0">
            <a:spAutoFit/>
          </a:bodyPr>
          <a:lstStyle/>
          <a:p>
            <a:pPr algn="ctr"/>
            <a:r>
              <a:rPr lang="en-US" sz="2400" dirty="0" smtClean="0">
                <a:solidFill>
                  <a:srgbClr val="7C7044"/>
                </a:solidFill>
              </a:rPr>
              <a:t>B</a:t>
            </a:r>
            <a:endParaRPr lang="en-US" sz="2400" dirty="0">
              <a:solidFill>
                <a:srgbClr val="7C7044"/>
              </a:solidFill>
            </a:endParaRPr>
          </a:p>
        </p:txBody>
      </p:sp>
      <p:sp>
        <p:nvSpPr>
          <p:cNvPr id="63" name="TextBox 62"/>
          <p:cNvSpPr txBox="1"/>
          <p:nvPr/>
        </p:nvSpPr>
        <p:spPr>
          <a:xfrm>
            <a:off x="3962400" y="1844566"/>
            <a:ext cx="838200" cy="461665"/>
          </a:xfrm>
          <a:prstGeom prst="rect">
            <a:avLst/>
          </a:prstGeom>
          <a:noFill/>
        </p:spPr>
        <p:txBody>
          <a:bodyPr wrap="square" rtlCol="0">
            <a:spAutoFit/>
          </a:bodyPr>
          <a:lstStyle/>
          <a:p>
            <a:pPr algn="ctr"/>
            <a:r>
              <a:rPr lang="en-US" sz="2400" dirty="0" smtClean="0">
                <a:solidFill>
                  <a:srgbClr val="7C7044"/>
                </a:solidFill>
              </a:rPr>
              <a:t>D</a:t>
            </a:r>
            <a:endParaRPr lang="en-US" sz="2400" dirty="0">
              <a:solidFill>
                <a:srgbClr val="7C7044"/>
              </a:solidFill>
            </a:endParaRPr>
          </a:p>
        </p:txBody>
      </p:sp>
      <p:sp>
        <p:nvSpPr>
          <p:cNvPr id="64" name="TextBox 63"/>
          <p:cNvSpPr txBox="1"/>
          <p:nvPr/>
        </p:nvSpPr>
        <p:spPr>
          <a:xfrm>
            <a:off x="3978166" y="4724400"/>
            <a:ext cx="838200" cy="461665"/>
          </a:xfrm>
          <a:prstGeom prst="rect">
            <a:avLst/>
          </a:prstGeom>
          <a:noFill/>
        </p:spPr>
        <p:txBody>
          <a:bodyPr wrap="square" rtlCol="0">
            <a:spAutoFit/>
          </a:bodyPr>
          <a:lstStyle/>
          <a:p>
            <a:pPr algn="ctr"/>
            <a:r>
              <a:rPr lang="en-US" sz="2400" dirty="0" smtClean="0">
                <a:solidFill>
                  <a:srgbClr val="7C7044"/>
                </a:solidFill>
              </a:rPr>
              <a:t>E</a:t>
            </a:r>
            <a:endParaRPr lang="en-US" sz="2400" dirty="0">
              <a:solidFill>
                <a:srgbClr val="7C7044"/>
              </a:solidFill>
            </a:endParaRPr>
          </a:p>
        </p:txBody>
      </p:sp>
      <p:sp>
        <p:nvSpPr>
          <p:cNvPr id="65" name="TextBox 64"/>
          <p:cNvSpPr txBox="1"/>
          <p:nvPr/>
        </p:nvSpPr>
        <p:spPr>
          <a:xfrm>
            <a:off x="3581400" y="3256369"/>
            <a:ext cx="838200" cy="461665"/>
          </a:xfrm>
          <a:prstGeom prst="rect">
            <a:avLst/>
          </a:prstGeom>
          <a:noFill/>
        </p:spPr>
        <p:txBody>
          <a:bodyPr wrap="square" rtlCol="0">
            <a:spAutoFit/>
          </a:bodyPr>
          <a:lstStyle/>
          <a:p>
            <a:pPr algn="ctr"/>
            <a:r>
              <a:rPr lang="en-US" sz="2400" dirty="0" smtClean="0">
                <a:solidFill>
                  <a:srgbClr val="7C7044"/>
                </a:solidFill>
              </a:rPr>
              <a:t>C</a:t>
            </a:r>
            <a:endParaRPr lang="en-US" sz="2400" dirty="0">
              <a:solidFill>
                <a:srgbClr val="7C7044"/>
              </a:solidFill>
            </a:endParaRPr>
          </a:p>
        </p:txBody>
      </p:sp>
      <p:sp>
        <p:nvSpPr>
          <p:cNvPr id="66" name="TextBox 65"/>
          <p:cNvSpPr txBox="1"/>
          <p:nvPr/>
        </p:nvSpPr>
        <p:spPr>
          <a:xfrm>
            <a:off x="7010400" y="1824335"/>
            <a:ext cx="838200" cy="461665"/>
          </a:xfrm>
          <a:prstGeom prst="rect">
            <a:avLst/>
          </a:prstGeom>
          <a:noFill/>
        </p:spPr>
        <p:txBody>
          <a:bodyPr wrap="square" rtlCol="0">
            <a:spAutoFit/>
          </a:bodyPr>
          <a:lstStyle/>
          <a:p>
            <a:pPr algn="ctr"/>
            <a:r>
              <a:rPr lang="en-US" sz="2400" dirty="0" smtClean="0">
                <a:solidFill>
                  <a:srgbClr val="7C7044"/>
                </a:solidFill>
              </a:rPr>
              <a:t>Y</a:t>
            </a:r>
            <a:endParaRPr lang="en-US" sz="2400" dirty="0">
              <a:solidFill>
                <a:srgbClr val="7C7044"/>
              </a:solidFill>
            </a:endParaRPr>
          </a:p>
        </p:txBody>
      </p:sp>
      <p:sp>
        <p:nvSpPr>
          <p:cNvPr id="67" name="TextBox 66"/>
          <p:cNvSpPr txBox="1"/>
          <p:nvPr/>
        </p:nvSpPr>
        <p:spPr>
          <a:xfrm>
            <a:off x="228600" y="137160"/>
            <a:ext cx="8412480" cy="935641"/>
          </a:xfrm>
          <a:prstGeom prst="rect">
            <a:avLst/>
          </a:prstGeom>
          <a:noFill/>
        </p:spPr>
        <p:txBody>
          <a:bodyPr wrap="square" lIns="82296" tIns="36576" rIns="82296" bIns="36576" rtlCol="0">
            <a:spAutoFit/>
          </a:bodyPr>
          <a:lstStyle/>
          <a:p>
            <a:r>
              <a:rPr lang="en-US" sz="2800" dirty="0" smtClean="0">
                <a:solidFill>
                  <a:srgbClr val="7C7044"/>
                </a:solidFill>
                <a:latin typeface="Arial Black" panose="020B0A04020102020204" pitchFamily="34" charset="0"/>
              </a:rPr>
              <a:t>FIRST DETERMINE ALL PATHS FOR LOGIC TO FLOW</a:t>
            </a:r>
            <a:endParaRPr lang="en-US" sz="2800" dirty="0">
              <a:solidFill>
                <a:srgbClr val="7C7044"/>
              </a:solidFill>
              <a:latin typeface="Arial Black" panose="020B0A04020102020204" pitchFamily="34" charset="0"/>
            </a:endParaRPr>
          </a:p>
        </p:txBody>
      </p:sp>
      <p:sp>
        <p:nvSpPr>
          <p:cNvPr id="35" name="TextBox 34"/>
          <p:cNvSpPr txBox="1"/>
          <p:nvPr/>
        </p:nvSpPr>
        <p:spPr>
          <a:xfrm>
            <a:off x="6477000" y="4343400"/>
            <a:ext cx="1371600" cy="461665"/>
          </a:xfrm>
          <a:prstGeom prst="rect">
            <a:avLst/>
          </a:prstGeom>
          <a:noFill/>
        </p:spPr>
        <p:txBody>
          <a:bodyPr wrap="square" rtlCol="0">
            <a:spAutoFit/>
          </a:bodyPr>
          <a:lstStyle/>
          <a:p>
            <a:pPr marL="457200" indent="-457200">
              <a:buAutoNum type="arabicParenR"/>
            </a:pPr>
            <a:r>
              <a:rPr lang="en-US" sz="2400" dirty="0" smtClean="0">
                <a:solidFill>
                  <a:srgbClr val="7C7044"/>
                </a:solidFill>
              </a:rPr>
              <a:t>A-D</a:t>
            </a:r>
          </a:p>
        </p:txBody>
      </p:sp>
      <p:sp>
        <p:nvSpPr>
          <p:cNvPr id="36"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135</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402129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 name="Straight Connector 1"/>
          <p:cNvCxnSpPr/>
          <p:nvPr/>
        </p:nvCxnSpPr>
        <p:spPr>
          <a:xfrm rot="5400000">
            <a:off x="-1657348" y="36576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rot="5400000">
            <a:off x="1733552" y="26241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2114552" y="26241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381252" y="261937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04852" y="2614939"/>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52600" y="1828800"/>
            <a:ext cx="838200" cy="461665"/>
          </a:xfrm>
          <a:prstGeom prst="rect">
            <a:avLst/>
          </a:prstGeom>
          <a:noFill/>
        </p:spPr>
        <p:txBody>
          <a:bodyPr wrap="square" rtlCol="0">
            <a:spAutoFit/>
          </a:bodyPr>
          <a:lstStyle/>
          <a:p>
            <a:pPr algn="ctr"/>
            <a:r>
              <a:rPr lang="en-US" sz="2400" dirty="0" smtClean="0">
                <a:solidFill>
                  <a:srgbClr val="7C7044"/>
                </a:solidFill>
              </a:rPr>
              <a:t>A</a:t>
            </a:r>
            <a:endParaRPr lang="en-US" sz="2400" dirty="0">
              <a:solidFill>
                <a:srgbClr val="7C7044"/>
              </a:solidFill>
            </a:endParaRPr>
          </a:p>
        </p:txBody>
      </p:sp>
      <p:cxnSp>
        <p:nvCxnSpPr>
          <p:cNvPr id="13" name="Straight Connector 12"/>
          <p:cNvCxnSpPr/>
          <p:nvPr/>
        </p:nvCxnSpPr>
        <p:spPr>
          <a:xfrm rot="5400000">
            <a:off x="381000" y="3524576"/>
            <a:ext cx="1828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714500" y="4424359"/>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095500" y="4424359"/>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62200" y="4419592"/>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95400" y="4430927"/>
            <a:ext cx="685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937436" y="26289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318436" y="26289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08736" y="2619702"/>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923147" y="4457700"/>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308910" y="4457700"/>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894447" y="4419924"/>
            <a:ext cx="1295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6019800" y="37338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Double Bracket 26"/>
          <p:cNvSpPr/>
          <p:nvPr/>
        </p:nvSpPr>
        <p:spPr>
          <a:xfrm>
            <a:off x="7081513" y="2317532"/>
            <a:ext cx="685800" cy="609600"/>
          </a:xfrm>
          <a:prstGeom prst="bracket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29" name="Straight Connector 28"/>
          <p:cNvCxnSpPr/>
          <p:nvPr/>
        </p:nvCxnSpPr>
        <p:spPr>
          <a:xfrm>
            <a:off x="4594006" y="2622332"/>
            <a:ext cx="243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572000" y="4433889"/>
            <a:ext cx="1371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5027561" y="3527700"/>
            <a:ext cx="1829124" cy="2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971800" y="3301892"/>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987566" y="3657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3009900" y="296260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971800" y="4038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772400" y="2622332"/>
            <a:ext cx="609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752600" y="4719935"/>
            <a:ext cx="838200" cy="461665"/>
          </a:xfrm>
          <a:prstGeom prst="rect">
            <a:avLst/>
          </a:prstGeom>
          <a:noFill/>
        </p:spPr>
        <p:txBody>
          <a:bodyPr wrap="square" rtlCol="0">
            <a:spAutoFit/>
          </a:bodyPr>
          <a:lstStyle/>
          <a:p>
            <a:pPr algn="ctr"/>
            <a:r>
              <a:rPr lang="en-US" sz="2400" dirty="0" smtClean="0">
                <a:solidFill>
                  <a:srgbClr val="7C7044"/>
                </a:solidFill>
              </a:rPr>
              <a:t>B</a:t>
            </a:r>
            <a:endParaRPr lang="en-US" sz="2400" dirty="0">
              <a:solidFill>
                <a:srgbClr val="7C7044"/>
              </a:solidFill>
            </a:endParaRPr>
          </a:p>
        </p:txBody>
      </p:sp>
      <p:sp>
        <p:nvSpPr>
          <p:cNvPr id="63" name="TextBox 62"/>
          <p:cNvSpPr txBox="1"/>
          <p:nvPr/>
        </p:nvSpPr>
        <p:spPr>
          <a:xfrm>
            <a:off x="3962400" y="1844566"/>
            <a:ext cx="838200" cy="461665"/>
          </a:xfrm>
          <a:prstGeom prst="rect">
            <a:avLst/>
          </a:prstGeom>
          <a:noFill/>
        </p:spPr>
        <p:txBody>
          <a:bodyPr wrap="square" rtlCol="0">
            <a:spAutoFit/>
          </a:bodyPr>
          <a:lstStyle/>
          <a:p>
            <a:pPr algn="ctr"/>
            <a:r>
              <a:rPr lang="en-US" sz="2400" dirty="0" smtClean="0">
                <a:solidFill>
                  <a:srgbClr val="7C7044"/>
                </a:solidFill>
              </a:rPr>
              <a:t>D</a:t>
            </a:r>
            <a:endParaRPr lang="en-US" sz="2400" dirty="0">
              <a:solidFill>
                <a:srgbClr val="7C7044"/>
              </a:solidFill>
            </a:endParaRPr>
          </a:p>
        </p:txBody>
      </p:sp>
      <p:sp>
        <p:nvSpPr>
          <p:cNvPr id="64" name="TextBox 63"/>
          <p:cNvSpPr txBox="1"/>
          <p:nvPr/>
        </p:nvSpPr>
        <p:spPr>
          <a:xfrm>
            <a:off x="3978166" y="4724400"/>
            <a:ext cx="838200" cy="461665"/>
          </a:xfrm>
          <a:prstGeom prst="rect">
            <a:avLst/>
          </a:prstGeom>
          <a:noFill/>
        </p:spPr>
        <p:txBody>
          <a:bodyPr wrap="square" rtlCol="0">
            <a:spAutoFit/>
          </a:bodyPr>
          <a:lstStyle/>
          <a:p>
            <a:pPr algn="ctr"/>
            <a:r>
              <a:rPr lang="en-US" sz="2400" dirty="0" smtClean="0">
                <a:solidFill>
                  <a:srgbClr val="7C7044"/>
                </a:solidFill>
              </a:rPr>
              <a:t>E</a:t>
            </a:r>
            <a:endParaRPr lang="en-US" sz="2400" dirty="0">
              <a:solidFill>
                <a:srgbClr val="7C7044"/>
              </a:solidFill>
            </a:endParaRPr>
          </a:p>
        </p:txBody>
      </p:sp>
      <p:sp>
        <p:nvSpPr>
          <p:cNvPr id="65" name="TextBox 64"/>
          <p:cNvSpPr txBox="1"/>
          <p:nvPr/>
        </p:nvSpPr>
        <p:spPr>
          <a:xfrm>
            <a:off x="3581400" y="3256369"/>
            <a:ext cx="838200" cy="461665"/>
          </a:xfrm>
          <a:prstGeom prst="rect">
            <a:avLst/>
          </a:prstGeom>
          <a:noFill/>
        </p:spPr>
        <p:txBody>
          <a:bodyPr wrap="square" rtlCol="0">
            <a:spAutoFit/>
          </a:bodyPr>
          <a:lstStyle/>
          <a:p>
            <a:pPr algn="ctr"/>
            <a:r>
              <a:rPr lang="en-US" sz="2400" dirty="0" smtClean="0">
                <a:solidFill>
                  <a:srgbClr val="7C7044"/>
                </a:solidFill>
              </a:rPr>
              <a:t>C</a:t>
            </a:r>
            <a:endParaRPr lang="en-US" sz="2400" dirty="0">
              <a:solidFill>
                <a:srgbClr val="7C7044"/>
              </a:solidFill>
            </a:endParaRPr>
          </a:p>
        </p:txBody>
      </p:sp>
      <p:sp>
        <p:nvSpPr>
          <p:cNvPr id="66" name="TextBox 65"/>
          <p:cNvSpPr txBox="1"/>
          <p:nvPr/>
        </p:nvSpPr>
        <p:spPr>
          <a:xfrm>
            <a:off x="7010400" y="1824335"/>
            <a:ext cx="838200" cy="461665"/>
          </a:xfrm>
          <a:prstGeom prst="rect">
            <a:avLst/>
          </a:prstGeom>
          <a:noFill/>
        </p:spPr>
        <p:txBody>
          <a:bodyPr wrap="square" rtlCol="0">
            <a:spAutoFit/>
          </a:bodyPr>
          <a:lstStyle/>
          <a:p>
            <a:pPr algn="ctr"/>
            <a:r>
              <a:rPr lang="en-US" sz="2400" dirty="0" smtClean="0">
                <a:solidFill>
                  <a:srgbClr val="7C7044"/>
                </a:solidFill>
              </a:rPr>
              <a:t>Y</a:t>
            </a:r>
            <a:endParaRPr lang="en-US" sz="2400" dirty="0">
              <a:solidFill>
                <a:srgbClr val="7C7044"/>
              </a:solidFill>
            </a:endParaRPr>
          </a:p>
        </p:txBody>
      </p:sp>
      <p:sp>
        <p:nvSpPr>
          <p:cNvPr id="67" name="TextBox 66"/>
          <p:cNvSpPr txBox="1"/>
          <p:nvPr/>
        </p:nvSpPr>
        <p:spPr>
          <a:xfrm>
            <a:off x="228600" y="137160"/>
            <a:ext cx="8412480" cy="1181862"/>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FIRST DETERMINE ALL PATHS FOR LOGIC TO FLOW</a:t>
            </a:r>
            <a:endParaRPr lang="en-US" sz="3600" dirty="0">
              <a:solidFill>
                <a:srgbClr val="7C7044"/>
              </a:solidFill>
              <a:latin typeface="Arial Black" panose="020B0A04020102020204" pitchFamily="34" charset="0"/>
            </a:endParaRPr>
          </a:p>
        </p:txBody>
      </p:sp>
      <p:cxnSp>
        <p:nvCxnSpPr>
          <p:cNvPr id="36" name="Straight Connector 35"/>
          <p:cNvCxnSpPr/>
          <p:nvPr/>
        </p:nvCxnSpPr>
        <p:spPr>
          <a:xfrm>
            <a:off x="695326" y="2614615"/>
            <a:ext cx="609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943600" y="2622332"/>
            <a:ext cx="1143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477000" y="4343400"/>
            <a:ext cx="1371600" cy="830997"/>
          </a:xfrm>
          <a:prstGeom prst="rect">
            <a:avLst/>
          </a:prstGeom>
          <a:noFill/>
        </p:spPr>
        <p:txBody>
          <a:bodyPr wrap="square" rtlCol="0">
            <a:spAutoFit/>
          </a:bodyPr>
          <a:lstStyle/>
          <a:p>
            <a:pPr marL="457200" indent="-457200">
              <a:buAutoNum type="arabicParenR"/>
            </a:pPr>
            <a:r>
              <a:rPr lang="en-US" sz="2400" dirty="0" smtClean="0">
                <a:solidFill>
                  <a:srgbClr val="7C7044"/>
                </a:solidFill>
              </a:rPr>
              <a:t>A-D</a:t>
            </a:r>
          </a:p>
          <a:p>
            <a:pPr marL="457200" indent="-457200">
              <a:buAutoNum type="arabicParenR"/>
            </a:pPr>
            <a:r>
              <a:rPr lang="en-US" sz="2400" dirty="0" smtClean="0">
                <a:solidFill>
                  <a:srgbClr val="7C7044"/>
                </a:solidFill>
              </a:rPr>
              <a:t>B-E</a:t>
            </a:r>
          </a:p>
        </p:txBody>
      </p:sp>
      <p:sp>
        <p:nvSpPr>
          <p:cNvPr id="39"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136</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292509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 name="Straight Connector 1"/>
          <p:cNvCxnSpPr/>
          <p:nvPr/>
        </p:nvCxnSpPr>
        <p:spPr>
          <a:xfrm rot="5400000">
            <a:off x="-1657348" y="36576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rot="5400000">
            <a:off x="1733552" y="26241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2114552" y="26241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381252" y="261937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04852" y="2614939"/>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52600" y="1828800"/>
            <a:ext cx="838200" cy="461665"/>
          </a:xfrm>
          <a:prstGeom prst="rect">
            <a:avLst/>
          </a:prstGeom>
          <a:noFill/>
        </p:spPr>
        <p:txBody>
          <a:bodyPr wrap="square" rtlCol="0">
            <a:spAutoFit/>
          </a:bodyPr>
          <a:lstStyle/>
          <a:p>
            <a:pPr algn="ctr"/>
            <a:r>
              <a:rPr lang="en-US" sz="2400" dirty="0" smtClean="0">
                <a:solidFill>
                  <a:srgbClr val="7C7044"/>
                </a:solidFill>
              </a:rPr>
              <a:t>A</a:t>
            </a:r>
            <a:endParaRPr lang="en-US" sz="2400" dirty="0">
              <a:solidFill>
                <a:srgbClr val="7C7044"/>
              </a:solidFill>
            </a:endParaRPr>
          </a:p>
        </p:txBody>
      </p:sp>
      <p:cxnSp>
        <p:nvCxnSpPr>
          <p:cNvPr id="13" name="Straight Connector 12"/>
          <p:cNvCxnSpPr/>
          <p:nvPr/>
        </p:nvCxnSpPr>
        <p:spPr>
          <a:xfrm rot="5400000">
            <a:off x="381000" y="3524576"/>
            <a:ext cx="1828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714500" y="4424359"/>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095500" y="4424359"/>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62200" y="4419592"/>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95400" y="4430927"/>
            <a:ext cx="685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937436" y="2628900"/>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318436" y="2628900"/>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08736" y="2619702"/>
            <a:ext cx="1295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923147" y="4457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308910" y="4457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894447" y="4419924"/>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6019800" y="37338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Double Bracket 26"/>
          <p:cNvSpPr/>
          <p:nvPr/>
        </p:nvSpPr>
        <p:spPr>
          <a:xfrm>
            <a:off x="7081513" y="2317532"/>
            <a:ext cx="685800" cy="609600"/>
          </a:xfrm>
          <a:prstGeom prst="bracket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29" name="Straight Connector 28"/>
          <p:cNvCxnSpPr/>
          <p:nvPr/>
        </p:nvCxnSpPr>
        <p:spPr>
          <a:xfrm>
            <a:off x="4594006" y="2622332"/>
            <a:ext cx="2438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572000" y="4433889"/>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5027561" y="3527700"/>
            <a:ext cx="1829124" cy="2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971800" y="3301892"/>
            <a:ext cx="76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987566" y="3657600"/>
            <a:ext cx="76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3009900" y="2962602"/>
            <a:ext cx="685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971800" y="4038600"/>
            <a:ext cx="76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772400" y="2622332"/>
            <a:ext cx="609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752600" y="4719935"/>
            <a:ext cx="838200" cy="461665"/>
          </a:xfrm>
          <a:prstGeom prst="rect">
            <a:avLst/>
          </a:prstGeom>
          <a:noFill/>
        </p:spPr>
        <p:txBody>
          <a:bodyPr wrap="square" rtlCol="0">
            <a:spAutoFit/>
          </a:bodyPr>
          <a:lstStyle/>
          <a:p>
            <a:pPr algn="ctr"/>
            <a:r>
              <a:rPr lang="en-US" sz="2400" dirty="0" smtClean="0">
                <a:solidFill>
                  <a:srgbClr val="7C7044"/>
                </a:solidFill>
              </a:rPr>
              <a:t>B</a:t>
            </a:r>
            <a:endParaRPr lang="en-US" sz="2400" dirty="0">
              <a:solidFill>
                <a:srgbClr val="7C7044"/>
              </a:solidFill>
            </a:endParaRPr>
          </a:p>
        </p:txBody>
      </p:sp>
      <p:sp>
        <p:nvSpPr>
          <p:cNvPr id="63" name="TextBox 62"/>
          <p:cNvSpPr txBox="1"/>
          <p:nvPr/>
        </p:nvSpPr>
        <p:spPr>
          <a:xfrm>
            <a:off x="3962400" y="1844566"/>
            <a:ext cx="838200" cy="461665"/>
          </a:xfrm>
          <a:prstGeom prst="rect">
            <a:avLst/>
          </a:prstGeom>
          <a:noFill/>
        </p:spPr>
        <p:txBody>
          <a:bodyPr wrap="square" rtlCol="0">
            <a:spAutoFit/>
          </a:bodyPr>
          <a:lstStyle/>
          <a:p>
            <a:pPr algn="ctr"/>
            <a:r>
              <a:rPr lang="en-US" sz="2400" dirty="0" smtClean="0">
                <a:solidFill>
                  <a:srgbClr val="7C7044"/>
                </a:solidFill>
              </a:rPr>
              <a:t>D</a:t>
            </a:r>
            <a:endParaRPr lang="en-US" sz="2400" dirty="0">
              <a:solidFill>
                <a:srgbClr val="7C7044"/>
              </a:solidFill>
            </a:endParaRPr>
          </a:p>
        </p:txBody>
      </p:sp>
      <p:sp>
        <p:nvSpPr>
          <p:cNvPr id="64" name="TextBox 63"/>
          <p:cNvSpPr txBox="1"/>
          <p:nvPr/>
        </p:nvSpPr>
        <p:spPr>
          <a:xfrm>
            <a:off x="3978166" y="4724400"/>
            <a:ext cx="838200" cy="461665"/>
          </a:xfrm>
          <a:prstGeom prst="rect">
            <a:avLst/>
          </a:prstGeom>
          <a:noFill/>
        </p:spPr>
        <p:txBody>
          <a:bodyPr wrap="square" rtlCol="0">
            <a:spAutoFit/>
          </a:bodyPr>
          <a:lstStyle/>
          <a:p>
            <a:pPr algn="ctr"/>
            <a:r>
              <a:rPr lang="en-US" sz="2400" dirty="0" smtClean="0">
                <a:solidFill>
                  <a:srgbClr val="7C7044"/>
                </a:solidFill>
              </a:rPr>
              <a:t>E</a:t>
            </a:r>
            <a:endParaRPr lang="en-US" sz="2400" dirty="0">
              <a:solidFill>
                <a:srgbClr val="7C7044"/>
              </a:solidFill>
            </a:endParaRPr>
          </a:p>
        </p:txBody>
      </p:sp>
      <p:sp>
        <p:nvSpPr>
          <p:cNvPr id="65" name="TextBox 64"/>
          <p:cNvSpPr txBox="1"/>
          <p:nvPr/>
        </p:nvSpPr>
        <p:spPr>
          <a:xfrm>
            <a:off x="3581400" y="3256369"/>
            <a:ext cx="838200" cy="461665"/>
          </a:xfrm>
          <a:prstGeom prst="rect">
            <a:avLst/>
          </a:prstGeom>
          <a:noFill/>
        </p:spPr>
        <p:txBody>
          <a:bodyPr wrap="square" rtlCol="0">
            <a:spAutoFit/>
          </a:bodyPr>
          <a:lstStyle/>
          <a:p>
            <a:pPr algn="ctr"/>
            <a:r>
              <a:rPr lang="en-US" sz="2400" dirty="0" smtClean="0">
                <a:solidFill>
                  <a:srgbClr val="7C7044"/>
                </a:solidFill>
              </a:rPr>
              <a:t>C</a:t>
            </a:r>
            <a:endParaRPr lang="en-US" sz="2400" dirty="0">
              <a:solidFill>
                <a:srgbClr val="7C7044"/>
              </a:solidFill>
            </a:endParaRPr>
          </a:p>
        </p:txBody>
      </p:sp>
      <p:sp>
        <p:nvSpPr>
          <p:cNvPr id="66" name="TextBox 65"/>
          <p:cNvSpPr txBox="1"/>
          <p:nvPr/>
        </p:nvSpPr>
        <p:spPr>
          <a:xfrm>
            <a:off x="7010400" y="1824335"/>
            <a:ext cx="838200" cy="461665"/>
          </a:xfrm>
          <a:prstGeom prst="rect">
            <a:avLst/>
          </a:prstGeom>
          <a:noFill/>
        </p:spPr>
        <p:txBody>
          <a:bodyPr wrap="square" rtlCol="0">
            <a:spAutoFit/>
          </a:bodyPr>
          <a:lstStyle/>
          <a:p>
            <a:pPr algn="ctr"/>
            <a:r>
              <a:rPr lang="en-US" sz="2400" dirty="0" smtClean="0">
                <a:solidFill>
                  <a:srgbClr val="7C7044"/>
                </a:solidFill>
              </a:rPr>
              <a:t>Y</a:t>
            </a:r>
            <a:endParaRPr lang="en-US" sz="2400" dirty="0">
              <a:solidFill>
                <a:srgbClr val="7C7044"/>
              </a:solidFill>
            </a:endParaRPr>
          </a:p>
        </p:txBody>
      </p:sp>
      <p:sp>
        <p:nvSpPr>
          <p:cNvPr id="67" name="TextBox 66"/>
          <p:cNvSpPr txBox="1"/>
          <p:nvPr/>
        </p:nvSpPr>
        <p:spPr>
          <a:xfrm>
            <a:off x="228600" y="137160"/>
            <a:ext cx="8412480" cy="1181862"/>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FIRST DETERMINE ALL PATHS FOR LOGIC TO FLOW</a:t>
            </a:r>
            <a:endParaRPr lang="en-US" sz="3600" dirty="0">
              <a:solidFill>
                <a:srgbClr val="7C7044"/>
              </a:solidFill>
              <a:latin typeface="Arial Black" panose="020B0A04020102020204" pitchFamily="34" charset="0"/>
            </a:endParaRPr>
          </a:p>
        </p:txBody>
      </p:sp>
      <p:cxnSp>
        <p:nvCxnSpPr>
          <p:cNvPr id="36" name="Straight Connector 35"/>
          <p:cNvCxnSpPr/>
          <p:nvPr/>
        </p:nvCxnSpPr>
        <p:spPr>
          <a:xfrm>
            <a:off x="700089" y="2614623"/>
            <a:ext cx="609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943600" y="2622332"/>
            <a:ext cx="1143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819400" y="4420753"/>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477000" y="4343400"/>
            <a:ext cx="1371600" cy="1569660"/>
          </a:xfrm>
          <a:prstGeom prst="rect">
            <a:avLst/>
          </a:prstGeom>
          <a:noFill/>
        </p:spPr>
        <p:txBody>
          <a:bodyPr wrap="square" rtlCol="0">
            <a:spAutoFit/>
          </a:bodyPr>
          <a:lstStyle/>
          <a:p>
            <a:pPr marL="457200" indent="-457200">
              <a:buAutoNum type="arabicParenR"/>
            </a:pPr>
            <a:r>
              <a:rPr lang="en-US" sz="2400" dirty="0" smtClean="0">
                <a:solidFill>
                  <a:srgbClr val="7C7044"/>
                </a:solidFill>
              </a:rPr>
              <a:t>A-D</a:t>
            </a:r>
          </a:p>
          <a:p>
            <a:pPr marL="457200" indent="-457200">
              <a:buAutoNum type="arabicParenR"/>
            </a:pPr>
            <a:r>
              <a:rPr lang="en-US" sz="2400" dirty="0" smtClean="0">
                <a:solidFill>
                  <a:srgbClr val="7C7044"/>
                </a:solidFill>
              </a:rPr>
              <a:t>B-E</a:t>
            </a:r>
          </a:p>
          <a:p>
            <a:pPr marL="457200" indent="-457200">
              <a:buAutoNum type="arabicParenR"/>
            </a:pPr>
            <a:r>
              <a:rPr lang="en-US" sz="2400" dirty="0" smtClean="0">
                <a:solidFill>
                  <a:srgbClr val="7C7044"/>
                </a:solidFill>
              </a:rPr>
              <a:t>B-C-D</a:t>
            </a:r>
          </a:p>
        </p:txBody>
      </p:sp>
      <p:cxnSp>
        <p:nvCxnSpPr>
          <p:cNvPr id="45" name="Straight Connector 44"/>
          <p:cNvCxnSpPr/>
          <p:nvPr/>
        </p:nvCxnSpPr>
        <p:spPr>
          <a:xfrm>
            <a:off x="2733675" y="26193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137</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180532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 name="Straight Connector 1"/>
          <p:cNvCxnSpPr/>
          <p:nvPr/>
        </p:nvCxnSpPr>
        <p:spPr>
          <a:xfrm rot="5400000">
            <a:off x="-1657348" y="36576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rot="5400000">
            <a:off x="1733552" y="2624137"/>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2114552" y="2624137"/>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381252" y="2619370"/>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04852" y="2614939"/>
            <a:ext cx="1295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52600" y="1828800"/>
            <a:ext cx="838200" cy="461665"/>
          </a:xfrm>
          <a:prstGeom prst="rect">
            <a:avLst/>
          </a:prstGeom>
          <a:noFill/>
        </p:spPr>
        <p:txBody>
          <a:bodyPr wrap="square" rtlCol="0">
            <a:spAutoFit/>
          </a:bodyPr>
          <a:lstStyle/>
          <a:p>
            <a:pPr algn="ctr"/>
            <a:r>
              <a:rPr lang="en-US" sz="2400" dirty="0" smtClean="0">
                <a:solidFill>
                  <a:srgbClr val="7C7044"/>
                </a:solidFill>
              </a:rPr>
              <a:t>A</a:t>
            </a:r>
            <a:endParaRPr lang="en-US" sz="2400" dirty="0">
              <a:solidFill>
                <a:srgbClr val="7C7044"/>
              </a:solidFill>
            </a:endParaRPr>
          </a:p>
        </p:txBody>
      </p:sp>
      <p:cxnSp>
        <p:nvCxnSpPr>
          <p:cNvPr id="13" name="Straight Connector 12"/>
          <p:cNvCxnSpPr/>
          <p:nvPr/>
        </p:nvCxnSpPr>
        <p:spPr>
          <a:xfrm rot="5400000">
            <a:off x="381000" y="3524576"/>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714500" y="442435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095500" y="442435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62200" y="441959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95400" y="4430927"/>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937436" y="26289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318436" y="26289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08736" y="2619702"/>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923147" y="4457700"/>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308910" y="4457700"/>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894447" y="4419924"/>
            <a:ext cx="1295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6019800" y="37338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Double Bracket 26"/>
          <p:cNvSpPr/>
          <p:nvPr/>
        </p:nvSpPr>
        <p:spPr>
          <a:xfrm>
            <a:off x="7081513" y="2317532"/>
            <a:ext cx="685800" cy="609600"/>
          </a:xfrm>
          <a:prstGeom prst="bracket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29" name="Straight Connector 28"/>
          <p:cNvCxnSpPr/>
          <p:nvPr/>
        </p:nvCxnSpPr>
        <p:spPr>
          <a:xfrm>
            <a:off x="4594006" y="2622332"/>
            <a:ext cx="243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572000" y="4433889"/>
            <a:ext cx="1371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5027561" y="3527700"/>
            <a:ext cx="1829124" cy="2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971800" y="3301892"/>
            <a:ext cx="76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987566" y="3657600"/>
            <a:ext cx="76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3009900" y="2962602"/>
            <a:ext cx="685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971800" y="4038600"/>
            <a:ext cx="76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772400" y="2622332"/>
            <a:ext cx="609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752600" y="4719935"/>
            <a:ext cx="838200" cy="461665"/>
          </a:xfrm>
          <a:prstGeom prst="rect">
            <a:avLst/>
          </a:prstGeom>
          <a:noFill/>
        </p:spPr>
        <p:txBody>
          <a:bodyPr wrap="square" rtlCol="0">
            <a:spAutoFit/>
          </a:bodyPr>
          <a:lstStyle/>
          <a:p>
            <a:pPr algn="ctr"/>
            <a:r>
              <a:rPr lang="en-US" sz="2400" dirty="0" smtClean="0">
                <a:solidFill>
                  <a:srgbClr val="7C7044"/>
                </a:solidFill>
              </a:rPr>
              <a:t>B</a:t>
            </a:r>
            <a:endParaRPr lang="en-US" sz="2400" dirty="0">
              <a:solidFill>
                <a:srgbClr val="7C7044"/>
              </a:solidFill>
            </a:endParaRPr>
          </a:p>
        </p:txBody>
      </p:sp>
      <p:sp>
        <p:nvSpPr>
          <p:cNvPr id="63" name="TextBox 62"/>
          <p:cNvSpPr txBox="1"/>
          <p:nvPr/>
        </p:nvSpPr>
        <p:spPr>
          <a:xfrm>
            <a:off x="3962400" y="1844566"/>
            <a:ext cx="838200" cy="461665"/>
          </a:xfrm>
          <a:prstGeom prst="rect">
            <a:avLst/>
          </a:prstGeom>
          <a:noFill/>
        </p:spPr>
        <p:txBody>
          <a:bodyPr wrap="square" rtlCol="0">
            <a:spAutoFit/>
          </a:bodyPr>
          <a:lstStyle/>
          <a:p>
            <a:pPr algn="ctr"/>
            <a:r>
              <a:rPr lang="en-US" sz="2400" dirty="0" smtClean="0">
                <a:solidFill>
                  <a:srgbClr val="7C7044"/>
                </a:solidFill>
              </a:rPr>
              <a:t>D</a:t>
            </a:r>
            <a:endParaRPr lang="en-US" sz="2400" dirty="0">
              <a:solidFill>
                <a:srgbClr val="7C7044"/>
              </a:solidFill>
            </a:endParaRPr>
          </a:p>
        </p:txBody>
      </p:sp>
      <p:sp>
        <p:nvSpPr>
          <p:cNvPr id="64" name="TextBox 63"/>
          <p:cNvSpPr txBox="1"/>
          <p:nvPr/>
        </p:nvSpPr>
        <p:spPr>
          <a:xfrm>
            <a:off x="3978166" y="4724400"/>
            <a:ext cx="838200" cy="461665"/>
          </a:xfrm>
          <a:prstGeom prst="rect">
            <a:avLst/>
          </a:prstGeom>
          <a:noFill/>
        </p:spPr>
        <p:txBody>
          <a:bodyPr wrap="square" rtlCol="0">
            <a:spAutoFit/>
          </a:bodyPr>
          <a:lstStyle/>
          <a:p>
            <a:pPr algn="ctr"/>
            <a:r>
              <a:rPr lang="en-US" sz="2400" dirty="0" smtClean="0">
                <a:solidFill>
                  <a:srgbClr val="7C7044"/>
                </a:solidFill>
              </a:rPr>
              <a:t>E</a:t>
            </a:r>
            <a:endParaRPr lang="en-US" sz="2400" dirty="0">
              <a:solidFill>
                <a:srgbClr val="7C7044"/>
              </a:solidFill>
            </a:endParaRPr>
          </a:p>
        </p:txBody>
      </p:sp>
      <p:sp>
        <p:nvSpPr>
          <p:cNvPr id="65" name="TextBox 64"/>
          <p:cNvSpPr txBox="1"/>
          <p:nvPr/>
        </p:nvSpPr>
        <p:spPr>
          <a:xfrm>
            <a:off x="3581400" y="3256369"/>
            <a:ext cx="838200" cy="461665"/>
          </a:xfrm>
          <a:prstGeom prst="rect">
            <a:avLst/>
          </a:prstGeom>
          <a:noFill/>
        </p:spPr>
        <p:txBody>
          <a:bodyPr wrap="square" rtlCol="0">
            <a:spAutoFit/>
          </a:bodyPr>
          <a:lstStyle/>
          <a:p>
            <a:pPr algn="ctr"/>
            <a:r>
              <a:rPr lang="en-US" sz="2400" dirty="0" smtClean="0">
                <a:solidFill>
                  <a:srgbClr val="7C7044"/>
                </a:solidFill>
              </a:rPr>
              <a:t>C</a:t>
            </a:r>
            <a:endParaRPr lang="en-US" sz="2400" dirty="0">
              <a:solidFill>
                <a:srgbClr val="7C7044"/>
              </a:solidFill>
            </a:endParaRPr>
          </a:p>
        </p:txBody>
      </p:sp>
      <p:sp>
        <p:nvSpPr>
          <p:cNvPr id="66" name="TextBox 65"/>
          <p:cNvSpPr txBox="1"/>
          <p:nvPr/>
        </p:nvSpPr>
        <p:spPr>
          <a:xfrm>
            <a:off x="7010400" y="1824335"/>
            <a:ext cx="838200" cy="461665"/>
          </a:xfrm>
          <a:prstGeom prst="rect">
            <a:avLst/>
          </a:prstGeom>
          <a:noFill/>
        </p:spPr>
        <p:txBody>
          <a:bodyPr wrap="square" rtlCol="0">
            <a:spAutoFit/>
          </a:bodyPr>
          <a:lstStyle/>
          <a:p>
            <a:pPr algn="ctr"/>
            <a:r>
              <a:rPr lang="en-US" sz="2400" dirty="0" smtClean="0">
                <a:solidFill>
                  <a:srgbClr val="7C7044"/>
                </a:solidFill>
              </a:rPr>
              <a:t>Y</a:t>
            </a:r>
            <a:endParaRPr lang="en-US" sz="2400" dirty="0">
              <a:solidFill>
                <a:srgbClr val="7C7044"/>
              </a:solidFill>
            </a:endParaRPr>
          </a:p>
        </p:txBody>
      </p:sp>
      <p:sp>
        <p:nvSpPr>
          <p:cNvPr id="67" name="TextBox 66"/>
          <p:cNvSpPr txBox="1"/>
          <p:nvPr/>
        </p:nvSpPr>
        <p:spPr>
          <a:xfrm>
            <a:off x="228600" y="137160"/>
            <a:ext cx="8412480" cy="935641"/>
          </a:xfrm>
          <a:prstGeom prst="rect">
            <a:avLst/>
          </a:prstGeom>
          <a:noFill/>
        </p:spPr>
        <p:txBody>
          <a:bodyPr wrap="square" lIns="82296" tIns="36576" rIns="82296" bIns="36576" rtlCol="0">
            <a:spAutoFit/>
          </a:bodyPr>
          <a:lstStyle/>
          <a:p>
            <a:r>
              <a:rPr lang="en-US" sz="2800" dirty="0" smtClean="0">
                <a:solidFill>
                  <a:srgbClr val="7C7044"/>
                </a:solidFill>
                <a:latin typeface="Arial Black" panose="020B0A04020102020204" pitchFamily="34" charset="0"/>
              </a:rPr>
              <a:t>FIRST DETERMINE ALL PATHS FOR LOGIC TO FLOW</a:t>
            </a:r>
            <a:endParaRPr lang="en-US" sz="2800" dirty="0">
              <a:solidFill>
                <a:srgbClr val="7C7044"/>
              </a:solidFill>
              <a:latin typeface="Arial Black" panose="020B0A04020102020204" pitchFamily="34" charset="0"/>
            </a:endParaRPr>
          </a:p>
        </p:txBody>
      </p:sp>
      <p:cxnSp>
        <p:nvCxnSpPr>
          <p:cNvPr id="37" name="Straight Connector 36"/>
          <p:cNvCxnSpPr/>
          <p:nvPr/>
        </p:nvCxnSpPr>
        <p:spPr>
          <a:xfrm>
            <a:off x="5943600" y="2622332"/>
            <a:ext cx="1143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819400" y="2617569"/>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477000" y="4343400"/>
            <a:ext cx="1371600" cy="2308324"/>
          </a:xfrm>
          <a:prstGeom prst="rect">
            <a:avLst/>
          </a:prstGeom>
          <a:noFill/>
        </p:spPr>
        <p:txBody>
          <a:bodyPr wrap="square" rtlCol="0">
            <a:spAutoFit/>
          </a:bodyPr>
          <a:lstStyle/>
          <a:p>
            <a:pPr marL="457200" indent="-457200">
              <a:buAutoNum type="arabicParenR"/>
            </a:pPr>
            <a:r>
              <a:rPr lang="en-US" sz="2400" dirty="0" smtClean="0">
                <a:solidFill>
                  <a:srgbClr val="7C7044"/>
                </a:solidFill>
              </a:rPr>
              <a:t>A-D</a:t>
            </a:r>
          </a:p>
          <a:p>
            <a:pPr marL="457200" indent="-457200">
              <a:buAutoNum type="arabicParenR"/>
            </a:pPr>
            <a:r>
              <a:rPr lang="en-US" sz="2400" dirty="0" smtClean="0">
                <a:solidFill>
                  <a:srgbClr val="7C7044"/>
                </a:solidFill>
              </a:rPr>
              <a:t>B-E</a:t>
            </a:r>
          </a:p>
          <a:p>
            <a:pPr marL="457200" indent="-457200">
              <a:buAutoNum type="arabicParenR"/>
            </a:pPr>
            <a:r>
              <a:rPr lang="en-US" sz="2400" dirty="0" smtClean="0">
                <a:solidFill>
                  <a:srgbClr val="7C7044"/>
                </a:solidFill>
              </a:rPr>
              <a:t>B-C-D</a:t>
            </a:r>
          </a:p>
          <a:p>
            <a:pPr marL="457200" indent="-457200">
              <a:buAutoNum type="arabicParenR"/>
            </a:pPr>
            <a:r>
              <a:rPr lang="en-US" sz="2400" dirty="0" smtClean="0">
                <a:solidFill>
                  <a:srgbClr val="7C7044"/>
                </a:solidFill>
              </a:rPr>
              <a:t>A-C-E</a:t>
            </a:r>
          </a:p>
        </p:txBody>
      </p:sp>
      <p:cxnSp>
        <p:nvCxnSpPr>
          <p:cNvPr id="42" name="Straight Connector 41"/>
          <p:cNvCxnSpPr/>
          <p:nvPr/>
        </p:nvCxnSpPr>
        <p:spPr>
          <a:xfrm>
            <a:off x="2733675" y="4419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138</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199615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 name="Straight Connector 1"/>
          <p:cNvCxnSpPr/>
          <p:nvPr/>
        </p:nvCxnSpPr>
        <p:spPr>
          <a:xfrm rot="5400000">
            <a:off x="-1657348" y="36576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rot="5400000">
            <a:off x="1139718" y="224760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1520718" y="224760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787418" y="224283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58766" y="1452265"/>
            <a:ext cx="838200" cy="461665"/>
          </a:xfrm>
          <a:prstGeom prst="rect">
            <a:avLst/>
          </a:prstGeom>
          <a:noFill/>
        </p:spPr>
        <p:txBody>
          <a:bodyPr wrap="square" rtlCol="0">
            <a:spAutoFit/>
          </a:bodyPr>
          <a:lstStyle/>
          <a:p>
            <a:pPr algn="ctr"/>
            <a:r>
              <a:rPr lang="en-US" sz="2400" dirty="0" smtClean="0">
                <a:solidFill>
                  <a:srgbClr val="7C7044"/>
                </a:solidFill>
              </a:rPr>
              <a:t>A</a:t>
            </a:r>
            <a:endParaRPr lang="en-US" sz="2400" dirty="0">
              <a:solidFill>
                <a:srgbClr val="7C7044"/>
              </a:solidFill>
            </a:endParaRPr>
          </a:p>
        </p:txBody>
      </p:sp>
      <p:cxnSp>
        <p:nvCxnSpPr>
          <p:cNvPr id="14" name="Straight Connector 13"/>
          <p:cNvCxnSpPr/>
          <p:nvPr/>
        </p:nvCxnSpPr>
        <p:spPr>
          <a:xfrm rot="5400000">
            <a:off x="1120666" y="453151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01666" y="453151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768366" y="454251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566" y="4538087"/>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702470" y="225712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083470" y="225712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72415" y="455147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3058178" y="455147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5962976" y="37338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Double Bracket 26"/>
          <p:cNvSpPr/>
          <p:nvPr/>
        </p:nvSpPr>
        <p:spPr>
          <a:xfrm>
            <a:off x="7026166" y="1940997"/>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29" name="Straight Connector 28"/>
          <p:cNvCxnSpPr/>
          <p:nvPr/>
        </p:nvCxnSpPr>
        <p:spPr>
          <a:xfrm>
            <a:off x="3352800" y="2246095"/>
            <a:ext cx="3657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326609" y="4572000"/>
            <a:ext cx="2159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715576" y="2245797"/>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158766" y="3854668"/>
            <a:ext cx="838200" cy="461665"/>
          </a:xfrm>
          <a:prstGeom prst="rect">
            <a:avLst/>
          </a:prstGeom>
          <a:noFill/>
        </p:spPr>
        <p:txBody>
          <a:bodyPr wrap="square" rtlCol="0">
            <a:spAutoFit/>
          </a:bodyPr>
          <a:lstStyle/>
          <a:p>
            <a:pPr algn="ctr"/>
            <a:r>
              <a:rPr lang="en-US" sz="2400" dirty="0" smtClean="0">
                <a:solidFill>
                  <a:srgbClr val="7C7044"/>
                </a:solidFill>
              </a:rPr>
              <a:t>B</a:t>
            </a:r>
            <a:endParaRPr lang="en-US" sz="2400" dirty="0">
              <a:solidFill>
                <a:srgbClr val="7C7044"/>
              </a:solidFill>
            </a:endParaRPr>
          </a:p>
        </p:txBody>
      </p:sp>
      <p:sp>
        <p:nvSpPr>
          <p:cNvPr id="63" name="TextBox 62"/>
          <p:cNvSpPr txBox="1"/>
          <p:nvPr/>
        </p:nvSpPr>
        <p:spPr>
          <a:xfrm>
            <a:off x="2727434" y="1468031"/>
            <a:ext cx="838200" cy="461665"/>
          </a:xfrm>
          <a:prstGeom prst="rect">
            <a:avLst/>
          </a:prstGeom>
          <a:noFill/>
        </p:spPr>
        <p:txBody>
          <a:bodyPr wrap="square" rtlCol="0">
            <a:spAutoFit/>
          </a:bodyPr>
          <a:lstStyle/>
          <a:p>
            <a:pPr algn="ctr"/>
            <a:r>
              <a:rPr lang="en-US" sz="2400" dirty="0" smtClean="0">
                <a:solidFill>
                  <a:srgbClr val="7C7044"/>
                </a:solidFill>
              </a:rPr>
              <a:t>D</a:t>
            </a:r>
            <a:endParaRPr lang="en-US" sz="2400" dirty="0">
              <a:solidFill>
                <a:srgbClr val="7C7044"/>
              </a:solidFill>
            </a:endParaRPr>
          </a:p>
        </p:txBody>
      </p:sp>
      <p:sp>
        <p:nvSpPr>
          <p:cNvPr id="64" name="TextBox 63"/>
          <p:cNvSpPr txBox="1"/>
          <p:nvPr/>
        </p:nvSpPr>
        <p:spPr>
          <a:xfrm>
            <a:off x="2727434" y="3854668"/>
            <a:ext cx="838200" cy="461665"/>
          </a:xfrm>
          <a:prstGeom prst="rect">
            <a:avLst/>
          </a:prstGeom>
          <a:noFill/>
        </p:spPr>
        <p:txBody>
          <a:bodyPr wrap="square" rtlCol="0">
            <a:spAutoFit/>
          </a:bodyPr>
          <a:lstStyle/>
          <a:p>
            <a:pPr algn="ctr"/>
            <a:r>
              <a:rPr lang="en-US" sz="2400" dirty="0" smtClean="0">
                <a:solidFill>
                  <a:srgbClr val="7C7044"/>
                </a:solidFill>
              </a:rPr>
              <a:t>E</a:t>
            </a:r>
            <a:endParaRPr lang="en-US" sz="2400" dirty="0">
              <a:solidFill>
                <a:srgbClr val="7C7044"/>
              </a:solidFill>
            </a:endParaRPr>
          </a:p>
        </p:txBody>
      </p:sp>
      <p:sp>
        <p:nvSpPr>
          <p:cNvPr id="66" name="TextBox 65"/>
          <p:cNvSpPr txBox="1"/>
          <p:nvPr/>
        </p:nvSpPr>
        <p:spPr>
          <a:xfrm>
            <a:off x="7010400" y="1447800"/>
            <a:ext cx="838200" cy="461665"/>
          </a:xfrm>
          <a:prstGeom prst="rect">
            <a:avLst/>
          </a:prstGeom>
          <a:noFill/>
        </p:spPr>
        <p:txBody>
          <a:bodyPr wrap="square" rtlCol="0">
            <a:spAutoFit/>
          </a:bodyPr>
          <a:lstStyle/>
          <a:p>
            <a:pPr algn="ctr"/>
            <a:r>
              <a:rPr lang="en-US" sz="2400" dirty="0" smtClean="0">
                <a:solidFill>
                  <a:srgbClr val="7C7044"/>
                </a:solidFill>
              </a:rPr>
              <a:t>Y</a:t>
            </a:r>
            <a:endParaRPr lang="en-US" sz="2400" dirty="0">
              <a:solidFill>
                <a:srgbClr val="7C7044"/>
              </a:solidFill>
            </a:endParaRPr>
          </a:p>
        </p:txBody>
      </p:sp>
      <p:sp>
        <p:nvSpPr>
          <p:cNvPr id="67" name="TextBox 66"/>
          <p:cNvSpPr txBox="1"/>
          <p:nvPr/>
        </p:nvSpPr>
        <p:spPr>
          <a:xfrm>
            <a:off x="228600" y="137160"/>
            <a:ext cx="8412480" cy="935641"/>
          </a:xfrm>
          <a:prstGeom prst="rect">
            <a:avLst/>
          </a:prstGeom>
          <a:noFill/>
        </p:spPr>
        <p:txBody>
          <a:bodyPr wrap="square" lIns="82296" tIns="36576" rIns="82296" bIns="36576" rtlCol="0">
            <a:spAutoFit/>
          </a:bodyPr>
          <a:lstStyle/>
          <a:p>
            <a:r>
              <a:rPr lang="en-US" sz="2800" dirty="0" smtClean="0">
                <a:solidFill>
                  <a:srgbClr val="7C7044"/>
                </a:solidFill>
                <a:latin typeface="Arial Black" panose="020B0A04020102020204" pitchFamily="34" charset="0"/>
              </a:rPr>
              <a:t>REWRITE THE PROGRAM ELIMINATING THE VERTICAL CONTACT INSTRUCTION</a:t>
            </a:r>
            <a:endParaRPr lang="en-US" sz="2800" dirty="0">
              <a:solidFill>
                <a:srgbClr val="7C7044"/>
              </a:solidFill>
              <a:latin typeface="Arial Black" panose="020B0A04020102020204" pitchFamily="34" charset="0"/>
            </a:endParaRPr>
          </a:p>
        </p:txBody>
      </p:sp>
      <p:cxnSp>
        <p:nvCxnSpPr>
          <p:cNvPr id="39" name="Straight Connector 38"/>
          <p:cNvCxnSpPr/>
          <p:nvPr/>
        </p:nvCxnSpPr>
        <p:spPr>
          <a:xfrm rot="5400000">
            <a:off x="3697675" y="4029402"/>
            <a:ext cx="3581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17332" y="22413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1120666" y="34766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1501666" y="34766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768366" y="3471859"/>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01566" y="348319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2705100" y="34671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86100" y="34671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352800" y="346233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286000" y="2243465"/>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4305300" y="345757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686300" y="345757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953000" y="345280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886200" y="346414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286000" y="3473668"/>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254468" y="4543098"/>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1120666" y="583759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a:off x="1501666" y="583997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768366" y="583520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01566" y="5844161"/>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2705100" y="583045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3086100" y="583045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352800" y="582568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4305300" y="581854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4686300" y="581854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953000" y="581377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886200" y="5825113"/>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286000" y="5834637"/>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1158766" y="2743200"/>
            <a:ext cx="838200" cy="461665"/>
          </a:xfrm>
          <a:prstGeom prst="rect">
            <a:avLst/>
          </a:prstGeom>
          <a:solidFill>
            <a:srgbClr val="FFFF00"/>
          </a:solidFill>
        </p:spPr>
        <p:txBody>
          <a:bodyPr wrap="square" rtlCol="0">
            <a:spAutoFit/>
          </a:bodyPr>
          <a:lstStyle/>
          <a:p>
            <a:pPr algn="ctr"/>
            <a:r>
              <a:rPr lang="en-US" sz="2400" dirty="0" smtClean="0">
                <a:solidFill>
                  <a:srgbClr val="7C7044"/>
                </a:solidFill>
              </a:rPr>
              <a:t>B</a:t>
            </a:r>
            <a:endParaRPr lang="en-US" sz="2400" dirty="0">
              <a:solidFill>
                <a:srgbClr val="7C7044"/>
              </a:solidFill>
            </a:endParaRPr>
          </a:p>
        </p:txBody>
      </p:sp>
      <p:sp>
        <p:nvSpPr>
          <p:cNvPr id="96" name="TextBox 95"/>
          <p:cNvSpPr txBox="1"/>
          <p:nvPr/>
        </p:nvSpPr>
        <p:spPr>
          <a:xfrm>
            <a:off x="2758966" y="2730064"/>
            <a:ext cx="838200" cy="461665"/>
          </a:xfrm>
          <a:prstGeom prst="rect">
            <a:avLst/>
          </a:prstGeom>
          <a:solidFill>
            <a:srgbClr val="FFFF00"/>
          </a:solidFill>
        </p:spPr>
        <p:txBody>
          <a:bodyPr wrap="square" rtlCol="0">
            <a:spAutoFit/>
          </a:bodyPr>
          <a:lstStyle/>
          <a:p>
            <a:pPr algn="ctr"/>
            <a:r>
              <a:rPr lang="en-US" sz="2400" dirty="0" smtClean="0">
                <a:solidFill>
                  <a:srgbClr val="7C7044"/>
                </a:solidFill>
              </a:rPr>
              <a:t>C</a:t>
            </a:r>
            <a:endParaRPr lang="en-US" sz="2400" dirty="0">
              <a:solidFill>
                <a:srgbClr val="7C7044"/>
              </a:solidFill>
            </a:endParaRPr>
          </a:p>
        </p:txBody>
      </p:sp>
      <p:sp>
        <p:nvSpPr>
          <p:cNvPr id="97" name="TextBox 96"/>
          <p:cNvSpPr txBox="1"/>
          <p:nvPr/>
        </p:nvSpPr>
        <p:spPr>
          <a:xfrm>
            <a:off x="4359166" y="2725599"/>
            <a:ext cx="838200" cy="461665"/>
          </a:xfrm>
          <a:prstGeom prst="rect">
            <a:avLst/>
          </a:prstGeom>
          <a:solidFill>
            <a:srgbClr val="FFFF00"/>
          </a:solidFill>
        </p:spPr>
        <p:txBody>
          <a:bodyPr wrap="square" rtlCol="0">
            <a:spAutoFit/>
          </a:bodyPr>
          <a:lstStyle/>
          <a:p>
            <a:pPr algn="ctr"/>
            <a:r>
              <a:rPr lang="en-US" sz="2400" dirty="0" smtClean="0">
                <a:solidFill>
                  <a:srgbClr val="7C7044"/>
                </a:solidFill>
              </a:rPr>
              <a:t>D</a:t>
            </a:r>
            <a:endParaRPr lang="en-US" sz="2400" dirty="0">
              <a:solidFill>
                <a:srgbClr val="7C7044"/>
              </a:solidFill>
            </a:endParaRPr>
          </a:p>
        </p:txBody>
      </p:sp>
      <p:sp>
        <p:nvSpPr>
          <p:cNvPr id="98" name="TextBox 97"/>
          <p:cNvSpPr txBox="1"/>
          <p:nvPr/>
        </p:nvSpPr>
        <p:spPr>
          <a:xfrm>
            <a:off x="4343400" y="5085169"/>
            <a:ext cx="838200" cy="461665"/>
          </a:xfrm>
          <a:prstGeom prst="rect">
            <a:avLst/>
          </a:prstGeom>
          <a:solidFill>
            <a:srgbClr val="FFFF00"/>
          </a:solidFill>
        </p:spPr>
        <p:txBody>
          <a:bodyPr wrap="square" rtlCol="0">
            <a:spAutoFit/>
          </a:bodyPr>
          <a:lstStyle/>
          <a:p>
            <a:pPr algn="ctr"/>
            <a:r>
              <a:rPr lang="en-US" sz="2400" dirty="0" smtClean="0">
                <a:solidFill>
                  <a:srgbClr val="7C7044"/>
                </a:solidFill>
              </a:rPr>
              <a:t>E</a:t>
            </a:r>
            <a:endParaRPr lang="en-US" sz="2400" dirty="0">
              <a:solidFill>
                <a:srgbClr val="7C7044"/>
              </a:solidFill>
            </a:endParaRPr>
          </a:p>
        </p:txBody>
      </p:sp>
      <p:sp>
        <p:nvSpPr>
          <p:cNvPr id="99" name="TextBox 98"/>
          <p:cNvSpPr txBox="1"/>
          <p:nvPr/>
        </p:nvSpPr>
        <p:spPr>
          <a:xfrm>
            <a:off x="1158766" y="5105400"/>
            <a:ext cx="838200" cy="461665"/>
          </a:xfrm>
          <a:prstGeom prst="rect">
            <a:avLst/>
          </a:prstGeom>
          <a:solidFill>
            <a:srgbClr val="FFFF00"/>
          </a:solidFill>
        </p:spPr>
        <p:txBody>
          <a:bodyPr wrap="square" rtlCol="0">
            <a:spAutoFit/>
          </a:bodyPr>
          <a:lstStyle/>
          <a:p>
            <a:pPr algn="ctr"/>
            <a:r>
              <a:rPr lang="en-US" sz="2400" dirty="0" smtClean="0">
                <a:solidFill>
                  <a:srgbClr val="7C7044"/>
                </a:solidFill>
              </a:rPr>
              <a:t>A</a:t>
            </a:r>
            <a:endParaRPr lang="en-US" sz="2400" dirty="0">
              <a:solidFill>
                <a:srgbClr val="7C7044"/>
              </a:solidFill>
            </a:endParaRPr>
          </a:p>
        </p:txBody>
      </p:sp>
      <p:sp>
        <p:nvSpPr>
          <p:cNvPr id="100" name="TextBox 99"/>
          <p:cNvSpPr txBox="1"/>
          <p:nvPr/>
        </p:nvSpPr>
        <p:spPr>
          <a:xfrm>
            <a:off x="2758966" y="5100935"/>
            <a:ext cx="838200" cy="461665"/>
          </a:xfrm>
          <a:prstGeom prst="rect">
            <a:avLst/>
          </a:prstGeom>
          <a:solidFill>
            <a:srgbClr val="FFFF00"/>
          </a:solidFill>
        </p:spPr>
        <p:txBody>
          <a:bodyPr wrap="square" rtlCol="0">
            <a:spAutoFit/>
          </a:bodyPr>
          <a:lstStyle/>
          <a:p>
            <a:pPr algn="ctr"/>
            <a:r>
              <a:rPr lang="en-US" sz="2400" dirty="0" smtClean="0">
                <a:solidFill>
                  <a:srgbClr val="7C7044"/>
                </a:solidFill>
              </a:rPr>
              <a:t>C</a:t>
            </a:r>
            <a:endParaRPr lang="en-US" sz="2400" dirty="0">
              <a:solidFill>
                <a:srgbClr val="7C7044"/>
              </a:solidFill>
            </a:endParaRPr>
          </a:p>
        </p:txBody>
      </p:sp>
      <p:sp>
        <p:nvSpPr>
          <p:cNvPr id="65"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139</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263599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28600" y="137160"/>
            <a:ext cx="8412480" cy="1181862"/>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NORMALLY OPEN &amp; NORMALLY CLOSED</a:t>
            </a:r>
            <a:endParaRPr lang="en-US" sz="3600" dirty="0">
              <a:solidFill>
                <a:srgbClr val="7C7044"/>
              </a:solidFill>
              <a:latin typeface="Arial Black" panose="020B0A04020102020204" pitchFamily="34" charset="0"/>
            </a:endParaRPr>
          </a:p>
        </p:txBody>
      </p:sp>
      <p:sp>
        <p:nvSpPr>
          <p:cNvPr id="6" name="TextBox 5"/>
          <p:cNvSpPr txBox="1"/>
          <p:nvPr/>
        </p:nvSpPr>
        <p:spPr>
          <a:xfrm>
            <a:off x="228600" y="3657599"/>
            <a:ext cx="8412480" cy="627864"/>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EXAMINE ON &amp; EXAMINE OFF</a:t>
            </a:r>
            <a:endParaRPr lang="en-US" sz="3600" dirty="0">
              <a:solidFill>
                <a:srgbClr val="7C7044"/>
              </a:solidFill>
              <a:latin typeface="Arial Black" panose="020B0A04020102020204" pitchFamily="34" charset="0"/>
            </a:endParaRPr>
          </a:p>
        </p:txBody>
      </p:sp>
      <p:cxnSp>
        <p:nvCxnSpPr>
          <p:cNvPr id="8" name="Straight Connector 7"/>
          <p:cNvCxnSpPr/>
          <p:nvPr/>
        </p:nvCxnSpPr>
        <p:spPr>
          <a:xfrm rot="5400000">
            <a:off x="1790700" y="17907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2171700" y="17907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438400" y="1785933"/>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4000" y="1779369"/>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1790700" y="56769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171700" y="56769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38400" y="5672133"/>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524000" y="5665569"/>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5905500" y="17907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286500" y="17907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553200" y="1785933"/>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638800" y="1779369"/>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6134096" y="1566859"/>
            <a:ext cx="457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5905500" y="56769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6286500" y="56769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553200" y="5672133"/>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638800" y="5665569"/>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134096" y="5453059"/>
            <a:ext cx="4572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48640" y="2286000"/>
            <a:ext cx="8001000" cy="523220"/>
          </a:xfrm>
          <a:prstGeom prst="rect">
            <a:avLst/>
          </a:prstGeom>
          <a:noFill/>
        </p:spPr>
        <p:txBody>
          <a:bodyPr wrap="square"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Associated with the flow of electricity</a:t>
            </a:r>
            <a:endParaRPr lang="en-US" sz="2800" dirty="0">
              <a:solidFill>
                <a:srgbClr val="7C7044"/>
              </a:solidFill>
              <a:latin typeface="Arial Black" panose="020B0A04020102020204" pitchFamily="34" charset="0"/>
            </a:endParaRPr>
          </a:p>
        </p:txBody>
      </p:sp>
      <p:sp>
        <p:nvSpPr>
          <p:cNvPr id="35" name="TextBox 34"/>
          <p:cNvSpPr txBox="1"/>
          <p:nvPr/>
        </p:nvSpPr>
        <p:spPr>
          <a:xfrm>
            <a:off x="548640" y="4382869"/>
            <a:ext cx="8001000" cy="523220"/>
          </a:xfrm>
          <a:prstGeom prst="rect">
            <a:avLst/>
          </a:prstGeom>
          <a:noFill/>
        </p:spPr>
        <p:txBody>
          <a:bodyPr wrap="square"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Associated with the flow of logic</a:t>
            </a:r>
            <a:endParaRPr lang="en-US" sz="2800" dirty="0">
              <a:solidFill>
                <a:srgbClr val="7C7044"/>
              </a:solidFill>
              <a:latin typeface="Arial Black" panose="020B0A04020102020204" pitchFamily="34" charset="0"/>
            </a:endParaRPr>
          </a:p>
        </p:txBody>
      </p:sp>
      <p:sp>
        <p:nvSpPr>
          <p:cNvPr id="36"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14</a:t>
            </a:fld>
            <a:endParaRPr lang="en-US" dirty="0">
              <a:solidFill>
                <a:srgbClr val="7C7044"/>
              </a:solidFill>
            </a:endParaRPr>
          </a:p>
        </p:txBody>
      </p:sp>
    </p:spTree>
    <p:extLst>
      <p:ext uri="{BB962C8B-B14F-4D97-AF65-F5344CB8AC3E}">
        <p14:creationId xmlns:p14="http://schemas.microsoft.com/office/powerpoint/2010/main" val="184805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 name="Straight Connector 6"/>
          <p:cNvCxnSpPr/>
          <p:nvPr/>
        </p:nvCxnSpPr>
        <p:spPr>
          <a:xfrm>
            <a:off x="685800" y="11902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66700" y="11811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495300" y="11811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2400" y="1182905"/>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447800" y="11902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1028700" y="11811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1257300" y="11811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209800" y="11902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1790700" y="11811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2019300" y="11811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971800" y="11902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2552700" y="11811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2781300" y="11811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733800" y="11902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3314700" y="11811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3543300" y="11811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95800" y="11902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4076700" y="11811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4305300" y="11811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257800" y="11902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4838700" y="11811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5067300" y="11811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019800" y="11902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600700" y="11811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5829300" y="11811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781800" y="11902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6362700" y="11811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6591300" y="11811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543800" y="11902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7124700" y="11811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7353300" y="11811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5400000">
            <a:off x="-2781300" y="3162300"/>
            <a:ext cx="586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Double Bracket 98"/>
          <p:cNvSpPr/>
          <p:nvPr/>
        </p:nvSpPr>
        <p:spPr>
          <a:xfrm>
            <a:off x="8077200" y="914400"/>
            <a:ext cx="457200" cy="5334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100" name="Straight Connector 99"/>
          <p:cNvCxnSpPr/>
          <p:nvPr/>
        </p:nvCxnSpPr>
        <p:spPr>
          <a:xfrm rot="5400000">
            <a:off x="6057900" y="3162300"/>
            <a:ext cx="586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8534400" y="1190298"/>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685800" y="18760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a:off x="266700" y="186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5400000">
            <a:off x="495300" y="186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52400" y="1868705"/>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447800" y="18760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5400000">
            <a:off x="1028700" y="186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5400000">
            <a:off x="1257300" y="186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209800" y="18760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1790700" y="186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2019300" y="186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971800" y="18760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5400000">
            <a:off x="2552700" y="186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5400000">
            <a:off x="2781300" y="186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3733800" y="18760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5400000">
            <a:off x="3314700" y="186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5400000">
            <a:off x="3543300" y="186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4495800" y="18760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4076700" y="186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4305300" y="186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257800" y="18760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a:off x="4838700" y="186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rot="5400000">
            <a:off x="5067300" y="186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6019800" y="18760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rot="5400000">
            <a:off x="5600700" y="186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5400000">
            <a:off x="5829300" y="186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6781800" y="18760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5400000">
            <a:off x="6362700" y="186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5400000">
            <a:off x="6591300" y="186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7543800" y="1876098"/>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a:off x="7124700" y="186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7353300" y="186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685800" y="2561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266700" y="2552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495300" y="2552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52400" y="2554505"/>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447800" y="2561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5400000">
            <a:off x="1028700" y="2552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rot="5400000">
            <a:off x="1257300" y="2552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2209800" y="2561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5400000">
            <a:off x="1790700" y="2552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2019300" y="2552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2971800" y="2561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5400000">
            <a:off x="2552700" y="2552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rot="5400000">
            <a:off x="2781300" y="2552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3733800" y="2561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5400000">
            <a:off x="3314700" y="2552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5400000">
            <a:off x="3543300" y="2552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4495800" y="2561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5400000">
            <a:off x="4076700" y="2552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5400000">
            <a:off x="4305300" y="2552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5257800" y="2561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5400000">
            <a:off x="4838700" y="2552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5400000">
            <a:off x="5067300" y="2552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6019800" y="2561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rot="5400000">
            <a:off x="5600700" y="2552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rot="5400000">
            <a:off x="5829300" y="2552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6781800" y="2561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rot="5400000">
            <a:off x="6362700" y="2552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rot="5400000">
            <a:off x="6591300" y="2552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a:off x="7124700" y="2552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7353300" y="2552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685800" y="3323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266700" y="3314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495300" y="3314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152400" y="3316505"/>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1447800" y="3323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rot="5400000">
            <a:off x="1028700" y="3314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a:off x="1257300" y="3314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209800" y="3323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790700" y="3314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a:off x="2019300" y="3314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2971800" y="3323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2552700" y="3314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2781300" y="3314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3733800" y="3323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rot="5400000">
            <a:off x="3314700" y="3314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rot="5400000">
            <a:off x="3543300" y="3314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495800" y="3323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5400000">
            <a:off x="4076700" y="3314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5400000">
            <a:off x="4305300" y="3314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5257800" y="3323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4838700" y="3314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5400000">
            <a:off x="5067300" y="3314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6019800" y="3323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5400000">
            <a:off x="5600700" y="3314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5400000">
            <a:off x="5829300" y="3314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6781800" y="3323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rot="5400000">
            <a:off x="6362700" y="3314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rot="5400000">
            <a:off x="6591300" y="3314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rot="5400000">
            <a:off x="7124700" y="3314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rot="5400000">
            <a:off x="7353300" y="3314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685800" y="4085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rot="5400000">
            <a:off x="266700" y="4076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rot="5400000">
            <a:off x="495300" y="4076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152400" y="4078505"/>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1447800" y="4085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rot="5400000">
            <a:off x="1028700" y="4076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rot="5400000">
            <a:off x="1257300" y="4076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2209800" y="4085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rot="5400000">
            <a:off x="1790700" y="4076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rot="5400000">
            <a:off x="2019300" y="4076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971800" y="4085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rot="5400000">
            <a:off x="2552700" y="4076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rot="5400000">
            <a:off x="2781300" y="4076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3733800" y="4085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5400000">
            <a:off x="3314700" y="4076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5400000">
            <a:off x="3543300" y="4076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4495800" y="4085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4076700" y="4076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5400000">
            <a:off x="4305300" y="4076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5257800" y="4085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5400000">
            <a:off x="4838700" y="4076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5067300" y="4076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6019800" y="4085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5400000">
            <a:off x="5600700" y="4076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5400000">
            <a:off x="5829300" y="4076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6781800" y="4085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6362700" y="4076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6591300" y="4076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7124700" y="4076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7353300" y="4076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685800" y="4847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5400000">
            <a:off x="266700" y="4838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5400000">
            <a:off x="495300" y="4838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152400" y="4840505"/>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1447800" y="4847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rot="5400000">
            <a:off x="1028700" y="4838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rot="5400000">
            <a:off x="1257300" y="4838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2209800" y="4847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rot="5400000">
            <a:off x="1790700" y="4838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rot="5400000">
            <a:off x="2019300" y="4838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2971800" y="4847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5400000">
            <a:off x="2552700" y="4838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81300" y="4838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3733800" y="4847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5400000">
            <a:off x="3314700" y="4838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5400000">
            <a:off x="3543300" y="4838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4495800" y="4847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4076700" y="4838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4305300" y="4838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5257800" y="4847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5400000">
            <a:off x="4838700" y="4838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5400000">
            <a:off x="5067300" y="4838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6019800" y="4847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5600700" y="4838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5400000">
            <a:off x="5829300" y="4838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6781800" y="48478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5400000">
            <a:off x="6362700" y="4838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6591300" y="4838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rot="5400000">
            <a:off x="7124700" y="4838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5400000">
            <a:off x="7353300" y="4838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685800" y="56860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5400000">
            <a:off x="266700" y="567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5400000">
            <a:off x="495300" y="567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152400" y="5678705"/>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1447800" y="56860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rot="5400000">
            <a:off x="1028700" y="567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5400000">
            <a:off x="1257300" y="567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2209800" y="56860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1790700" y="567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5400000">
            <a:off x="2019300" y="567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2971800" y="56860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rot="5400000">
            <a:off x="2552700" y="567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2781300" y="567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3733800" y="56860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rot="5400000">
            <a:off x="3314700" y="567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rot="5400000">
            <a:off x="3543300" y="567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4495800" y="56860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rot="5400000">
            <a:off x="4076700" y="567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rot="5400000">
            <a:off x="4305300" y="567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5257800" y="56860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4838700" y="567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rot="5400000">
            <a:off x="5067300" y="567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6019800" y="56860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rot="5400000">
            <a:off x="5600700" y="567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rot="5400000">
            <a:off x="5829300" y="567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6781800" y="568609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rot="5400000">
            <a:off x="6362700" y="567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rot="5400000">
            <a:off x="6591300" y="567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rot="5400000">
            <a:off x="7124700" y="567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rot="5400000">
            <a:off x="7353300" y="56769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7550040" y="2575034"/>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7550040" y="3323898"/>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7550040" y="4085898"/>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7545277" y="4847898"/>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7545277" y="5686098"/>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flipH="1" flipV="1">
            <a:off x="5600700" y="3443285"/>
            <a:ext cx="449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rot="5400000" flipH="1" flipV="1">
            <a:off x="-526832" y="3441808"/>
            <a:ext cx="449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rot="5400000" flipH="1" flipV="1">
            <a:off x="997167" y="3435568"/>
            <a:ext cx="449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rot="5400000" flipH="1" flipV="1">
            <a:off x="2521168" y="3443285"/>
            <a:ext cx="449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5400000" flipH="1" flipV="1">
            <a:off x="4047798" y="3438522"/>
            <a:ext cx="449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8" name="TextBox 307"/>
          <p:cNvSpPr txBox="1"/>
          <p:nvPr/>
        </p:nvSpPr>
        <p:spPr>
          <a:xfrm>
            <a:off x="1447800" y="304800"/>
            <a:ext cx="6019800" cy="430887"/>
          </a:xfrm>
          <a:prstGeom prst="rect">
            <a:avLst/>
          </a:prstGeom>
          <a:noFill/>
          <a:ln>
            <a:noFill/>
          </a:ln>
        </p:spPr>
        <p:txBody>
          <a:bodyPr wrap="square" rtlCol="0">
            <a:spAutoFit/>
          </a:bodyPr>
          <a:lstStyle/>
          <a:p>
            <a:pPr algn="ctr"/>
            <a:r>
              <a:rPr lang="en-US" sz="2200" dirty="0" smtClean="0">
                <a:solidFill>
                  <a:srgbClr val="7C7044"/>
                </a:solidFill>
                <a:latin typeface="Arial Black" panose="020B0A04020102020204" pitchFamily="34" charset="0"/>
              </a:rPr>
              <a:t>Maximum of 10 Input Instructions</a:t>
            </a:r>
            <a:endParaRPr lang="en-US" sz="2200" dirty="0">
              <a:solidFill>
                <a:srgbClr val="7C7044"/>
              </a:solidFill>
              <a:latin typeface="Arial Black" panose="020B0A04020102020204" pitchFamily="34" charset="0"/>
            </a:endParaRPr>
          </a:p>
        </p:txBody>
      </p:sp>
      <p:cxnSp>
        <p:nvCxnSpPr>
          <p:cNvPr id="310" name="Straight Arrow Connector 309"/>
          <p:cNvCxnSpPr/>
          <p:nvPr/>
        </p:nvCxnSpPr>
        <p:spPr>
          <a:xfrm rot="10800000">
            <a:off x="152400" y="533400"/>
            <a:ext cx="1905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7010400" y="533400"/>
            <a:ext cx="19654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3" name="TextBox 312"/>
          <p:cNvSpPr txBox="1"/>
          <p:nvPr/>
        </p:nvSpPr>
        <p:spPr>
          <a:xfrm>
            <a:off x="7924800" y="2971800"/>
            <a:ext cx="1219200" cy="1107996"/>
          </a:xfrm>
          <a:prstGeom prst="rect">
            <a:avLst/>
          </a:prstGeom>
          <a:noFill/>
        </p:spPr>
        <p:txBody>
          <a:bodyPr wrap="square" rtlCol="0">
            <a:spAutoFit/>
          </a:bodyPr>
          <a:lstStyle/>
          <a:p>
            <a:pPr algn="ctr"/>
            <a:r>
              <a:rPr lang="en-US" sz="2200" dirty="0" smtClean="0">
                <a:solidFill>
                  <a:srgbClr val="7C7044"/>
                </a:solidFill>
                <a:latin typeface="Arial Black" panose="020B0A04020102020204" pitchFamily="34" charset="0"/>
              </a:rPr>
              <a:t>MAX.</a:t>
            </a:r>
          </a:p>
          <a:p>
            <a:pPr algn="ctr"/>
            <a:r>
              <a:rPr lang="en-US" sz="2200" dirty="0" smtClean="0">
                <a:solidFill>
                  <a:srgbClr val="7C7044"/>
                </a:solidFill>
                <a:latin typeface="Arial Black" panose="020B0A04020102020204" pitchFamily="34" charset="0"/>
              </a:rPr>
              <a:t>7</a:t>
            </a:r>
          </a:p>
          <a:p>
            <a:pPr algn="ctr"/>
            <a:r>
              <a:rPr lang="en-US" sz="2200" dirty="0" smtClean="0">
                <a:solidFill>
                  <a:srgbClr val="7C7044"/>
                </a:solidFill>
                <a:latin typeface="Arial Black" panose="020B0A04020102020204" pitchFamily="34" charset="0"/>
              </a:rPr>
              <a:t>Lines</a:t>
            </a:r>
            <a:endParaRPr lang="en-US" sz="2200" dirty="0">
              <a:solidFill>
                <a:srgbClr val="7C7044"/>
              </a:solidFill>
              <a:latin typeface="Arial Black" panose="020B0A04020102020204" pitchFamily="34" charset="0"/>
            </a:endParaRPr>
          </a:p>
        </p:txBody>
      </p:sp>
      <p:cxnSp>
        <p:nvCxnSpPr>
          <p:cNvPr id="317" name="Straight Arrow Connector 316"/>
          <p:cNvCxnSpPr/>
          <p:nvPr/>
        </p:nvCxnSpPr>
        <p:spPr>
          <a:xfrm rot="5400000">
            <a:off x="7543800" y="5257800"/>
            <a:ext cx="16764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rot="5400000" flipH="1" flipV="1">
            <a:off x="7772400" y="2133600"/>
            <a:ext cx="12192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5"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140</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332292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a:off x="152400" y="4191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304800"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504825"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38187" y="4191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890587"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090612"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23975" y="4191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476375"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676400"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905000" y="4191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057400"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257425"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490785" y="4191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2643185"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843210"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076574" y="4191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228974"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428999"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662360" y="4191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3814760"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4014785"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248145" y="4191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400545"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600570"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829175" y="4191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4981575"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414960" y="4191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5567360"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5767385"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00753" y="4191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6153153"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6353178"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581775" y="4191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6734175"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6934200"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191375" y="4191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7343775"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7543800" y="4191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1447800" y="4343400"/>
            <a:ext cx="320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391400" y="4343400"/>
            <a:ext cx="320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Double Bracket 47"/>
          <p:cNvSpPr/>
          <p:nvPr/>
        </p:nvSpPr>
        <p:spPr>
          <a:xfrm>
            <a:off x="8077200" y="3886200"/>
            <a:ext cx="6096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50" name="Straight Connector 49"/>
          <p:cNvCxnSpPr/>
          <p:nvPr/>
        </p:nvCxnSpPr>
        <p:spPr>
          <a:xfrm>
            <a:off x="7772400" y="4191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686800" y="4191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04800" y="3516868"/>
            <a:ext cx="7696200" cy="830997"/>
          </a:xfrm>
          <a:prstGeom prst="rect">
            <a:avLst/>
          </a:prstGeom>
          <a:noFill/>
          <a:ln>
            <a:noFill/>
          </a:ln>
        </p:spPr>
        <p:txBody>
          <a:bodyPr wrap="square" rtlCol="0">
            <a:spAutoFit/>
          </a:bodyPr>
          <a:lstStyle/>
          <a:p>
            <a:r>
              <a:rPr lang="en-US" dirty="0" smtClean="0">
                <a:solidFill>
                  <a:srgbClr val="7C7044"/>
                </a:solidFill>
              </a:rPr>
              <a:t>    1        2         3         4         5         6         7         8         9       10        11      12       13</a:t>
            </a:r>
            <a:endParaRPr lang="en-US" dirty="0">
              <a:solidFill>
                <a:srgbClr val="7C7044"/>
              </a:solidFill>
            </a:endParaRPr>
          </a:p>
        </p:txBody>
      </p:sp>
      <p:sp>
        <p:nvSpPr>
          <p:cNvPr id="53" name="TextBox 52"/>
          <p:cNvSpPr txBox="1"/>
          <p:nvPr/>
        </p:nvSpPr>
        <p:spPr>
          <a:xfrm>
            <a:off x="548640" y="2205335"/>
            <a:ext cx="8001000" cy="769441"/>
          </a:xfrm>
          <a:prstGeom prst="rect">
            <a:avLst/>
          </a:prstGeom>
          <a:noFill/>
        </p:spPr>
        <p:txBody>
          <a:bodyPr wrap="square" rtlCol="0">
            <a:spAutoFit/>
          </a:bodyPr>
          <a:lstStyle/>
          <a:p>
            <a:r>
              <a:rPr lang="en-US" sz="2200" dirty="0" smtClean="0">
                <a:solidFill>
                  <a:srgbClr val="7C7044"/>
                </a:solidFill>
                <a:latin typeface="Arial Black" panose="020B0A04020102020204" pitchFamily="34" charset="0"/>
              </a:rPr>
              <a:t>The number of Instructions Exceeds the Horizontal Limit</a:t>
            </a:r>
            <a:endParaRPr lang="en-US" sz="2200" dirty="0">
              <a:solidFill>
                <a:srgbClr val="7C7044"/>
              </a:solidFill>
              <a:latin typeface="Arial Black" panose="020B0A04020102020204" pitchFamily="34" charset="0"/>
            </a:endParaRPr>
          </a:p>
        </p:txBody>
      </p:sp>
      <p:sp>
        <p:nvSpPr>
          <p:cNvPr id="55" name="Arc 54"/>
          <p:cNvSpPr/>
          <p:nvPr/>
        </p:nvSpPr>
        <p:spPr>
          <a:xfrm>
            <a:off x="381000" y="3048000"/>
            <a:ext cx="7543800" cy="685800"/>
          </a:xfrm>
          <a:prstGeom prst="arc">
            <a:avLst>
              <a:gd name="adj1" fmla="val 10810698"/>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C7044"/>
              </a:solidFill>
            </a:endParaRPr>
          </a:p>
        </p:txBody>
      </p:sp>
      <p:sp>
        <p:nvSpPr>
          <p:cNvPr id="56" name="TextBox 55"/>
          <p:cNvSpPr txBox="1"/>
          <p:nvPr/>
        </p:nvSpPr>
        <p:spPr>
          <a:xfrm>
            <a:off x="8001000" y="3962400"/>
            <a:ext cx="762000" cy="461665"/>
          </a:xfrm>
          <a:prstGeom prst="rect">
            <a:avLst/>
          </a:prstGeom>
          <a:noFill/>
        </p:spPr>
        <p:txBody>
          <a:bodyPr wrap="square" rtlCol="0">
            <a:spAutoFit/>
          </a:bodyPr>
          <a:lstStyle/>
          <a:p>
            <a:pPr algn="ctr"/>
            <a:r>
              <a:rPr lang="en-US" dirty="0" smtClean="0">
                <a:solidFill>
                  <a:srgbClr val="7C7044"/>
                </a:solidFill>
              </a:rPr>
              <a:t>O/0</a:t>
            </a:r>
            <a:endParaRPr lang="en-US" dirty="0">
              <a:solidFill>
                <a:srgbClr val="7C7044"/>
              </a:solidFill>
            </a:endParaRPr>
          </a:p>
        </p:txBody>
      </p:sp>
      <p:sp>
        <p:nvSpPr>
          <p:cNvPr id="57" name="TextBox 56"/>
          <p:cNvSpPr txBox="1"/>
          <p:nvPr/>
        </p:nvSpPr>
        <p:spPr>
          <a:xfrm>
            <a:off x="228600" y="137160"/>
            <a:ext cx="8412480" cy="1735860"/>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USING THE INTERNAL BIT TO SOLVE HORIZONTAL PROGRAMMING LIMITATIONS</a:t>
            </a:r>
            <a:endParaRPr lang="en-US" sz="3600" dirty="0">
              <a:solidFill>
                <a:srgbClr val="7C7044"/>
              </a:solidFill>
              <a:latin typeface="Arial Black" panose="020B0A04020102020204" pitchFamily="34" charset="0"/>
            </a:endParaRPr>
          </a:p>
        </p:txBody>
      </p:sp>
      <p:sp>
        <p:nvSpPr>
          <p:cNvPr id="5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141</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74907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a:off x="152400" y="3733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304800" y="3733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504825" y="3733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38187" y="3733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890587" y="3733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090612" y="3733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23975" y="3733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476375" y="3733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676400" y="3733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905000" y="3733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057400" y="3733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257425" y="3733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490785" y="3733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2643185" y="3733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843210" y="3733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076574" y="3733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228974" y="3733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428999" y="3733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662360" y="3733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3814760" y="3733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4014785" y="3733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Double Bracket 47"/>
          <p:cNvSpPr/>
          <p:nvPr/>
        </p:nvSpPr>
        <p:spPr>
          <a:xfrm>
            <a:off x="8077200" y="3429000"/>
            <a:ext cx="6096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51" name="Straight Connector 50"/>
          <p:cNvCxnSpPr/>
          <p:nvPr/>
        </p:nvCxnSpPr>
        <p:spPr>
          <a:xfrm>
            <a:off x="8686800" y="37338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04800" y="3048000"/>
            <a:ext cx="4267200" cy="830997"/>
          </a:xfrm>
          <a:prstGeom prst="rect">
            <a:avLst/>
          </a:prstGeom>
          <a:noFill/>
          <a:ln>
            <a:noFill/>
          </a:ln>
        </p:spPr>
        <p:txBody>
          <a:bodyPr wrap="square" rtlCol="0">
            <a:spAutoFit/>
          </a:bodyPr>
          <a:lstStyle/>
          <a:p>
            <a:r>
              <a:rPr lang="en-US" dirty="0" smtClean="0">
                <a:solidFill>
                  <a:srgbClr val="7C7044"/>
                </a:solidFill>
              </a:rPr>
              <a:t>    1        2         3         4         5         6         7</a:t>
            </a:r>
            <a:endParaRPr lang="en-US" dirty="0">
              <a:solidFill>
                <a:srgbClr val="7C7044"/>
              </a:solidFill>
            </a:endParaRPr>
          </a:p>
        </p:txBody>
      </p:sp>
      <p:sp>
        <p:nvSpPr>
          <p:cNvPr id="53" name="TextBox 52"/>
          <p:cNvSpPr txBox="1"/>
          <p:nvPr/>
        </p:nvSpPr>
        <p:spPr>
          <a:xfrm>
            <a:off x="548640" y="1988403"/>
            <a:ext cx="8001000" cy="769441"/>
          </a:xfrm>
          <a:prstGeom prst="rect">
            <a:avLst/>
          </a:prstGeom>
          <a:noFill/>
        </p:spPr>
        <p:txBody>
          <a:bodyPr wrap="square" rtlCol="0">
            <a:spAutoFit/>
          </a:bodyPr>
          <a:lstStyle/>
          <a:p>
            <a:r>
              <a:rPr lang="en-US" sz="2200" dirty="0" smtClean="0">
                <a:solidFill>
                  <a:srgbClr val="7C7044"/>
                </a:solidFill>
                <a:latin typeface="Arial Black" panose="020B0A04020102020204" pitchFamily="34" charset="0"/>
              </a:rPr>
              <a:t>The number of Instructions can be split into two rungs using an Internal Bit</a:t>
            </a:r>
            <a:endParaRPr lang="en-US" sz="2200" dirty="0">
              <a:solidFill>
                <a:srgbClr val="7C7044"/>
              </a:solidFill>
              <a:latin typeface="Arial Black" panose="020B0A04020102020204" pitchFamily="34" charset="0"/>
            </a:endParaRPr>
          </a:p>
        </p:txBody>
      </p:sp>
      <p:sp>
        <p:nvSpPr>
          <p:cNvPr id="56" name="TextBox 55"/>
          <p:cNvSpPr txBox="1"/>
          <p:nvPr/>
        </p:nvSpPr>
        <p:spPr>
          <a:xfrm>
            <a:off x="7848600" y="3124200"/>
            <a:ext cx="1066800" cy="461665"/>
          </a:xfrm>
          <a:prstGeom prst="rect">
            <a:avLst/>
          </a:prstGeom>
          <a:noFill/>
        </p:spPr>
        <p:txBody>
          <a:bodyPr wrap="square" rtlCol="0">
            <a:spAutoFit/>
          </a:bodyPr>
          <a:lstStyle/>
          <a:p>
            <a:pPr algn="ctr"/>
            <a:r>
              <a:rPr lang="en-US" dirty="0" smtClean="0">
                <a:solidFill>
                  <a:srgbClr val="7C7044"/>
                </a:solidFill>
              </a:rPr>
              <a:t>B3:1/0</a:t>
            </a:r>
            <a:endParaRPr lang="en-US" dirty="0">
              <a:solidFill>
                <a:srgbClr val="7C7044"/>
              </a:solidFill>
            </a:endParaRPr>
          </a:p>
        </p:txBody>
      </p:sp>
      <p:sp>
        <p:nvSpPr>
          <p:cNvPr id="57" name="TextBox 56"/>
          <p:cNvSpPr txBox="1"/>
          <p:nvPr/>
        </p:nvSpPr>
        <p:spPr>
          <a:xfrm>
            <a:off x="228600" y="137160"/>
            <a:ext cx="8412480" cy="1735860"/>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USING THE INTERNAL BIT TO SOLVE HORIZONTAL PROGRAMMING LIMITATIONS</a:t>
            </a:r>
            <a:endParaRPr lang="en-US" sz="3600" dirty="0">
              <a:solidFill>
                <a:srgbClr val="7C7044"/>
              </a:solidFill>
              <a:latin typeface="Arial Black" panose="020B0A04020102020204" pitchFamily="34" charset="0"/>
            </a:endParaRPr>
          </a:p>
        </p:txBody>
      </p:sp>
      <p:cxnSp>
        <p:nvCxnSpPr>
          <p:cNvPr id="58" name="Straight Connector 57"/>
          <p:cNvCxnSpPr/>
          <p:nvPr/>
        </p:nvCxnSpPr>
        <p:spPr>
          <a:xfrm>
            <a:off x="152400" y="5638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04800" y="5638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504825" y="5638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38185" y="5638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890585" y="5638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1090610" y="5638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319215" y="5638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1471615" y="5638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1671640" y="5638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905000" y="5638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2057400" y="5638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2257425" y="5638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490793" y="5638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2643193" y="5638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2843218" y="5638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071815" y="5638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3224215" y="5638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3424240" y="5638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681415" y="5638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3833815" y="5638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4033840" y="5638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1752600" y="4724400"/>
            <a:ext cx="381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7086600" y="4724400"/>
            <a:ext cx="381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381000" y="4876801"/>
            <a:ext cx="4495800" cy="1200329"/>
          </a:xfrm>
          <a:prstGeom prst="rect">
            <a:avLst/>
          </a:prstGeom>
          <a:noFill/>
        </p:spPr>
        <p:txBody>
          <a:bodyPr wrap="square" rtlCol="0">
            <a:spAutoFit/>
          </a:bodyPr>
          <a:lstStyle/>
          <a:p>
            <a:r>
              <a:rPr lang="en-US" dirty="0" smtClean="0">
                <a:solidFill>
                  <a:srgbClr val="7C7044"/>
                </a:solidFill>
              </a:rPr>
              <a:t>              8         9       10        11      12       13</a:t>
            </a:r>
          </a:p>
          <a:p>
            <a:endParaRPr lang="en-US" dirty="0">
              <a:solidFill>
                <a:srgbClr val="7C7044"/>
              </a:solidFill>
            </a:endParaRPr>
          </a:p>
        </p:txBody>
      </p:sp>
      <p:sp>
        <p:nvSpPr>
          <p:cNvPr id="88" name="Double Bracket 87"/>
          <p:cNvSpPr/>
          <p:nvPr/>
        </p:nvSpPr>
        <p:spPr>
          <a:xfrm>
            <a:off x="8077200" y="5334000"/>
            <a:ext cx="6096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C7044"/>
              </a:solidFill>
            </a:endParaRPr>
          </a:p>
        </p:txBody>
      </p:sp>
      <p:cxnSp>
        <p:nvCxnSpPr>
          <p:cNvPr id="89" name="Straight Connector 88"/>
          <p:cNvCxnSpPr/>
          <p:nvPr/>
        </p:nvCxnSpPr>
        <p:spPr>
          <a:xfrm>
            <a:off x="8686800" y="56388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8001000" y="5410200"/>
            <a:ext cx="762000" cy="461665"/>
          </a:xfrm>
          <a:prstGeom prst="rect">
            <a:avLst/>
          </a:prstGeom>
          <a:noFill/>
        </p:spPr>
        <p:txBody>
          <a:bodyPr wrap="square" rtlCol="0">
            <a:spAutoFit/>
          </a:bodyPr>
          <a:lstStyle/>
          <a:p>
            <a:pPr algn="ctr"/>
            <a:r>
              <a:rPr lang="en-US" dirty="0" smtClean="0">
                <a:solidFill>
                  <a:srgbClr val="7C7044"/>
                </a:solidFill>
              </a:rPr>
              <a:t>O/0</a:t>
            </a:r>
            <a:endParaRPr lang="en-US" dirty="0">
              <a:solidFill>
                <a:srgbClr val="7C7044"/>
              </a:solidFill>
            </a:endParaRPr>
          </a:p>
        </p:txBody>
      </p:sp>
      <p:sp>
        <p:nvSpPr>
          <p:cNvPr id="91" name="TextBox 90"/>
          <p:cNvSpPr txBox="1"/>
          <p:nvPr/>
        </p:nvSpPr>
        <p:spPr>
          <a:xfrm>
            <a:off x="76200" y="4888468"/>
            <a:ext cx="1066800" cy="461665"/>
          </a:xfrm>
          <a:prstGeom prst="rect">
            <a:avLst/>
          </a:prstGeom>
          <a:noFill/>
        </p:spPr>
        <p:txBody>
          <a:bodyPr wrap="square" rtlCol="0">
            <a:spAutoFit/>
          </a:bodyPr>
          <a:lstStyle/>
          <a:p>
            <a:pPr algn="ctr"/>
            <a:r>
              <a:rPr lang="en-US" dirty="0" smtClean="0">
                <a:solidFill>
                  <a:srgbClr val="7C7044"/>
                </a:solidFill>
              </a:rPr>
              <a:t>B3:1/0</a:t>
            </a:r>
            <a:endParaRPr lang="en-US" dirty="0">
              <a:solidFill>
                <a:srgbClr val="7C7044"/>
              </a:solidFill>
            </a:endParaRPr>
          </a:p>
        </p:txBody>
      </p:sp>
      <p:cxnSp>
        <p:nvCxnSpPr>
          <p:cNvPr id="93" name="Straight Connector 92"/>
          <p:cNvCxnSpPr/>
          <p:nvPr/>
        </p:nvCxnSpPr>
        <p:spPr>
          <a:xfrm>
            <a:off x="4251434" y="3733800"/>
            <a:ext cx="381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267200" y="5638800"/>
            <a:ext cx="381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4953000" y="3962400"/>
            <a:ext cx="1828800" cy="461665"/>
          </a:xfrm>
          <a:prstGeom prst="rect">
            <a:avLst/>
          </a:prstGeom>
          <a:noFill/>
        </p:spPr>
        <p:txBody>
          <a:bodyPr wrap="square" rtlCol="0">
            <a:spAutoFit/>
          </a:bodyPr>
          <a:lstStyle/>
          <a:p>
            <a:r>
              <a:rPr lang="en-US" sz="2400" dirty="0" smtClean="0">
                <a:solidFill>
                  <a:srgbClr val="7C7044"/>
                </a:solidFill>
              </a:rPr>
              <a:t>Internal Bit</a:t>
            </a:r>
            <a:endParaRPr lang="en-US" sz="2400" dirty="0">
              <a:solidFill>
                <a:srgbClr val="7C7044"/>
              </a:solidFill>
            </a:endParaRPr>
          </a:p>
        </p:txBody>
      </p:sp>
      <p:cxnSp>
        <p:nvCxnSpPr>
          <p:cNvPr id="97" name="Straight Arrow Connector 96"/>
          <p:cNvCxnSpPr/>
          <p:nvPr/>
        </p:nvCxnSpPr>
        <p:spPr>
          <a:xfrm rot="10800000" flipV="1">
            <a:off x="990600" y="4343400"/>
            <a:ext cx="3733800" cy="6096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6553200" y="3810000"/>
            <a:ext cx="1447800" cy="2286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142</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318436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C7044"/>
                </a:solidFill>
              </a:rPr>
              <a:t>ACTIVITY: LOGIXPRO DOOR SIMULATION LAB</a:t>
            </a:r>
            <a:endParaRPr lang="en-US" dirty="0">
              <a:solidFill>
                <a:srgbClr val="7C7044"/>
              </a:solidFill>
            </a:endParaRPr>
          </a:p>
        </p:txBody>
      </p:sp>
      <p:sp>
        <p:nvSpPr>
          <p:cNvPr id="3" name="Content Placeholder 2"/>
          <p:cNvSpPr>
            <a:spLocks noGrp="1"/>
          </p:cNvSpPr>
          <p:nvPr>
            <p:ph idx="1"/>
          </p:nvPr>
        </p:nvSpPr>
        <p:spPr>
          <a:xfrm>
            <a:off x="457200" y="2057400"/>
            <a:ext cx="8001000" cy="3962400"/>
          </a:xfrm>
        </p:spPr>
        <p:txBody>
          <a:bodyPr/>
          <a:lstStyle/>
          <a:p>
            <a:pPr marL="0" indent="0">
              <a:spcBef>
                <a:spcPts val="1200"/>
              </a:spcBef>
              <a:spcAft>
                <a:spcPts val="1200"/>
              </a:spcAft>
              <a:buFontTx/>
              <a:buNone/>
              <a:defRPr/>
            </a:pPr>
            <a:r>
              <a:rPr lang="en-US" sz="2800" b="1" dirty="0" smtClean="0">
                <a:solidFill>
                  <a:srgbClr val="7C7044"/>
                </a:solidFill>
                <a:cs typeface="Arial" pitchFamily="34" charset="0"/>
              </a:rPr>
              <a:t>EXERCISE: </a:t>
            </a:r>
            <a:endParaRPr lang="en-US" sz="2800" b="1" dirty="0">
              <a:solidFill>
                <a:srgbClr val="7C7044"/>
              </a:solidFill>
              <a:cs typeface="Arial" pitchFamily="34" charset="0"/>
            </a:endParaRPr>
          </a:p>
          <a:p>
            <a:pPr marL="228600" indent="-228600">
              <a:spcBef>
                <a:spcPts val="1200"/>
              </a:spcBef>
              <a:spcAft>
                <a:spcPts val="1200"/>
              </a:spcAft>
              <a:defRPr/>
            </a:pPr>
            <a:r>
              <a:rPr lang="en-US" sz="2800" b="1" dirty="0" smtClean="0">
                <a:solidFill>
                  <a:srgbClr val="7C7044"/>
                </a:solidFill>
                <a:cs typeface="Arial" pitchFamily="34" charset="0"/>
              </a:rPr>
              <a:t>Door Simulation Lab – Exercises 1 and 2</a:t>
            </a: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143</a:t>
            </a:fld>
            <a:endParaRPr lang="en-US" dirty="0">
              <a:solidFill>
                <a:srgbClr val="7C7044"/>
              </a:solidFill>
            </a:endParaRPr>
          </a:p>
        </p:txBody>
      </p:sp>
    </p:spTree>
    <p:extLst>
      <p:ext uri="{BB962C8B-B14F-4D97-AF65-F5344CB8AC3E}">
        <p14:creationId xmlns:p14="http://schemas.microsoft.com/office/powerpoint/2010/main" val="19767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chor="b"/>
          <a:lstStyle/>
          <a:p>
            <a:pPr lvl="1">
              <a:buFont typeface="Arial" pitchFamily="34" charset="0"/>
              <a:buChar char="•"/>
              <a:defRPr/>
            </a:pPr>
            <a:r>
              <a:rPr lang="en-US" dirty="0">
                <a:solidFill>
                  <a:srgbClr val="7C7044"/>
                </a:solidFill>
                <a:cs typeface="Arial" pitchFamily="34" charset="0"/>
              </a:rPr>
              <a:t>Enjoy your </a:t>
            </a:r>
            <a:r>
              <a:rPr lang="en-US" dirty="0" smtClean="0">
                <a:solidFill>
                  <a:srgbClr val="7C7044"/>
                </a:solidFill>
                <a:cs typeface="Arial" pitchFamily="34" charset="0"/>
              </a:rPr>
              <a:t>lunch!</a:t>
            </a:r>
            <a:endParaRPr lang="en-US" dirty="0">
              <a:solidFill>
                <a:srgbClr val="7C7044"/>
              </a:solidFill>
              <a:cs typeface="Arial" pitchFamily="34" charset="0"/>
            </a:endParaRPr>
          </a:p>
          <a:p>
            <a:endParaRPr lang="en-US" sz="1800" dirty="0"/>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144</a:t>
            </a:fld>
            <a:endParaRPr lang="en-US" dirty="0">
              <a:solidFill>
                <a:srgbClr val="7C7044"/>
              </a:solidFill>
            </a:endParaRPr>
          </a:p>
        </p:txBody>
      </p:sp>
      <p:sp>
        <p:nvSpPr>
          <p:cNvPr id="5" name="Rectangle 4"/>
          <p:cNvSpPr/>
          <p:nvPr/>
        </p:nvSpPr>
        <p:spPr>
          <a:xfrm>
            <a:off x="2057400" y="1447800"/>
            <a:ext cx="2805990"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rPr>
              <a:t>LUNCH</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endParaRPr>
          </a:p>
        </p:txBody>
      </p:sp>
      <p:sp>
        <p:nvSpPr>
          <p:cNvPr id="6" name="Rectangle 5"/>
          <p:cNvSpPr/>
          <p:nvPr/>
        </p:nvSpPr>
        <p:spPr>
          <a:xfrm>
            <a:off x="2209799" y="2109520"/>
            <a:ext cx="5105399" cy="264687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16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rPr>
              <a:t>TIME</a:t>
            </a:r>
            <a:endParaRPr lang="en-US" sz="8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endParaRPr>
          </a:p>
        </p:txBody>
      </p:sp>
    </p:spTree>
    <p:extLst>
      <p:ext uri="{BB962C8B-B14F-4D97-AF65-F5344CB8AC3E}">
        <p14:creationId xmlns:p14="http://schemas.microsoft.com/office/powerpoint/2010/main" val="264546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C7044"/>
                </a:solidFill>
              </a:rPr>
              <a:t>ACTIVITY: LOGIXPRO DOOR SIMULATION LAB</a:t>
            </a:r>
            <a:endParaRPr lang="en-US" dirty="0">
              <a:solidFill>
                <a:srgbClr val="7C7044"/>
              </a:solidFill>
            </a:endParaRPr>
          </a:p>
        </p:txBody>
      </p:sp>
      <p:sp>
        <p:nvSpPr>
          <p:cNvPr id="3" name="Content Placeholder 2"/>
          <p:cNvSpPr>
            <a:spLocks noGrp="1"/>
          </p:cNvSpPr>
          <p:nvPr>
            <p:ph idx="1"/>
          </p:nvPr>
        </p:nvSpPr>
        <p:spPr>
          <a:xfrm>
            <a:off x="457200" y="2057400"/>
            <a:ext cx="8001000" cy="3962400"/>
          </a:xfrm>
        </p:spPr>
        <p:txBody>
          <a:bodyPr/>
          <a:lstStyle/>
          <a:p>
            <a:pPr marL="0" indent="0">
              <a:spcBef>
                <a:spcPts val="1200"/>
              </a:spcBef>
              <a:spcAft>
                <a:spcPts val="1200"/>
              </a:spcAft>
              <a:buFontTx/>
              <a:buNone/>
              <a:defRPr/>
            </a:pPr>
            <a:r>
              <a:rPr lang="en-US" sz="2800" b="1" dirty="0" smtClean="0">
                <a:solidFill>
                  <a:srgbClr val="FF9900"/>
                </a:solidFill>
                <a:cs typeface="Arial" pitchFamily="34" charset="0"/>
              </a:rPr>
              <a:t>EXERCISE: </a:t>
            </a:r>
            <a:endParaRPr lang="en-US" sz="2800" b="1" dirty="0">
              <a:solidFill>
                <a:srgbClr val="FF9900"/>
              </a:solidFill>
              <a:cs typeface="Arial" pitchFamily="34" charset="0"/>
            </a:endParaRPr>
          </a:p>
          <a:p>
            <a:pPr marL="228600" indent="-228600">
              <a:spcBef>
                <a:spcPts val="1200"/>
              </a:spcBef>
              <a:spcAft>
                <a:spcPts val="1200"/>
              </a:spcAft>
              <a:defRPr/>
            </a:pPr>
            <a:r>
              <a:rPr lang="en-US" sz="2800" b="1" dirty="0" smtClean="0">
                <a:solidFill>
                  <a:srgbClr val="7C7044"/>
                </a:solidFill>
                <a:cs typeface="Arial" pitchFamily="34" charset="0"/>
              </a:rPr>
              <a:t>Door Simulation Lab – Exercises 1 and 2 (Cont’d)</a:t>
            </a: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145</a:t>
            </a:fld>
            <a:endParaRPr lang="en-US" dirty="0">
              <a:solidFill>
                <a:srgbClr val="7C7044"/>
              </a:solidFill>
            </a:endParaRPr>
          </a:p>
        </p:txBody>
      </p:sp>
    </p:spTree>
    <p:extLst>
      <p:ext uri="{BB962C8B-B14F-4D97-AF65-F5344CB8AC3E}">
        <p14:creationId xmlns:p14="http://schemas.microsoft.com/office/powerpoint/2010/main" val="209482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4" descr="and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85975"/>
            <a:ext cx="60960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extBox 4"/>
          <p:cNvSpPr txBox="1">
            <a:spLocks noChangeArrowheads="1"/>
          </p:cNvSpPr>
          <p:nvPr/>
        </p:nvSpPr>
        <p:spPr bwMode="auto">
          <a:xfrm>
            <a:off x="548640" y="1463040"/>
            <a:ext cx="8001000" cy="62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3600" dirty="0">
                <a:solidFill>
                  <a:srgbClr val="7C7044"/>
                </a:solidFill>
                <a:latin typeface="Arial Black" panose="020B0A04020102020204" pitchFamily="34" charset="0"/>
              </a:rPr>
              <a:t>BOOLEAN LOGIC</a:t>
            </a:r>
          </a:p>
        </p:txBody>
      </p:sp>
      <p:sp>
        <p:nvSpPr>
          <p:cNvPr id="5"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146</a:t>
            </a:fld>
            <a:endParaRPr lang="en-US" sz="1800" dirty="0">
              <a:solidFill>
                <a:srgbClr val="7C7044"/>
              </a:solidFill>
              <a:latin typeface="Arial Black" panose="020B0A04020102020204" pitchFamily="34" charset="0"/>
            </a:endParaRPr>
          </a:p>
        </p:txBody>
      </p:sp>
      <p:sp>
        <p:nvSpPr>
          <p:cNvPr id="6" name="TextBox 4"/>
          <p:cNvSpPr txBox="1">
            <a:spLocks noChangeArrowheads="1"/>
          </p:cNvSpPr>
          <p:nvPr/>
        </p:nvSpPr>
        <p:spPr bwMode="auto">
          <a:xfrm>
            <a:off x="228600" y="137160"/>
            <a:ext cx="8412480" cy="62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3600" dirty="0" smtClean="0">
                <a:solidFill>
                  <a:srgbClr val="7C7044"/>
                </a:solidFill>
                <a:latin typeface="Arial Black" panose="020B0A04020102020204" pitchFamily="34" charset="0"/>
              </a:rPr>
              <a:t>SESSION IV</a:t>
            </a:r>
            <a:endParaRPr lang="en-US" altLang="en-US" sz="36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1712773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6525"/>
            <a:ext cx="8762999" cy="685800"/>
          </a:xfrm>
        </p:spPr>
        <p:txBody>
          <a:bodyPr/>
          <a:lstStyle/>
          <a:p>
            <a:r>
              <a:rPr lang="en-US" b="1" dirty="0">
                <a:solidFill>
                  <a:srgbClr val="7C7044"/>
                </a:solidFill>
                <a:cs typeface="Arial" pitchFamily="34" charset="0"/>
              </a:rPr>
              <a:t>SESSION </a:t>
            </a:r>
            <a:r>
              <a:rPr lang="en-US" b="1" dirty="0" smtClean="0">
                <a:solidFill>
                  <a:srgbClr val="7C7044"/>
                </a:solidFill>
                <a:cs typeface="Arial" pitchFamily="34" charset="0"/>
              </a:rPr>
              <a:t>IV: </a:t>
            </a:r>
            <a:r>
              <a:rPr lang="en-US" b="1" dirty="0">
                <a:solidFill>
                  <a:srgbClr val="7C7044"/>
                </a:solidFill>
                <a:cs typeface="Arial" pitchFamily="34" charset="0"/>
              </a:rPr>
              <a:t>LEARNING OBJECTIVES</a:t>
            </a:r>
            <a:endParaRPr lang="en-US" dirty="0">
              <a:solidFill>
                <a:srgbClr val="7C7044"/>
              </a:solidFill>
            </a:endParaRPr>
          </a:p>
        </p:txBody>
      </p:sp>
      <p:sp>
        <p:nvSpPr>
          <p:cNvPr id="3" name="Content Placeholder 2"/>
          <p:cNvSpPr>
            <a:spLocks noGrp="1"/>
          </p:cNvSpPr>
          <p:nvPr>
            <p:ph idx="1"/>
          </p:nvPr>
        </p:nvSpPr>
        <p:spPr>
          <a:xfrm>
            <a:off x="548640" y="1463040"/>
            <a:ext cx="8001000" cy="4572000"/>
          </a:xfrm>
        </p:spPr>
        <p:txBody>
          <a:bodyPr/>
          <a:lstStyle/>
          <a:p>
            <a:pPr marL="228600" indent="-228600">
              <a:spcBef>
                <a:spcPts val="1200"/>
              </a:spcBef>
              <a:spcAft>
                <a:spcPts val="0"/>
              </a:spcAft>
              <a:buFont typeface="Arial" panose="020B0604020202020204" pitchFamily="34" charset="0"/>
              <a:buChar char="•"/>
              <a:defRPr/>
            </a:pPr>
            <a:r>
              <a:rPr lang="en-US" sz="2800" dirty="0" smtClean="0">
                <a:solidFill>
                  <a:srgbClr val="7C7044"/>
                </a:solidFill>
              </a:rPr>
              <a:t>At the conclusion of this session, participants will understand principles related to:</a:t>
            </a:r>
          </a:p>
          <a:p>
            <a:pPr marL="685800" lvl="1" indent="-228600">
              <a:spcBef>
                <a:spcPts val="0"/>
              </a:spcBef>
              <a:spcAft>
                <a:spcPts val="0"/>
              </a:spcAft>
              <a:buFont typeface="Courier New" panose="02070309020205020404" pitchFamily="49" charset="0"/>
              <a:buChar char="o"/>
            </a:pPr>
            <a:r>
              <a:rPr lang="en-US" sz="2200" dirty="0" smtClean="0">
                <a:solidFill>
                  <a:srgbClr val="7C7044"/>
                </a:solidFill>
                <a:cs typeface="Arial" pitchFamily="34" charset="0"/>
              </a:rPr>
              <a:t>And, Or, and Not functions</a:t>
            </a:r>
          </a:p>
          <a:p>
            <a:pPr marL="685800" lvl="1" indent="-228600">
              <a:spcBef>
                <a:spcPts val="0"/>
              </a:spcBef>
              <a:spcAft>
                <a:spcPts val="0"/>
              </a:spcAft>
              <a:buFont typeface="Courier New" panose="02070309020205020404" pitchFamily="49" charset="0"/>
              <a:buChar char="o"/>
            </a:pPr>
            <a:r>
              <a:rPr lang="en-US" sz="2200" dirty="0" smtClean="0">
                <a:solidFill>
                  <a:srgbClr val="7C7044"/>
                </a:solidFill>
                <a:cs typeface="Arial" pitchFamily="34" charset="0"/>
              </a:rPr>
              <a:t>Variations of And, Or, and Not functions</a:t>
            </a:r>
            <a:endParaRPr lang="en-US" sz="2200" dirty="0">
              <a:solidFill>
                <a:srgbClr val="7C7044"/>
              </a:solidFill>
              <a:cs typeface="Arial" pitchFamily="34" charset="0"/>
            </a:endParaRP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147</a:t>
            </a:fld>
            <a:endParaRPr lang="en-US" dirty="0">
              <a:solidFill>
                <a:srgbClr val="7C7044"/>
              </a:solidFill>
            </a:endParaRPr>
          </a:p>
        </p:txBody>
      </p:sp>
    </p:spTree>
    <p:extLst>
      <p:ext uri="{BB962C8B-B14F-4D97-AF65-F5344CB8AC3E}">
        <p14:creationId xmlns:p14="http://schemas.microsoft.com/office/powerpoint/2010/main" val="310121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extBox 1"/>
          <p:cNvSpPr txBox="1">
            <a:spLocks noChangeArrowheads="1"/>
          </p:cNvSpPr>
          <p:nvPr/>
        </p:nvSpPr>
        <p:spPr bwMode="auto">
          <a:xfrm>
            <a:off x="228600" y="137160"/>
            <a:ext cx="8412480" cy="62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3600" dirty="0">
                <a:solidFill>
                  <a:srgbClr val="7C7044"/>
                </a:solidFill>
                <a:latin typeface="Arial Black" panose="020B0A04020102020204" pitchFamily="34" charset="0"/>
              </a:rPr>
              <a:t>AND, OR, &amp; NOT FUNCTIONS</a:t>
            </a:r>
          </a:p>
        </p:txBody>
      </p:sp>
      <p:sp>
        <p:nvSpPr>
          <p:cNvPr id="3075" name="TextBox 3"/>
          <p:cNvSpPr txBox="1">
            <a:spLocks noChangeArrowheads="1"/>
          </p:cNvSpPr>
          <p:nvPr/>
        </p:nvSpPr>
        <p:spPr bwMode="auto">
          <a:xfrm>
            <a:off x="548640" y="1463040"/>
            <a:ext cx="8001000" cy="4567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228600" indent="-228600" eaLnBrk="1" hangingPunct="1">
              <a:spcBef>
                <a:spcPts val="1200"/>
              </a:spcBef>
              <a:spcAft>
                <a:spcPts val="1200"/>
              </a:spcAft>
              <a:buFont typeface="Arial" panose="020B0604020202020204" pitchFamily="34" charset="0"/>
              <a:buChar char="•"/>
            </a:pPr>
            <a:r>
              <a:rPr lang="en-US" altLang="en-US" sz="2800" dirty="0" smtClean="0">
                <a:solidFill>
                  <a:srgbClr val="7C7044"/>
                </a:solidFill>
                <a:latin typeface="Arial Black" panose="020B0A04020102020204" pitchFamily="34" charset="0"/>
              </a:rPr>
              <a:t>AND, OR, and NOT, are the three fundamental logic functions performed by digital equipment</a:t>
            </a:r>
          </a:p>
          <a:p>
            <a:pPr marL="228600" indent="-228600" eaLnBrk="1" hangingPunct="1">
              <a:spcBef>
                <a:spcPts val="1200"/>
              </a:spcBef>
              <a:spcAft>
                <a:spcPts val="1200"/>
              </a:spcAft>
              <a:buFont typeface="Arial" panose="020B0604020202020204" pitchFamily="34" charset="0"/>
              <a:buChar char="•"/>
            </a:pPr>
            <a:r>
              <a:rPr lang="en-US" altLang="en-US" sz="2800" dirty="0" smtClean="0">
                <a:solidFill>
                  <a:srgbClr val="7C7044"/>
                </a:solidFill>
                <a:latin typeface="Arial Black" panose="020B0A04020102020204" pitchFamily="34" charset="0"/>
              </a:rPr>
              <a:t>Each function has it’s own symbol, and a rule that determines the outcome of the logic</a:t>
            </a:r>
          </a:p>
          <a:p>
            <a:pPr marL="228600" indent="-228600" eaLnBrk="1" hangingPunct="1">
              <a:spcBef>
                <a:spcPts val="1200"/>
              </a:spcBef>
              <a:spcAft>
                <a:spcPts val="1200"/>
              </a:spcAft>
              <a:buFont typeface="Arial" panose="020B0604020202020204" pitchFamily="34" charset="0"/>
              <a:buChar char="•"/>
            </a:pPr>
            <a:r>
              <a:rPr lang="en-US" altLang="en-US" sz="2800" dirty="0">
                <a:solidFill>
                  <a:srgbClr val="7C7044"/>
                </a:solidFill>
                <a:latin typeface="Arial Black" panose="020B0A04020102020204" pitchFamily="34" charset="0"/>
              </a:rPr>
              <a:t>Variations of these functions include the NAND gate, (AND NOT) and the NOR gate, (OR NOT</a:t>
            </a:r>
            <a:r>
              <a:rPr lang="en-US" altLang="en-US" sz="2800" dirty="0" smtClean="0">
                <a:solidFill>
                  <a:srgbClr val="7C7044"/>
                </a:solidFill>
                <a:latin typeface="Arial Black" panose="020B0A04020102020204" pitchFamily="34" charset="0"/>
              </a:rPr>
              <a:t>)</a:t>
            </a:r>
            <a:endParaRPr lang="en-US" altLang="en-US" sz="2800" dirty="0">
              <a:solidFill>
                <a:srgbClr val="7C7044"/>
              </a:solidFill>
              <a:latin typeface="Arial Black" panose="020B0A04020102020204" pitchFamily="34" charset="0"/>
            </a:endParaRPr>
          </a:p>
        </p:txBody>
      </p:sp>
      <p:sp>
        <p:nvSpPr>
          <p:cNvPr id="6"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148</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217118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4" descr="gate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066800"/>
            <a:ext cx="3762375"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Box 4"/>
          <p:cNvSpPr txBox="1">
            <a:spLocks noChangeArrowheads="1"/>
          </p:cNvSpPr>
          <p:nvPr/>
        </p:nvSpPr>
        <p:spPr bwMode="auto">
          <a:xfrm>
            <a:off x="228600" y="137160"/>
            <a:ext cx="8412480" cy="62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3600" dirty="0" smtClean="0">
                <a:solidFill>
                  <a:srgbClr val="7C7044"/>
                </a:solidFill>
                <a:latin typeface="Arial Black" panose="020B0A04020102020204" pitchFamily="34" charset="0"/>
              </a:rPr>
              <a:t>THE </a:t>
            </a:r>
            <a:r>
              <a:rPr lang="en-US" altLang="en-US" sz="3600" u="sng" dirty="0" smtClean="0">
                <a:solidFill>
                  <a:srgbClr val="7C7044"/>
                </a:solidFill>
                <a:latin typeface="Arial Black" panose="020B0A04020102020204" pitchFamily="34" charset="0"/>
              </a:rPr>
              <a:t>AND</a:t>
            </a:r>
            <a:r>
              <a:rPr lang="en-US" altLang="en-US" sz="3600" dirty="0" smtClean="0">
                <a:solidFill>
                  <a:srgbClr val="7C7044"/>
                </a:solidFill>
                <a:latin typeface="Arial Black" panose="020B0A04020102020204" pitchFamily="34" charset="0"/>
              </a:rPr>
              <a:t> FUNCTION</a:t>
            </a:r>
            <a:endParaRPr lang="en-US" altLang="en-US" sz="3600" dirty="0">
              <a:solidFill>
                <a:srgbClr val="7C7044"/>
              </a:solidFill>
              <a:latin typeface="Arial Black" panose="020B0A04020102020204" pitchFamily="34" charset="0"/>
            </a:endParaRPr>
          </a:p>
        </p:txBody>
      </p:sp>
      <p:sp>
        <p:nvSpPr>
          <p:cNvPr id="4100" name="TextBox 5"/>
          <p:cNvSpPr txBox="1">
            <a:spLocks noChangeArrowheads="1"/>
          </p:cNvSpPr>
          <p:nvPr/>
        </p:nvSpPr>
        <p:spPr bwMode="auto">
          <a:xfrm>
            <a:off x="548640" y="4114800"/>
            <a:ext cx="80010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228600" indent="-228600" eaLnBrk="1" hangingPunct="1">
              <a:buFont typeface="Arial" panose="020B0604020202020204" pitchFamily="34" charset="0"/>
              <a:buChar char="•"/>
            </a:pPr>
            <a:r>
              <a:rPr lang="en-US" altLang="en-US" sz="2800" dirty="0">
                <a:solidFill>
                  <a:srgbClr val="7C7044"/>
                </a:solidFill>
                <a:latin typeface="Arial Black" panose="020B0A04020102020204" pitchFamily="34" charset="0"/>
              </a:rPr>
              <a:t>The AND function, also known as an AND gate is a device where two inputs in series and must be examined on in order for the output to </a:t>
            </a:r>
            <a:r>
              <a:rPr lang="en-US" altLang="en-US" sz="2800" dirty="0" smtClean="0">
                <a:solidFill>
                  <a:srgbClr val="7C7044"/>
                </a:solidFill>
                <a:latin typeface="Arial Black" panose="020B0A04020102020204" pitchFamily="34" charset="0"/>
              </a:rPr>
              <a:t>energize</a:t>
            </a:r>
            <a:endParaRPr lang="en-US" altLang="en-US" sz="2800" dirty="0">
              <a:solidFill>
                <a:srgbClr val="7C7044"/>
              </a:solidFill>
              <a:latin typeface="Arial Black" panose="020B0A04020102020204" pitchFamily="34" charset="0"/>
            </a:endParaRPr>
          </a:p>
        </p:txBody>
      </p:sp>
      <p:sp>
        <p:nvSpPr>
          <p:cNvPr id="5"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149</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1117416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1333500" y="3619500"/>
            <a:ext cx="480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5600700" y="3619500"/>
            <a:ext cx="480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066800" y="2209800"/>
            <a:ext cx="16002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066800" y="3900486"/>
            <a:ext cx="16002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066800" y="5423834"/>
            <a:ext cx="1600200" cy="0"/>
          </a:xfrm>
          <a:prstGeom prst="line">
            <a:avLst/>
          </a:prstGeom>
        </p:spPr>
        <p:style>
          <a:lnRef idx="1">
            <a:schemeClr val="dk1"/>
          </a:lnRef>
          <a:fillRef idx="0">
            <a:schemeClr val="dk1"/>
          </a:fillRef>
          <a:effectRef idx="0">
            <a:schemeClr val="dk1"/>
          </a:effectRef>
          <a:fontRef idx="minor">
            <a:schemeClr val="tx1"/>
          </a:fontRef>
        </p:style>
      </p:cxnSp>
      <p:sp>
        <p:nvSpPr>
          <p:cNvPr id="11" name="Oval 10"/>
          <p:cNvSpPr/>
          <p:nvPr/>
        </p:nvSpPr>
        <p:spPr>
          <a:xfrm>
            <a:off x="2676677" y="2095496"/>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sp>
        <p:nvSpPr>
          <p:cNvPr id="12" name="Oval 11"/>
          <p:cNvSpPr/>
          <p:nvPr/>
        </p:nvSpPr>
        <p:spPr>
          <a:xfrm>
            <a:off x="3276600" y="2090733"/>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cxnSp>
        <p:nvCxnSpPr>
          <p:cNvPr id="14" name="Straight Connector 13"/>
          <p:cNvCxnSpPr>
            <a:stCxn id="12" idx="2"/>
          </p:cNvCxnSpPr>
          <p:nvPr/>
        </p:nvCxnSpPr>
        <p:spPr>
          <a:xfrm rot="10800000" flipV="1">
            <a:off x="2819400" y="2205032"/>
            <a:ext cx="457200" cy="3095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791200" y="17526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sp>
        <p:nvSpPr>
          <p:cNvPr id="16" name="Oval 15"/>
          <p:cNvSpPr/>
          <p:nvPr/>
        </p:nvSpPr>
        <p:spPr>
          <a:xfrm>
            <a:off x="5778064" y="3442136"/>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sp>
        <p:nvSpPr>
          <p:cNvPr id="17" name="Oval 16"/>
          <p:cNvSpPr/>
          <p:nvPr/>
        </p:nvSpPr>
        <p:spPr>
          <a:xfrm>
            <a:off x="5778064" y="4968766"/>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cxnSp>
        <p:nvCxnSpPr>
          <p:cNvPr id="19" name="Straight Connector 18"/>
          <p:cNvCxnSpPr/>
          <p:nvPr/>
        </p:nvCxnSpPr>
        <p:spPr>
          <a:xfrm rot="10800000">
            <a:off x="6705600" y="22098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6"/>
            <a:endCxn id="15" idx="2"/>
          </p:cNvCxnSpPr>
          <p:nvPr/>
        </p:nvCxnSpPr>
        <p:spPr>
          <a:xfrm>
            <a:off x="3505200" y="2205033"/>
            <a:ext cx="2286000" cy="4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6705600" y="38862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a:off x="6705600" y="5410199"/>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2917934" y="391116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298934" y="391116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5634" y="390639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651234" y="389983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933700" y="543516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314700" y="543516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581400" y="543039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67000" y="542383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733800" y="5428596"/>
            <a:ext cx="205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718020" y="3901966"/>
            <a:ext cx="205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28600" y="137160"/>
            <a:ext cx="8412480" cy="504754"/>
          </a:xfrm>
          <a:prstGeom prst="rect">
            <a:avLst/>
          </a:prstGeom>
          <a:noFill/>
        </p:spPr>
        <p:txBody>
          <a:bodyPr wrap="square" lIns="82296" tIns="36576" rIns="82296" bIns="36576" rtlCol="0">
            <a:spAutoFit/>
          </a:bodyPr>
          <a:lstStyle/>
          <a:p>
            <a:r>
              <a:rPr lang="en-US" sz="2800" dirty="0" smtClean="0">
                <a:solidFill>
                  <a:srgbClr val="7C7044"/>
                </a:solidFill>
                <a:latin typeface="Arial Black" panose="020B0A04020102020204" pitchFamily="34" charset="0"/>
              </a:rPr>
              <a:t>NORMALLY OPEN &amp; NORMALLY CLOSED</a:t>
            </a:r>
            <a:endParaRPr lang="en-US" sz="2800" dirty="0">
              <a:solidFill>
                <a:srgbClr val="7C7044"/>
              </a:solidFill>
              <a:latin typeface="Arial Black" panose="020B0A04020102020204" pitchFamily="34" charset="0"/>
            </a:endParaRPr>
          </a:p>
        </p:txBody>
      </p:sp>
      <p:sp>
        <p:nvSpPr>
          <p:cNvPr id="39" name="TextBox 38"/>
          <p:cNvSpPr txBox="1"/>
          <p:nvPr/>
        </p:nvSpPr>
        <p:spPr>
          <a:xfrm>
            <a:off x="746234" y="838200"/>
            <a:ext cx="685800" cy="461665"/>
          </a:xfrm>
          <a:prstGeom prst="rect">
            <a:avLst/>
          </a:prstGeom>
          <a:noFill/>
        </p:spPr>
        <p:txBody>
          <a:bodyPr wrap="square" rtlCol="0">
            <a:spAutoFit/>
          </a:bodyPr>
          <a:lstStyle/>
          <a:p>
            <a:pPr algn="ctr"/>
            <a:r>
              <a:rPr lang="en-US" dirty="0" smtClean="0">
                <a:solidFill>
                  <a:srgbClr val="7C7044"/>
                </a:solidFill>
              </a:rPr>
              <a:t>L1</a:t>
            </a:r>
            <a:endParaRPr lang="en-US" dirty="0">
              <a:solidFill>
                <a:srgbClr val="7C7044"/>
              </a:solidFill>
            </a:endParaRPr>
          </a:p>
        </p:txBody>
      </p:sp>
      <p:sp>
        <p:nvSpPr>
          <p:cNvPr id="40" name="TextBox 39"/>
          <p:cNvSpPr txBox="1"/>
          <p:nvPr/>
        </p:nvSpPr>
        <p:spPr>
          <a:xfrm>
            <a:off x="7680434" y="832940"/>
            <a:ext cx="685800" cy="461665"/>
          </a:xfrm>
          <a:prstGeom prst="rect">
            <a:avLst/>
          </a:prstGeom>
          <a:noFill/>
        </p:spPr>
        <p:txBody>
          <a:bodyPr wrap="square" rtlCol="0">
            <a:spAutoFit/>
          </a:bodyPr>
          <a:lstStyle/>
          <a:p>
            <a:pPr algn="ctr"/>
            <a:r>
              <a:rPr lang="en-US" dirty="0" smtClean="0">
                <a:solidFill>
                  <a:srgbClr val="7C7044"/>
                </a:solidFill>
              </a:rPr>
              <a:t>L2</a:t>
            </a:r>
            <a:endParaRPr lang="en-US" dirty="0">
              <a:solidFill>
                <a:srgbClr val="7C7044"/>
              </a:solidFill>
            </a:endParaRPr>
          </a:p>
        </p:txBody>
      </p:sp>
      <p:sp>
        <p:nvSpPr>
          <p:cNvPr id="41" name="TextBox 40"/>
          <p:cNvSpPr txBox="1"/>
          <p:nvPr/>
        </p:nvSpPr>
        <p:spPr>
          <a:xfrm>
            <a:off x="5722876" y="1968064"/>
            <a:ext cx="990600" cy="461665"/>
          </a:xfrm>
          <a:prstGeom prst="rect">
            <a:avLst/>
          </a:prstGeom>
          <a:noFill/>
        </p:spPr>
        <p:txBody>
          <a:bodyPr wrap="square" rtlCol="0">
            <a:spAutoFit/>
          </a:bodyPr>
          <a:lstStyle/>
          <a:p>
            <a:pPr algn="ctr"/>
            <a:r>
              <a:rPr lang="en-US" sz="2400" dirty="0" smtClean="0">
                <a:solidFill>
                  <a:srgbClr val="7C7044"/>
                </a:solidFill>
              </a:rPr>
              <a:t>CR-1</a:t>
            </a:r>
            <a:endParaRPr lang="en-US" sz="2400" dirty="0">
              <a:solidFill>
                <a:srgbClr val="7C7044"/>
              </a:solidFill>
            </a:endParaRPr>
          </a:p>
        </p:txBody>
      </p:sp>
      <p:cxnSp>
        <p:nvCxnSpPr>
          <p:cNvPr id="43" name="Straight Connector 42"/>
          <p:cNvCxnSpPr/>
          <p:nvPr/>
        </p:nvCxnSpPr>
        <p:spPr>
          <a:xfrm rot="10800000" flipV="1">
            <a:off x="3124200" y="5213132"/>
            <a:ext cx="533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743200" y="3124200"/>
            <a:ext cx="1295400" cy="461665"/>
          </a:xfrm>
          <a:prstGeom prst="rect">
            <a:avLst/>
          </a:prstGeom>
          <a:noFill/>
        </p:spPr>
        <p:txBody>
          <a:bodyPr wrap="square" rtlCol="0">
            <a:spAutoFit/>
          </a:bodyPr>
          <a:lstStyle/>
          <a:p>
            <a:pPr algn="ctr"/>
            <a:r>
              <a:rPr lang="en-US" sz="2400" dirty="0" smtClean="0">
                <a:solidFill>
                  <a:srgbClr val="7C7044"/>
                </a:solidFill>
              </a:rPr>
              <a:t>CR1-1</a:t>
            </a:r>
            <a:endParaRPr lang="en-US" sz="2400" dirty="0">
              <a:solidFill>
                <a:srgbClr val="7C7044"/>
              </a:solidFill>
            </a:endParaRPr>
          </a:p>
        </p:txBody>
      </p:sp>
      <p:sp>
        <p:nvSpPr>
          <p:cNvPr id="45" name="TextBox 44"/>
          <p:cNvSpPr txBox="1"/>
          <p:nvPr/>
        </p:nvSpPr>
        <p:spPr>
          <a:xfrm>
            <a:off x="2743200" y="4719935"/>
            <a:ext cx="1295400" cy="461665"/>
          </a:xfrm>
          <a:prstGeom prst="rect">
            <a:avLst/>
          </a:prstGeom>
          <a:noFill/>
        </p:spPr>
        <p:txBody>
          <a:bodyPr wrap="square" rtlCol="0">
            <a:spAutoFit/>
          </a:bodyPr>
          <a:lstStyle/>
          <a:p>
            <a:pPr algn="ctr"/>
            <a:r>
              <a:rPr lang="en-US" sz="2400" dirty="0" smtClean="0">
                <a:solidFill>
                  <a:srgbClr val="7C7044"/>
                </a:solidFill>
              </a:rPr>
              <a:t>CR1-2</a:t>
            </a:r>
            <a:endParaRPr lang="en-US" sz="2400" dirty="0">
              <a:solidFill>
                <a:srgbClr val="7C7044"/>
              </a:solidFill>
            </a:endParaRPr>
          </a:p>
        </p:txBody>
      </p:sp>
      <p:sp>
        <p:nvSpPr>
          <p:cNvPr id="46" name="TextBox 45"/>
          <p:cNvSpPr txBox="1"/>
          <p:nvPr/>
        </p:nvSpPr>
        <p:spPr>
          <a:xfrm>
            <a:off x="5867400" y="3668901"/>
            <a:ext cx="762000" cy="461665"/>
          </a:xfrm>
          <a:prstGeom prst="rect">
            <a:avLst/>
          </a:prstGeom>
          <a:noFill/>
        </p:spPr>
        <p:txBody>
          <a:bodyPr wrap="square" rtlCol="0">
            <a:spAutoFit/>
          </a:bodyPr>
          <a:lstStyle/>
          <a:p>
            <a:pPr algn="ctr"/>
            <a:r>
              <a:rPr lang="en-US" sz="2400" dirty="0" smtClean="0">
                <a:solidFill>
                  <a:srgbClr val="7C7044"/>
                </a:solidFill>
              </a:rPr>
              <a:t>R</a:t>
            </a:r>
            <a:endParaRPr lang="en-US" sz="2400" dirty="0">
              <a:solidFill>
                <a:srgbClr val="7C7044"/>
              </a:solidFill>
            </a:endParaRPr>
          </a:p>
        </p:txBody>
      </p:sp>
      <p:sp>
        <p:nvSpPr>
          <p:cNvPr id="47" name="TextBox 46"/>
          <p:cNvSpPr txBox="1"/>
          <p:nvPr/>
        </p:nvSpPr>
        <p:spPr>
          <a:xfrm>
            <a:off x="5867400" y="5177135"/>
            <a:ext cx="762000" cy="461665"/>
          </a:xfrm>
          <a:prstGeom prst="rect">
            <a:avLst/>
          </a:prstGeom>
          <a:noFill/>
        </p:spPr>
        <p:txBody>
          <a:bodyPr wrap="square" rtlCol="0">
            <a:spAutoFit/>
          </a:bodyPr>
          <a:lstStyle/>
          <a:p>
            <a:pPr algn="ctr"/>
            <a:r>
              <a:rPr lang="en-US" sz="2400" dirty="0" smtClean="0">
                <a:solidFill>
                  <a:srgbClr val="7C7044"/>
                </a:solidFill>
              </a:rPr>
              <a:t>G</a:t>
            </a:r>
            <a:endParaRPr lang="en-US" sz="2400" dirty="0">
              <a:solidFill>
                <a:srgbClr val="7C7044"/>
              </a:solidFill>
            </a:endParaRPr>
          </a:p>
        </p:txBody>
      </p:sp>
      <p:sp>
        <p:nvSpPr>
          <p:cNvPr id="37"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15</a:t>
            </a:fld>
            <a:endParaRPr lang="en-US" dirty="0">
              <a:solidFill>
                <a:srgbClr val="7C7044"/>
              </a:solidFill>
            </a:endParaRPr>
          </a:p>
        </p:txBody>
      </p:sp>
    </p:spTree>
    <p:extLst>
      <p:ext uri="{BB962C8B-B14F-4D97-AF65-F5344CB8AC3E}">
        <p14:creationId xmlns:p14="http://schemas.microsoft.com/office/powerpoint/2010/main" val="296104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288688778"/>
              </p:ext>
            </p:extLst>
          </p:nvPr>
        </p:nvGraphicFramePr>
        <p:xfrm>
          <a:off x="1905000" y="838200"/>
          <a:ext cx="5334000" cy="4876802"/>
        </p:xfrm>
        <a:graphic>
          <a:graphicData uri="http://schemas.openxmlformats.org/drawingml/2006/table">
            <a:tbl>
              <a:tblPr/>
              <a:tblGrid>
                <a:gridCol w="1600200"/>
                <a:gridCol w="1600200"/>
                <a:gridCol w="2133600"/>
              </a:tblGrid>
              <a:tr h="696686">
                <a:tc gridSpan="3">
                  <a:txBody>
                    <a:bodyPr/>
                    <a:lstStyle/>
                    <a:p>
                      <a:pPr algn="ctr" fontAlgn="b"/>
                      <a:r>
                        <a:rPr lang="en-US" sz="2200" b="0" i="0" u="none" strike="noStrike" dirty="0">
                          <a:solidFill>
                            <a:srgbClr val="000000"/>
                          </a:solidFill>
                          <a:latin typeface="Arial Black" panose="020B0A04020102020204" pitchFamily="34" charset="0"/>
                        </a:rPr>
                        <a:t> </a:t>
                      </a:r>
                      <a:r>
                        <a:rPr lang="en-US" sz="2800" b="0" i="0" u="sng" strike="noStrike" dirty="0" smtClean="0">
                          <a:solidFill>
                            <a:schemeClr val="accent1">
                              <a:lumMod val="50000"/>
                            </a:schemeClr>
                          </a:solidFill>
                          <a:latin typeface="Arial Black" panose="020B0A04020102020204" pitchFamily="34" charset="0"/>
                        </a:rPr>
                        <a:t>A</a:t>
                      </a:r>
                      <a:r>
                        <a:rPr lang="en-US" sz="2800" b="0" i="0" u="sng" strike="noStrike" dirty="0" smtClean="0">
                          <a:solidFill>
                            <a:srgbClr val="7C7044"/>
                          </a:solidFill>
                          <a:latin typeface="Arial Black" panose="020B0A04020102020204" pitchFamily="34" charset="0"/>
                        </a:rPr>
                        <a:t>ND</a:t>
                      </a:r>
                      <a:r>
                        <a:rPr lang="en-US" sz="2800" b="0" i="0" u="none" strike="noStrike" dirty="0" smtClean="0">
                          <a:solidFill>
                            <a:srgbClr val="7C7044"/>
                          </a:solidFill>
                          <a:latin typeface="Arial Black" panose="020B0A04020102020204" pitchFamily="34" charset="0"/>
                        </a:rPr>
                        <a:t> </a:t>
                      </a:r>
                      <a:r>
                        <a:rPr lang="en-US" sz="2800" b="0" i="0" u="none" strike="noStrike" dirty="0">
                          <a:solidFill>
                            <a:srgbClr val="7C7044"/>
                          </a:solidFill>
                          <a:latin typeface="Arial Black" panose="020B0A04020102020204" pitchFamily="34" charset="0"/>
                        </a:rPr>
                        <a:t>TRUTH TABLE</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r>
              <a:tr h="696686">
                <a:tc gridSpan="2">
                  <a:txBody>
                    <a:bodyPr/>
                    <a:lstStyle/>
                    <a:p>
                      <a:pPr algn="l" fontAlgn="b"/>
                      <a:r>
                        <a:rPr lang="en-US" sz="2800" b="0" i="0" u="none" strike="noStrike" dirty="0">
                          <a:solidFill>
                            <a:srgbClr val="000000"/>
                          </a:solidFill>
                          <a:latin typeface="Arial Black" panose="020B0A04020102020204" pitchFamily="34" charset="0"/>
                        </a:rPr>
                        <a:t>      </a:t>
                      </a:r>
                      <a:r>
                        <a:rPr lang="en-US" sz="2800" b="0" i="0" u="none" strike="noStrike" dirty="0" smtClean="0">
                          <a:solidFill>
                            <a:srgbClr val="FFC000"/>
                          </a:solidFill>
                          <a:latin typeface="Arial Black" panose="020B0A04020102020204" pitchFamily="34" charset="0"/>
                        </a:rPr>
                        <a:t>INPUTS</a:t>
                      </a:r>
                      <a:endParaRPr lang="en-US" sz="2800" b="0" i="0" u="none" strike="noStrike" dirty="0">
                        <a:solidFill>
                          <a:srgbClr val="FFC000"/>
                        </a:solidFill>
                        <a:latin typeface="Arial Black" panose="020B0A0402010202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2800" b="0" i="0" u="none" strike="noStrike" dirty="0" smtClean="0">
                          <a:solidFill>
                            <a:srgbClr val="000000"/>
                          </a:solidFill>
                          <a:latin typeface="Arial Black" panose="020B0A04020102020204" pitchFamily="34" charset="0"/>
                        </a:rPr>
                        <a:t>  </a:t>
                      </a:r>
                      <a:r>
                        <a:rPr lang="en-US" sz="2800" b="0" i="0" u="none" strike="noStrike" dirty="0" smtClean="0">
                          <a:solidFill>
                            <a:srgbClr val="FFC000"/>
                          </a:solidFill>
                          <a:latin typeface="Arial Black" panose="020B0A04020102020204" pitchFamily="34" charset="0"/>
                        </a:rPr>
                        <a:t>OUTPUT</a:t>
                      </a:r>
                      <a:endParaRPr lang="en-US" sz="2800" b="0" i="0" u="none" strike="noStrike" dirty="0">
                        <a:solidFill>
                          <a:srgbClr val="FFC000"/>
                        </a:solidFill>
                        <a:latin typeface="Arial Black" panose="020B0A0402010202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696686">
                <a:tc>
                  <a:txBody>
                    <a:bodyPr/>
                    <a:lstStyle/>
                    <a:p>
                      <a:pPr algn="ctr" fontAlgn="b"/>
                      <a:r>
                        <a:rPr lang="en-US" sz="2200" b="0" i="0" u="none" strike="noStrike" dirty="0">
                          <a:solidFill>
                            <a:srgbClr val="7C7044"/>
                          </a:solidFill>
                          <a:latin typeface="Arial Black" panose="020B0A04020102020204" pitchFamily="34" charset="0"/>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7C7044"/>
                          </a:solidFill>
                          <a:latin typeface="Arial Black" panose="020B0A04020102020204" pitchFamily="34" charset="0"/>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7C7044"/>
                          </a:solidFill>
                          <a:latin typeface="Arial Black" panose="020B0A04020102020204" pitchFamily="34" charset="0"/>
                        </a:rPr>
                        <a: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6686">
                <a:tc>
                  <a:txBody>
                    <a:bodyPr/>
                    <a:lstStyle/>
                    <a:p>
                      <a:pPr algn="ctr" fontAlgn="b"/>
                      <a:r>
                        <a:rPr lang="en-US" sz="2200" b="0" i="0" u="none" strike="noStrike">
                          <a:solidFill>
                            <a:srgbClr val="7C7044"/>
                          </a:solidFill>
                          <a:latin typeface="Arial Black" panose="020B0A040201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a:solidFill>
                            <a:srgbClr val="7C7044"/>
                          </a:solidFill>
                          <a:latin typeface="Arial Black" panose="020B0A040201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7C7044"/>
                          </a:solidFill>
                          <a:latin typeface="Arial Black" panose="020B0A040201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6686">
                <a:tc>
                  <a:txBody>
                    <a:bodyPr/>
                    <a:lstStyle/>
                    <a:p>
                      <a:pPr algn="ctr" fontAlgn="b"/>
                      <a:r>
                        <a:rPr lang="en-US" sz="2200" b="0" i="0" u="none" strike="noStrike">
                          <a:solidFill>
                            <a:srgbClr val="7C7044"/>
                          </a:solidFill>
                          <a:latin typeface="Arial Black" panose="020B0A040201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a:solidFill>
                            <a:srgbClr val="7C7044"/>
                          </a:solidFill>
                          <a:latin typeface="Arial Black" panose="020B0A040201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7C7044"/>
                          </a:solidFill>
                          <a:latin typeface="Arial Black" panose="020B0A040201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6686">
                <a:tc>
                  <a:txBody>
                    <a:bodyPr/>
                    <a:lstStyle/>
                    <a:p>
                      <a:pPr algn="ctr" fontAlgn="b"/>
                      <a:r>
                        <a:rPr lang="en-US" sz="2200" b="0" i="0" u="none" strike="noStrike">
                          <a:solidFill>
                            <a:srgbClr val="7C7044"/>
                          </a:solidFill>
                          <a:latin typeface="Arial Black" panose="020B0A040201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a:solidFill>
                            <a:srgbClr val="7C7044"/>
                          </a:solidFill>
                          <a:latin typeface="Arial Black" panose="020B0A040201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7C7044"/>
                          </a:solidFill>
                          <a:latin typeface="Arial Black" panose="020B0A040201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6686">
                <a:tc>
                  <a:txBody>
                    <a:bodyPr/>
                    <a:lstStyle/>
                    <a:p>
                      <a:pPr algn="ctr" fontAlgn="b"/>
                      <a:r>
                        <a:rPr lang="en-US" sz="2200" b="0" i="0" u="none" strike="noStrike">
                          <a:solidFill>
                            <a:srgbClr val="7C7044"/>
                          </a:solidFill>
                          <a:latin typeface="Arial Black" panose="020B0A040201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a:solidFill>
                            <a:srgbClr val="7C7044"/>
                          </a:solidFill>
                          <a:latin typeface="Arial Black" panose="020B0A040201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7C7044"/>
                          </a:solidFill>
                          <a:latin typeface="Arial Black" panose="020B0A040201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150</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212301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228600" y="137160"/>
            <a:ext cx="8412480" cy="62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296" tIns="36576" rIns="82296" bIns="36576">
            <a:spAutoFit/>
          </a:bodyPr>
          <a:lstStyle/>
          <a:p>
            <a:pPr>
              <a:spcBef>
                <a:spcPct val="50000"/>
              </a:spcBef>
            </a:pPr>
            <a:r>
              <a:rPr lang="en-US" altLang="en-US" sz="3600" dirty="0" smtClean="0">
                <a:solidFill>
                  <a:srgbClr val="7C7044"/>
                </a:solidFill>
                <a:latin typeface="Arial Black" panose="020B0A04020102020204" pitchFamily="34" charset="0"/>
              </a:rPr>
              <a:t>VARIATIONS OF </a:t>
            </a:r>
            <a:r>
              <a:rPr lang="en-US" altLang="en-US" sz="3600" u="sng" dirty="0" smtClean="0">
                <a:solidFill>
                  <a:srgbClr val="7C7044"/>
                </a:solidFill>
                <a:latin typeface="Arial Black" panose="020B0A04020102020204" pitchFamily="34" charset="0"/>
              </a:rPr>
              <a:t>AND</a:t>
            </a:r>
            <a:endParaRPr lang="en-US" altLang="en-US" sz="3600" u="sng" dirty="0">
              <a:solidFill>
                <a:srgbClr val="7C7044"/>
              </a:solidFill>
              <a:latin typeface="Arial Black" panose="020B0A04020102020204" pitchFamily="34" charset="0"/>
            </a:endParaRPr>
          </a:p>
        </p:txBody>
      </p:sp>
      <p:pic>
        <p:nvPicPr>
          <p:cNvPr id="25605" name="Picture 4" descr="gate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990600"/>
            <a:ext cx="29718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 Box 6"/>
          <p:cNvSpPr txBox="1">
            <a:spLocks noChangeArrowheads="1"/>
          </p:cNvSpPr>
          <p:nvPr/>
        </p:nvSpPr>
        <p:spPr bwMode="auto">
          <a:xfrm>
            <a:off x="609600" y="1981200"/>
            <a:ext cx="35814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200" dirty="0">
                <a:solidFill>
                  <a:srgbClr val="FFC000"/>
                </a:solidFill>
                <a:latin typeface="Arial Black" panose="020B0A04020102020204" pitchFamily="34" charset="0"/>
              </a:rPr>
              <a:t>BOOLEAN SYMBOL</a:t>
            </a:r>
          </a:p>
        </p:txBody>
      </p:sp>
      <p:sp>
        <p:nvSpPr>
          <p:cNvPr id="25607" name="Text Box 7"/>
          <p:cNvSpPr txBox="1">
            <a:spLocks noChangeArrowheads="1"/>
          </p:cNvSpPr>
          <p:nvPr/>
        </p:nvSpPr>
        <p:spPr bwMode="auto">
          <a:xfrm>
            <a:off x="381000" y="3429000"/>
            <a:ext cx="35814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200" dirty="0">
                <a:solidFill>
                  <a:srgbClr val="FFC000"/>
                </a:solidFill>
                <a:latin typeface="Arial Black" panose="020B0A04020102020204" pitchFamily="34" charset="0"/>
              </a:rPr>
              <a:t>LADDER LOGIC</a:t>
            </a:r>
          </a:p>
        </p:txBody>
      </p:sp>
      <p:sp>
        <p:nvSpPr>
          <p:cNvPr id="25608" name="Line 8"/>
          <p:cNvSpPr>
            <a:spLocks noChangeShapeType="1"/>
          </p:cNvSpPr>
          <p:nvPr/>
        </p:nvSpPr>
        <p:spPr bwMode="auto">
          <a:xfrm>
            <a:off x="4114800" y="31242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9" name="Line 9"/>
          <p:cNvSpPr>
            <a:spLocks noChangeShapeType="1"/>
          </p:cNvSpPr>
          <p:nvPr/>
        </p:nvSpPr>
        <p:spPr bwMode="auto">
          <a:xfrm>
            <a:off x="7848600" y="31242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0" name="Line 10"/>
          <p:cNvSpPr>
            <a:spLocks noChangeShapeType="1"/>
          </p:cNvSpPr>
          <p:nvPr/>
        </p:nvSpPr>
        <p:spPr bwMode="auto">
          <a:xfrm>
            <a:off x="4649788" y="3581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 name="Line 11"/>
          <p:cNvSpPr>
            <a:spLocks noChangeShapeType="1"/>
          </p:cNvSpPr>
          <p:nvPr/>
        </p:nvSpPr>
        <p:spPr bwMode="auto">
          <a:xfrm>
            <a:off x="4878388" y="3581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2" name="Line 12"/>
          <p:cNvSpPr>
            <a:spLocks noChangeShapeType="1"/>
          </p:cNvSpPr>
          <p:nvPr/>
        </p:nvSpPr>
        <p:spPr bwMode="auto">
          <a:xfrm>
            <a:off x="4116388" y="3810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3" name="Line 13"/>
          <p:cNvSpPr>
            <a:spLocks noChangeShapeType="1"/>
          </p:cNvSpPr>
          <p:nvPr/>
        </p:nvSpPr>
        <p:spPr bwMode="auto">
          <a:xfrm>
            <a:off x="4876800" y="3810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4" name="Line 14"/>
          <p:cNvSpPr>
            <a:spLocks noChangeShapeType="1"/>
          </p:cNvSpPr>
          <p:nvPr/>
        </p:nvSpPr>
        <p:spPr bwMode="auto">
          <a:xfrm>
            <a:off x="5945188" y="3581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5" name="Line 15"/>
          <p:cNvSpPr>
            <a:spLocks noChangeShapeType="1"/>
          </p:cNvSpPr>
          <p:nvPr/>
        </p:nvSpPr>
        <p:spPr bwMode="auto">
          <a:xfrm>
            <a:off x="6173788" y="3581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6" name="Line 16"/>
          <p:cNvSpPr>
            <a:spLocks noChangeShapeType="1"/>
          </p:cNvSpPr>
          <p:nvPr/>
        </p:nvSpPr>
        <p:spPr bwMode="auto">
          <a:xfrm>
            <a:off x="5411788" y="3810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7" name="Line 17"/>
          <p:cNvSpPr>
            <a:spLocks noChangeShapeType="1"/>
          </p:cNvSpPr>
          <p:nvPr/>
        </p:nvSpPr>
        <p:spPr bwMode="auto">
          <a:xfrm>
            <a:off x="6172200" y="38100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8" name="AutoShape 18"/>
          <p:cNvSpPr>
            <a:spLocks/>
          </p:cNvSpPr>
          <p:nvPr/>
        </p:nvSpPr>
        <p:spPr bwMode="auto">
          <a:xfrm>
            <a:off x="7010400" y="3548063"/>
            <a:ext cx="76200" cy="533400"/>
          </a:xfrm>
          <a:prstGeom prst="leftBracket">
            <a:avLst>
              <a:gd name="adj" fmla="val 58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9" name="AutoShape 19"/>
          <p:cNvSpPr>
            <a:spLocks/>
          </p:cNvSpPr>
          <p:nvPr/>
        </p:nvSpPr>
        <p:spPr bwMode="auto">
          <a:xfrm>
            <a:off x="7315200" y="3548063"/>
            <a:ext cx="76200" cy="533400"/>
          </a:xfrm>
          <a:prstGeom prst="rightBracket">
            <a:avLst>
              <a:gd name="adj" fmla="val 58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0" name="Line 20"/>
          <p:cNvSpPr>
            <a:spLocks noChangeShapeType="1"/>
          </p:cNvSpPr>
          <p:nvPr/>
        </p:nvSpPr>
        <p:spPr bwMode="auto">
          <a:xfrm>
            <a:off x="7391400" y="38100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1" name="Text Box 21"/>
          <p:cNvSpPr txBox="1">
            <a:spLocks noChangeArrowheads="1"/>
          </p:cNvSpPr>
          <p:nvPr/>
        </p:nvSpPr>
        <p:spPr bwMode="auto">
          <a:xfrm>
            <a:off x="4481513" y="3209925"/>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a:t>
            </a:r>
          </a:p>
        </p:txBody>
      </p:sp>
      <p:sp>
        <p:nvSpPr>
          <p:cNvPr id="25622" name="Text Box 22"/>
          <p:cNvSpPr txBox="1">
            <a:spLocks noChangeArrowheads="1"/>
          </p:cNvSpPr>
          <p:nvPr/>
        </p:nvSpPr>
        <p:spPr bwMode="auto">
          <a:xfrm>
            <a:off x="5819775" y="3214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B</a:t>
            </a:r>
          </a:p>
        </p:txBody>
      </p:sp>
      <p:sp>
        <p:nvSpPr>
          <p:cNvPr id="25623" name="Text Box 23"/>
          <p:cNvSpPr txBox="1">
            <a:spLocks noChangeArrowheads="1"/>
          </p:cNvSpPr>
          <p:nvPr/>
        </p:nvSpPr>
        <p:spPr bwMode="auto">
          <a:xfrm>
            <a:off x="6819900" y="32289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Y</a:t>
            </a:r>
          </a:p>
        </p:txBody>
      </p:sp>
      <p:sp>
        <p:nvSpPr>
          <p:cNvPr id="25625" name="Text Box 25"/>
          <p:cNvSpPr txBox="1">
            <a:spLocks noChangeArrowheads="1"/>
          </p:cNvSpPr>
          <p:nvPr/>
        </p:nvSpPr>
        <p:spPr bwMode="auto">
          <a:xfrm>
            <a:off x="933450" y="51054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dirty="0">
                <a:solidFill>
                  <a:srgbClr val="FFC000"/>
                </a:solidFill>
                <a:latin typeface="Arial Black" panose="020B0A04020102020204" pitchFamily="34" charset="0"/>
              </a:rPr>
              <a:t>BOOLEAN ALGEBRA</a:t>
            </a:r>
            <a:r>
              <a:rPr lang="en-US" altLang="en-US" sz="2400" dirty="0"/>
              <a:t>	</a:t>
            </a:r>
            <a:r>
              <a:rPr lang="en-US" altLang="en-US" sz="2200" dirty="0">
                <a:solidFill>
                  <a:srgbClr val="7C7044"/>
                </a:solidFill>
                <a:latin typeface="Arial Black" panose="020B0A04020102020204" pitchFamily="34" charset="0"/>
              </a:rPr>
              <a:t>(A X B) = Y</a:t>
            </a:r>
          </a:p>
        </p:txBody>
      </p:sp>
      <p:sp>
        <p:nvSpPr>
          <p:cNvPr id="23"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151</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179586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6" name="Picture 4" descr="gate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143000"/>
            <a:ext cx="3762375"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Box 4"/>
          <p:cNvSpPr txBox="1">
            <a:spLocks noChangeArrowheads="1"/>
          </p:cNvSpPr>
          <p:nvPr/>
        </p:nvSpPr>
        <p:spPr bwMode="auto">
          <a:xfrm>
            <a:off x="228600" y="137160"/>
            <a:ext cx="8412480" cy="62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3600" dirty="0" smtClean="0">
                <a:solidFill>
                  <a:srgbClr val="7C7044"/>
                </a:solidFill>
                <a:latin typeface="Arial Black" panose="020B0A04020102020204" pitchFamily="34" charset="0"/>
              </a:rPr>
              <a:t>THE </a:t>
            </a:r>
            <a:r>
              <a:rPr lang="en-US" altLang="en-US" sz="3600" u="sng" dirty="0" smtClean="0">
                <a:solidFill>
                  <a:srgbClr val="7C7044"/>
                </a:solidFill>
                <a:latin typeface="Arial Black" panose="020B0A04020102020204" pitchFamily="34" charset="0"/>
              </a:rPr>
              <a:t>OR</a:t>
            </a:r>
            <a:r>
              <a:rPr lang="en-US" altLang="en-US" sz="3600" dirty="0" smtClean="0">
                <a:solidFill>
                  <a:srgbClr val="7C7044"/>
                </a:solidFill>
                <a:latin typeface="Arial Black" panose="020B0A04020102020204" pitchFamily="34" charset="0"/>
              </a:rPr>
              <a:t> FUNCTION</a:t>
            </a:r>
            <a:endParaRPr lang="en-US" altLang="en-US" sz="3600" dirty="0">
              <a:solidFill>
                <a:srgbClr val="7C7044"/>
              </a:solidFill>
              <a:latin typeface="Arial Black" panose="020B0A04020102020204" pitchFamily="34" charset="0"/>
            </a:endParaRPr>
          </a:p>
        </p:txBody>
      </p:sp>
      <p:sp>
        <p:nvSpPr>
          <p:cNvPr id="6148" name="TextBox 5"/>
          <p:cNvSpPr txBox="1">
            <a:spLocks noChangeArrowheads="1"/>
          </p:cNvSpPr>
          <p:nvPr/>
        </p:nvSpPr>
        <p:spPr bwMode="auto">
          <a:xfrm>
            <a:off x="548640" y="3962400"/>
            <a:ext cx="8001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228600" indent="-228600" eaLnBrk="1" hangingPunct="1">
              <a:spcBef>
                <a:spcPts val="1200"/>
              </a:spcBef>
              <a:spcAft>
                <a:spcPts val="1200"/>
              </a:spcAft>
              <a:buFont typeface="Arial" panose="020B0604020202020204" pitchFamily="34" charset="0"/>
              <a:buChar char="•"/>
            </a:pPr>
            <a:r>
              <a:rPr lang="en-US" altLang="en-US" sz="2800" dirty="0">
                <a:solidFill>
                  <a:srgbClr val="7C7044"/>
                </a:solidFill>
                <a:latin typeface="Arial Black" panose="020B0A04020102020204" pitchFamily="34" charset="0"/>
              </a:rPr>
              <a:t>The OR function, also known as an OR gate is a device where two inputs are in parallel. Any one of the inputs can be true in order for the output to </a:t>
            </a:r>
            <a:r>
              <a:rPr lang="en-US" altLang="en-US" sz="2800" dirty="0" smtClean="0">
                <a:solidFill>
                  <a:srgbClr val="7C7044"/>
                </a:solidFill>
                <a:latin typeface="Arial Black" panose="020B0A04020102020204" pitchFamily="34" charset="0"/>
              </a:rPr>
              <a:t>energize</a:t>
            </a:r>
            <a:endParaRPr lang="en-US" altLang="en-US" sz="2800" dirty="0">
              <a:solidFill>
                <a:srgbClr val="7C7044"/>
              </a:solidFill>
              <a:latin typeface="Arial Black" panose="020B0A04020102020204" pitchFamily="34" charset="0"/>
            </a:endParaRPr>
          </a:p>
        </p:txBody>
      </p:sp>
      <p:sp>
        <p:nvSpPr>
          <p:cNvPr id="5"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152</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162719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885370908"/>
              </p:ext>
            </p:extLst>
          </p:nvPr>
        </p:nvGraphicFramePr>
        <p:xfrm>
          <a:off x="2057400" y="838200"/>
          <a:ext cx="5105400" cy="5043081"/>
        </p:xfrm>
        <a:graphic>
          <a:graphicData uri="http://schemas.openxmlformats.org/drawingml/2006/table">
            <a:tbl>
              <a:tblPr/>
              <a:tblGrid>
                <a:gridCol w="1600200"/>
                <a:gridCol w="1600200"/>
                <a:gridCol w="1905000"/>
              </a:tblGrid>
              <a:tr h="696686">
                <a:tc gridSpan="3">
                  <a:txBody>
                    <a:bodyPr/>
                    <a:lstStyle/>
                    <a:p>
                      <a:pPr algn="ctr" fontAlgn="b"/>
                      <a:r>
                        <a:rPr lang="en-US" sz="2400" b="0" i="0" u="none" strike="noStrike" dirty="0">
                          <a:solidFill>
                            <a:srgbClr val="7C7044"/>
                          </a:solidFill>
                          <a:latin typeface="Calibri"/>
                        </a:rPr>
                        <a:t> </a:t>
                      </a:r>
                      <a:r>
                        <a:rPr lang="en-US" sz="2800" b="0" i="0" u="sng" strike="noStrike" dirty="0" smtClean="0">
                          <a:solidFill>
                            <a:srgbClr val="7C7044"/>
                          </a:solidFill>
                          <a:latin typeface="Arial Black" panose="020B0A04020102020204" pitchFamily="34" charset="0"/>
                        </a:rPr>
                        <a:t>OR</a:t>
                      </a:r>
                      <a:r>
                        <a:rPr lang="en-US" sz="2800" b="0" i="0" u="none" strike="noStrike" dirty="0" smtClean="0">
                          <a:solidFill>
                            <a:srgbClr val="7C7044"/>
                          </a:solidFill>
                          <a:latin typeface="Arial Black" panose="020B0A04020102020204" pitchFamily="34" charset="0"/>
                        </a:rPr>
                        <a:t> </a:t>
                      </a:r>
                      <a:r>
                        <a:rPr lang="en-US" sz="2800" b="0" i="0" u="none" strike="noStrike" dirty="0">
                          <a:solidFill>
                            <a:srgbClr val="7C7044"/>
                          </a:solidFill>
                          <a:latin typeface="Arial Black" panose="020B0A04020102020204" pitchFamily="34" charset="0"/>
                        </a:rPr>
                        <a:t>TRUTH TABLE</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r>
              <a:tr h="696686">
                <a:tc gridSpan="2">
                  <a:txBody>
                    <a:bodyPr/>
                    <a:lstStyle/>
                    <a:p>
                      <a:pPr algn="l" fontAlgn="b"/>
                      <a:r>
                        <a:rPr lang="en-US" sz="2800" b="0" i="0" u="none" strike="noStrike" dirty="0">
                          <a:solidFill>
                            <a:srgbClr val="FFC000"/>
                          </a:solidFill>
                          <a:latin typeface="Arial Black" panose="020B0A04020102020204" pitchFamily="34" charset="0"/>
                        </a:rPr>
                        <a:t>       </a:t>
                      </a:r>
                      <a:r>
                        <a:rPr lang="en-US" sz="2800" b="0" i="0" u="none" strike="noStrike" dirty="0" smtClean="0">
                          <a:solidFill>
                            <a:srgbClr val="FFC000"/>
                          </a:solidFill>
                          <a:latin typeface="Arial Black" panose="020B0A04020102020204" pitchFamily="34" charset="0"/>
                        </a:rPr>
                        <a:t>INPUTS</a:t>
                      </a:r>
                      <a:endParaRPr lang="en-US" sz="2800" b="0" i="0" u="none" strike="noStrike" dirty="0">
                        <a:solidFill>
                          <a:srgbClr val="FFC000"/>
                        </a:solidFill>
                        <a:latin typeface="Arial Black" panose="020B0A0402010202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2800" b="0" i="0" u="none" strike="noStrike" dirty="0" smtClean="0">
                          <a:solidFill>
                            <a:srgbClr val="FFC000"/>
                          </a:solidFill>
                          <a:latin typeface="Arial Black" panose="020B0A04020102020204" pitchFamily="34" charset="0"/>
                        </a:rPr>
                        <a:t>  OUTPUT</a:t>
                      </a:r>
                      <a:endParaRPr lang="en-US" sz="2800" b="0" i="0" u="none" strike="noStrike" dirty="0">
                        <a:solidFill>
                          <a:srgbClr val="FFC000"/>
                        </a:solidFill>
                        <a:latin typeface="Arial Black" panose="020B0A0402010202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696686">
                <a:tc>
                  <a:txBody>
                    <a:bodyPr/>
                    <a:lstStyle/>
                    <a:p>
                      <a:pPr algn="ctr" fontAlgn="b"/>
                      <a:r>
                        <a:rPr lang="en-US" sz="2800" b="0" i="0" u="none" strike="noStrike" dirty="0">
                          <a:solidFill>
                            <a:srgbClr val="7C7044"/>
                          </a:solidFill>
                          <a:latin typeface="Arial Black" panose="020B0A04020102020204" pitchFamily="34" charset="0"/>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7C7044"/>
                          </a:solidFill>
                          <a:latin typeface="Arial Black" panose="020B0A04020102020204" pitchFamily="34" charset="0"/>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7C7044"/>
                          </a:solidFill>
                          <a:latin typeface="Arial Black" panose="020B0A04020102020204" pitchFamily="34" charset="0"/>
                        </a:rPr>
                        <a: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6686">
                <a:tc>
                  <a:txBody>
                    <a:bodyPr/>
                    <a:lstStyle/>
                    <a:p>
                      <a:pPr algn="ctr" fontAlgn="b"/>
                      <a:r>
                        <a:rPr lang="en-US" sz="2800" b="0" i="0" u="none" strike="noStrike">
                          <a:solidFill>
                            <a:srgbClr val="7C7044"/>
                          </a:solidFill>
                          <a:latin typeface="Arial Black" panose="020B0A040201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0" i="0" u="none" strike="noStrike">
                          <a:solidFill>
                            <a:srgbClr val="7C7044"/>
                          </a:solidFill>
                          <a:latin typeface="Arial Black" panose="020B0A040201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7C7044"/>
                          </a:solidFill>
                          <a:latin typeface="Arial Black" panose="020B0A040201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6686">
                <a:tc>
                  <a:txBody>
                    <a:bodyPr/>
                    <a:lstStyle/>
                    <a:p>
                      <a:pPr algn="ctr" fontAlgn="b"/>
                      <a:r>
                        <a:rPr lang="en-US" sz="2800" b="0" i="0" u="none" strike="noStrike">
                          <a:solidFill>
                            <a:srgbClr val="7C7044"/>
                          </a:solidFill>
                          <a:latin typeface="Arial Black" panose="020B0A040201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0" i="0" u="none" strike="noStrike">
                          <a:solidFill>
                            <a:srgbClr val="7C7044"/>
                          </a:solidFill>
                          <a:latin typeface="Arial Black" panose="020B0A040201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smtClean="0">
                          <a:solidFill>
                            <a:srgbClr val="7C7044"/>
                          </a:solidFill>
                          <a:latin typeface="Arial Black" panose="020B0A04020102020204" pitchFamily="34" charset="0"/>
                        </a:rPr>
                        <a:t>1</a:t>
                      </a:r>
                      <a:endParaRPr lang="en-US" sz="2800" b="0" i="0" u="none" strike="noStrike" dirty="0">
                        <a:solidFill>
                          <a:srgbClr val="7C7044"/>
                        </a:solidFill>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6686">
                <a:tc>
                  <a:txBody>
                    <a:bodyPr/>
                    <a:lstStyle/>
                    <a:p>
                      <a:pPr algn="ctr" fontAlgn="b"/>
                      <a:r>
                        <a:rPr lang="en-US" sz="2800" b="0" i="0" u="none" strike="noStrike">
                          <a:solidFill>
                            <a:srgbClr val="7C7044"/>
                          </a:solidFill>
                          <a:latin typeface="Arial Black" panose="020B0A040201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0" i="0" u="none" strike="noStrike">
                          <a:solidFill>
                            <a:srgbClr val="7C7044"/>
                          </a:solidFill>
                          <a:latin typeface="Arial Black" panose="020B0A040201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smtClean="0">
                          <a:solidFill>
                            <a:srgbClr val="7C7044"/>
                          </a:solidFill>
                          <a:latin typeface="Arial Black" panose="020B0A04020102020204" pitchFamily="34" charset="0"/>
                        </a:rPr>
                        <a:t>1</a:t>
                      </a:r>
                      <a:endParaRPr lang="en-US" sz="2800" b="0" i="0" u="none" strike="noStrike" dirty="0">
                        <a:solidFill>
                          <a:srgbClr val="7C7044"/>
                        </a:solidFill>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6686">
                <a:tc>
                  <a:txBody>
                    <a:bodyPr/>
                    <a:lstStyle/>
                    <a:p>
                      <a:pPr algn="ctr" fontAlgn="b"/>
                      <a:r>
                        <a:rPr lang="en-US" sz="2800" b="0" i="0" u="none" strike="noStrike">
                          <a:solidFill>
                            <a:srgbClr val="7C7044"/>
                          </a:solidFill>
                          <a:latin typeface="Arial Black" panose="020B0A040201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0" i="0" u="none" strike="noStrike">
                          <a:solidFill>
                            <a:srgbClr val="7C7044"/>
                          </a:solidFill>
                          <a:latin typeface="Arial Black" panose="020B0A040201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7C7044"/>
                          </a:solidFill>
                          <a:latin typeface="Arial Black" panose="020B0A040201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153</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254268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28600" y="137160"/>
            <a:ext cx="8412480" cy="62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296" tIns="36576" rIns="82296" bIns="36576">
            <a:spAutoFit/>
          </a:bodyPr>
          <a:lstStyle/>
          <a:p>
            <a:pPr>
              <a:spcBef>
                <a:spcPct val="50000"/>
              </a:spcBef>
            </a:pPr>
            <a:r>
              <a:rPr lang="en-US" altLang="en-US" sz="3600" dirty="0">
                <a:solidFill>
                  <a:srgbClr val="7C7044"/>
                </a:solidFill>
                <a:latin typeface="Arial Black" panose="020B0A04020102020204" pitchFamily="34" charset="0"/>
              </a:rPr>
              <a:t>Variations of </a:t>
            </a:r>
            <a:r>
              <a:rPr lang="en-US" altLang="en-US" sz="3600" u="sng" dirty="0">
                <a:solidFill>
                  <a:srgbClr val="7C7044"/>
                </a:solidFill>
                <a:latin typeface="Arial Black" panose="020B0A04020102020204" pitchFamily="34" charset="0"/>
              </a:rPr>
              <a:t>OR</a:t>
            </a:r>
          </a:p>
        </p:txBody>
      </p:sp>
      <p:sp>
        <p:nvSpPr>
          <p:cNvPr id="27652" name="Text Box 4"/>
          <p:cNvSpPr txBox="1">
            <a:spLocks noChangeArrowheads="1"/>
          </p:cNvSpPr>
          <p:nvPr/>
        </p:nvSpPr>
        <p:spPr bwMode="auto">
          <a:xfrm>
            <a:off x="609600" y="1981200"/>
            <a:ext cx="35814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200" dirty="0">
                <a:solidFill>
                  <a:srgbClr val="FFC000"/>
                </a:solidFill>
                <a:latin typeface="Arial Black" panose="020B0A04020102020204" pitchFamily="34" charset="0"/>
              </a:rPr>
              <a:t>BOOLEAN SYMBOL</a:t>
            </a:r>
          </a:p>
        </p:txBody>
      </p:sp>
      <p:sp>
        <p:nvSpPr>
          <p:cNvPr id="27653" name="Text Box 5"/>
          <p:cNvSpPr txBox="1">
            <a:spLocks noChangeArrowheads="1"/>
          </p:cNvSpPr>
          <p:nvPr/>
        </p:nvSpPr>
        <p:spPr bwMode="auto">
          <a:xfrm>
            <a:off x="381000" y="3429000"/>
            <a:ext cx="35814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200" dirty="0">
                <a:solidFill>
                  <a:srgbClr val="FFC000"/>
                </a:solidFill>
                <a:latin typeface="Arial Black" panose="020B0A04020102020204" pitchFamily="34" charset="0"/>
              </a:rPr>
              <a:t>LADDER LOGIC</a:t>
            </a:r>
          </a:p>
        </p:txBody>
      </p:sp>
      <p:sp>
        <p:nvSpPr>
          <p:cNvPr id="27654" name="Line 6"/>
          <p:cNvSpPr>
            <a:spLocks noChangeShapeType="1"/>
          </p:cNvSpPr>
          <p:nvPr/>
        </p:nvSpPr>
        <p:spPr bwMode="auto">
          <a:xfrm>
            <a:off x="4114800" y="31242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5" name="Line 7"/>
          <p:cNvSpPr>
            <a:spLocks noChangeShapeType="1"/>
          </p:cNvSpPr>
          <p:nvPr/>
        </p:nvSpPr>
        <p:spPr bwMode="auto">
          <a:xfrm>
            <a:off x="7848600" y="31242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6" name="Line 8"/>
          <p:cNvSpPr>
            <a:spLocks noChangeShapeType="1"/>
          </p:cNvSpPr>
          <p:nvPr/>
        </p:nvSpPr>
        <p:spPr bwMode="auto">
          <a:xfrm>
            <a:off x="4649788" y="3581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7" name="Line 9"/>
          <p:cNvSpPr>
            <a:spLocks noChangeShapeType="1"/>
          </p:cNvSpPr>
          <p:nvPr/>
        </p:nvSpPr>
        <p:spPr bwMode="auto">
          <a:xfrm>
            <a:off x="4878388" y="3581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 name="Line 10"/>
          <p:cNvSpPr>
            <a:spLocks noChangeShapeType="1"/>
          </p:cNvSpPr>
          <p:nvPr/>
        </p:nvSpPr>
        <p:spPr bwMode="auto">
          <a:xfrm>
            <a:off x="4116388" y="3810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9" name="Line 11"/>
          <p:cNvSpPr>
            <a:spLocks noChangeShapeType="1"/>
          </p:cNvSpPr>
          <p:nvPr/>
        </p:nvSpPr>
        <p:spPr bwMode="auto">
          <a:xfrm>
            <a:off x="4876800" y="3810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0" name="Line 12"/>
          <p:cNvSpPr>
            <a:spLocks noChangeShapeType="1"/>
          </p:cNvSpPr>
          <p:nvPr/>
        </p:nvSpPr>
        <p:spPr bwMode="auto">
          <a:xfrm>
            <a:off x="4648200" y="4724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1" name="Line 13"/>
          <p:cNvSpPr>
            <a:spLocks noChangeShapeType="1"/>
          </p:cNvSpPr>
          <p:nvPr/>
        </p:nvSpPr>
        <p:spPr bwMode="auto">
          <a:xfrm>
            <a:off x="4876800" y="4724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3" name="Line 15"/>
          <p:cNvSpPr>
            <a:spLocks noChangeShapeType="1"/>
          </p:cNvSpPr>
          <p:nvPr/>
        </p:nvSpPr>
        <p:spPr bwMode="auto">
          <a:xfrm>
            <a:off x="5334000" y="38100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4" name="AutoShape 16"/>
          <p:cNvSpPr>
            <a:spLocks/>
          </p:cNvSpPr>
          <p:nvPr/>
        </p:nvSpPr>
        <p:spPr bwMode="auto">
          <a:xfrm>
            <a:off x="7010400" y="3548063"/>
            <a:ext cx="76200" cy="533400"/>
          </a:xfrm>
          <a:prstGeom prst="leftBracket">
            <a:avLst>
              <a:gd name="adj" fmla="val 58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5" name="AutoShape 17"/>
          <p:cNvSpPr>
            <a:spLocks/>
          </p:cNvSpPr>
          <p:nvPr/>
        </p:nvSpPr>
        <p:spPr bwMode="auto">
          <a:xfrm>
            <a:off x="7315200" y="3548063"/>
            <a:ext cx="76200" cy="533400"/>
          </a:xfrm>
          <a:prstGeom prst="rightBracket">
            <a:avLst>
              <a:gd name="adj" fmla="val 58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6" name="Line 18"/>
          <p:cNvSpPr>
            <a:spLocks noChangeShapeType="1"/>
          </p:cNvSpPr>
          <p:nvPr/>
        </p:nvSpPr>
        <p:spPr bwMode="auto">
          <a:xfrm>
            <a:off x="7391400" y="38100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7" name="Text Box 19"/>
          <p:cNvSpPr txBox="1">
            <a:spLocks noChangeArrowheads="1"/>
          </p:cNvSpPr>
          <p:nvPr/>
        </p:nvSpPr>
        <p:spPr bwMode="auto">
          <a:xfrm>
            <a:off x="4481513" y="3209925"/>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a:t>
            </a:r>
          </a:p>
        </p:txBody>
      </p:sp>
      <p:sp>
        <p:nvSpPr>
          <p:cNvPr id="27668" name="Text Box 20"/>
          <p:cNvSpPr txBox="1">
            <a:spLocks noChangeArrowheads="1"/>
          </p:cNvSpPr>
          <p:nvPr/>
        </p:nvSpPr>
        <p:spPr bwMode="auto">
          <a:xfrm>
            <a:off x="4524375" y="4343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B</a:t>
            </a:r>
          </a:p>
        </p:txBody>
      </p:sp>
      <p:sp>
        <p:nvSpPr>
          <p:cNvPr id="27669" name="Text Box 21"/>
          <p:cNvSpPr txBox="1">
            <a:spLocks noChangeArrowheads="1"/>
          </p:cNvSpPr>
          <p:nvPr/>
        </p:nvSpPr>
        <p:spPr bwMode="auto">
          <a:xfrm>
            <a:off x="6819900" y="32289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Y</a:t>
            </a:r>
          </a:p>
        </p:txBody>
      </p:sp>
      <p:sp>
        <p:nvSpPr>
          <p:cNvPr id="27670" name="Text Box 22"/>
          <p:cNvSpPr txBox="1">
            <a:spLocks noChangeArrowheads="1"/>
          </p:cNvSpPr>
          <p:nvPr/>
        </p:nvSpPr>
        <p:spPr bwMode="auto">
          <a:xfrm>
            <a:off x="914400" y="58674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dirty="0">
                <a:solidFill>
                  <a:srgbClr val="FFC000"/>
                </a:solidFill>
                <a:latin typeface="Arial Black" panose="020B0A04020102020204" pitchFamily="34" charset="0"/>
              </a:rPr>
              <a:t>BOOLEAN ALGEBRA</a:t>
            </a:r>
            <a:r>
              <a:rPr lang="en-US" altLang="en-US" sz="2400" dirty="0"/>
              <a:t>	</a:t>
            </a:r>
            <a:r>
              <a:rPr lang="en-US" altLang="en-US" sz="2200" dirty="0">
                <a:solidFill>
                  <a:srgbClr val="7C7044"/>
                </a:solidFill>
                <a:latin typeface="Arial Black" panose="020B0A04020102020204" pitchFamily="34" charset="0"/>
              </a:rPr>
              <a:t>(A + B) = Y</a:t>
            </a:r>
          </a:p>
        </p:txBody>
      </p:sp>
      <p:pic>
        <p:nvPicPr>
          <p:cNvPr id="27672" name="Picture 4" descr="gate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143000"/>
            <a:ext cx="25908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3" name="Line 25"/>
          <p:cNvSpPr>
            <a:spLocks noChangeShapeType="1"/>
          </p:cNvSpPr>
          <p:nvPr/>
        </p:nvSpPr>
        <p:spPr bwMode="auto">
          <a:xfrm>
            <a:off x="4114800" y="4953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4" name="Line 26"/>
          <p:cNvSpPr>
            <a:spLocks noChangeShapeType="1"/>
          </p:cNvSpPr>
          <p:nvPr/>
        </p:nvSpPr>
        <p:spPr bwMode="auto">
          <a:xfrm>
            <a:off x="4876800" y="4953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5" name="Line 27"/>
          <p:cNvSpPr>
            <a:spLocks noChangeShapeType="1"/>
          </p:cNvSpPr>
          <p:nvPr/>
        </p:nvSpPr>
        <p:spPr bwMode="auto">
          <a:xfrm>
            <a:off x="5410200" y="38100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154</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2897014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Isosceles Triangle 1"/>
          <p:cNvSpPr/>
          <p:nvPr/>
        </p:nvSpPr>
        <p:spPr>
          <a:xfrm rot="5400000">
            <a:off x="3448050" y="2343150"/>
            <a:ext cx="1943100" cy="15240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7C7044"/>
              </a:solidFill>
            </a:endParaRPr>
          </a:p>
        </p:txBody>
      </p:sp>
      <p:sp>
        <p:nvSpPr>
          <p:cNvPr id="8195" name="TextBox 6"/>
          <p:cNvSpPr txBox="1">
            <a:spLocks noChangeArrowheads="1"/>
          </p:cNvSpPr>
          <p:nvPr/>
        </p:nvSpPr>
        <p:spPr bwMode="auto">
          <a:xfrm>
            <a:off x="228600" y="137160"/>
            <a:ext cx="8412480" cy="62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3600" dirty="0" smtClean="0">
                <a:solidFill>
                  <a:srgbClr val="7C7044"/>
                </a:solidFill>
                <a:latin typeface="Arial Black" panose="020B0A04020102020204" pitchFamily="34" charset="0"/>
              </a:rPr>
              <a:t>THE </a:t>
            </a:r>
            <a:r>
              <a:rPr lang="en-US" altLang="en-US" sz="3600" u="sng" dirty="0" smtClean="0">
                <a:solidFill>
                  <a:srgbClr val="7C7044"/>
                </a:solidFill>
                <a:latin typeface="Arial Black" panose="020B0A04020102020204" pitchFamily="34" charset="0"/>
              </a:rPr>
              <a:t>NOT</a:t>
            </a:r>
            <a:r>
              <a:rPr lang="en-US" altLang="en-US" sz="3600" dirty="0" smtClean="0">
                <a:solidFill>
                  <a:srgbClr val="7C7044"/>
                </a:solidFill>
                <a:latin typeface="Arial Black" panose="020B0A04020102020204" pitchFamily="34" charset="0"/>
              </a:rPr>
              <a:t> FUNCTION</a:t>
            </a:r>
            <a:endParaRPr lang="en-US" altLang="en-US" sz="3600" dirty="0">
              <a:solidFill>
                <a:srgbClr val="7C7044"/>
              </a:solidFill>
              <a:latin typeface="Arial Black" panose="020B0A04020102020204" pitchFamily="34" charset="0"/>
            </a:endParaRPr>
          </a:p>
        </p:txBody>
      </p:sp>
      <p:cxnSp>
        <p:nvCxnSpPr>
          <p:cNvPr id="9" name="Straight Connector 8"/>
          <p:cNvCxnSpPr/>
          <p:nvPr/>
        </p:nvCxnSpPr>
        <p:spPr>
          <a:xfrm rot="10800000">
            <a:off x="2698750" y="3105150"/>
            <a:ext cx="958850" cy="190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181600" y="2990850"/>
            <a:ext cx="180975" cy="228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7C7044"/>
              </a:solidFill>
            </a:endParaRPr>
          </a:p>
        </p:txBody>
      </p:sp>
      <p:cxnSp>
        <p:nvCxnSpPr>
          <p:cNvPr id="14" name="Straight Connector 13"/>
          <p:cNvCxnSpPr/>
          <p:nvPr/>
        </p:nvCxnSpPr>
        <p:spPr>
          <a:xfrm rot="10800000">
            <a:off x="5165725" y="3111500"/>
            <a:ext cx="958850" cy="174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199" name="TextBox 14"/>
          <p:cNvSpPr txBox="1">
            <a:spLocks noChangeArrowheads="1"/>
          </p:cNvSpPr>
          <p:nvPr/>
        </p:nvSpPr>
        <p:spPr bwMode="auto">
          <a:xfrm>
            <a:off x="2057400" y="25908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2400">
                <a:solidFill>
                  <a:srgbClr val="7C7044"/>
                </a:solidFill>
              </a:rPr>
              <a:t>Input A</a:t>
            </a:r>
          </a:p>
        </p:txBody>
      </p:sp>
      <p:sp>
        <p:nvSpPr>
          <p:cNvPr id="8200" name="TextBox 15"/>
          <p:cNvSpPr txBox="1">
            <a:spLocks noChangeArrowheads="1"/>
          </p:cNvSpPr>
          <p:nvPr/>
        </p:nvSpPr>
        <p:spPr bwMode="auto">
          <a:xfrm>
            <a:off x="5486400" y="25908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2400">
                <a:solidFill>
                  <a:srgbClr val="7C7044"/>
                </a:solidFill>
              </a:rPr>
              <a:t>NOT A</a:t>
            </a:r>
          </a:p>
        </p:txBody>
      </p:sp>
      <p:sp>
        <p:nvSpPr>
          <p:cNvPr id="8201" name="TextBox 16"/>
          <p:cNvSpPr txBox="1">
            <a:spLocks noChangeArrowheads="1"/>
          </p:cNvSpPr>
          <p:nvPr/>
        </p:nvSpPr>
        <p:spPr bwMode="auto">
          <a:xfrm>
            <a:off x="548640" y="4419600"/>
            <a:ext cx="80010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228600" indent="-228600" eaLnBrk="1" hangingPunct="1">
              <a:spcBef>
                <a:spcPts val="1200"/>
              </a:spcBef>
              <a:spcAft>
                <a:spcPts val="1200"/>
              </a:spcAft>
              <a:buFont typeface="Arial" panose="020B0604020202020204" pitchFamily="34" charset="0"/>
              <a:buChar char="•"/>
            </a:pPr>
            <a:r>
              <a:rPr lang="en-US" altLang="en-US" sz="2800" dirty="0">
                <a:solidFill>
                  <a:srgbClr val="7C7044"/>
                </a:solidFill>
                <a:latin typeface="Arial Black" panose="020B0A04020102020204" pitchFamily="34" charset="0"/>
              </a:rPr>
              <a:t>The NOT function is mainly used in conjunction with the AND or the OR gate in order to invert the input from a 1 status to a 0 </a:t>
            </a:r>
            <a:r>
              <a:rPr lang="en-US" altLang="en-US" sz="2800" dirty="0" smtClean="0">
                <a:solidFill>
                  <a:srgbClr val="7C7044"/>
                </a:solidFill>
                <a:latin typeface="Arial Black" panose="020B0A04020102020204" pitchFamily="34" charset="0"/>
              </a:rPr>
              <a:t>status</a:t>
            </a:r>
            <a:endParaRPr lang="en-US" altLang="en-US" sz="2800" dirty="0">
              <a:solidFill>
                <a:srgbClr val="7C7044"/>
              </a:solidFill>
              <a:latin typeface="Arial Black" panose="020B0A04020102020204" pitchFamily="34" charset="0"/>
            </a:endParaRPr>
          </a:p>
        </p:txBody>
      </p:sp>
      <p:sp>
        <p:nvSpPr>
          <p:cNvPr id="10"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155</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155914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00946937"/>
              </p:ext>
            </p:extLst>
          </p:nvPr>
        </p:nvGraphicFramePr>
        <p:xfrm>
          <a:off x="2057400" y="1371600"/>
          <a:ext cx="4572000" cy="3200400"/>
        </p:xfrm>
        <a:graphic>
          <a:graphicData uri="http://schemas.openxmlformats.org/drawingml/2006/table">
            <a:tbl>
              <a:tblPr/>
              <a:tblGrid>
                <a:gridCol w="2324100"/>
                <a:gridCol w="2247900"/>
              </a:tblGrid>
              <a:tr h="800100">
                <a:tc gridSpan="2">
                  <a:txBody>
                    <a:bodyPr/>
                    <a:lstStyle/>
                    <a:p>
                      <a:pPr algn="ctr" fontAlgn="b"/>
                      <a:r>
                        <a:rPr lang="en-US" sz="2800" b="0" i="0" u="sng" strike="noStrike" dirty="0" smtClean="0">
                          <a:solidFill>
                            <a:srgbClr val="7C7044"/>
                          </a:solidFill>
                          <a:latin typeface="Arial Black" panose="020B0A04020102020204" pitchFamily="34" charset="0"/>
                        </a:rPr>
                        <a:t>NOT</a:t>
                      </a:r>
                      <a:r>
                        <a:rPr lang="en-US" sz="2800" b="0" i="0" u="none" strike="noStrike" dirty="0" smtClean="0">
                          <a:solidFill>
                            <a:srgbClr val="7C7044"/>
                          </a:solidFill>
                          <a:latin typeface="Arial Black" panose="020B0A04020102020204" pitchFamily="34" charset="0"/>
                        </a:rPr>
                        <a:t> </a:t>
                      </a:r>
                      <a:r>
                        <a:rPr lang="en-US" sz="2800" b="0" i="0" u="none" strike="noStrike" dirty="0">
                          <a:solidFill>
                            <a:srgbClr val="7C7044"/>
                          </a:solidFill>
                          <a:latin typeface="Arial Black" panose="020B0A04020102020204" pitchFamily="34" charset="0"/>
                        </a:rPr>
                        <a:t>TRUTH </a:t>
                      </a:r>
                      <a:r>
                        <a:rPr lang="en-US" sz="2800" b="0" i="0" u="none" strike="noStrike" dirty="0" smtClean="0">
                          <a:solidFill>
                            <a:srgbClr val="7C7044"/>
                          </a:solidFill>
                          <a:latin typeface="Arial Black" panose="020B0A04020102020204" pitchFamily="34" charset="0"/>
                        </a:rPr>
                        <a:t>TABLE  </a:t>
                      </a:r>
                      <a:endParaRPr lang="en-US" sz="2800" b="0" i="0" u="none" strike="noStrike" dirty="0">
                        <a:solidFill>
                          <a:srgbClr val="7C7044"/>
                        </a:solidFill>
                        <a:latin typeface="Arial Black" panose="020B0A0402010202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r>
              <a:tr h="800100">
                <a:tc>
                  <a:txBody>
                    <a:bodyPr/>
                    <a:lstStyle/>
                    <a:p>
                      <a:pPr algn="ctr" fontAlgn="b"/>
                      <a:r>
                        <a:rPr lang="en-US" sz="2800" b="0" i="0" u="none" strike="noStrike" dirty="0">
                          <a:solidFill>
                            <a:srgbClr val="7C7044"/>
                          </a:solidFill>
                          <a:latin typeface="Arial Black" panose="020B0A04020102020204" pitchFamily="34" charset="0"/>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7C7044"/>
                          </a:solidFill>
                          <a:latin typeface="Arial Black" panose="020B0A04020102020204" pitchFamily="34" charset="0"/>
                        </a:rPr>
                        <a:t>NOT 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00100">
                <a:tc>
                  <a:txBody>
                    <a:bodyPr/>
                    <a:lstStyle/>
                    <a:p>
                      <a:pPr algn="ctr" fontAlgn="b"/>
                      <a:r>
                        <a:rPr lang="en-US" sz="2800" b="0" i="0" u="none" strike="noStrike" dirty="0">
                          <a:solidFill>
                            <a:srgbClr val="7C7044"/>
                          </a:solidFill>
                          <a:latin typeface="Arial Black" panose="020B0A040201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7C7044"/>
                          </a:solidFill>
                          <a:latin typeface="Arial Black" panose="020B0A040201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00100">
                <a:tc>
                  <a:txBody>
                    <a:bodyPr/>
                    <a:lstStyle/>
                    <a:p>
                      <a:pPr algn="ctr" fontAlgn="b"/>
                      <a:r>
                        <a:rPr lang="en-US" sz="2800" b="0" i="0" u="none" strike="noStrike">
                          <a:solidFill>
                            <a:srgbClr val="7C7044"/>
                          </a:solidFill>
                          <a:latin typeface="Arial Black" panose="020B0A040201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7C7044"/>
                          </a:solidFill>
                          <a:latin typeface="Arial Black" panose="020B0A040201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156</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2365358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Isosceles Triangle 1"/>
          <p:cNvSpPr>
            <a:spLocks noChangeArrowheads="1"/>
          </p:cNvSpPr>
          <p:nvPr/>
        </p:nvSpPr>
        <p:spPr bwMode="auto">
          <a:xfrm rot="5400000">
            <a:off x="5048250" y="1581150"/>
            <a:ext cx="1943100" cy="1524000"/>
          </a:xfrm>
          <a:prstGeom prst="triangle">
            <a:avLst>
              <a:gd name="adj" fmla="val 50000"/>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nchor="ctr"/>
          <a:lstStyle/>
          <a:p>
            <a:pPr algn="ctr">
              <a:defRPr/>
            </a:pPr>
            <a:endParaRPr lang="en-US">
              <a:solidFill>
                <a:schemeClr val="lt1"/>
              </a:solidFill>
              <a:latin typeface="+mn-lt"/>
              <a:cs typeface="+mn-cs"/>
            </a:endParaRPr>
          </a:p>
        </p:txBody>
      </p:sp>
      <p:sp>
        <p:nvSpPr>
          <p:cNvPr id="31747" name="TextBox 6"/>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3600" dirty="0" smtClean="0">
                <a:solidFill>
                  <a:srgbClr val="7C7044"/>
                </a:solidFill>
                <a:latin typeface="Arial Black" panose="020B0A04020102020204" pitchFamily="34" charset="0"/>
              </a:rPr>
              <a:t>VARIATIONS OF THE NOT FUNCTION</a:t>
            </a:r>
            <a:endParaRPr lang="en-US" altLang="en-US" sz="3600" dirty="0">
              <a:solidFill>
                <a:srgbClr val="7C7044"/>
              </a:solidFill>
              <a:latin typeface="Arial Black" panose="020B0A04020102020204" pitchFamily="34" charset="0"/>
            </a:endParaRPr>
          </a:p>
        </p:txBody>
      </p:sp>
      <p:cxnSp>
        <p:nvCxnSpPr>
          <p:cNvPr id="9" name="Straight Connector 8"/>
          <p:cNvCxnSpPr/>
          <p:nvPr/>
        </p:nvCxnSpPr>
        <p:spPr>
          <a:xfrm rot="10800000">
            <a:off x="4298950" y="2343150"/>
            <a:ext cx="958850" cy="190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781800" y="2228850"/>
            <a:ext cx="180975" cy="228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 name="Straight Connector 13"/>
          <p:cNvCxnSpPr/>
          <p:nvPr/>
        </p:nvCxnSpPr>
        <p:spPr>
          <a:xfrm rot="10800000">
            <a:off x="6765925" y="2349500"/>
            <a:ext cx="958850" cy="174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751" name="TextBox 14"/>
          <p:cNvSpPr txBox="1">
            <a:spLocks noChangeArrowheads="1"/>
          </p:cNvSpPr>
          <p:nvPr/>
        </p:nvSpPr>
        <p:spPr bwMode="auto">
          <a:xfrm>
            <a:off x="3657600" y="18288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2400">
                <a:solidFill>
                  <a:srgbClr val="0062AC"/>
                </a:solidFill>
              </a:rPr>
              <a:t>Input A</a:t>
            </a:r>
          </a:p>
        </p:txBody>
      </p:sp>
      <p:sp>
        <p:nvSpPr>
          <p:cNvPr id="31752" name="TextBox 15"/>
          <p:cNvSpPr txBox="1">
            <a:spLocks noChangeArrowheads="1"/>
          </p:cNvSpPr>
          <p:nvPr/>
        </p:nvSpPr>
        <p:spPr bwMode="auto">
          <a:xfrm>
            <a:off x="7086600" y="18288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2400">
                <a:solidFill>
                  <a:srgbClr val="0062AC"/>
                </a:solidFill>
              </a:rPr>
              <a:t>NOT A</a:t>
            </a:r>
          </a:p>
        </p:txBody>
      </p:sp>
      <p:sp>
        <p:nvSpPr>
          <p:cNvPr id="31754" name="Text Box 10"/>
          <p:cNvSpPr txBox="1">
            <a:spLocks noChangeArrowheads="1"/>
          </p:cNvSpPr>
          <p:nvPr/>
        </p:nvSpPr>
        <p:spPr bwMode="auto">
          <a:xfrm>
            <a:off x="609600" y="1981200"/>
            <a:ext cx="35814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200" dirty="0">
                <a:solidFill>
                  <a:srgbClr val="FFC000"/>
                </a:solidFill>
                <a:latin typeface="Arial Black" panose="020B0A04020102020204" pitchFamily="34" charset="0"/>
              </a:rPr>
              <a:t>BOOLEAN SYMBOL</a:t>
            </a:r>
          </a:p>
        </p:txBody>
      </p:sp>
      <p:sp>
        <p:nvSpPr>
          <p:cNvPr id="31755" name="Text Box 11"/>
          <p:cNvSpPr txBox="1">
            <a:spLocks noChangeArrowheads="1"/>
          </p:cNvSpPr>
          <p:nvPr/>
        </p:nvSpPr>
        <p:spPr bwMode="auto">
          <a:xfrm>
            <a:off x="381000" y="4038600"/>
            <a:ext cx="35814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200" dirty="0">
                <a:solidFill>
                  <a:srgbClr val="FFC000"/>
                </a:solidFill>
                <a:latin typeface="Arial Black" panose="020B0A04020102020204" pitchFamily="34" charset="0"/>
              </a:rPr>
              <a:t>LADDER LOGIC</a:t>
            </a:r>
          </a:p>
        </p:txBody>
      </p:sp>
      <p:sp>
        <p:nvSpPr>
          <p:cNvPr id="31756" name="Text Box 12"/>
          <p:cNvSpPr txBox="1">
            <a:spLocks noChangeArrowheads="1"/>
          </p:cNvSpPr>
          <p:nvPr/>
        </p:nvSpPr>
        <p:spPr bwMode="auto">
          <a:xfrm>
            <a:off x="914400" y="58674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dirty="0">
                <a:solidFill>
                  <a:srgbClr val="FFC000"/>
                </a:solidFill>
                <a:latin typeface="Arial Black" panose="020B0A04020102020204" pitchFamily="34" charset="0"/>
              </a:rPr>
              <a:t>BOOLEAN ALGEBRA</a:t>
            </a:r>
            <a:r>
              <a:rPr lang="en-US" altLang="en-US" sz="2400" dirty="0"/>
              <a:t>	</a:t>
            </a:r>
            <a:r>
              <a:rPr lang="en-US" altLang="en-US" sz="2200" dirty="0">
                <a:solidFill>
                  <a:srgbClr val="7C7044"/>
                </a:solidFill>
                <a:latin typeface="Arial Black" panose="020B0A04020102020204" pitchFamily="34" charset="0"/>
              </a:rPr>
              <a:t>A = Y</a:t>
            </a:r>
          </a:p>
        </p:txBody>
      </p:sp>
      <p:sp>
        <p:nvSpPr>
          <p:cNvPr id="31757" name="Line 13"/>
          <p:cNvSpPr>
            <a:spLocks noChangeShapeType="1"/>
          </p:cNvSpPr>
          <p:nvPr/>
        </p:nvSpPr>
        <p:spPr bwMode="auto">
          <a:xfrm>
            <a:off x="4419600" y="35814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8" name="Line 14"/>
          <p:cNvSpPr>
            <a:spLocks noChangeShapeType="1"/>
          </p:cNvSpPr>
          <p:nvPr/>
        </p:nvSpPr>
        <p:spPr bwMode="auto">
          <a:xfrm>
            <a:off x="7086600" y="35814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9" name="Line 15"/>
          <p:cNvSpPr>
            <a:spLocks noChangeShapeType="1"/>
          </p:cNvSpPr>
          <p:nvPr/>
        </p:nvSpPr>
        <p:spPr bwMode="auto">
          <a:xfrm>
            <a:off x="4954588" y="4038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0" name="Line 16"/>
          <p:cNvSpPr>
            <a:spLocks noChangeShapeType="1"/>
          </p:cNvSpPr>
          <p:nvPr/>
        </p:nvSpPr>
        <p:spPr bwMode="auto">
          <a:xfrm>
            <a:off x="5183188" y="4038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1" name="Line 17"/>
          <p:cNvSpPr>
            <a:spLocks noChangeShapeType="1"/>
          </p:cNvSpPr>
          <p:nvPr/>
        </p:nvSpPr>
        <p:spPr bwMode="auto">
          <a:xfrm>
            <a:off x="4421188" y="4267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2" name="Line 18"/>
          <p:cNvSpPr>
            <a:spLocks noChangeShapeType="1"/>
          </p:cNvSpPr>
          <p:nvPr/>
        </p:nvSpPr>
        <p:spPr bwMode="auto">
          <a:xfrm>
            <a:off x="5181600" y="4267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5" name="Line 21"/>
          <p:cNvSpPr>
            <a:spLocks noChangeShapeType="1"/>
          </p:cNvSpPr>
          <p:nvPr/>
        </p:nvSpPr>
        <p:spPr bwMode="auto">
          <a:xfrm>
            <a:off x="5716588" y="4267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7" name="AutoShape 23"/>
          <p:cNvSpPr>
            <a:spLocks/>
          </p:cNvSpPr>
          <p:nvPr/>
        </p:nvSpPr>
        <p:spPr bwMode="auto">
          <a:xfrm>
            <a:off x="6248400" y="4005263"/>
            <a:ext cx="76200" cy="533400"/>
          </a:xfrm>
          <a:prstGeom prst="leftBracket">
            <a:avLst>
              <a:gd name="adj" fmla="val 58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8" name="AutoShape 24"/>
          <p:cNvSpPr>
            <a:spLocks/>
          </p:cNvSpPr>
          <p:nvPr/>
        </p:nvSpPr>
        <p:spPr bwMode="auto">
          <a:xfrm>
            <a:off x="6553200" y="4005263"/>
            <a:ext cx="76200" cy="533400"/>
          </a:xfrm>
          <a:prstGeom prst="rightBracket">
            <a:avLst>
              <a:gd name="adj" fmla="val 58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9" name="Line 25"/>
          <p:cNvSpPr>
            <a:spLocks noChangeShapeType="1"/>
          </p:cNvSpPr>
          <p:nvPr/>
        </p:nvSpPr>
        <p:spPr bwMode="auto">
          <a:xfrm>
            <a:off x="6629400" y="42672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0" name="Text Box 26"/>
          <p:cNvSpPr txBox="1">
            <a:spLocks noChangeArrowheads="1"/>
          </p:cNvSpPr>
          <p:nvPr/>
        </p:nvSpPr>
        <p:spPr bwMode="auto">
          <a:xfrm>
            <a:off x="4786313" y="3667125"/>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a:t>
            </a:r>
          </a:p>
        </p:txBody>
      </p:sp>
      <p:sp>
        <p:nvSpPr>
          <p:cNvPr id="31772" name="Text Box 28"/>
          <p:cNvSpPr txBox="1">
            <a:spLocks noChangeArrowheads="1"/>
          </p:cNvSpPr>
          <p:nvPr/>
        </p:nvSpPr>
        <p:spPr bwMode="auto">
          <a:xfrm>
            <a:off x="6057900" y="3686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Y</a:t>
            </a:r>
          </a:p>
        </p:txBody>
      </p:sp>
      <p:sp>
        <p:nvSpPr>
          <p:cNvPr id="31773" name="Line 29"/>
          <p:cNvSpPr>
            <a:spLocks noChangeShapeType="1"/>
          </p:cNvSpPr>
          <p:nvPr/>
        </p:nvSpPr>
        <p:spPr bwMode="auto">
          <a:xfrm flipV="1">
            <a:off x="4876800" y="40386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4" name="Line 30"/>
          <p:cNvSpPr>
            <a:spLocks noChangeShapeType="1"/>
          </p:cNvSpPr>
          <p:nvPr/>
        </p:nvSpPr>
        <p:spPr bwMode="auto">
          <a:xfrm>
            <a:off x="4648200" y="5943600"/>
            <a:ext cx="228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157</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339844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42" name="Picture 4" descr="NAND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066800"/>
            <a:ext cx="4343400" cy="347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4"/>
          <p:cNvSpPr txBox="1">
            <a:spLocks noChangeArrowheads="1"/>
          </p:cNvSpPr>
          <p:nvPr/>
        </p:nvSpPr>
        <p:spPr bwMode="auto">
          <a:xfrm>
            <a:off x="228600" y="137160"/>
            <a:ext cx="8412480" cy="62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296" tIns="36576" rIns="82296" bIns="36576">
            <a:spAutoFit/>
          </a:bodyPr>
          <a:lstStyle/>
          <a:p>
            <a:pPr>
              <a:spcBef>
                <a:spcPct val="50000"/>
              </a:spcBef>
            </a:pPr>
            <a:r>
              <a:rPr lang="en-US" altLang="en-US" sz="3600" dirty="0" smtClean="0">
                <a:solidFill>
                  <a:srgbClr val="7C7044"/>
                </a:solidFill>
                <a:latin typeface="Arial Black" panose="020B0A04020102020204" pitchFamily="34" charset="0"/>
              </a:rPr>
              <a:t>THE </a:t>
            </a:r>
            <a:r>
              <a:rPr lang="en-US" altLang="en-US" sz="3600" u="sng" dirty="0" smtClean="0">
                <a:solidFill>
                  <a:srgbClr val="7C7044"/>
                </a:solidFill>
                <a:latin typeface="Arial Black" panose="020B0A04020102020204" pitchFamily="34" charset="0"/>
              </a:rPr>
              <a:t>NAND</a:t>
            </a:r>
            <a:r>
              <a:rPr lang="en-US" altLang="en-US" sz="3600" dirty="0" smtClean="0">
                <a:solidFill>
                  <a:srgbClr val="7C7044"/>
                </a:solidFill>
                <a:latin typeface="Arial Black" panose="020B0A04020102020204" pitchFamily="34" charset="0"/>
              </a:rPr>
              <a:t> GATE</a:t>
            </a:r>
            <a:endParaRPr lang="en-US" altLang="en-US" sz="3600" dirty="0">
              <a:solidFill>
                <a:srgbClr val="7C7044"/>
              </a:solidFill>
              <a:latin typeface="Arial Black" panose="020B0A04020102020204" pitchFamily="34" charset="0"/>
            </a:endParaRPr>
          </a:p>
        </p:txBody>
      </p:sp>
      <p:sp>
        <p:nvSpPr>
          <p:cNvPr id="10245" name="TextBox 5"/>
          <p:cNvSpPr txBox="1">
            <a:spLocks noChangeArrowheads="1"/>
          </p:cNvSpPr>
          <p:nvPr/>
        </p:nvSpPr>
        <p:spPr bwMode="auto">
          <a:xfrm>
            <a:off x="548640" y="4114800"/>
            <a:ext cx="8001000" cy="179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228600" indent="-228600" eaLnBrk="1" hangingPunct="1">
              <a:spcBef>
                <a:spcPts val="1200"/>
              </a:spcBef>
              <a:spcAft>
                <a:spcPts val="1200"/>
              </a:spcAft>
              <a:buFont typeface="Arial" panose="020B0604020202020204" pitchFamily="34" charset="0"/>
              <a:buChar char="•"/>
            </a:pPr>
            <a:r>
              <a:rPr lang="en-US" altLang="en-US" sz="2800" dirty="0">
                <a:solidFill>
                  <a:srgbClr val="7C7044"/>
                </a:solidFill>
                <a:latin typeface="Arial Black" panose="020B0A04020102020204" pitchFamily="34" charset="0"/>
              </a:rPr>
              <a:t>The NAND function, also known as the NAND gate is a device where one of  two inputs in series must examine off in order for the output to </a:t>
            </a:r>
            <a:r>
              <a:rPr lang="en-US" altLang="en-US" sz="2800" dirty="0" smtClean="0">
                <a:solidFill>
                  <a:srgbClr val="7C7044"/>
                </a:solidFill>
                <a:latin typeface="Arial Black" panose="020B0A04020102020204" pitchFamily="34" charset="0"/>
              </a:rPr>
              <a:t>energize</a:t>
            </a:r>
            <a:endParaRPr lang="en-US" altLang="en-US" sz="2800" dirty="0">
              <a:solidFill>
                <a:srgbClr val="7C7044"/>
              </a:solidFill>
              <a:latin typeface="Arial Black" panose="020B0A04020102020204" pitchFamily="34" charset="0"/>
            </a:endParaRPr>
          </a:p>
        </p:txBody>
      </p:sp>
      <p:sp>
        <p:nvSpPr>
          <p:cNvPr id="5"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158</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7977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2801" name="Group 33"/>
          <p:cNvGraphicFramePr>
            <a:graphicFrameLocks noGrp="1"/>
          </p:cNvGraphicFramePr>
          <p:nvPr>
            <p:extLst>
              <p:ext uri="{D42A27DB-BD31-4B8C-83A1-F6EECF244321}">
                <p14:modId xmlns:p14="http://schemas.microsoft.com/office/powerpoint/2010/main" val="694216909"/>
              </p:ext>
            </p:extLst>
          </p:nvPr>
        </p:nvGraphicFramePr>
        <p:xfrm>
          <a:off x="2133600" y="838200"/>
          <a:ext cx="5105400" cy="5044443"/>
        </p:xfrm>
        <a:graphic>
          <a:graphicData uri="http://schemas.openxmlformats.org/drawingml/2006/table">
            <a:tbl>
              <a:tblPr/>
              <a:tblGrid>
                <a:gridCol w="1600200"/>
                <a:gridCol w="1600200"/>
                <a:gridCol w="1905000"/>
              </a:tblGrid>
              <a:tr h="696913">
                <a:tc gridSpan="3">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sng" strike="noStrike" cap="none" normalizeH="0" baseline="0" dirty="0" smtClean="0">
                          <a:ln>
                            <a:noFill/>
                          </a:ln>
                          <a:solidFill>
                            <a:srgbClr val="7C7044"/>
                          </a:solidFill>
                          <a:effectLst/>
                          <a:latin typeface="Arial Black" panose="020B0A04020102020204" pitchFamily="34" charset="0"/>
                          <a:cs typeface="Arial" pitchFamily="34" charset="0"/>
                        </a:rPr>
                        <a:t>NAND</a:t>
                      </a:r>
                      <a:r>
                        <a:rPr kumimoji="0" lang="en-US" altLang="en-US" sz="2800" b="0" i="0" u="none" strike="noStrike" cap="none" normalizeH="0" baseline="0" dirty="0" smtClean="0">
                          <a:ln>
                            <a:noFill/>
                          </a:ln>
                          <a:solidFill>
                            <a:srgbClr val="7C7044"/>
                          </a:solidFill>
                          <a:effectLst/>
                          <a:latin typeface="Arial Black" panose="020B0A04020102020204" pitchFamily="34" charset="0"/>
                          <a:cs typeface="Arial" pitchFamily="34" charset="0"/>
                        </a:rPr>
                        <a:t> TRUTH TABLE</a:t>
                      </a:r>
                    </a:p>
                  </a:txBody>
                  <a:tcPr marL="9525" marR="9525" marT="9525"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r>
              <a:tr h="696913">
                <a:tc gridSpan="2">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FFC000"/>
                          </a:solidFill>
                          <a:effectLst/>
                          <a:latin typeface="Arial Black" panose="020B0A04020102020204" pitchFamily="34" charset="0"/>
                          <a:cs typeface="Arial" pitchFamily="34" charset="0"/>
                        </a:rPr>
                        <a:t>       INPUTS</a:t>
                      </a:r>
                    </a:p>
                  </a:txBody>
                  <a:tcPr marL="9525" marR="9525" marT="9525" marB="0" anchor="b"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FFC000"/>
                          </a:solidFill>
                          <a:effectLst/>
                          <a:latin typeface="Arial Black" panose="020B0A04020102020204" pitchFamily="34" charset="0"/>
                          <a:cs typeface="Arial" pitchFamily="34" charset="0"/>
                        </a:rPr>
                        <a:t>  OUTPUT</a:t>
                      </a:r>
                    </a:p>
                  </a:txBody>
                  <a:tcPr marL="9525" marR="9525" marT="9525" marB="0" anchor="b"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r>
              <a:tr h="696913">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7C7044"/>
                          </a:solidFill>
                          <a:effectLst/>
                          <a:latin typeface="Arial Black" panose="020B0A04020102020204" pitchFamily="34" charset="0"/>
                          <a:cs typeface="Arial" pitchFamily="34" charset="0"/>
                        </a:rPr>
                        <a:t>A</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C7044"/>
                          </a:solidFill>
                          <a:effectLst/>
                          <a:latin typeface="Arial Black" panose="020B0A04020102020204" pitchFamily="34" charset="0"/>
                          <a:cs typeface="Arial" pitchFamily="34" charset="0"/>
                        </a:rPr>
                        <a:t>B</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C7044"/>
                          </a:solidFill>
                          <a:effectLst/>
                          <a:latin typeface="Arial Black" panose="020B0A04020102020204" pitchFamily="34" charset="0"/>
                          <a:cs typeface="Arial" pitchFamily="34" charset="0"/>
                        </a:rPr>
                        <a:t>Y</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96913">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C7044"/>
                          </a:solidFill>
                          <a:effectLst/>
                          <a:latin typeface="Arial Black" panose="020B0A04020102020204" pitchFamily="34" charset="0"/>
                          <a:cs typeface="Arial" pitchFamily="34" charset="0"/>
                        </a:rPr>
                        <a:t>0</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7C7044"/>
                          </a:solidFill>
                          <a:effectLst/>
                          <a:latin typeface="Arial Black" panose="020B0A04020102020204" pitchFamily="34" charset="0"/>
                          <a:cs typeface="Arial" pitchFamily="34" charset="0"/>
                        </a:rPr>
                        <a:t>0</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C7044"/>
                          </a:solidFill>
                          <a:effectLst/>
                          <a:latin typeface="Arial Black" panose="020B0A04020102020204" pitchFamily="34" charset="0"/>
                          <a:cs typeface="Arial" pitchFamily="34" charset="0"/>
                        </a:rPr>
                        <a:t>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96913">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C7044"/>
                          </a:solidFill>
                          <a:effectLst/>
                          <a:latin typeface="Arial Black" panose="020B0A04020102020204" pitchFamily="34" charset="0"/>
                          <a:cs typeface="Arial" pitchFamily="34" charset="0"/>
                        </a:rPr>
                        <a:t>0</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7C7044"/>
                          </a:solidFill>
                          <a:effectLst/>
                          <a:latin typeface="Arial Black" panose="020B0A04020102020204" pitchFamily="34" charset="0"/>
                          <a:cs typeface="Arial" pitchFamily="34" charset="0"/>
                        </a:rPr>
                        <a:t>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7C7044"/>
                          </a:solidFill>
                          <a:effectLst/>
                          <a:latin typeface="Arial Black" panose="020B0A04020102020204" pitchFamily="34" charset="0"/>
                          <a:cs typeface="Arial" pitchFamily="34" charset="0"/>
                        </a:rPr>
                        <a:t>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96913">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C7044"/>
                          </a:solidFill>
                          <a:effectLst/>
                          <a:latin typeface="Arial Black" panose="020B0A04020102020204" pitchFamily="34" charset="0"/>
                          <a:cs typeface="Arial" pitchFamily="34" charset="0"/>
                        </a:rPr>
                        <a:t>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C7044"/>
                          </a:solidFill>
                          <a:effectLst/>
                          <a:latin typeface="Arial Black" panose="020B0A04020102020204" pitchFamily="34" charset="0"/>
                          <a:cs typeface="Arial" pitchFamily="34" charset="0"/>
                        </a:rPr>
                        <a:t>0</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7C7044"/>
                          </a:solidFill>
                          <a:effectLst/>
                          <a:latin typeface="Arial Black" panose="020B0A04020102020204" pitchFamily="34" charset="0"/>
                          <a:cs typeface="Arial" pitchFamily="34" charset="0"/>
                        </a:rPr>
                        <a:t>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96913">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C7044"/>
                          </a:solidFill>
                          <a:effectLst/>
                          <a:latin typeface="Arial Black" panose="020B0A04020102020204" pitchFamily="34" charset="0"/>
                          <a:cs typeface="Arial" pitchFamily="34" charset="0"/>
                        </a:rPr>
                        <a:t>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C7044"/>
                          </a:solidFill>
                          <a:effectLst/>
                          <a:latin typeface="Arial Black" panose="020B0A04020102020204" pitchFamily="34" charset="0"/>
                          <a:cs typeface="Arial" pitchFamily="34" charset="0"/>
                        </a:rPr>
                        <a:t>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7C7044"/>
                          </a:solidFill>
                          <a:effectLst/>
                          <a:latin typeface="Arial Black" panose="020B0A04020102020204" pitchFamily="34" charset="0"/>
                          <a:cs typeface="Arial" pitchFamily="34" charset="0"/>
                        </a:rPr>
                        <a:t>0</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159</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3615043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1333500" y="3619500"/>
            <a:ext cx="480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5600700" y="3619500"/>
            <a:ext cx="480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066800" y="2209800"/>
            <a:ext cx="16002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066800" y="3900486"/>
            <a:ext cx="16002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066800" y="5423834"/>
            <a:ext cx="1600200" cy="0"/>
          </a:xfrm>
          <a:prstGeom prst="line">
            <a:avLst/>
          </a:prstGeom>
        </p:spPr>
        <p:style>
          <a:lnRef idx="1">
            <a:schemeClr val="dk1"/>
          </a:lnRef>
          <a:fillRef idx="0">
            <a:schemeClr val="dk1"/>
          </a:fillRef>
          <a:effectRef idx="0">
            <a:schemeClr val="dk1"/>
          </a:effectRef>
          <a:fontRef idx="minor">
            <a:schemeClr val="tx1"/>
          </a:fontRef>
        </p:style>
      </p:cxnSp>
      <p:sp>
        <p:nvSpPr>
          <p:cNvPr id="11" name="Oval 10"/>
          <p:cNvSpPr/>
          <p:nvPr/>
        </p:nvSpPr>
        <p:spPr>
          <a:xfrm>
            <a:off x="2676677" y="2095496"/>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sp>
        <p:nvSpPr>
          <p:cNvPr id="12" name="Oval 11"/>
          <p:cNvSpPr/>
          <p:nvPr/>
        </p:nvSpPr>
        <p:spPr>
          <a:xfrm>
            <a:off x="3276600" y="2090733"/>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cxnSp>
        <p:nvCxnSpPr>
          <p:cNvPr id="14" name="Straight Connector 13"/>
          <p:cNvCxnSpPr>
            <a:stCxn id="12" idx="2"/>
          </p:cNvCxnSpPr>
          <p:nvPr/>
        </p:nvCxnSpPr>
        <p:spPr>
          <a:xfrm rot="10800000" flipV="1">
            <a:off x="2819400" y="2205032"/>
            <a:ext cx="457200" cy="3095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791200" y="17526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sp>
        <p:nvSpPr>
          <p:cNvPr id="16" name="Oval 15"/>
          <p:cNvSpPr/>
          <p:nvPr/>
        </p:nvSpPr>
        <p:spPr>
          <a:xfrm>
            <a:off x="5778064" y="3442136"/>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sp>
        <p:nvSpPr>
          <p:cNvPr id="17" name="Oval 16"/>
          <p:cNvSpPr/>
          <p:nvPr/>
        </p:nvSpPr>
        <p:spPr>
          <a:xfrm>
            <a:off x="5778064" y="4968766"/>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cxnSp>
        <p:nvCxnSpPr>
          <p:cNvPr id="19" name="Straight Connector 18"/>
          <p:cNvCxnSpPr/>
          <p:nvPr/>
        </p:nvCxnSpPr>
        <p:spPr>
          <a:xfrm rot="10800000">
            <a:off x="6705600" y="22098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6"/>
            <a:endCxn id="15" idx="2"/>
          </p:cNvCxnSpPr>
          <p:nvPr/>
        </p:nvCxnSpPr>
        <p:spPr>
          <a:xfrm>
            <a:off x="3505200" y="2205033"/>
            <a:ext cx="2286000" cy="4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6705600" y="38862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a:off x="6705600" y="5410199"/>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2917934" y="391116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298934" y="391116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5634" y="390639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651234" y="389983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933700" y="543516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314700" y="543516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581400" y="543039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67000" y="542383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733800" y="5428596"/>
            <a:ext cx="205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718020" y="3901966"/>
            <a:ext cx="205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28600" y="137160"/>
            <a:ext cx="8412480" cy="523220"/>
          </a:xfrm>
          <a:prstGeom prst="rect">
            <a:avLst/>
          </a:prstGeom>
          <a:noFill/>
        </p:spPr>
        <p:txBody>
          <a:bodyPr wrap="square" rtlCol="0">
            <a:spAutoFit/>
          </a:bodyPr>
          <a:lstStyle/>
          <a:p>
            <a:r>
              <a:rPr lang="en-US" sz="2800" dirty="0">
                <a:solidFill>
                  <a:srgbClr val="7C7044"/>
                </a:solidFill>
                <a:latin typeface="Arial Black" panose="020B0A04020102020204" pitchFamily="34" charset="0"/>
              </a:rPr>
              <a:t>NORMALLY OPEN &amp; NORMALLY CLOSED</a:t>
            </a:r>
          </a:p>
        </p:txBody>
      </p:sp>
      <p:sp>
        <p:nvSpPr>
          <p:cNvPr id="39" name="TextBox 38"/>
          <p:cNvSpPr txBox="1"/>
          <p:nvPr/>
        </p:nvSpPr>
        <p:spPr>
          <a:xfrm>
            <a:off x="746234" y="838200"/>
            <a:ext cx="685800" cy="461665"/>
          </a:xfrm>
          <a:prstGeom prst="rect">
            <a:avLst/>
          </a:prstGeom>
          <a:noFill/>
        </p:spPr>
        <p:txBody>
          <a:bodyPr wrap="square" rtlCol="0">
            <a:spAutoFit/>
          </a:bodyPr>
          <a:lstStyle/>
          <a:p>
            <a:pPr algn="ctr"/>
            <a:r>
              <a:rPr lang="en-US" dirty="0" smtClean="0">
                <a:solidFill>
                  <a:srgbClr val="7C7044"/>
                </a:solidFill>
              </a:rPr>
              <a:t>L1</a:t>
            </a:r>
            <a:endParaRPr lang="en-US" dirty="0">
              <a:solidFill>
                <a:srgbClr val="7C7044"/>
              </a:solidFill>
            </a:endParaRPr>
          </a:p>
        </p:txBody>
      </p:sp>
      <p:sp>
        <p:nvSpPr>
          <p:cNvPr id="40" name="TextBox 39"/>
          <p:cNvSpPr txBox="1"/>
          <p:nvPr/>
        </p:nvSpPr>
        <p:spPr>
          <a:xfrm>
            <a:off x="7680434" y="832940"/>
            <a:ext cx="685800" cy="461665"/>
          </a:xfrm>
          <a:prstGeom prst="rect">
            <a:avLst/>
          </a:prstGeom>
          <a:noFill/>
        </p:spPr>
        <p:txBody>
          <a:bodyPr wrap="square" rtlCol="0">
            <a:spAutoFit/>
          </a:bodyPr>
          <a:lstStyle/>
          <a:p>
            <a:pPr algn="ctr"/>
            <a:r>
              <a:rPr lang="en-US" dirty="0" smtClean="0">
                <a:solidFill>
                  <a:srgbClr val="7C7044"/>
                </a:solidFill>
              </a:rPr>
              <a:t>L2</a:t>
            </a:r>
            <a:endParaRPr lang="en-US" dirty="0">
              <a:solidFill>
                <a:srgbClr val="7C7044"/>
              </a:solidFill>
            </a:endParaRPr>
          </a:p>
        </p:txBody>
      </p:sp>
      <p:sp>
        <p:nvSpPr>
          <p:cNvPr id="41" name="TextBox 40"/>
          <p:cNvSpPr txBox="1"/>
          <p:nvPr/>
        </p:nvSpPr>
        <p:spPr>
          <a:xfrm>
            <a:off x="5722876" y="1968064"/>
            <a:ext cx="990600" cy="461665"/>
          </a:xfrm>
          <a:prstGeom prst="rect">
            <a:avLst/>
          </a:prstGeom>
          <a:noFill/>
        </p:spPr>
        <p:txBody>
          <a:bodyPr wrap="square" rtlCol="0">
            <a:spAutoFit/>
          </a:bodyPr>
          <a:lstStyle/>
          <a:p>
            <a:pPr algn="ctr"/>
            <a:r>
              <a:rPr lang="en-US" sz="2400" dirty="0" smtClean="0">
                <a:solidFill>
                  <a:srgbClr val="7C7044"/>
                </a:solidFill>
              </a:rPr>
              <a:t>CR-1</a:t>
            </a:r>
            <a:endParaRPr lang="en-US" sz="2400" dirty="0">
              <a:solidFill>
                <a:srgbClr val="7C7044"/>
              </a:solidFill>
            </a:endParaRPr>
          </a:p>
        </p:txBody>
      </p:sp>
      <p:cxnSp>
        <p:nvCxnSpPr>
          <p:cNvPr id="43" name="Straight Connector 42"/>
          <p:cNvCxnSpPr/>
          <p:nvPr/>
        </p:nvCxnSpPr>
        <p:spPr>
          <a:xfrm rot="10800000" flipV="1">
            <a:off x="3124200" y="5213132"/>
            <a:ext cx="533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743200" y="3124200"/>
            <a:ext cx="1295400" cy="461665"/>
          </a:xfrm>
          <a:prstGeom prst="rect">
            <a:avLst/>
          </a:prstGeom>
          <a:noFill/>
        </p:spPr>
        <p:txBody>
          <a:bodyPr wrap="square" rtlCol="0">
            <a:spAutoFit/>
          </a:bodyPr>
          <a:lstStyle/>
          <a:p>
            <a:pPr algn="ctr"/>
            <a:r>
              <a:rPr lang="en-US" sz="2400" dirty="0" smtClean="0">
                <a:solidFill>
                  <a:srgbClr val="7C7044"/>
                </a:solidFill>
              </a:rPr>
              <a:t>CR1-1</a:t>
            </a:r>
            <a:endParaRPr lang="en-US" sz="2400" dirty="0">
              <a:solidFill>
                <a:srgbClr val="7C7044"/>
              </a:solidFill>
            </a:endParaRPr>
          </a:p>
        </p:txBody>
      </p:sp>
      <p:sp>
        <p:nvSpPr>
          <p:cNvPr id="45" name="TextBox 44"/>
          <p:cNvSpPr txBox="1"/>
          <p:nvPr/>
        </p:nvSpPr>
        <p:spPr>
          <a:xfrm>
            <a:off x="2743200" y="4719935"/>
            <a:ext cx="1295400" cy="461665"/>
          </a:xfrm>
          <a:prstGeom prst="rect">
            <a:avLst/>
          </a:prstGeom>
          <a:noFill/>
        </p:spPr>
        <p:txBody>
          <a:bodyPr wrap="square" rtlCol="0">
            <a:spAutoFit/>
          </a:bodyPr>
          <a:lstStyle/>
          <a:p>
            <a:pPr algn="ctr"/>
            <a:r>
              <a:rPr lang="en-US" sz="2400" dirty="0" smtClean="0">
                <a:solidFill>
                  <a:srgbClr val="7C7044"/>
                </a:solidFill>
              </a:rPr>
              <a:t>CR1-2</a:t>
            </a:r>
            <a:endParaRPr lang="en-US" sz="2400" dirty="0">
              <a:solidFill>
                <a:srgbClr val="7C7044"/>
              </a:solidFill>
            </a:endParaRPr>
          </a:p>
        </p:txBody>
      </p:sp>
      <p:sp>
        <p:nvSpPr>
          <p:cNvPr id="46" name="TextBox 45"/>
          <p:cNvSpPr txBox="1"/>
          <p:nvPr/>
        </p:nvSpPr>
        <p:spPr>
          <a:xfrm>
            <a:off x="5867400" y="3668901"/>
            <a:ext cx="762000" cy="461665"/>
          </a:xfrm>
          <a:prstGeom prst="rect">
            <a:avLst/>
          </a:prstGeom>
          <a:noFill/>
        </p:spPr>
        <p:txBody>
          <a:bodyPr wrap="square" rtlCol="0">
            <a:spAutoFit/>
          </a:bodyPr>
          <a:lstStyle/>
          <a:p>
            <a:pPr algn="ctr"/>
            <a:r>
              <a:rPr lang="en-US" sz="2400" dirty="0" smtClean="0">
                <a:solidFill>
                  <a:srgbClr val="7C7044"/>
                </a:solidFill>
              </a:rPr>
              <a:t>R</a:t>
            </a:r>
            <a:endParaRPr lang="en-US" sz="2400" dirty="0">
              <a:solidFill>
                <a:srgbClr val="7C7044"/>
              </a:solidFill>
            </a:endParaRPr>
          </a:p>
        </p:txBody>
      </p:sp>
      <p:sp>
        <p:nvSpPr>
          <p:cNvPr id="47" name="TextBox 46"/>
          <p:cNvSpPr txBox="1"/>
          <p:nvPr/>
        </p:nvSpPr>
        <p:spPr>
          <a:xfrm>
            <a:off x="5867400" y="5177135"/>
            <a:ext cx="762000" cy="461665"/>
          </a:xfrm>
          <a:prstGeom prst="rect">
            <a:avLst/>
          </a:prstGeom>
          <a:noFill/>
        </p:spPr>
        <p:txBody>
          <a:bodyPr wrap="square" rtlCol="0">
            <a:spAutoFit/>
          </a:bodyPr>
          <a:lstStyle/>
          <a:p>
            <a:pPr algn="ctr"/>
            <a:r>
              <a:rPr lang="en-US" sz="2400" dirty="0" smtClean="0">
                <a:solidFill>
                  <a:srgbClr val="7C7044"/>
                </a:solidFill>
              </a:rPr>
              <a:t>G</a:t>
            </a:r>
            <a:endParaRPr lang="en-US" sz="2400" dirty="0">
              <a:solidFill>
                <a:srgbClr val="7C7044"/>
              </a:solidFill>
            </a:endParaRPr>
          </a:p>
        </p:txBody>
      </p:sp>
      <p:sp>
        <p:nvSpPr>
          <p:cNvPr id="37"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16</a:t>
            </a:fld>
            <a:endParaRPr lang="en-US" dirty="0">
              <a:solidFill>
                <a:srgbClr val="7C7044"/>
              </a:solidFill>
            </a:endParaRPr>
          </a:p>
        </p:txBody>
      </p:sp>
    </p:spTree>
    <p:extLst>
      <p:ext uri="{BB962C8B-B14F-4D97-AF65-F5344CB8AC3E}">
        <p14:creationId xmlns:p14="http://schemas.microsoft.com/office/powerpoint/2010/main" val="100337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28600" y="137160"/>
            <a:ext cx="8412480" cy="62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296" tIns="36576" rIns="82296" bIns="36576">
            <a:spAutoFit/>
          </a:bodyPr>
          <a:lstStyle/>
          <a:p>
            <a:pPr>
              <a:spcBef>
                <a:spcPct val="50000"/>
              </a:spcBef>
            </a:pPr>
            <a:r>
              <a:rPr lang="en-US" altLang="en-US" sz="3600" dirty="0" smtClean="0">
                <a:solidFill>
                  <a:srgbClr val="7C7044"/>
                </a:solidFill>
                <a:latin typeface="Arial Black" panose="020B0A04020102020204" pitchFamily="34" charset="0"/>
              </a:rPr>
              <a:t>VARIATIONS OF </a:t>
            </a:r>
            <a:r>
              <a:rPr lang="en-US" altLang="en-US" sz="3600" u="sng" dirty="0" smtClean="0">
                <a:solidFill>
                  <a:srgbClr val="7C7044"/>
                </a:solidFill>
                <a:latin typeface="Arial Black" panose="020B0A04020102020204" pitchFamily="34" charset="0"/>
              </a:rPr>
              <a:t>NAND</a:t>
            </a:r>
            <a:endParaRPr lang="en-US" altLang="en-US" sz="3600" u="sng" dirty="0">
              <a:solidFill>
                <a:srgbClr val="7C7044"/>
              </a:solidFill>
              <a:latin typeface="Arial Black" panose="020B0A04020102020204" pitchFamily="34" charset="0"/>
            </a:endParaRPr>
          </a:p>
        </p:txBody>
      </p:sp>
      <p:sp>
        <p:nvSpPr>
          <p:cNvPr id="34820" name="Text Box 4"/>
          <p:cNvSpPr txBox="1">
            <a:spLocks noChangeArrowheads="1"/>
          </p:cNvSpPr>
          <p:nvPr/>
        </p:nvSpPr>
        <p:spPr bwMode="auto">
          <a:xfrm>
            <a:off x="548640" y="1752600"/>
            <a:ext cx="35814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dirty="0">
                <a:solidFill>
                  <a:srgbClr val="FFC000"/>
                </a:solidFill>
                <a:latin typeface="Arial Black" panose="020B0A04020102020204" pitchFamily="34" charset="0"/>
              </a:rPr>
              <a:t>BOOLEAN SYMBOL</a:t>
            </a:r>
          </a:p>
        </p:txBody>
      </p:sp>
      <p:sp>
        <p:nvSpPr>
          <p:cNvPr id="34821" name="Text Box 5"/>
          <p:cNvSpPr txBox="1">
            <a:spLocks noChangeArrowheads="1"/>
          </p:cNvSpPr>
          <p:nvPr/>
        </p:nvSpPr>
        <p:spPr bwMode="auto">
          <a:xfrm>
            <a:off x="548640" y="3429000"/>
            <a:ext cx="35814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dirty="0">
                <a:solidFill>
                  <a:srgbClr val="FFC000"/>
                </a:solidFill>
                <a:latin typeface="Arial Black" panose="020B0A04020102020204" pitchFamily="34" charset="0"/>
              </a:rPr>
              <a:t>LADDER LOGIC</a:t>
            </a:r>
          </a:p>
        </p:txBody>
      </p:sp>
      <p:sp>
        <p:nvSpPr>
          <p:cNvPr id="34822" name="Line 6"/>
          <p:cNvSpPr>
            <a:spLocks noChangeShapeType="1"/>
          </p:cNvSpPr>
          <p:nvPr/>
        </p:nvSpPr>
        <p:spPr bwMode="auto">
          <a:xfrm>
            <a:off x="4114800" y="31242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3" name="Line 7"/>
          <p:cNvSpPr>
            <a:spLocks noChangeShapeType="1"/>
          </p:cNvSpPr>
          <p:nvPr/>
        </p:nvSpPr>
        <p:spPr bwMode="auto">
          <a:xfrm>
            <a:off x="7848600" y="31242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4" name="Line 8"/>
          <p:cNvSpPr>
            <a:spLocks noChangeShapeType="1"/>
          </p:cNvSpPr>
          <p:nvPr/>
        </p:nvSpPr>
        <p:spPr bwMode="auto">
          <a:xfrm>
            <a:off x="4649788" y="3581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5" name="Line 9"/>
          <p:cNvSpPr>
            <a:spLocks noChangeShapeType="1"/>
          </p:cNvSpPr>
          <p:nvPr/>
        </p:nvSpPr>
        <p:spPr bwMode="auto">
          <a:xfrm>
            <a:off x="4878388" y="3581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6" name="Line 10"/>
          <p:cNvSpPr>
            <a:spLocks noChangeShapeType="1"/>
          </p:cNvSpPr>
          <p:nvPr/>
        </p:nvSpPr>
        <p:spPr bwMode="auto">
          <a:xfrm>
            <a:off x="4116388" y="3810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 name="Line 11"/>
          <p:cNvSpPr>
            <a:spLocks noChangeShapeType="1"/>
          </p:cNvSpPr>
          <p:nvPr/>
        </p:nvSpPr>
        <p:spPr bwMode="auto">
          <a:xfrm>
            <a:off x="4876800" y="3810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8" name="Line 12"/>
          <p:cNvSpPr>
            <a:spLocks noChangeShapeType="1"/>
          </p:cNvSpPr>
          <p:nvPr/>
        </p:nvSpPr>
        <p:spPr bwMode="auto">
          <a:xfrm>
            <a:off x="5945188" y="3581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9" name="Line 13"/>
          <p:cNvSpPr>
            <a:spLocks noChangeShapeType="1"/>
          </p:cNvSpPr>
          <p:nvPr/>
        </p:nvSpPr>
        <p:spPr bwMode="auto">
          <a:xfrm>
            <a:off x="6173788" y="3581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Line 14"/>
          <p:cNvSpPr>
            <a:spLocks noChangeShapeType="1"/>
          </p:cNvSpPr>
          <p:nvPr/>
        </p:nvSpPr>
        <p:spPr bwMode="auto">
          <a:xfrm>
            <a:off x="5411788" y="3810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1" name="Line 15"/>
          <p:cNvSpPr>
            <a:spLocks noChangeShapeType="1"/>
          </p:cNvSpPr>
          <p:nvPr/>
        </p:nvSpPr>
        <p:spPr bwMode="auto">
          <a:xfrm>
            <a:off x="6172200" y="38100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2" name="AutoShape 16"/>
          <p:cNvSpPr>
            <a:spLocks/>
          </p:cNvSpPr>
          <p:nvPr/>
        </p:nvSpPr>
        <p:spPr bwMode="auto">
          <a:xfrm>
            <a:off x="7010400" y="3548063"/>
            <a:ext cx="76200" cy="533400"/>
          </a:xfrm>
          <a:prstGeom prst="leftBracket">
            <a:avLst>
              <a:gd name="adj" fmla="val 58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3" name="AutoShape 17"/>
          <p:cNvSpPr>
            <a:spLocks/>
          </p:cNvSpPr>
          <p:nvPr/>
        </p:nvSpPr>
        <p:spPr bwMode="auto">
          <a:xfrm>
            <a:off x="7315200" y="3548063"/>
            <a:ext cx="76200" cy="533400"/>
          </a:xfrm>
          <a:prstGeom prst="rightBracket">
            <a:avLst>
              <a:gd name="adj" fmla="val 58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4" name="Line 18"/>
          <p:cNvSpPr>
            <a:spLocks noChangeShapeType="1"/>
          </p:cNvSpPr>
          <p:nvPr/>
        </p:nvSpPr>
        <p:spPr bwMode="auto">
          <a:xfrm>
            <a:off x="7391400" y="38100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5" name="Text Box 19"/>
          <p:cNvSpPr txBox="1">
            <a:spLocks noChangeArrowheads="1"/>
          </p:cNvSpPr>
          <p:nvPr/>
        </p:nvSpPr>
        <p:spPr bwMode="auto">
          <a:xfrm>
            <a:off x="4481513" y="3209925"/>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a:t>
            </a:r>
          </a:p>
        </p:txBody>
      </p:sp>
      <p:sp>
        <p:nvSpPr>
          <p:cNvPr id="34836" name="Text Box 20"/>
          <p:cNvSpPr txBox="1">
            <a:spLocks noChangeArrowheads="1"/>
          </p:cNvSpPr>
          <p:nvPr/>
        </p:nvSpPr>
        <p:spPr bwMode="auto">
          <a:xfrm>
            <a:off x="5819775" y="3214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B</a:t>
            </a:r>
          </a:p>
        </p:txBody>
      </p:sp>
      <p:sp>
        <p:nvSpPr>
          <p:cNvPr id="34837" name="Text Box 21"/>
          <p:cNvSpPr txBox="1">
            <a:spLocks noChangeArrowheads="1"/>
          </p:cNvSpPr>
          <p:nvPr/>
        </p:nvSpPr>
        <p:spPr bwMode="auto">
          <a:xfrm>
            <a:off x="6819900" y="32289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Y</a:t>
            </a:r>
          </a:p>
        </p:txBody>
      </p:sp>
      <p:sp>
        <p:nvSpPr>
          <p:cNvPr id="34838" name="Text Box 22"/>
          <p:cNvSpPr txBox="1">
            <a:spLocks noChangeArrowheads="1"/>
          </p:cNvSpPr>
          <p:nvPr/>
        </p:nvSpPr>
        <p:spPr bwMode="auto">
          <a:xfrm>
            <a:off x="548640" y="4724400"/>
            <a:ext cx="822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dirty="0">
                <a:solidFill>
                  <a:srgbClr val="FFC000"/>
                </a:solidFill>
                <a:latin typeface="Arial Black" panose="020B0A04020102020204" pitchFamily="34" charset="0"/>
              </a:rPr>
              <a:t>BOOLEAN ALGEBRA</a:t>
            </a:r>
            <a:r>
              <a:rPr lang="en-US" altLang="en-US" sz="2400" dirty="0"/>
              <a:t>	</a:t>
            </a:r>
            <a:r>
              <a:rPr lang="en-US" altLang="en-US" sz="2200" dirty="0">
                <a:solidFill>
                  <a:srgbClr val="7C7044"/>
                </a:solidFill>
                <a:latin typeface="Arial Black" panose="020B0A04020102020204" pitchFamily="34" charset="0"/>
              </a:rPr>
              <a:t>(A X B) = Y  </a:t>
            </a:r>
          </a:p>
          <a:p>
            <a:pPr>
              <a:spcBef>
                <a:spcPct val="50000"/>
              </a:spcBef>
            </a:pPr>
            <a:r>
              <a:rPr lang="en-US" altLang="en-US" dirty="0">
                <a:solidFill>
                  <a:srgbClr val="7C7044"/>
                </a:solidFill>
              </a:rPr>
              <a:t>				</a:t>
            </a:r>
            <a:r>
              <a:rPr lang="en-US" altLang="en-US" sz="2200" dirty="0">
                <a:solidFill>
                  <a:srgbClr val="7C7044"/>
                </a:solidFill>
                <a:latin typeface="Arial Black" panose="020B0A04020102020204" pitchFamily="34" charset="0"/>
              </a:rPr>
              <a:t>(A X B) = Y  </a:t>
            </a:r>
          </a:p>
          <a:p>
            <a:pPr>
              <a:spcBef>
                <a:spcPct val="50000"/>
              </a:spcBef>
            </a:pPr>
            <a:r>
              <a:rPr lang="en-US" altLang="en-US" sz="2400" dirty="0">
                <a:solidFill>
                  <a:srgbClr val="7C7044"/>
                </a:solidFill>
              </a:rPr>
              <a:t>				</a:t>
            </a:r>
            <a:r>
              <a:rPr lang="en-US" altLang="en-US" sz="2200" dirty="0">
                <a:solidFill>
                  <a:srgbClr val="7C7044"/>
                </a:solidFill>
                <a:latin typeface="Arial Black" panose="020B0A04020102020204" pitchFamily="34" charset="0"/>
              </a:rPr>
              <a:t>(A X B) = Y  </a:t>
            </a:r>
          </a:p>
        </p:txBody>
      </p:sp>
      <p:pic>
        <p:nvPicPr>
          <p:cNvPr id="34839" name="Picture 4" descr="NAND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838200"/>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Line 24"/>
          <p:cNvSpPr>
            <a:spLocks noChangeShapeType="1"/>
          </p:cNvSpPr>
          <p:nvPr/>
        </p:nvSpPr>
        <p:spPr bwMode="auto">
          <a:xfrm>
            <a:off x="4419600" y="4800600"/>
            <a:ext cx="304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1" name="Line 25"/>
          <p:cNvSpPr>
            <a:spLocks noChangeShapeType="1"/>
          </p:cNvSpPr>
          <p:nvPr/>
        </p:nvSpPr>
        <p:spPr bwMode="auto">
          <a:xfrm flipV="1">
            <a:off x="4572000" y="3581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2" name="Line 26"/>
          <p:cNvSpPr>
            <a:spLocks noChangeShapeType="1"/>
          </p:cNvSpPr>
          <p:nvPr/>
        </p:nvSpPr>
        <p:spPr bwMode="auto">
          <a:xfrm>
            <a:off x="4991100" y="5334000"/>
            <a:ext cx="304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4" name="Line 28"/>
          <p:cNvSpPr>
            <a:spLocks noChangeShapeType="1"/>
          </p:cNvSpPr>
          <p:nvPr/>
        </p:nvSpPr>
        <p:spPr bwMode="auto">
          <a:xfrm>
            <a:off x="4419600" y="5867400"/>
            <a:ext cx="838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160</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218344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4" descr="gateEX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066800"/>
            <a:ext cx="4191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4"/>
          <p:cNvSpPr txBox="1">
            <a:spLocks noChangeArrowheads="1"/>
          </p:cNvSpPr>
          <p:nvPr/>
        </p:nvSpPr>
        <p:spPr bwMode="auto">
          <a:xfrm>
            <a:off x="228600" y="137160"/>
            <a:ext cx="8412480" cy="62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296" tIns="36576" rIns="82296" bIns="36576">
            <a:spAutoFit/>
          </a:bodyPr>
          <a:lstStyle/>
          <a:p>
            <a:pPr>
              <a:spcBef>
                <a:spcPct val="50000"/>
              </a:spcBef>
            </a:pPr>
            <a:r>
              <a:rPr lang="en-US" altLang="en-US" sz="3600" dirty="0">
                <a:solidFill>
                  <a:srgbClr val="7C7044"/>
                </a:solidFill>
                <a:latin typeface="Arial Black" panose="020B0A04020102020204" pitchFamily="34" charset="0"/>
              </a:rPr>
              <a:t>Exclusive </a:t>
            </a:r>
            <a:r>
              <a:rPr lang="en-US" altLang="en-US" sz="3600" u="sng" dirty="0">
                <a:solidFill>
                  <a:srgbClr val="7C7044"/>
                </a:solidFill>
                <a:latin typeface="Arial Black" panose="020B0A04020102020204" pitchFamily="34" charset="0"/>
              </a:rPr>
              <a:t>OR</a:t>
            </a:r>
          </a:p>
        </p:txBody>
      </p:sp>
      <p:sp>
        <p:nvSpPr>
          <p:cNvPr id="11269" name="TextBox 5"/>
          <p:cNvSpPr txBox="1">
            <a:spLocks noChangeArrowheads="1"/>
          </p:cNvSpPr>
          <p:nvPr/>
        </p:nvSpPr>
        <p:spPr bwMode="auto">
          <a:xfrm>
            <a:off x="548640" y="3810000"/>
            <a:ext cx="80010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228600" indent="-228600" eaLnBrk="1" hangingPunct="1">
              <a:spcBef>
                <a:spcPts val="1200"/>
              </a:spcBef>
              <a:spcAft>
                <a:spcPts val="1200"/>
              </a:spcAft>
              <a:buFont typeface="Arial" panose="020B0604020202020204" pitchFamily="34" charset="0"/>
              <a:buChar char="•"/>
            </a:pPr>
            <a:r>
              <a:rPr lang="en-US" altLang="en-US" sz="2800" dirty="0">
                <a:solidFill>
                  <a:srgbClr val="7C7044"/>
                </a:solidFill>
                <a:latin typeface="Arial Black" panose="020B0A04020102020204" pitchFamily="34" charset="0"/>
              </a:rPr>
              <a:t>The exclusive OR (XOR) function, is a device where only one of  two inputs in parallel can examine on in order for the output to energize. It is commonly used for the comparison of two binary </a:t>
            </a:r>
            <a:r>
              <a:rPr lang="en-US" altLang="en-US" sz="2800" dirty="0" smtClean="0">
                <a:solidFill>
                  <a:srgbClr val="7C7044"/>
                </a:solidFill>
                <a:latin typeface="Arial Black" panose="020B0A04020102020204" pitchFamily="34" charset="0"/>
              </a:rPr>
              <a:t>numbers</a:t>
            </a:r>
            <a:endParaRPr lang="en-US" altLang="en-US" sz="2800" dirty="0">
              <a:solidFill>
                <a:srgbClr val="7C7044"/>
              </a:solidFill>
              <a:latin typeface="Arial Black" panose="020B0A04020102020204" pitchFamily="34" charset="0"/>
            </a:endParaRPr>
          </a:p>
        </p:txBody>
      </p:sp>
      <p:sp>
        <p:nvSpPr>
          <p:cNvPr id="5"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161</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201872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7890" name="Group 2"/>
          <p:cNvGraphicFramePr>
            <a:graphicFrameLocks noGrp="1"/>
          </p:cNvGraphicFramePr>
          <p:nvPr>
            <p:extLst>
              <p:ext uri="{D42A27DB-BD31-4B8C-83A1-F6EECF244321}">
                <p14:modId xmlns:p14="http://schemas.microsoft.com/office/powerpoint/2010/main" val="3769591074"/>
              </p:ext>
            </p:extLst>
          </p:nvPr>
        </p:nvGraphicFramePr>
        <p:xfrm>
          <a:off x="2057400" y="838200"/>
          <a:ext cx="5181600" cy="4878391"/>
        </p:xfrm>
        <a:graphic>
          <a:graphicData uri="http://schemas.openxmlformats.org/drawingml/2006/table">
            <a:tbl>
              <a:tblPr/>
              <a:tblGrid>
                <a:gridCol w="1600200"/>
                <a:gridCol w="1600200"/>
                <a:gridCol w="1981200"/>
              </a:tblGrid>
              <a:tr h="696913">
                <a:tc gridSpan="3">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7C7044"/>
                          </a:solidFill>
                          <a:effectLst/>
                          <a:latin typeface="Arial Black" panose="020B0A04020102020204" pitchFamily="34" charset="0"/>
                          <a:cs typeface="Arial" pitchFamily="34" charset="0"/>
                        </a:rPr>
                        <a:t> (XOR) TRUTH TABLE</a:t>
                      </a:r>
                    </a:p>
                  </a:txBody>
                  <a:tcPr marL="9525" marR="9525" marT="9525"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r>
              <a:tr h="696913">
                <a:tc gridSpan="2">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FFC000"/>
                          </a:solidFill>
                          <a:effectLst/>
                          <a:latin typeface="Arial Black" panose="020B0A04020102020204" pitchFamily="34" charset="0"/>
                          <a:cs typeface="Arial" pitchFamily="34" charset="0"/>
                        </a:rPr>
                        <a:t>        INPUTS</a:t>
                      </a:r>
                    </a:p>
                  </a:txBody>
                  <a:tcPr marL="9525" marR="9525" marT="9525" marB="0" anchor="b"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FFC000"/>
                          </a:solidFill>
                          <a:effectLst/>
                          <a:latin typeface="Arial Black" panose="020B0A04020102020204" pitchFamily="34" charset="0"/>
                          <a:cs typeface="Arial" pitchFamily="34" charset="0"/>
                        </a:rPr>
                        <a:t>OUTPUT</a:t>
                      </a:r>
                    </a:p>
                  </a:txBody>
                  <a:tcPr marL="9525" marR="9525" marT="9525" marB="0" anchor="b"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r>
              <a:tr h="696913">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C7044"/>
                          </a:solidFill>
                          <a:effectLst/>
                          <a:latin typeface="Arial Black" panose="020B0A04020102020204" pitchFamily="34" charset="0"/>
                          <a:cs typeface="Arial" pitchFamily="34" charset="0"/>
                        </a:rPr>
                        <a:t>A</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C7044"/>
                          </a:solidFill>
                          <a:effectLst/>
                          <a:latin typeface="Arial Black" panose="020B0A04020102020204" pitchFamily="34" charset="0"/>
                          <a:cs typeface="Arial" pitchFamily="34" charset="0"/>
                        </a:rPr>
                        <a:t>B</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7C7044"/>
                          </a:solidFill>
                          <a:effectLst/>
                          <a:latin typeface="Arial Black" panose="020B0A04020102020204" pitchFamily="34" charset="0"/>
                          <a:cs typeface="Arial" pitchFamily="34" charset="0"/>
                        </a:rPr>
                        <a:t>Y</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96913">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C7044"/>
                          </a:solidFill>
                          <a:effectLst/>
                          <a:latin typeface="Arial Black" panose="020B0A04020102020204" pitchFamily="34" charset="0"/>
                          <a:cs typeface="Arial" pitchFamily="34" charset="0"/>
                        </a:rPr>
                        <a:t>0</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C7044"/>
                          </a:solidFill>
                          <a:effectLst/>
                          <a:latin typeface="Arial Black" panose="020B0A04020102020204" pitchFamily="34" charset="0"/>
                          <a:cs typeface="Arial" pitchFamily="34" charset="0"/>
                        </a:rPr>
                        <a:t>0</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C7044"/>
                          </a:solidFill>
                          <a:effectLst/>
                          <a:latin typeface="Arial Black" panose="020B0A04020102020204" pitchFamily="34" charset="0"/>
                          <a:cs typeface="Arial" pitchFamily="34" charset="0"/>
                        </a:rPr>
                        <a:t>0</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96913">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C7044"/>
                          </a:solidFill>
                          <a:effectLst/>
                          <a:latin typeface="Arial Black" panose="020B0A04020102020204" pitchFamily="34" charset="0"/>
                          <a:cs typeface="Arial" pitchFamily="34" charset="0"/>
                        </a:rPr>
                        <a:t>0</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C7044"/>
                          </a:solidFill>
                          <a:effectLst/>
                          <a:latin typeface="Arial Black" panose="020B0A04020102020204" pitchFamily="34" charset="0"/>
                          <a:cs typeface="Arial" pitchFamily="34" charset="0"/>
                        </a:rPr>
                        <a:t>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C7044"/>
                          </a:solidFill>
                          <a:effectLst/>
                          <a:latin typeface="Arial Black" panose="020B0A04020102020204" pitchFamily="34" charset="0"/>
                          <a:cs typeface="Arial" pitchFamily="34" charset="0"/>
                        </a:rPr>
                        <a:t>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96913">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C7044"/>
                          </a:solidFill>
                          <a:effectLst/>
                          <a:latin typeface="Arial Black" panose="020B0A04020102020204" pitchFamily="34" charset="0"/>
                          <a:cs typeface="Arial" pitchFamily="34" charset="0"/>
                        </a:rPr>
                        <a:t>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C7044"/>
                          </a:solidFill>
                          <a:effectLst/>
                          <a:latin typeface="Arial Black" panose="020B0A04020102020204" pitchFamily="34" charset="0"/>
                          <a:cs typeface="Arial" pitchFamily="34" charset="0"/>
                        </a:rPr>
                        <a:t>0</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C7044"/>
                          </a:solidFill>
                          <a:effectLst/>
                          <a:latin typeface="Arial Black" panose="020B0A04020102020204" pitchFamily="34" charset="0"/>
                          <a:cs typeface="Arial" pitchFamily="34" charset="0"/>
                        </a:rPr>
                        <a:t>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96913">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C7044"/>
                          </a:solidFill>
                          <a:effectLst/>
                          <a:latin typeface="Arial Black" panose="020B0A04020102020204" pitchFamily="34" charset="0"/>
                          <a:cs typeface="Arial" pitchFamily="34" charset="0"/>
                        </a:rPr>
                        <a:t>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C7044"/>
                          </a:solidFill>
                          <a:effectLst/>
                          <a:latin typeface="Arial Black" panose="020B0A04020102020204" pitchFamily="34" charset="0"/>
                          <a:cs typeface="Arial" pitchFamily="34" charset="0"/>
                        </a:rPr>
                        <a:t>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7C7044"/>
                          </a:solidFill>
                          <a:effectLst/>
                          <a:latin typeface="Arial Black" panose="020B0A04020102020204" pitchFamily="34" charset="0"/>
                          <a:cs typeface="Arial" pitchFamily="34" charset="0"/>
                        </a:rPr>
                        <a:t>0</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162</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241065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4" name="Picture 4" descr="NXOR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249363"/>
            <a:ext cx="396240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4"/>
          <p:cNvSpPr txBox="1">
            <a:spLocks noChangeArrowheads="1"/>
          </p:cNvSpPr>
          <p:nvPr/>
        </p:nvSpPr>
        <p:spPr bwMode="auto">
          <a:xfrm>
            <a:off x="228600" y="137160"/>
            <a:ext cx="8412480" cy="62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296" tIns="36576" rIns="82296" bIns="36576">
            <a:spAutoFit/>
          </a:bodyPr>
          <a:lstStyle/>
          <a:p>
            <a:pPr>
              <a:spcBef>
                <a:spcPct val="50000"/>
              </a:spcBef>
            </a:pPr>
            <a:r>
              <a:rPr lang="en-US" altLang="en-US" sz="3600" dirty="0">
                <a:solidFill>
                  <a:schemeClr val="accent1">
                    <a:lumMod val="50000"/>
                  </a:schemeClr>
                </a:solidFill>
                <a:latin typeface="Arial Black" panose="020B0A04020102020204" pitchFamily="34" charset="0"/>
              </a:rPr>
              <a:t>Exclusive NOR</a:t>
            </a:r>
          </a:p>
        </p:txBody>
      </p:sp>
      <p:sp>
        <p:nvSpPr>
          <p:cNvPr id="13317" name="TextBox 5"/>
          <p:cNvSpPr txBox="1">
            <a:spLocks noChangeArrowheads="1"/>
          </p:cNvSpPr>
          <p:nvPr/>
        </p:nvSpPr>
        <p:spPr bwMode="auto">
          <a:xfrm>
            <a:off x="548640" y="4114800"/>
            <a:ext cx="8001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228600" indent="-228600" eaLnBrk="1" hangingPunct="1">
              <a:spcBef>
                <a:spcPts val="1200"/>
              </a:spcBef>
              <a:spcAft>
                <a:spcPts val="1200"/>
              </a:spcAft>
              <a:buFont typeface="Arial" panose="020B0604020202020204" pitchFamily="34" charset="0"/>
              <a:buChar char="•"/>
            </a:pPr>
            <a:r>
              <a:rPr lang="en-US" altLang="en-US" sz="2800" dirty="0">
                <a:solidFill>
                  <a:schemeClr val="accent1">
                    <a:lumMod val="50000"/>
                  </a:schemeClr>
                </a:solidFill>
                <a:latin typeface="Arial Black" panose="020B0A04020102020204" pitchFamily="34" charset="0"/>
              </a:rPr>
              <a:t>The exclusive NOR (XNOR) function, is a device where two inputs in parallel must either examine on, or examine off, in order for the output to </a:t>
            </a:r>
            <a:r>
              <a:rPr lang="en-US" altLang="en-US" sz="2800" dirty="0" smtClean="0">
                <a:solidFill>
                  <a:schemeClr val="accent1">
                    <a:lumMod val="50000"/>
                  </a:schemeClr>
                </a:solidFill>
                <a:latin typeface="Arial Black" panose="020B0A04020102020204" pitchFamily="34" charset="0"/>
              </a:rPr>
              <a:t>energize </a:t>
            </a:r>
            <a:endParaRPr lang="en-US" altLang="en-US" sz="2800" dirty="0">
              <a:solidFill>
                <a:schemeClr val="accent1">
                  <a:lumMod val="50000"/>
                </a:schemeClr>
              </a:solidFill>
              <a:latin typeface="Arial Black" panose="020B0A04020102020204" pitchFamily="34" charset="0"/>
            </a:endParaRPr>
          </a:p>
        </p:txBody>
      </p:sp>
      <p:sp>
        <p:nvSpPr>
          <p:cNvPr id="5"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chemeClr val="accent1">
                    <a:lumMod val="50000"/>
                  </a:schemeClr>
                </a:solidFill>
                <a:latin typeface="Arial Black" panose="020B0A04020102020204" pitchFamily="34" charset="0"/>
              </a:rPr>
              <a:pPr>
                <a:defRPr/>
              </a:pPr>
              <a:t>163</a:t>
            </a:fld>
            <a:endParaRPr lang="en-US" sz="1800" dirty="0">
              <a:solidFill>
                <a:schemeClr val="accent1">
                  <a:lumMod val="50000"/>
                </a:schemeClr>
              </a:solidFill>
              <a:latin typeface="Arial Black" panose="020B0A04020102020204" pitchFamily="34" charset="0"/>
            </a:endParaRPr>
          </a:p>
        </p:txBody>
      </p:sp>
    </p:spTree>
    <p:extLst>
      <p:ext uri="{BB962C8B-B14F-4D97-AF65-F5344CB8AC3E}">
        <p14:creationId xmlns:p14="http://schemas.microsoft.com/office/powerpoint/2010/main" val="86757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8914" name="Group 2"/>
          <p:cNvGraphicFramePr>
            <a:graphicFrameLocks noGrp="1"/>
          </p:cNvGraphicFramePr>
          <p:nvPr>
            <p:extLst>
              <p:ext uri="{D42A27DB-BD31-4B8C-83A1-F6EECF244321}">
                <p14:modId xmlns:p14="http://schemas.microsoft.com/office/powerpoint/2010/main" val="1350113650"/>
              </p:ext>
            </p:extLst>
          </p:nvPr>
        </p:nvGraphicFramePr>
        <p:xfrm>
          <a:off x="1600201" y="838200"/>
          <a:ext cx="6248399" cy="4878391"/>
        </p:xfrm>
        <a:graphic>
          <a:graphicData uri="http://schemas.openxmlformats.org/drawingml/2006/table">
            <a:tbl>
              <a:tblPr/>
              <a:tblGrid>
                <a:gridCol w="2209800"/>
                <a:gridCol w="1600200"/>
                <a:gridCol w="2438399"/>
              </a:tblGrid>
              <a:tr h="696913">
                <a:tc gridSpan="3">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alibri" pitchFamily="34" charset="0"/>
                          <a:cs typeface="Arial" pitchFamily="34" charset="0"/>
                        </a:rPr>
                        <a:t> </a:t>
                      </a:r>
                      <a:r>
                        <a:rPr kumimoji="0" lang="en-US" altLang="en-US" sz="2800" b="0" i="0" u="none" strike="noStrike" cap="none" normalizeH="0" baseline="0" dirty="0" smtClean="0">
                          <a:ln>
                            <a:noFill/>
                          </a:ln>
                          <a:solidFill>
                            <a:schemeClr val="accent1">
                              <a:lumMod val="50000"/>
                            </a:schemeClr>
                          </a:solidFill>
                          <a:effectLst/>
                          <a:latin typeface="Arial Black" panose="020B0A04020102020204" pitchFamily="34" charset="0"/>
                          <a:cs typeface="Arial" pitchFamily="34" charset="0"/>
                        </a:rPr>
                        <a:t>EXCLUSIVE </a:t>
                      </a:r>
                      <a:r>
                        <a:rPr kumimoji="0" lang="en-US" altLang="en-US" sz="2800" b="0" i="0" u="sng" strike="noStrike" cap="none" normalizeH="0" baseline="0" dirty="0" smtClean="0">
                          <a:ln>
                            <a:noFill/>
                          </a:ln>
                          <a:solidFill>
                            <a:schemeClr val="accent1">
                              <a:lumMod val="50000"/>
                            </a:schemeClr>
                          </a:solidFill>
                          <a:effectLst/>
                          <a:latin typeface="Arial Black" panose="020B0A04020102020204" pitchFamily="34" charset="0"/>
                          <a:cs typeface="Arial" pitchFamily="34" charset="0"/>
                        </a:rPr>
                        <a:t>NOR</a:t>
                      </a:r>
                      <a:r>
                        <a:rPr kumimoji="0" lang="en-US" altLang="en-US" sz="2800" b="0" i="0" u="none" strike="noStrike" cap="none" normalizeH="0" baseline="0" dirty="0" smtClean="0">
                          <a:ln>
                            <a:noFill/>
                          </a:ln>
                          <a:solidFill>
                            <a:schemeClr val="accent1">
                              <a:lumMod val="50000"/>
                            </a:schemeClr>
                          </a:solidFill>
                          <a:effectLst/>
                          <a:latin typeface="Arial Black" panose="020B0A04020102020204" pitchFamily="34" charset="0"/>
                          <a:cs typeface="Arial" pitchFamily="34" charset="0"/>
                        </a:rPr>
                        <a:t> TRUTH TABLE</a:t>
                      </a:r>
                    </a:p>
                  </a:txBody>
                  <a:tcPr marL="9525" marR="9525" marT="9525"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r>
              <a:tr h="696913">
                <a:tc gridSpan="2">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FFC000"/>
                          </a:solidFill>
                          <a:effectLst/>
                          <a:latin typeface="Arial Black" panose="020B0A04020102020204" pitchFamily="34" charset="0"/>
                          <a:cs typeface="Arial" pitchFamily="34" charset="0"/>
                        </a:rPr>
                        <a:t>INPUTS</a:t>
                      </a:r>
                    </a:p>
                  </a:txBody>
                  <a:tcPr marL="9525" marR="9525" marT="9525" marB="0" anchor="b"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FFC000"/>
                          </a:solidFill>
                          <a:effectLst/>
                          <a:latin typeface="Arial Black" panose="020B0A04020102020204" pitchFamily="34" charset="0"/>
                          <a:cs typeface="Arial" pitchFamily="34" charset="0"/>
                        </a:rPr>
                        <a:t>OUTPUT</a:t>
                      </a:r>
                    </a:p>
                  </a:txBody>
                  <a:tcPr marL="9525" marR="9525" marT="9525" marB="0" anchor="b"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r>
              <a:tr h="696913">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accent1">
                              <a:lumMod val="50000"/>
                            </a:schemeClr>
                          </a:solidFill>
                          <a:effectLst/>
                          <a:latin typeface="Arial Black" panose="020B0A04020102020204" pitchFamily="34" charset="0"/>
                          <a:cs typeface="Arial" pitchFamily="34" charset="0"/>
                        </a:rPr>
                        <a:t>A</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accent1">
                              <a:lumMod val="50000"/>
                            </a:schemeClr>
                          </a:solidFill>
                          <a:effectLst/>
                          <a:latin typeface="Arial Black" panose="020B0A04020102020204" pitchFamily="34" charset="0"/>
                          <a:cs typeface="Arial" pitchFamily="34" charset="0"/>
                        </a:rPr>
                        <a:t>B</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accent1">
                              <a:lumMod val="50000"/>
                            </a:schemeClr>
                          </a:solidFill>
                          <a:effectLst/>
                          <a:latin typeface="Arial Black" panose="020B0A04020102020204" pitchFamily="34" charset="0"/>
                          <a:cs typeface="Arial" pitchFamily="34" charset="0"/>
                        </a:rPr>
                        <a:t>Y</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96913">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accent1">
                              <a:lumMod val="50000"/>
                            </a:schemeClr>
                          </a:solidFill>
                          <a:effectLst/>
                          <a:latin typeface="Arial Black" panose="020B0A04020102020204" pitchFamily="34" charset="0"/>
                          <a:cs typeface="Arial" pitchFamily="34" charset="0"/>
                        </a:rPr>
                        <a:t>0</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accent1">
                              <a:lumMod val="50000"/>
                            </a:schemeClr>
                          </a:solidFill>
                          <a:effectLst/>
                          <a:latin typeface="Arial Black" panose="020B0A04020102020204" pitchFamily="34" charset="0"/>
                          <a:cs typeface="Arial" pitchFamily="34" charset="0"/>
                        </a:rPr>
                        <a:t>0</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accent1">
                              <a:lumMod val="50000"/>
                            </a:schemeClr>
                          </a:solidFill>
                          <a:effectLst/>
                          <a:latin typeface="Arial Black" panose="020B0A04020102020204" pitchFamily="34" charset="0"/>
                          <a:cs typeface="Arial" pitchFamily="34" charset="0"/>
                        </a:rPr>
                        <a:t>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96913">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accent1">
                              <a:lumMod val="50000"/>
                            </a:schemeClr>
                          </a:solidFill>
                          <a:effectLst/>
                          <a:latin typeface="Arial Black" panose="020B0A04020102020204" pitchFamily="34" charset="0"/>
                          <a:cs typeface="Arial" pitchFamily="34" charset="0"/>
                        </a:rPr>
                        <a:t>0</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accent1">
                              <a:lumMod val="50000"/>
                            </a:schemeClr>
                          </a:solidFill>
                          <a:effectLst/>
                          <a:latin typeface="Arial Black" panose="020B0A04020102020204" pitchFamily="34" charset="0"/>
                          <a:cs typeface="Arial" pitchFamily="34" charset="0"/>
                        </a:rPr>
                        <a:t>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accent1">
                              <a:lumMod val="50000"/>
                            </a:schemeClr>
                          </a:solidFill>
                          <a:effectLst/>
                          <a:latin typeface="Arial Black" panose="020B0A04020102020204" pitchFamily="34" charset="0"/>
                          <a:cs typeface="Arial" pitchFamily="34" charset="0"/>
                        </a:rPr>
                        <a:t>0</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96913">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accent1">
                              <a:lumMod val="50000"/>
                            </a:schemeClr>
                          </a:solidFill>
                          <a:effectLst/>
                          <a:latin typeface="Arial Black" panose="020B0A04020102020204" pitchFamily="34" charset="0"/>
                          <a:cs typeface="Arial" pitchFamily="34" charset="0"/>
                        </a:rPr>
                        <a:t>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accent1">
                              <a:lumMod val="50000"/>
                            </a:schemeClr>
                          </a:solidFill>
                          <a:effectLst/>
                          <a:latin typeface="Arial Black" panose="020B0A04020102020204" pitchFamily="34" charset="0"/>
                          <a:cs typeface="Arial" pitchFamily="34" charset="0"/>
                        </a:rPr>
                        <a:t>0</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accent1">
                              <a:lumMod val="50000"/>
                            </a:schemeClr>
                          </a:solidFill>
                          <a:effectLst/>
                          <a:latin typeface="Arial Black" panose="020B0A04020102020204" pitchFamily="34" charset="0"/>
                          <a:cs typeface="Arial" pitchFamily="34" charset="0"/>
                        </a:rPr>
                        <a:t>0</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96913">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accent1">
                              <a:lumMod val="50000"/>
                            </a:schemeClr>
                          </a:solidFill>
                          <a:effectLst/>
                          <a:latin typeface="Arial Black" panose="020B0A04020102020204" pitchFamily="34" charset="0"/>
                          <a:cs typeface="Arial" pitchFamily="34" charset="0"/>
                        </a:rPr>
                        <a:t>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accent1">
                              <a:lumMod val="50000"/>
                            </a:schemeClr>
                          </a:solidFill>
                          <a:effectLst/>
                          <a:latin typeface="Arial Black" panose="020B0A04020102020204" pitchFamily="34" charset="0"/>
                          <a:cs typeface="Arial" pitchFamily="34" charset="0"/>
                        </a:rPr>
                        <a:t>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cs typeface="Arial" pitchFamily="34" charset="0"/>
                        </a:defRPr>
                      </a:lvl1pPr>
                      <a:lvl2pPr marL="742950" indent="-285750" eaLnBrk="0" hangingPunct="0">
                        <a:spcBef>
                          <a:spcPct val="20000"/>
                        </a:spcBef>
                        <a:defRPr sz="2400">
                          <a:solidFill>
                            <a:schemeClr val="tx1"/>
                          </a:solidFill>
                          <a:latin typeface="Arial" pitchFamily="34" charset="0"/>
                          <a:cs typeface="Arial" pitchFamily="34" charset="0"/>
                        </a:defRPr>
                      </a:lvl2pPr>
                      <a:lvl3pPr marL="1143000" indent="-228600" eaLnBrk="0" hangingPunct="0">
                        <a:spcBef>
                          <a:spcPct val="20000"/>
                        </a:spcBef>
                        <a:defRPr sz="2000">
                          <a:solidFill>
                            <a:schemeClr val="tx1"/>
                          </a:solidFill>
                          <a:latin typeface="Arial" pitchFamily="34" charset="0"/>
                          <a:cs typeface="Arial" pitchFamily="34" charset="0"/>
                        </a:defRPr>
                      </a:lvl3pPr>
                      <a:lvl4pPr marL="1600200" indent="-228600" eaLnBrk="0" hangingPunct="0">
                        <a:spcBef>
                          <a:spcPct val="20000"/>
                        </a:spcBef>
                        <a:defRPr>
                          <a:solidFill>
                            <a:schemeClr val="tx1"/>
                          </a:solidFill>
                          <a:latin typeface="Arial" pitchFamily="34" charset="0"/>
                          <a:cs typeface="Arial" pitchFamily="34" charset="0"/>
                        </a:defRPr>
                      </a:lvl4pPr>
                      <a:lvl5pPr marL="2057400" indent="-228600" eaLnBrk="0" hangingPunct="0">
                        <a:spcBef>
                          <a:spcPct val="20000"/>
                        </a:spcBef>
                        <a:defRPr>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accent1">
                              <a:lumMod val="50000"/>
                            </a:schemeClr>
                          </a:solidFill>
                          <a:effectLst/>
                          <a:latin typeface="Arial Black" panose="020B0A04020102020204" pitchFamily="34" charset="0"/>
                          <a:cs typeface="Arial" pitchFamily="34" charset="0"/>
                        </a:rPr>
                        <a:t>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chemeClr val="accent1">
                    <a:lumMod val="50000"/>
                  </a:schemeClr>
                </a:solidFill>
                <a:latin typeface="Arial Black" panose="020B0A04020102020204" pitchFamily="34" charset="0"/>
              </a:rPr>
              <a:pPr>
                <a:defRPr/>
              </a:pPr>
              <a:t>164</a:t>
            </a:fld>
            <a:endParaRPr lang="en-US" sz="1800" dirty="0">
              <a:solidFill>
                <a:schemeClr val="accent1">
                  <a:lumMod val="50000"/>
                </a:schemeClr>
              </a:solidFill>
              <a:latin typeface="Arial Black" panose="020B0A04020102020204" pitchFamily="34" charset="0"/>
            </a:endParaRPr>
          </a:p>
        </p:txBody>
      </p:sp>
    </p:spTree>
    <p:extLst>
      <p:ext uri="{BB962C8B-B14F-4D97-AF65-F5344CB8AC3E}">
        <p14:creationId xmlns:p14="http://schemas.microsoft.com/office/powerpoint/2010/main" val="2115257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141" name="Rectangle 301"/>
          <p:cNvSpPr>
            <a:spLocks noChangeArrowheads="1"/>
          </p:cNvSpPr>
          <p:nvPr/>
        </p:nvSpPr>
        <p:spPr bwMode="auto">
          <a:xfrm>
            <a:off x="3143250" y="2228850"/>
            <a:ext cx="2857500" cy="0"/>
          </a:xfrm>
          <a:prstGeom prst="rect">
            <a:avLst/>
          </a:prstGeom>
          <a:solidFill>
            <a:srgbClr val="FFFF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6439" name="Group 599"/>
          <p:cNvGraphicFramePr>
            <a:graphicFrameLocks noGrp="1"/>
          </p:cNvGraphicFramePr>
          <p:nvPr>
            <p:extLst>
              <p:ext uri="{D42A27DB-BD31-4B8C-83A1-F6EECF244321}">
                <p14:modId xmlns:p14="http://schemas.microsoft.com/office/powerpoint/2010/main" val="3666098372"/>
              </p:ext>
            </p:extLst>
          </p:nvPr>
        </p:nvGraphicFramePr>
        <p:xfrm>
          <a:off x="914400" y="1219200"/>
          <a:ext cx="7239000" cy="4267202"/>
        </p:xfrm>
        <a:graphic>
          <a:graphicData uri="http://schemas.openxmlformats.org/drawingml/2006/table">
            <a:tbl>
              <a:tblPr/>
              <a:tblGrid>
                <a:gridCol w="685800"/>
                <a:gridCol w="762000"/>
                <a:gridCol w="838200"/>
                <a:gridCol w="965200"/>
                <a:gridCol w="812800"/>
                <a:gridCol w="812800"/>
                <a:gridCol w="1143000"/>
                <a:gridCol w="1219200"/>
              </a:tblGrid>
              <a:tr h="538163">
                <a:tc gridSpan="2">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Inputs</a:t>
                      </a:r>
                      <a:endParaRPr kumimoji="0" lang="en-US" altLang="en-US" sz="22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3E0EA"/>
                    </a:solidFill>
                  </a:tcPr>
                </a:tc>
                <a:tc hMerge="1">
                  <a:txBody>
                    <a:bodyPr/>
                    <a:lstStyle/>
                    <a:p>
                      <a:endParaRPr lang="en-US"/>
                    </a:p>
                  </a:txBody>
                  <a:tcPr/>
                </a:tc>
                <a:tc gridSpan="6">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Truth Table Outputs for each Gate</a:t>
                      </a:r>
                      <a:endParaRPr kumimoji="0" lang="en-US" altLang="en-US" sz="22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3E0EA"/>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77975">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A</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B</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AND</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NAND</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OR</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NOR</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EX-OR</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EX-NOR</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r>
              <a:tr h="536575">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0</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0</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0</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00FF"/>
                          </a:solidFill>
                          <a:effectLst/>
                          <a:latin typeface="Arial Black" panose="020B0A04020102020204" pitchFamily="34" charset="0"/>
                          <a:cs typeface="Times New Roman" pitchFamily="18" charset="0"/>
                        </a:rPr>
                        <a:t>1</a:t>
                      </a:r>
                      <a:endParaRPr kumimoji="0" lang="en-US" altLang="en-US" sz="1800" b="0" i="0" u="none" strike="noStrike" cap="none" normalizeH="0" baseline="0" smtClean="0">
                        <a:ln>
                          <a:noFill/>
                        </a:ln>
                        <a:solidFill>
                          <a:schemeClr val="tx1"/>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0</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00FF"/>
                          </a:solidFill>
                          <a:effectLst/>
                          <a:latin typeface="Arial Black" panose="020B0A04020102020204" pitchFamily="34" charset="0"/>
                          <a:cs typeface="Times New Roman" pitchFamily="18" charset="0"/>
                        </a:rPr>
                        <a:t>1</a:t>
                      </a:r>
                      <a:endParaRPr kumimoji="0" lang="en-US" altLang="en-US" sz="1800" b="0" i="0" u="none" strike="noStrike" cap="none" normalizeH="0" baseline="0" dirty="0" smtClean="0">
                        <a:ln>
                          <a:noFill/>
                        </a:ln>
                        <a:solidFill>
                          <a:schemeClr val="tx1"/>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0</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00FF"/>
                          </a:solidFill>
                          <a:effectLst/>
                          <a:latin typeface="Arial Black" panose="020B0A04020102020204" pitchFamily="34" charset="0"/>
                          <a:cs typeface="Times New Roman" pitchFamily="18" charset="0"/>
                        </a:rPr>
                        <a:t>1</a:t>
                      </a:r>
                      <a:endParaRPr kumimoji="0" lang="en-US" altLang="en-US" sz="1800" b="0" i="0" u="none" strike="noStrike" cap="none" normalizeH="0" baseline="0" smtClean="0">
                        <a:ln>
                          <a:noFill/>
                        </a:ln>
                        <a:solidFill>
                          <a:schemeClr val="tx1"/>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r>
              <a:tr h="538163">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0</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00FF"/>
                          </a:solidFill>
                          <a:effectLst/>
                          <a:latin typeface="Arial Black" panose="020B0A04020102020204" pitchFamily="34" charset="0"/>
                          <a:cs typeface="Times New Roman" pitchFamily="18" charset="0"/>
                        </a:rPr>
                        <a:t>1</a:t>
                      </a:r>
                      <a:endParaRPr kumimoji="0" lang="en-US" altLang="en-US" sz="1800" b="0" i="0" u="none" strike="noStrike" cap="none" normalizeH="0" baseline="0" smtClean="0">
                        <a:ln>
                          <a:noFill/>
                        </a:ln>
                        <a:solidFill>
                          <a:srgbClr val="FF00FF"/>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0</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00FF"/>
                          </a:solidFill>
                          <a:effectLst/>
                          <a:latin typeface="Arial Black" panose="020B0A04020102020204" pitchFamily="34" charset="0"/>
                          <a:cs typeface="Times New Roman" pitchFamily="18" charset="0"/>
                        </a:rPr>
                        <a:t>1</a:t>
                      </a:r>
                      <a:endParaRPr kumimoji="0" lang="en-US" altLang="en-US" sz="1800" b="0" i="0" u="none" strike="noStrike" cap="none" normalizeH="0" baseline="0" smtClean="0">
                        <a:ln>
                          <a:noFill/>
                        </a:ln>
                        <a:solidFill>
                          <a:schemeClr val="tx1"/>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00FF"/>
                          </a:solidFill>
                          <a:effectLst/>
                          <a:latin typeface="Arial Black" panose="020B0A04020102020204" pitchFamily="34" charset="0"/>
                          <a:cs typeface="Times New Roman" pitchFamily="18" charset="0"/>
                        </a:rPr>
                        <a:t>1</a:t>
                      </a:r>
                      <a:endParaRPr kumimoji="0" lang="en-US" altLang="en-US" sz="1800" b="0" i="0" u="none" strike="noStrike" cap="none" normalizeH="0" baseline="0" smtClean="0">
                        <a:ln>
                          <a:noFill/>
                        </a:ln>
                        <a:solidFill>
                          <a:schemeClr val="tx1"/>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0</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00FF"/>
                          </a:solidFill>
                          <a:effectLst/>
                          <a:latin typeface="Arial Black" panose="020B0A04020102020204" pitchFamily="34" charset="0"/>
                          <a:cs typeface="Times New Roman" pitchFamily="18" charset="0"/>
                        </a:rPr>
                        <a:t>1</a:t>
                      </a:r>
                      <a:endParaRPr kumimoji="0" lang="en-US" altLang="en-US" sz="1800" b="0" i="0" u="none" strike="noStrike" cap="none" normalizeH="0" baseline="0" smtClean="0">
                        <a:ln>
                          <a:noFill/>
                        </a:ln>
                        <a:solidFill>
                          <a:schemeClr val="tx1"/>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0</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r>
              <a:tr h="538163">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00FF"/>
                          </a:solidFill>
                          <a:effectLst/>
                          <a:latin typeface="Arial Black" panose="020B0A04020102020204" pitchFamily="34" charset="0"/>
                          <a:cs typeface="Times New Roman" pitchFamily="18" charset="0"/>
                        </a:rPr>
                        <a:t>1</a:t>
                      </a:r>
                      <a:endParaRPr kumimoji="0" lang="en-US" altLang="en-US" sz="1800" b="0" i="0" u="none" strike="noStrike" cap="none" normalizeH="0" baseline="0" smtClean="0">
                        <a:ln>
                          <a:noFill/>
                        </a:ln>
                        <a:solidFill>
                          <a:srgbClr val="FF00FF"/>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0</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0</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00FF"/>
                          </a:solidFill>
                          <a:effectLst/>
                          <a:latin typeface="Arial Black" panose="020B0A04020102020204" pitchFamily="34" charset="0"/>
                          <a:cs typeface="Times New Roman" pitchFamily="18" charset="0"/>
                        </a:rPr>
                        <a:t>1</a:t>
                      </a:r>
                      <a:endParaRPr kumimoji="0" lang="en-US" altLang="en-US" sz="1800" b="0" i="0" u="none" strike="noStrike" cap="none" normalizeH="0" baseline="0" smtClean="0">
                        <a:ln>
                          <a:noFill/>
                        </a:ln>
                        <a:solidFill>
                          <a:schemeClr val="tx1"/>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00FF"/>
                          </a:solidFill>
                          <a:effectLst/>
                          <a:latin typeface="Arial Black" panose="020B0A04020102020204" pitchFamily="34" charset="0"/>
                          <a:cs typeface="Times New Roman" pitchFamily="18" charset="0"/>
                        </a:rPr>
                        <a:t>1</a:t>
                      </a:r>
                      <a:endParaRPr kumimoji="0" lang="en-US" altLang="en-US" sz="1800" b="0" i="0" u="none" strike="noStrike" cap="none" normalizeH="0" baseline="0" smtClean="0">
                        <a:ln>
                          <a:noFill/>
                        </a:ln>
                        <a:solidFill>
                          <a:schemeClr val="tx1"/>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0</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00FF"/>
                          </a:solidFill>
                          <a:effectLst/>
                          <a:latin typeface="Arial Black" panose="020B0A04020102020204" pitchFamily="34" charset="0"/>
                          <a:cs typeface="Times New Roman" pitchFamily="18" charset="0"/>
                        </a:rPr>
                        <a:t>1</a:t>
                      </a:r>
                      <a:endParaRPr kumimoji="0" lang="en-US" altLang="en-US" sz="1800" b="0" i="0" u="none" strike="noStrike" cap="none" normalizeH="0" baseline="0" smtClean="0">
                        <a:ln>
                          <a:noFill/>
                        </a:ln>
                        <a:solidFill>
                          <a:schemeClr val="tx1"/>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0</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r>
              <a:tr h="538163">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00FF"/>
                          </a:solidFill>
                          <a:effectLst/>
                          <a:latin typeface="Arial Black" panose="020B0A04020102020204" pitchFamily="34" charset="0"/>
                          <a:cs typeface="Times New Roman" pitchFamily="18" charset="0"/>
                        </a:rPr>
                        <a:t>1</a:t>
                      </a:r>
                      <a:endParaRPr kumimoji="0" lang="en-US" altLang="en-US" sz="1800" b="0" i="0" u="none" strike="noStrike" cap="none" normalizeH="0" baseline="0" smtClean="0">
                        <a:ln>
                          <a:noFill/>
                        </a:ln>
                        <a:solidFill>
                          <a:srgbClr val="FF00FF"/>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00FF"/>
                          </a:solidFill>
                          <a:effectLst/>
                          <a:latin typeface="Arial Black" panose="020B0A04020102020204" pitchFamily="34" charset="0"/>
                          <a:cs typeface="Times New Roman" pitchFamily="18" charset="0"/>
                        </a:rPr>
                        <a:t>1</a:t>
                      </a:r>
                      <a:endParaRPr kumimoji="0" lang="en-US" altLang="en-US" sz="1800" b="0" i="0" u="none" strike="noStrike" cap="none" normalizeH="0" baseline="0" smtClean="0">
                        <a:ln>
                          <a:noFill/>
                        </a:ln>
                        <a:solidFill>
                          <a:srgbClr val="FF00FF"/>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00FF"/>
                          </a:solidFill>
                          <a:effectLst/>
                          <a:latin typeface="Arial Black" panose="020B0A04020102020204" pitchFamily="34" charset="0"/>
                          <a:cs typeface="Times New Roman" pitchFamily="18" charset="0"/>
                        </a:rPr>
                        <a:t>1</a:t>
                      </a:r>
                      <a:endParaRPr kumimoji="0" lang="en-US" altLang="en-US" sz="1800" b="0" i="0" u="none" strike="noStrike" cap="none" normalizeH="0" baseline="0" smtClean="0">
                        <a:ln>
                          <a:noFill/>
                        </a:ln>
                        <a:solidFill>
                          <a:schemeClr val="tx1"/>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0</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00FF"/>
                          </a:solidFill>
                          <a:effectLst/>
                          <a:latin typeface="Arial Black" panose="020B0A04020102020204" pitchFamily="34" charset="0"/>
                          <a:cs typeface="Times New Roman" pitchFamily="18" charset="0"/>
                        </a:rPr>
                        <a:t>1</a:t>
                      </a:r>
                      <a:endParaRPr kumimoji="0" lang="en-US" altLang="en-US" sz="1800" b="0" i="0" u="none" strike="noStrike" cap="none" normalizeH="0" baseline="0" smtClean="0">
                        <a:ln>
                          <a:noFill/>
                        </a:ln>
                        <a:solidFill>
                          <a:schemeClr val="tx1"/>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0</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C7044"/>
                          </a:solidFill>
                          <a:effectLst/>
                          <a:latin typeface="Arial Black" panose="020B0A04020102020204" pitchFamily="34" charset="0"/>
                          <a:cs typeface="Times New Roman" pitchFamily="18" charset="0"/>
                        </a:rPr>
                        <a:t>0</a:t>
                      </a:r>
                      <a:endParaRPr kumimoji="0" lang="en-US" altLang="en-US" sz="1800" b="0" i="0" u="none" strike="noStrike" cap="none" normalizeH="0" baseline="0" dirty="0" smtClean="0">
                        <a:ln>
                          <a:noFill/>
                        </a:ln>
                        <a:solidFill>
                          <a:srgbClr val="7C7044"/>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c>
                  <a:txBody>
                    <a:bodyPr/>
                    <a:lstStyle>
                      <a:lvl1pPr eaLnBrk="0" hangingPunct="0">
                        <a:spcBef>
                          <a:spcPct val="20000"/>
                        </a:spcBef>
                        <a:defRPr sz="2800">
                          <a:solidFill>
                            <a:schemeClr val="tx1"/>
                          </a:solidFill>
                          <a:latin typeface="Arial" pitchFamily="34" charset="0"/>
                          <a:cs typeface="Arial" pitchFamily="34" charset="0"/>
                        </a:defRPr>
                      </a:lvl1pPr>
                      <a:lvl2pPr eaLnBrk="0" hangingPunct="0">
                        <a:spcBef>
                          <a:spcPct val="20000"/>
                        </a:spcBef>
                        <a:defRPr sz="2400">
                          <a:solidFill>
                            <a:schemeClr val="tx1"/>
                          </a:solidFill>
                          <a:latin typeface="Arial" pitchFamily="34" charset="0"/>
                          <a:cs typeface="Arial" pitchFamily="34" charset="0"/>
                        </a:defRPr>
                      </a:lvl2pPr>
                      <a:lvl3pPr eaLnBrk="0" hangingPunct="0">
                        <a:spcBef>
                          <a:spcPct val="20000"/>
                        </a:spcBef>
                        <a:defRPr sz="2000">
                          <a:solidFill>
                            <a:schemeClr val="tx1"/>
                          </a:solidFill>
                          <a:latin typeface="Arial" pitchFamily="34" charset="0"/>
                          <a:cs typeface="Arial" pitchFamily="34" charset="0"/>
                        </a:defRPr>
                      </a:lvl3pPr>
                      <a:lvl4pPr eaLnBrk="0" hangingPunct="0">
                        <a:spcBef>
                          <a:spcPct val="20000"/>
                        </a:spcBef>
                        <a:defRPr>
                          <a:solidFill>
                            <a:schemeClr val="tx1"/>
                          </a:solidFill>
                          <a:latin typeface="Arial" pitchFamily="34" charset="0"/>
                          <a:cs typeface="Arial" pitchFamily="34" charset="0"/>
                        </a:defRPr>
                      </a:lvl4pPr>
                      <a:lvl5pPr eaLnBrk="0" hangingPunct="0">
                        <a:spcBef>
                          <a:spcPct val="20000"/>
                        </a:spcBef>
                        <a:defRPr>
                          <a:solidFill>
                            <a:schemeClr val="tx1"/>
                          </a:solidFill>
                          <a:latin typeface="Arial" pitchFamily="34" charset="0"/>
                          <a:cs typeface="Arial" pitchFamily="34" charset="0"/>
                        </a:defRPr>
                      </a:lvl5pPr>
                      <a:lvl6pPr eaLnBrk="0" fontAlgn="base" hangingPunct="0">
                        <a:spcBef>
                          <a:spcPct val="20000"/>
                        </a:spcBef>
                        <a:spcAft>
                          <a:spcPct val="0"/>
                        </a:spcAft>
                        <a:defRPr>
                          <a:solidFill>
                            <a:schemeClr val="tx1"/>
                          </a:solidFill>
                          <a:latin typeface="Arial" pitchFamily="34" charset="0"/>
                          <a:cs typeface="Arial" pitchFamily="34" charset="0"/>
                        </a:defRPr>
                      </a:lvl6pPr>
                      <a:lvl7pPr eaLnBrk="0" fontAlgn="base" hangingPunct="0">
                        <a:spcBef>
                          <a:spcPct val="20000"/>
                        </a:spcBef>
                        <a:spcAft>
                          <a:spcPct val="0"/>
                        </a:spcAft>
                        <a:defRPr>
                          <a:solidFill>
                            <a:schemeClr val="tx1"/>
                          </a:solidFill>
                          <a:latin typeface="Arial" pitchFamily="34" charset="0"/>
                          <a:cs typeface="Arial" pitchFamily="34" charset="0"/>
                        </a:defRPr>
                      </a:lvl7pPr>
                      <a:lvl8pPr eaLnBrk="0" fontAlgn="base" hangingPunct="0">
                        <a:spcBef>
                          <a:spcPct val="20000"/>
                        </a:spcBef>
                        <a:spcAft>
                          <a:spcPct val="0"/>
                        </a:spcAft>
                        <a:defRPr>
                          <a:solidFill>
                            <a:schemeClr val="tx1"/>
                          </a:solidFill>
                          <a:latin typeface="Arial" pitchFamily="34" charset="0"/>
                          <a:cs typeface="Arial" pitchFamily="34" charset="0"/>
                        </a:defRPr>
                      </a:lvl8pPr>
                      <a:lvl9pPr eaLnBrk="0" fontAlgn="base" hangingPunct="0">
                        <a:spcBef>
                          <a:spcPct val="2000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00FF"/>
                          </a:solidFill>
                          <a:effectLst/>
                          <a:latin typeface="Arial Black" panose="020B0A04020102020204" pitchFamily="34" charset="0"/>
                          <a:cs typeface="Times New Roman" pitchFamily="18" charset="0"/>
                        </a:rPr>
                        <a:t>1</a:t>
                      </a:r>
                      <a:endParaRPr kumimoji="0" lang="en-US" altLang="en-US" sz="1800" b="0" i="0" u="none" strike="noStrike" cap="none" normalizeH="0" baseline="0" dirty="0" smtClean="0">
                        <a:ln>
                          <a:noFill/>
                        </a:ln>
                        <a:solidFill>
                          <a:schemeClr val="tx1"/>
                        </a:solidFill>
                        <a:effectLst/>
                        <a:latin typeface="Arial Black" panose="020B0A04020102020204"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E0"/>
                    </a:solidFill>
                  </a:tcPr>
                </a:tc>
              </a:tr>
            </a:tbl>
          </a:graphicData>
        </a:graphic>
      </p:graphicFrame>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165</a:t>
            </a:fld>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136491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chor="b"/>
          <a:lstStyle/>
          <a:p>
            <a:pPr lvl="1">
              <a:buFont typeface="Arial" pitchFamily="34" charset="0"/>
              <a:buChar char="•"/>
              <a:defRPr/>
            </a:pPr>
            <a:r>
              <a:rPr lang="en-US" dirty="0">
                <a:solidFill>
                  <a:srgbClr val="7C7044"/>
                </a:solidFill>
                <a:cs typeface="Arial" pitchFamily="34" charset="0"/>
              </a:rPr>
              <a:t>Enjoy your break!</a:t>
            </a:r>
          </a:p>
          <a:p>
            <a:endParaRPr lang="en-US" sz="1800" dirty="0"/>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166</a:t>
            </a:fld>
            <a:endParaRPr lang="en-US" dirty="0">
              <a:solidFill>
                <a:srgbClr val="7C7044"/>
              </a:solidFill>
            </a:endParaRPr>
          </a:p>
        </p:txBody>
      </p:sp>
      <p:sp>
        <p:nvSpPr>
          <p:cNvPr id="5" name="Rectangle 4"/>
          <p:cNvSpPr/>
          <p:nvPr/>
        </p:nvSpPr>
        <p:spPr>
          <a:xfrm>
            <a:off x="2057400" y="1447800"/>
            <a:ext cx="2805990"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rPr>
              <a:t>BREAK</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endParaRPr>
          </a:p>
        </p:txBody>
      </p:sp>
      <p:sp>
        <p:nvSpPr>
          <p:cNvPr id="6" name="Rectangle 5"/>
          <p:cNvSpPr/>
          <p:nvPr/>
        </p:nvSpPr>
        <p:spPr>
          <a:xfrm>
            <a:off x="2209799" y="2109520"/>
            <a:ext cx="5105399" cy="264687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16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rPr>
              <a:t>TIME</a:t>
            </a:r>
            <a:endParaRPr lang="en-US" sz="8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endParaRPr>
          </a:p>
        </p:txBody>
      </p:sp>
    </p:spTree>
    <p:extLst>
      <p:ext uri="{BB962C8B-B14F-4D97-AF65-F5344CB8AC3E}">
        <p14:creationId xmlns:p14="http://schemas.microsoft.com/office/powerpoint/2010/main" val="109922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C7044"/>
                </a:solidFill>
              </a:rPr>
              <a:t>ACTIVITY: LOGIXPRO SILO LAB</a:t>
            </a:r>
            <a:endParaRPr lang="en-US" dirty="0">
              <a:solidFill>
                <a:srgbClr val="7C7044"/>
              </a:solidFill>
            </a:endParaRPr>
          </a:p>
        </p:txBody>
      </p:sp>
      <p:sp>
        <p:nvSpPr>
          <p:cNvPr id="3" name="Content Placeholder 2"/>
          <p:cNvSpPr>
            <a:spLocks noGrp="1"/>
          </p:cNvSpPr>
          <p:nvPr>
            <p:ph idx="1"/>
          </p:nvPr>
        </p:nvSpPr>
        <p:spPr>
          <a:xfrm>
            <a:off x="457200" y="2057400"/>
            <a:ext cx="8001000" cy="3962400"/>
          </a:xfrm>
        </p:spPr>
        <p:txBody>
          <a:bodyPr/>
          <a:lstStyle/>
          <a:p>
            <a:pPr marL="0" indent="0">
              <a:spcBef>
                <a:spcPts val="1200"/>
              </a:spcBef>
              <a:spcAft>
                <a:spcPts val="1200"/>
              </a:spcAft>
              <a:buFontTx/>
              <a:buNone/>
              <a:defRPr/>
            </a:pPr>
            <a:r>
              <a:rPr lang="en-US" sz="2800" b="1" dirty="0" smtClean="0">
                <a:solidFill>
                  <a:srgbClr val="FF9900"/>
                </a:solidFill>
                <a:cs typeface="Arial" pitchFamily="34" charset="0"/>
              </a:rPr>
              <a:t>EXERCISE: </a:t>
            </a:r>
            <a:endParaRPr lang="en-US" sz="2800" b="1" dirty="0">
              <a:solidFill>
                <a:srgbClr val="FF9900"/>
              </a:solidFill>
              <a:cs typeface="Arial" pitchFamily="34" charset="0"/>
            </a:endParaRPr>
          </a:p>
          <a:p>
            <a:pPr marL="228600" indent="-228600">
              <a:spcBef>
                <a:spcPts val="1200"/>
              </a:spcBef>
              <a:spcAft>
                <a:spcPts val="1200"/>
              </a:spcAft>
              <a:defRPr/>
            </a:pPr>
            <a:r>
              <a:rPr lang="en-US" sz="2800" b="1" dirty="0" smtClean="0">
                <a:solidFill>
                  <a:srgbClr val="7C7044"/>
                </a:solidFill>
                <a:cs typeface="Arial" pitchFamily="34" charset="0"/>
              </a:rPr>
              <a:t>The Silo Lab Utilizing Relay Logic – Exercises 1 and 2</a:t>
            </a:r>
            <a:endParaRPr lang="en-US" sz="2800" b="1" dirty="0">
              <a:solidFill>
                <a:srgbClr val="7C7044"/>
              </a:solidFill>
              <a:cs typeface="Arial" pitchFamily="34" charset="0"/>
            </a:endParaRP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167</a:t>
            </a:fld>
            <a:endParaRPr lang="en-US" dirty="0">
              <a:solidFill>
                <a:srgbClr val="7C7044"/>
              </a:solidFill>
            </a:endParaRPr>
          </a:p>
        </p:txBody>
      </p:sp>
    </p:spTree>
    <p:extLst>
      <p:ext uri="{BB962C8B-B14F-4D97-AF65-F5344CB8AC3E}">
        <p14:creationId xmlns:p14="http://schemas.microsoft.com/office/powerpoint/2010/main" val="223277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C7044"/>
                </a:solidFill>
              </a:rPr>
              <a:t>AGENDA</a:t>
            </a:r>
            <a:endParaRPr lang="en-US" dirty="0">
              <a:solidFill>
                <a:srgbClr val="7C7044"/>
              </a:solidFill>
            </a:endParaRPr>
          </a:p>
        </p:txBody>
      </p:sp>
      <p:sp>
        <p:nvSpPr>
          <p:cNvPr id="3" name="Content Placeholder 2"/>
          <p:cNvSpPr>
            <a:spLocks noGrp="1"/>
          </p:cNvSpPr>
          <p:nvPr>
            <p:ph idx="1"/>
          </p:nvPr>
        </p:nvSpPr>
        <p:spPr>
          <a:xfrm>
            <a:off x="533400" y="1219200"/>
            <a:ext cx="8001000" cy="4572000"/>
          </a:xfrm>
        </p:spPr>
        <p:txBody>
          <a:bodyPr anchor="t"/>
          <a:lstStyle/>
          <a:p>
            <a:pPr marL="0" indent="0">
              <a:spcBef>
                <a:spcPts val="1200"/>
              </a:spcBef>
              <a:spcAft>
                <a:spcPts val="0"/>
              </a:spcAft>
              <a:buNone/>
              <a:defRPr/>
            </a:pPr>
            <a:r>
              <a:rPr lang="en-US" sz="2800" b="1" dirty="0" smtClean="0">
                <a:solidFill>
                  <a:srgbClr val="7C7044"/>
                </a:solidFill>
              </a:rPr>
              <a:t>RECAP</a:t>
            </a:r>
            <a:endParaRPr lang="en-US" sz="2800" b="1" dirty="0" smtClean="0">
              <a:solidFill>
                <a:srgbClr val="7C7044"/>
              </a:solidFill>
            </a:endParaRPr>
          </a:p>
          <a:p>
            <a:pPr marL="0" indent="0">
              <a:spcBef>
                <a:spcPts val="1200"/>
              </a:spcBef>
              <a:spcAft>
                <a:spcPts val="0"/>
              </a:spcAft>
              <a:buNone/>
              <a:defRPr/>
            </a:pPr>
            <a:r>
              <a:rPr lang="en-US" sz="2800" b="1" dirty="0" smtClean="0">
                <a:solidFill>
                  <a:srgbClr val="7C7044"/>
                </a:solidFill>
              </a:rPr>
              <a:t>SESSION IV: </a:t>
            </a:r>
            <a:endParaRPr lang="en-US" sz="2800" b="1" dirty="0">
              <a:solidFill>
                <a:srgbClr val="7C7044"/>
              </a:solidFill>
            </a:endParaRPr>
          </a:p>
          <a:p>
            <a:pPr marL="228600" indent="-231775">
              <a:spcBef>
                <a:spcPts val="0"/>
              </a:spcBef>
              <a:buFont typeface="Arial" pitchFamily="34" charset="0"/>
              <a:buChar char="•"/>
              <a:defRPr/>
            </a:pPr>
            <a:r>
              <a:rPr lang="en-US" sz="2200" dirty="0" smtClean="0">
                <a:solidFill>
                  <a:srgbClr val="7C7044"/>
                </a:solidFill>
              </a:rPr>
              <a:t>Activity: </a:t>
            </a:r>
            <a:r>
              <a:rPr lang="en-US" sz="2200" dirty="0" err="1" smtClean="0">
                <a:solidFill>
                  <a:srgbClr val="7C7044"/>
                </a:solidFill>
              </a:rPr>
              <a:t>LogixPro</a:t>
            </a:r>
            <a:r>
              <a:rPr lang="en-US" sz="2200" dirty="0" smtClean="0">
                <a:solidFill>
                  <a:srgbClr val="7C7044"/>
                </a:solidFill>
              </a:rPr>
              <a:t> Silo Lab (Cont’d)</a:t>
            </a:r>
            <a:endParaRPr lang="en-US" sz="2200" dirty="0">
              <a:solidFill>
                <a:srgbClr val="7C7044"/>
              </a:solidFill>
            </a:endParaRPr>
          </a:p>
          <a:p>
            <a:pPr marL="0" indent="0">
              <a:spcBef>
                <a:spcPts val="1200"/>
              </a:spcBef>
              <a:spcAft>
                <a:spcPts val="0"/>
              </a:spcAft>
              <a:buNone/>
              <a:defRPr/>
            </a:pPr>
            <a:r>
              <a:rPr lang="en-US" sz="2800" b="1" dirty="0" smtClean="0">
                <a:solidFill>
                  <a:srgbClr val="7C7044"/>
                </a:solidFill>
              </a:rPr>
              <a:t>SESSION V: </a:t>
            </a:r>
            <a:endParaRPr lang="en-US" sz="2800" b="1" dirty="0">
              <a:solidFill>
                <a:srgbClr val="7C7044"/>
              </a:solidFill>
            </a:endParaRPr>
          </a:p>
          <a:p>
            <a:pPr marL="228600" indent="-231775">
              <a:spcBef>
                <a:spcPts val="0"/>
              </a:spcBef>
              <a:buFont typeface="Arial" pitchFamily="34" charset="0"/>
              <a:buChar char="•"/>
              <a:defRPr/>
            </a:pPr>
            <a:r>
              <a:rPr lang="en-US" sz="2200" dirty="0" smtClean="0">
                <a:solidFill>
                  <a:srgbClr val="7C7044"/>
                </a:solidFill>
              </a:rPr>
              <a:t>PLC Timers</a:t>
            </a:r>
            <a:endParaRPr lang="en-US" sz="2200" dirty="0">
              <a:solidFill>
                <a:srgbClr val="7C7044"/>
              </a:solidFill>
            </a:endParaRPr>
          </a:p>
          <a:p>
            <a:pPr marL="228600" indent="-231775">
              <a:spcBef>
                <a:spcPts val="0"/>
              </a:spcBef>
              <a:buFont typeface="Arial" pitchFamily="34" charset="0"/>
              <a:buChar char="•"/>
              <a:defRPr/>
            </a:pPr>
            <a:r>
              <a:rPr lang="en-US" sz="2200" dirty="0" smtClean="0">
                <a:solidFill>
                  <a:srgbClr val="7C7044"/>
                </a:solidFill>
              </a:rPr>
              <a:t>Activity: </a:t>
            </a:r>
            <a:r>
              <a:rPr lang="en-US" sz="2200" dirty="0" err="1" smtClean="0">
                <a:solidFill>
                  <a:srgbClr val="7C7044"/>
                </a:solidFill>
              </a:rPr>
              <a:t>LogixPro</a:t>
            </a:r>
            <a:r>
              <a:rPr lang="en-US" sz="2200" dirty="0" smtClean="0">
                <a:solidFill>
                  <a:srgbClr val="7C7044"/>
                </a:solidFill>
              </a:rPr>
              <a:t> Introduction to Timers Lab</a:t>
            </a:r>
          </a:p>
          <a:p>
            <a:pPr marL="228600" lvl="1" indent="-231775">
              <a:spcBef>
                <a:spcPts val="0"/>
              </a:spcBef>
              <a:spcAft>
                <a:spcPts val="0"/>
              </a:spcAft>
              <a:buFont typeface="Arial" pitchFamily="34" charset="0"/>
              <a:buChar char="•"/>
              <a:defRPr/>
            </a:pPr>
            <a:r>
              <a:rPr lang="en-US" sz="2200" dirty="0">
                <a:solidFill>
                  <a:srgbClr val="7C7044"/>
                </a:solidFill>
              </a:rPr>
              <a:t>B</a:t>
            </a:r>
            <a:r>
              <a:rPr lang="en-US" sz="2200" dirty="0" smtClean="0">
                <a:solidFill>
                  <a:srgbClr val="7C7044"/>
                </a:solidFill>
              </a:rPr>
              <a:t>reak</a:t>
            </a:r>
          </a:p>
          <a:p>
            <a:pPr marL="228600" lvl="1" indent="-231775">
              <a:spcBef>
                <a:spcPts val="0"/>
              </a:spcBef>
              <a:spcAft>
                <a:spcPts val="1200"/>
              </a:spcAft>
              <a:buFont typeface="Arial" pitchFamily="34" charset="0"/>
              <a:buChar char="•"/>
              <a:defRPr/>
            </a:pPr>
            <a:r>
              <a:rPr lang="en-US" sz="2200" dirty="0" smtClean="0">
                <a:solidFill>
                  <a:srgbClr val="7C7044"/>
                </a:solidFill>
              </a:rPr>
              <a:t>Activity: </a:t>
            </a:r>
            <a:r>
              <a:rPr lang="en-US" sz="2200" dirty="0" err="1">
                <a:solidFill>
                  <a:srgbClr val="7C7044"/>
                </a:solidFill>
              </a:rPr>
              <a:t>LogixPro</a:t>
            </a:r>
            <a:r>
              <a:rPr lang="en-US" sz="2200" dirty="0">
                <a:solidFill>
                  <a:srgbClr val="7C7044"/>
                </a:solidFill>
              </a:rPr>
              <a:t> Introduction to Timers </a:t>
            </a:r>
            <a:r>
              <a:rPr lang="en-US" sz="2200" dirty="0" smtClean="0">
                <a:solidFill>
                  <a:srgbClr val="7C7044"/>
                </a:solidFill>
              </a:rPr>
              <a:t>Lab (Cont’d)</a:t>
            </a:r>
          </a:p>
          <a:p>
            <a:pPr marL="0" lvl="1" indent="0">
              <a:spcBef>
                <a:spcPts val="0"/>
              </a:spcBef>
              <a:spcAft>
                <a:spcPts val="1200"/>
              </a:spcAft>
              <a:buNone/>
              <a:defRPr/>
            </a:pPr>
            <a:r>
              <a:rPr lang="en-US" dirty="0">
                <a:solidFill>
                  <a:srgbClr val="7C7044"/>
                </a:solidFill>
              </a:rPr>
              <a:t>LUNCH</a:t>
            </a:r>
          </a:p>
          <a:p>
            <a:pPr marL="0" lvl="1" indent="0">
              <a:spcBef>
                <a:spcPts val="0"/>
              </a:spcBef>
              <a:spcAft>
                <a:spcPts val="1200"/>
              </a:spcAft>
              <a:buNone/>
              <a:defRPr/>
            </a:pPr>
            <a:endParaRPr lang="en-US" sz="2200" dirty="0">
              <a:solidFill>
                <a:srgbClr val="7C7044"/>
              </a:solidFill>
            </a:endParaRPr>
          </a:p>
          <a:p>
            <a:pPr marL="228600" lvl="1" indent="-231775">
              <a:spcBef>
                <a:spcPts val="0"/>
              </a:spcBef>
              <a:spcAft>
                <a:spcPts val="1200"/>
              </a:spcAft>
              <a:buFont typeface="Arial" pitchFamily="34" charset="0"/>
              <a:buChar char="•"/>
              <a:defRPr/>
            </a:pPr>
            <a:endParaRPr lang="en-US" sz="2200" dirty="0">
              <a:solidFill>
                <a:srgbClr val="7C7044"/>
              </a:solidFill>
            </a:endParaRPr>
          </a:p>
          <a:p>
            <a:pPr marL="0" lvl="1" indent="0">
              <a:spcBef>
                <a:spcPts val="0"/>
              </a:spcBef>
              <a:spcAft>
                <a:spcPts val="1200"/>
              </a:spcAft>
              <a:buNone/>
              <a:defRPr/>
            </a:pPr>
            <a:endParaRPr lang="en-US" sz="2200" dirty="0" smtClean="0">
              <a:solidFill>
                <a:srgbClr val="7C7044"/>
              </a:solidFill>
            </a:endParaRPr>
          </a:p>
          <a:p>
            <a:pPr marL="0" lvl="1" indent="0">
              <a:spcBef>
                <a:spcPts val="0"/>
              </a:spcBef>
              <a:buNone/>
              <a:defRPr/>
            </a:pPr>
            <a:endParaRPr lang="en-US" sz="2200" dirty="0">
              <a:solidFill>
                <a:srgbClr val="7C7044"/>
              </a:solidFill>
            </a:endParaRP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t>168</a:t>
            </a:fld>
            <a:endParaRPr lang="en-US" dirty="0">
              <a:solidFill>
                <a:srgbClr val="7C7044"/>
              </a:solidFill>
            </a:endParaRPr>
          </a:p>
        </p:txBody>
      </p:sp>
    </p:spTree>
    <p:extLst>
      <p:ext uri="{BB962C8B-B14F-4D97-AF65-F5344CB8AC3E}">
        <p14:creationId xmlns:p14="http://schemas.microsoft.com/office/powerpoint/2010/main" val="241075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C7044"/>
                </a:solidFill>
              </a:rPr>
              <a:t>AGENDA</a:t>
            </a:r>
            <a:endParaRPr lang="en-US" dirty="0">
              <a:solidFill>
                <a:srgbClr val="7C7044"/>
              </a:solidFill>
            </a:endParaRP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t>169</a:t>
            </a:fld>
            <a:endParaRPr lang="en-US" dirty="0">
              <a:solidFill>
                <a:srgbClr val="7C7044"/>
              </a:solidFill>
            </a:endParaRPr>
          </a:p>
        </p:txBody>
      </p:sp>
      <p:sp>
        <p:nvSpPr>
          <p:cNvPr id="5" name="Rectangle 4"/>
          <p:cNvSpPr/>
          <p:nvPr/>
        </p:nvSpPr>
        <p:spPr>
          <a:xfrm>
            <a:off x="522761" y="1142999"/>
            <a:ext cx="8001000" cy="3613297"/>
          </a:xfrm>
          <a:prstGeom prst="rect">
            <a:avLst/>
          </a:prstGeom>
        </p:spPr>
        <p:txBody>
          <a:bodyPr lIns="82296" tIns="36576" rIns="82296" bIns="36576">
            <a:spAutoFit/>
          </a:bodyPr>
          <a:lstStyle/>
          <a:p>
            <a:pPr marL="0" indent="0">
              <a:spcBef>
                <a:spcPts val="1200"/>
              </a:spcBef>
              <a:spcAft>
                <a:spcPts val="0"/>
              </a:spcAft>
              <a:buNone/>
              <a:defRPr/>
            </a:pPr>
            <a:r>
              <a:rPr lang="en-US" sz="2800" b="1" dirty="0" smtClean="0">
                <a:solidFill>
                  <a:srgbClr val="7C7044"/>
                </a:solidFill>
                <a:latin typeface="Arial Black" panose="020B0A04020102020204" pitchFamily="34" charset="0"/>
              </a:rPr>
              <a:t>SESSION VI: </a:t>
            </a:r>
          </a:p>
          <a:p>
            <a:pPr marL="228600" indent="-231775">
              <a:spcBef>
                <a:spcPts val="0"/>
              </a:spcBef>
              <a:buFont typeface="Arial" pitchFamily="34" charset="0"/>
              <a:buChar char="•"/>
              <a:defRPr/>
            </a:pPr>
            <a:r>
              <a:rPr lang="en-US" sz="2200" dirty="0" smtClean="0">
                <a:solidFill>
                  <a:srgbClr val="7C7044"/>
                </a:solidFill>
                <a:latin typeface="Arial Black" panose="020B0A04020102020204" pitchFamily="34" charset="0"/>
              </a:rPr>
              <a:t>PLC Counters</a:t>
            </a:r>
          </a:p>
          <a:p>
            <a:pPr marL="228600" indent="-231775">
              <a:spcBef>
                <a:spcPts val="0"/>
              </a:spcBef>
              <a:buFont typeface="Arial" pitchFamily="34" charset="0"/>
              <a:buChar char="•"/>
              <a:defRPr/>
            </a:pPr>
            <a:r>
              <a:rPr lang="en-US" sz="2200" dirty="0" smtClean="0">
                <a:solidFill>
                  <a:srgbClr val="7C7044"/>
                </a:solidFill>
                <a:latin typeface="Arial Black" panose="020B0A04020102020204" pitchFamily="34" charset="0"/>
              </a:rPr>
              <a:t>Activity: </a:t>
            </a:r>
            <a:r>
              <a:rPr lang="en-US" sz="2200" dirty="0" err="1" smtClean="0">
                <a:solidFill>
                  <a:srgbClr val="7C7044"/>
                </a:solidFill>
                <a:latin typeface="Arial Black" panose="020B0A04020102020204" pitchFamily="34" charset="0"/>
              </a:rPr>
              <a:t>LogixPro</a:t>
            </a:r>
            <a:r>
              <a:rPr lang="en-US" sz="2200" dirty="0" smtClean="0">
                <a:solidFill>
                  <a:srgbClr val="7C7044"/>
                </a:solidFill>
                <a:latin typeface="Arial Black" panose="020B0A04020102020204" pitchFamily="34" charset="0"/>
              </a:rPr>
              <a:t> Introduction to Counters Lab</a:t>
            </a:r>
          </a:p>
          <a:p>
            <a:pPr marL="228600" indent="-231775">
              <a:spcBef>
                <a:spcPts val="0"/>
              </a:spcBef>
              <a:buFont typeface="Arial" pitchFamily="34" charset="0"/>
              <a:buChar char="•"/>
              <a:defRPr/>
            </a:pPr>
            <a:r>
              <a:rPr lang="en-US" sz="2200" dirty="0">
                <a:solidFill>
                  <a:srgbClr val="7C7044"/>
                </a:solidFill>
                <a:latin typeface="Arial Black" panose="020B0A04020102020204" pitchFamily="34" charset="0"/>
              </a:rPr>
              <a:t>B</a:t>
            </a:r>
            <a:r>
              <a:rPr lang="en-US" sz="2200" dirty="0" smtClean="0">
                <a:solidFill>
                  <a:srgbClr val="7C7044"/>
                </a:solidFill>
                <a:latin typeface="Arial Black" panose="020B0A04020102020204" pitchFamily="34" charset="0"/>
              </a:rPr>
              <a:t>reak</a:t>
            </a:r>
          </a:p>
          <a:p>
            <a:pPr marL="228600" indent="-231775">
              <a:spcBef>
                <a:spcPts val="0"/>
              </a:spcBef>
              <a:buFont typeface="Arial" pitchFamily="34" charset="0"/>
              <a:buChar char="•"/>
              <a:defRPr/>
            </a:pPr>
            <a:r>
              <a:rPr lang="en-US" sz="2200" dirty="0" smtClean="0">
                <a:solidFill>
                  <a:srgbClr val="7C7044"/>
                </a:solidFill>
                <a:latin typeface="Arial Black" panose="020B0A04020102020204" pitchFamily="34" charset="0"/>
              </a:rPr>
              <a:t>Activity: </a:t>
            </a:r>
            <a:r>
              <a:rPr lang="en-US" sz="2200" dirty="0" err="1">
                <a:solidFill>
                  <a:srgbClr val="7C7044"/>
                </a:solidFill>
                <a:latin typeface="Arial Black" panose="020B0A04020102020204" pitchFamily="34" charset="0"/>
              </a:rPr>
              <a:t>LogixPro</a:t>
            </a:r>
            <a:r>
              <a:rPr lang="en-US" sz="2200" dirty="0">
                <a:solidFill>
                  <a:srgbClr val="7C7044"/>
                </a:solidFill>
                <a:latin typeface="Arial Black" panose="020B0A04020102020204" pitchFamily="34" charset="0"/>
              </a:rPr>
              <a:t> </a:t>
            </a:r>
            <a:r>
              <a:rPr lang="en-US" sz="2200" dirty="0" smtClean="0">
                <a:solidFill>
                  <a:srgbClr val="7C7044"/>
                </a:solidFill>
                <a:latin typeface="Arial Black" panose="020B0A04020102020204" pitchFamily="34" charset="0"/>
              </a:rPr>
              <a:t>Batch Mixing Lab</a:t>
            </a:r>
            <a:endParaRPr lang="en-US" sz="2200" dirty="0">
              <a:solidFill>
                <a:srgbClr val="7C7044"/>
              </a:solidFill>
              <a:latin typeface="Arial Black" panose="020B0A04020102020204" pitchFamily="34" charset="0"/>
            </a:endParaRPr>
          </a:p>
          <a:p>
            <a:pPr lvl="0">
              <a:spcBef>
                <a:spcPts val="1200"/>
              </a:spcBef>
              <a:spcAft>
                <a:spcPts val="1200"/>
              </a:spcAft>
            </a:pPr>
            <a:r>
              <a:rPr lang="en-US" sz="2800" b="1" dirty="0" smtClean="0">
                <a:solidFill>
                  <a:srgbClr val="7C7044"/>
                </a:solidFill>
                <a:latin typeface="Arial Black" panose="020B0A04020102020204" pitchFamily="34" charset="0"/>
              </a:rPr>
              <a:t>REVIEW </a:t>
            </a:r>
            <a:r>
              <a:rPr lang="en-US" sz="2800" b="1" dirty="0">
                <a:solidFill>
                  <a:srgbClr val="7C7044"/>
                </a:solidFill>
                <a:latin typeface="Arial Black" panose="020B0A04020102020204" pitchFamily="34" charset="0"/>
              </a:rPr>
              <a:t>AND </a:t>
            </a:r>
            <a:r>
              <a:rPr lang="en-US" sz="2800" b="1" dirty="0" smtClean="0">
                <a:solidFill>
                  <a:srgbClr val="7C7044"/>
                </a:solidFill>
                <a:latin typeface="Arial Black" panose="020B0A04020102020204" pitchFamily="34" charset="0"/>
              </a:rPr>
              <a:t>REFLECTION</a:t>
            </a:r>
          </a:p>
          <a:p>
            <a:pPr lvl="0">
              <a:spcBef>
                <a:spcPts val="1200"/>
              </a:spcBef>
              <a:spcAft>
                <a:spcPts val="1200"/>
              </a:spcAft>
            </a:pPr>
            <a:r>
              <a:rPr lang="en-US" sz="2800" b="1" dirty="0" smtClean="0">
                <a:solidFill>
                  <a:srgbClr val="7C7044"/>
                </a:solidFill>
                <a:latin typeface="Arial Black" panose="020B0A04020102020204" pitchFamily="34" charset="0"/>
              </a:rPr>
              <a:t>PLC LOGIC SCHEMATICS FINAL ASSESSMENT</a:t>
            </a:r>
            <a:endParaRPr lang="en-US" sz="2800" b="1"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364508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C7044"/>
                </a:solidFill>
              </a:rPr>
              <a:t>WHAT WILL HAPPEN IN THE FOLLOWING CIRCUIT WHEN THE SWITCH IS OPEN?</a:t>
            </a:r>
            <a:endParaRPr lang="en-US" dirty="0">
              <a:solidFill>
                <a:srgbClr val="7C7044"/>
              </a:solidFill>
            </a:endParaRPr>
          </a:p>
        </p:txBody>
      </p:sp>
      <p:sp>
        <p:nvSpPr>
          <p:cNvPr id="3" name="Content Placeholder 2"/>
          <p:cNvSpPr>
            <a:spLocks noGrp="1"/>
          </p:cNvSpPr>
          <p:nvPr>
            <p:ph idx="1"/>
          </p:nvPr>
        </p:nvSpPr>
        <p:spPr>
          <a:xfrm>
            <a:off x="548640" y="1984248"/>
            <a:ext cx="8001000" cy="3733800"/>
          </a:xfrm>
        </p:spPr>
        <p:txBody>
          <a:bodyPr/>
          <a:lstStyle/>
          <a:p>
            <a:r>
              <a:rPr lang="en-US" dirty="0" smtClean="0">
                <a:solidFill>
                  <a:srgbClr val="7C7044"/>
                </a:solidFill>
              </a:rPr>
              <a:t>When </a:t>
            </a:r>
            <a:r>
              <a:rPr lang="en-US" dirty="0">
                <a:solidFill>
                  <a:srgbClr val="7C7044"/>
                </a:solidFill>
              </a:rPr>
              <a:t>the switch is open, the N.C. contact remains closed and the green light is energized, while the N.O. contact remains open and the red light remains off</a:t>
            </a:r>
          </a:p>
          <a:p>
            <a:endParaRPr lang="en-US" dirty="0">
              <a:solidFill>
                <a:srgbClr val="7C7044"/>
              </a:solidFill>
            </a:endParaRPr>
          </a:p>
        </p:txBody>
      </p:sp>
      <p:sp>
        <p:nvSpPr>
          <p:cNvPr id="4" name="Slide Number Placeholder 3"/>
          <p:cNvSpPr>
            <a:spLocks noGrp="1"/>
          </p:cNvSpPr>
          <p:nvPr>
            <p:ph type="sldNum" sz="quarter" idx="4"/>
          </p:nvPr>
        </p:nvSpPr>
        <p:spPr/>
        <p:txBody>
          <a:bodyPr/>
          <a:lstStyle/>
          <a:p>
            <a:pPr>
              <a:defRPr/>
            </a:pPr>
            <a:fld id="{75CB8FFD-FB53-4BBF-B2D4-E0E609474CBD}" type="slidenum">
              <a:rPr lang="en-US" smtClean="0">
                <a:solidFill>
                  <a:srgbClr val="7C7044"/>
                </a:solidFill>
              </a:rPr>
              <a:pPr>
                <a:defRPr/>
              </a:pPr>
              <a:t>17</a:t>
            </a:fld>
            <a:endParaRPr lang="en-US" dirty="0">
              <a:solidFill>
                <a:srgbClr val="7C7044"/>
              </a:solidFill>
            </a:endParaRPr>
          </a:p>
        </p:txBody>
      </p:sp>
    </p:spTree>
    <p:extLst>
      <p:ext uri="{BB962C8B-B14F-4D97-AF65-F5344CB8AC3E}">
        <p14:creationId xmlns:p14="http://schemas.microsoft.com/office/powerpoint/2010/main" val="21070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C7044"/>
                </a:solidFill>
              </a:rPr>
              <a:t>ACTIVITY: LOGIXPRO SILO LAB</a:t>
            </a:r>
            <a:endParaRPr lang="en-US" dirty="0">
              <a:solidFill>
                <a:srgbClr val="7C7044"/>
              </a:solidFill>
            </a:endParaRPr>
          </a:p>
        </p:txBody>
      </p:sp>
      <p:sp>
        <p:nvSpPr>
          <p:cNvPr id="3" name="Content Placeholder 2"/>
          <p:cNvSpPr>
            <a:spLocks noGrp="1"/>
          </p:cNvSpPr>
          <p:nvPr>
            <p:ph idx="1"/>
          </p:nvPr>
        </p:nvSpPr>
        <p:spPr>
          <a:xfrm>
            <a:off x="457200" y="2057400"/>
            <a:ext cx="8001000" cy="3962400"/>
          </a:xfrm>
        </p:spPr>
        <p:txBody>
          <a:bodyPr/>
          <a:lstStyle/>
          <a:p>
            <a:pPr marL="0" indent="0">
              <a:spcBef>
                <a:spcPts val="1200"/>
              </a:spcBef>
              <a:spcAft>
                <a:spcPts val="1200"/>
              </a:spcAft>
              <a:buFontTx/>
              <a:buNone/>
              <a:defRPr/>
            </a:pPr>
            <a:r>
              <a:rPr lang="en-US" sz="2800" b="1" dirty="0" smtClean="0">
                <a:solidFill>
                  <a:srgbClr val="FF9900"/>
                </a:solidFill>
                <a:cs typeface="Arial" pitchFamily="34" charset="0"/>
              </a:rPr>
              <a:t>EXERCISE: </a:t>
            </a:r>
            <a:endParaRPr lang="en-US" sz="2800" b="1" dirty="0">
              <a:solidFill>
                <a:srgbClr val="FF9900"/>
              </a:solidFill>
              <a:cs typeface="Arial" pitchFamily="34" charset="0"/>
            </a:endParaRPr>
          </a:p>
          <a:p>
            <a:pPr marL="228600" indent="-228600">
              <a:spcBef>
                <a:spcPts val="1200"/>
              </a:spcBef>
              <a:spcAft>
                <a:spcPts val="1200"/>
              </a:spcAft>
              <a:defRPr/>
            </a:pPr>
            <a:r>
              <a:rPr lang="en-US" sz="2800" b="1" dirty="0" smtClean="0">
                <a:solidFill>
                  <a:srgbClr val="7C7044"/>
                </a:solidFill>
                <a:cs typeface="Arial" pitchFamily="34" charset="0"/>
              </a:rPr>
              <a:t>The Silo Lab Utilizing Relay Logic – Exercises 1 and 2 (Cont’d)</a:t>
            </a:r>
            <a:endParaRPr lang="en-US" sz="2800" b="1" dirty="0">
              <a:solidFill>
                <a:srgbClr val="7C7044"/>
              </a:solidFill>
              <a:cs typeface="Arial" pitchFamily="34" charset="0"/>
            </a:endParaRP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170</a:t>
            </a:fld>
            <a:endParaRPr lang="en-US" dirty="0">
              <a:solidFill>
                <a:srgbClr val="7C7044"/>
              </a:solidFill>
            </a:endParaRPr>
          </a:p>
        </p:txBody>
      </p:sp>
    </p:spTree>
    <p:extLst>
      <p:ext uri="{BB962C8B-B14F-4D97-AF65-F5344CB8AC3E}">
        <p14:creationId xmlns:p14="http://schemas.microsoft.com/office/powerpoint/2010/main" val="39911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Shape 97"/>
        <p:cNvGrpSpPr/>
        <p:nvPr/>
      </p:nvGrpSpPr>
      <p:grpSpPr>
        <a:xfrm>
          <a:off x="0" y="0"/>
          <a:ext cx="0" cy="0"/>
          <a:chOff x="0" y="0"/>
          <a:chExt cx="0" cy="0"/>
        </a:xfrm>
      </p:grpSpPr>
      <p:sp>
        <p:nvSpPr>
          <p:cNvPr id="3" name="Title 2"/>
          <p:cNvSpPr>
            <a:spLocks noGrp="1"/>
          </p:cNvSpPr>
          <p:nvPr>
            <p:ph type="ctrTitle"/>
          </p:nvPr>
        </p:nvSpPr>
        <p:spPr>
          <a:xfrm>
            <a:off x="548640" y="2286000"/>
            <a:ext cx="8001000" cy="1673352"/>
          </a:xfrm>
        </p:spPr>
        <p:txBody>
          <a:bodyPr/>
          <a:lstStyle/>
          <a:p>
            <a:r>
              <a:rPr lang="en-US" dirty="0" smtClean="0">
                <a:solidFill>
                  <a:srgbClr val="7C7044"/>
                </a:solidFill>
              </a:rPr>
              <a:t>INTRODUCTION</a:t>
            </a:r>
            <a:r>
              <a:rPr lang="en-US" dirty="0">
                <a:solidFill>
                  <a:srgbClr val="7C7044"/>
                </a:solidFill>
              </a:rPr>
              <a:t> </a:t>
            </a:r>
            <a:r>
              <a:rPr lang="en-US" dirty="0" smtClean="0">
                <a:solidFill>
                  <a:srgbClr val="7C7044"/>
                </a:solidFill>
              </a:rPr>
              <a:t>TO PLC TIMERS</a:t>
            </a:r>
            <a:endParaRPr lang="en-US" dirty="0">
              <a:solidFill>
                <a:srgbClr val="7C7044"/>
              </a:solidFil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C1F140F-8608-4B10-A68B-C5D79A9156D0}" type="slidenum">
              <a:rPr lang="en-US" sz="1800">
                <a:solidFill>
                  <a:srgbClr val="7C7044"/>
                </a:solidFill>
                <a:latin typeface="Arial Black" panose="020B0A04020102020204" pitchFamily="34" charset="0"/>
              </a:rPr>
              <a:pPr>
                <a:defRPr/>
              </a:pPr>
              <a:t>171</a:t>
            </a:fld>
            <a:endParaRPr lang="en-US" sz="1800" dirty="0">
              <a:solidFill>
                <a:srgbClr val="7C7044"/>
              </a:solidFill>
              <a:latin typeface="Arial Black" panose="020B0A04020102020204" pitchFamily="34" charset="0"/>
            </a:endParaRPr>
          </a:p>
        </p:txBody>
      </p:sp>
      <p:sp>
        <p:nvSpPr>
          <p:cNvPr id="5" name="Title 1"/>
          <p:cNvSpPr txBox="1">
            <a:spLocks/>
          </p:cNvSpPr>
          <p:nvPr/>
        </p:nvSpPr>
        <p:spPr bwMode="auto">
          <a:xfrm>
            <a:off x="228601" y="136525"/>
            <a:ext cx="84089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8666" tIns="39333" rIns="78666" bIns="39333" numCol="1" anchor="t" anchorCtr="0" compatLnSpc="1">
            <a:prstTxWarp prst="textNoShape">
              <a:avLst/>
            </a:prstTxWarp>
          </a:bodyPr>
          <a:lstStyle>
            <a:lvl1pPr algn="l" defTabSz="787400" rtl="0" eaLnBrk="1" fontAlgn="base" hangingPunct="1">
              <a:spcBef>
                <a:spcPct val="0"/>
              </a:spcBef>
              <a:spcAft>
                <a:spcPct val="0"/>
              </a:spcAft>
              <a:defRPr sz="4000">
                <a:solidFill>
                  <a:schemeClr val="accent1">
                    <a:lumMod val="50000"/>
                  </a:schemeClr>
                </a:solidFill>
                <a:latin typeface="Arial Black" pitchFamily="34" charset="0"/>
                <a:ea typeface="+mj-ea"/>
                <a:cs typeface="+mj-cs"/>
              </a:defRPr>
            </a:lvl1pPr>
            <a:lvl2pPr algn="l" defTabSz="787400" rtl="0" eaLnBrk="1" fontAlgn="base" hangingPunct="1">
              <a:spcBef>
                <a:spcPct val="0"/>
              </a:spcBef>
              <a:spcAft>
                <a:spcPct val="0"/>
              </a:spcAft>
              <a:defRPr sz="3400">
                <a:solidFill>
                  <a:srgbClr val="00202E"/>
                </a:solidFill>
                <a:latin typeface="ScalaSansLF-Bold" pitchFamily="2" charset="0"/>
              </a:defRPr>
            </a:lvl2pPr>
            <a:lvl3pPr algn="l" defTabSz="787400" rtl="0" eaLnBrk="1" fontAlgn="base" hangingPunct="1">
              <a:spcBef>
                <a:spcPct val="0"/>
              </a:spcBef>
              <a:spcAft>
                <a:spcPct val="0"/>
              </a:spcAft>
              <a:defRPr sz="3400">
                <a:solidFill>
                  <a:srgbClr val="00202E"/>
                </a:solidFill>
                <a:latin typeface="ScalaSansLF-Bold" pitchFamily="2" charset="0"/>
              </a:defRPr>
            </a:lvl3pPr>
            <a:lvl4pPr algn="l" defTabSz="787400" rtl="0" eaLnBrk="1" fontAlgn="base" hangingPunct="1">
              <a:spcBef>
                <a:spcPct val="0"/>
              </a:spcBef>
              <a:spcAft>
                <a:spcPct val="0"/>
              </a:spcAft>
              <a:defRPr sz="3400">
                <a:solidFill>
                  <a:srgbClr val="00202E"/>
                </a:solidFill>
                <a:latin typeface="ScalaSansLF-Bold" pitchFamily="2" charset="0"/>
              </a:defRPr>
            </a:lvl4pPr>
            <a:lvl5pPr algn="l" defTabSz="787400" rtl="0" eaLnBrk="1" fontAlgn="base" hangingPunct="1">
              <a:spcBef>
                <a:spcPct val="0"/>
              </a:spcBef>
              <a:spcAft>
                <a:spcPct val="0"/>
              </a:spcAft>
              <a:defRPr sz="3400">
                <a:solidFill>
                  <a:srgbClr val="00202E"/>
                </a:solidFill>
                <a:latin typeface="ScalaSansLF-Bold" pitchFamily="2" charset="0"/>
              </a:defRPr>
            </a:lvl5pPr>
            <a:lvl6pPr marL="457200" algn="l" defTabSz="787400" rtl="0" eaLnBrk="1" fontAlgn="base" hangingPunct="1">
              <a:spcBef>
                <a:spcPct val="0"/>
              </a:spcBef>
              <a:spcAft>
                <a:spcPct val="0"/>
              </a:spcAft>
              <a:defRPr sz="3400">
                <a:solidFill>
                  <a:srgbClr val="00202E"/>
                </a:solidFill>
                <a:latin typeface="ScalaSansLF-Bold" pitchFamily="2" charset="0"/>
              </a:defRPr>
            </a:lvl6pPr>
            <a:lvl7pPr marL="914400" algn="l" defTabSz="787400" rtl="0" eaLnBrk="1" fontAlgn="base" hangingPunct="1">
              <a:spcBef>
                <a:spcPct val="0"/>
              </a:spcBef>
              <a:spcAft>
                <a:spcPct val="0"/>
              </a:spcAft>
              <a:defRPr sz="3400">
                <a:solidFill>
                  <a:srgbClr val="00202E"/>
                </a:solidFill>
                <a:latin typeface="ScalaSansLF-Bold" pitchFamily="2" charset="0"/>
              </a:defRPr>
            </a:lvl7pPr>
            <a:lvl8pPr marL="1371600" algn="l" defTabSz="787400" rtl="0" eaLnBrk="1" fontAlgn="base" hangingPunct="1">
              <a:spcBef>
                <a:spcPct val="0"/>
              </a:spcBef>
              <a:spcAft>
                <a:spcPct val="0"/>
              </a:spcAft>
              <a:defRPr sz="3400">
                <a:solidFill>
                  <a:srgbClr val="00202E"/>
                </a:solidFill>
                <a:latin typeface="ScalaSansLF-Bold" pitchFamily="2" charset="0"/>
              </a:defRPr>
            </a:lvl8pPr>
            <a:lvl9pPr marL="1828800" algn="l" defTabSz="787400" rtl="0" eaLnBrk="1" fontAlgn="base" hangingPunct="1">
              <a:spcBef>
                <a:spcPct val="0"/>
              </a:spcBef>
              <a:spcAft>
                <a:spcPct val="0"/>
              </a:spcAft>
              <a:defRPr sz="3400">
                <a:solidFill>
                  <a:srgbClr val="00202E"/>
                </a:solidFill>
                <a:latin typeface="ScalaSansLF-Bold" pitchFamily="2" charset="0"/>
              </a:defRPr>
            </a:lvl9pPr>
          </a:lstStyle>
          <a:p>
            <a:r>
              <a:rPr lang="en-US" kern="0" dirty="0" smtClean="0">
                <a:solidFill>
                  <a:srgbClr val="7C7044"/>
                </a:solidFill>
              </a:rPr>
              <a:t>SESSION V</a:t>
            </a:r>
            <a:endParaRPr lang="en-US" kern="0" dirty="0">
              <a:solidFill>
                <a:srgbClr val="7C7044"/>
              </a:solidFill>
            </a:endParaRPr>
          </a:p>
        </p:txBody>
      </p:sp>
    </p:spTree>
    <p:extLst>
      <p:ext uri="{BB962C8B-B14F-4D97-AF65-F5344CB8AC3E}">
        <p14:creationId xmlns:p14="http://schemas.microsoft.com/office/powerpoint/2010/main" val="2398750375"/>
      </p:ext>
    </p:extLst>
  </p:cSld>
  <p:clrMapOvr>
    <a:masterClrMapping/>
  </p:clrMapOvr>
  <p:transition spd="slow">
    <p:cut/>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6525"/>
            <a:ext cx="8762999" cy="685800"/>
          </a:xfrm>
        </p:spPr>
        <p:txBody>
          <a:bodyPr/>
          <a:lstStyle/>
          <a:p>
            <a:r>
              <a:rPr lang="en-US" b="1" dirty="0">
                <a:solidFill>
                  <a:srgbClr val="7C7044"/>
                </a:solidFill>
                <a:cs typeface="Arial" pitchFamily="34" charset="0"/>
              </a:rPr>
              <a:t>SESSION V</a:t>
            </a:r>
            <a:r>
              <a:rPr lang="en-US" b="1" dirty="0" smtClean="0">
                <a:solidFill>
                  <a:srgbClr val="7C7044"/>
                </a:solidFill>
                <a:cs typeface="Arial" pitchFamily="34" charset="0"/>
              </a:rPr>
              <a:t>: </a:t>
            </a:r>
            <a:r>
              <a:rPr lang="en-US" b="1" dirty="0">
                <a:solidFill>
                  <a:srgbClr val="7C7044"/>
                </a:solidFill>
                <a:cs typeface="Arial" pitchFamily="34" charset="0"/>
              </a:rPr>
              <a:t>LEARNING OBJECTIVES</a:t>
            </a:r>
            <a:endParaRPr lang="en-US" dirty="0">
              <a:solidFill>
                <a:srgbClr val="7C7044"/>
              </a:solidFill>
            </a:endParaRPr>
          </a:p>
        </p:txBody>
      </p:sp>
      <p:sp>
        <p:nvSpPr>
          <p:cNvPr id="3" name="Content Placeholder 2"/>
          <p:cNvSpPr>
            <a:spLocks noGrp="1"/>
          </p:cNvSpPr>
          <p:nvPr>
            <p:ph idx="1"/>
          </p:nvPr>
        </p:nvSpPr>
        <p:spPr>
          <a:xfrm>
            <a:off x="548640" y="1463040"/>
            <a:ext cx="8001000" cy="4572000"/>
          </a:xfrm>
        </p:spPr>
        <p:txBody>
          <a:bodyPr/>
          <a:lstStyle/>
          <a:p>
            <a:pPr marL="228600" indent="-228600">
              <a:spcBef>
                <a:spcPts val="1200"/>
              </a:spcBef>
              <a:spcAft>
                <a:spcPts val="0"/>
              </a:spcAft>
              <a:buFont typeface="Arial" panose="020B0604020202020204" pitchFamily="34" charset="0"/>
              <a:buChar char="•"/>
              <a:defRPr/>
            </a:pPr>
            <a:r>
              <a:rPr lang="en-US" sz="2800" dirty="0" smtClean="0">
                <a:solidFill>
                  <a:srgbClr val="7C7044"/>
                </a:solidFill>
              </a:rPr>
              <a:t>At the conclusion of this session, participants will understand principles related to:</a:t>
            </a:r>
          </a:p>
          <a:p>
            <a:pPr marL="685800" lvl="1" indent="-228600">
              <a:spcBef>
                <a:spcPts val="0"/>
              </a:spcBef>
              <a:spcAft>
                <a:spcPts val="0"/>
              </a:spcAft>
              <a:buFont typeface="Courier New" panose="02070309020205020404" pitchFamily="49" charset="0"/>
              <a:buChar char="o"/>
            </a:pPr>
            <a:r>
              <a:rPr lang="en-US" sz="2200" dirty="0" smtClean="0">
                <a:solidFill>
                  <a:srgbClr val="7C7044"/>
                </a:solidFill>
                <a:cs typeface="Arial" pitchFamily="34" charset="0"/>
              </a:rPr>
              <a:t>Timer instructions</a:t>
            </a:r>
          </a:p>
          <a:p>
            <a:pPr marL="685800" lvl="1" indent="-228600">
              <a:spcBef>
                <a:spcPts val="0"/>
              </a:spcBef>
              <a:spcAft>
                <a:spcPts val="0"/>
              </a:spcAft>
              <a:buFont typeface="Courier New" panose="02070309020205020404" pitchFamily="49" charset="0"/>
              <a:buChar char="o"/>
            </a:pPr>
            <a:r>
              <a:rPr lang="en-US" sz="2200" dirty="0" smtClean="0">
                <a:solidFill>
                  <a:srgbClr val="7C7044"/>
                </a:solidFill>
                <a:cs typeface="Arial" pitchFamily="34" charset="0"/>
              </a:rPr>
              <a:t>Timer quantities</a:t>
            </a:r>
          </a:p>
          <a:p>
            <a:pPr marL="685800" lvl="1" indent="-228600">
              <a:spcBef>
                <a:spcPts val="0"/>
              </a:spcBef>
              <a:spcAft>
                <a:spcPts val="0"/>
              </a:spcAft>
              <a:buFont typeface="Courier New" panose="02070309020205020404" pitchFamily="49" charset="0"/>
              <a:buChar char="o"/>
            </a:pPr>
            <a:r>
              <a:rPr lang="en-US" sz="2200" dirty="0" smtClean="0">
                <a:solidFill>
                  <a:srgbClr val="7C7044"/>
                </a:solidFill>
                <a:cs typeface="Arial" pitchFamily="34" charset="0"/>
              </a:rPr>
              <a:t>Calculating timer duration</a:t>
            </a:r>
          </a:p>
          <a:p>
            <a:pPr marL="685800" lvl="1" indent="-228600">
              <a:spcBef>
                <a:spcPts val="0"/>
              </a:spcBef>
              <a:spcAft>
                <a:spcPts val="0"/>
              </a:spcAft>
              <a:buFont typeface="Courier New" panose="02070309020205020404" pitchFamily="49" charset="0"/>
              <a:buChar char="o"/>
            </a:pPr>
            <a:r>
              <a:rPr lang="en-US" sz="2200" dirty="0" smtClean="0">
                <a:solidFill>
                  <a:srgbClr val="7C7044"/>
                </a:solidFill>
                <a:cs typeface="Arial" pitchFamily="34" charset="0"/>
              </a:rPr>
              <a:t>Timer bits</a:t>
            </a:r>
          </a:p>
          <a:p>
            <a:pPr marL="685800" lvl="1" indent="-228600">
              <a:spcBef>
                <a:spcPts val="0"/>
              </a:spcBef>
              <a:spcAft>
                <a:spcPts val="0"/>
              </a:spcAft>
              <a:buFont typeface="Courier New" panose="02070309020205020404" pitchFamily="49" charset="0"/>
              <a:buChar char="o"/>
            </a:pPr>
            <a:r>
              <a:rPr lang="en-US" sz="2200" dirty="0" smtClean="0">
                <a:solidFill>
                  <a:srgbClr val="7C7044"/>
                </a:solidFill>
                <a:cs typeface="Arial" pitchFamily="34" charset="0"/>
              </a:rPr>
              <a:t>Timer types</a:t>
            </a:r>
            <a:endParaRPr lang="en-US" sz="2200" dirty="0">
              <a:solidFill>
                <a:srgbClr val="7C7044"/>
              </a:solidFill>
              <a:cs typeface="Arial" pitchFamily="34" charset="0"/>
            </a:endParaRP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172</a:t>
            </a:fld>
            <a:endParaRPr lang="en-US" dirty="0">
              <a:solidFill>
                <a:srgbClr val="7C7044"/>
              </a:solidFill>
            </a:endParaRPr>
          </a:p>
        </p:txBody>
      </p:sp>
    </p:spTree>
    <p:extLst>
      <p:ext uri="{BB962C8B-B14F-4D97-AF65-F5344CB8AC3E}">
        <p14:creationId xmlns:p14="http://schemas.microsoft.com/office/powerpoint/2010/main" val="310121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173</a:t>
            </a:fld>
            <a:endParaRPr lang="en-US" sz="1800" dirty="0">
              <a:solidFill>
                <a:srgbClr val="7C7044"/>
              </a:solidFill>
              <a:latin typeface="Arial Black" panose="020B0A04020102020204" pitchFamily="34" charset="0"/>
            </a:endParaRPr>
          </a:p>
        </p:txBody>
      </p:sp>
      <p:sp>
        <p:nvSpPr>
          <p:cNvPr id="7" name="Title 14"/>
          <p:cNvSpPr txBox="1">
            <a:spLocks/>
          </p:cNvSpPr>
          <p:nvPr/>
        </p:nvSpPr>
        <p:spPr>
          <a:xfrm>
            <a:off x="228600" y="137160"/>
            <a:ext cx="8412480" cy="685800"/>
          </a:xfrm>
          <a:prstGeom prst="rect">
            <a:avLst/>
          </a:prstGeom>
        </p:spPr>
        <p:txBody>
          <a:bodyPr vert="horz" lIns="82296" tIns="36576" rIns="82296" bIns="36576"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7C7044"/>
                </a:solidFill>
                <a:uLnTx/>
                <a:uFillTx/>
                <a:latin typeface="Arial Black" pitchFamily="34" charset="0"/>
                <a:ea typeface="+mj-ea"/>
                <a:cs typeface="+mj-cs"/>
              </a:rPr>
              <a:t>TIMER INSTRUCTIONS</a:t>
            </a:r>
            <a:endParaRPr kumimoji="0" lang="en-US" sz="3600" b="1" i="0" u="none" strike="noStrike" kern="1200" cap="none" spc="0" normalizeH="0" baseline="0" noProof="0" dirty="0">
              <a:ln>
                <a:noFill/>
              </a:ln>
              <a:solidFill>
                <a:srgbClr val="7C7044"/>
              </a:solidFill>
              <a:uLnTx/>
              <a:uFillTx/>
              <a:latin typeface="Arial Black" pitchFamily="34" charset="0"/>
              <a:ea typeface="+mj-ea"/>
              <a:cs typeface="+mj-cs"/>
            </a:endParaRPr>
          </a:p>
        </p:txBody>
      </p:sp>
      <p:sp>
        <p:nvSpPr>
          <p:cNvPr id="11" name="TextBox 10"/>
          <p:cNvSpPr txBox="1"/>
          <p:nvPr/>
        </p:nvSpPr>
        <p:spPr>
          <a:xfrm>
            <a:off x="548640" y="1463040"/>
            <a:ext cx="8001000" cy="4567404"/>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PLC timers are the most commonly used PLC instruction, after coils and contacts</a:t>
            </a:r>
          </a:p>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PLC timer instructions provide the same functions as on-delay and off-delay </a:t>
            </a:r>
            <a:r>
              <a:rPr lang="en-US" sz="2800" dirty="0" smtClean="0">
                <a:solidFill>
                  <a:srgbClr val="7C7044"/>
                </a:solidFill>
                <a:latin typeface="Arial Black" panose="020B0A04020102020204" pitchFamily="34" charset="0"/>
              </a:rPr>
              <a:t>timers</a:t>
            </a:r>
          </a:p>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PLC timers offer several advantages over real world mechanical and electronic </a:t>
            </a:r>
            <a:r>
              <a:rPr lang="en-US" sz="2800" dirty="0" smtClean="0">
                <a:solidFill>
                  <a:srgbClr val="7C7044"/>
                </a:solidFill>
                <a:latin typeface="Arial Black" panose="020B0A04020102020204" pitchFamily="34" charset="0"/>
              </a:rPr>
              <a:t>timers</a:t>
            </a:r>
            <a:endParaRPr lang="en-US" sz="2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2587448310"/>
      </p:ext>
    </p:extLst>
  </p:cSld>
  <p:clrMapOvr>
    <a:masterClrMapping/>
  </p:clrMapOvr>
  <p:transition spd="slow">
    <p:cut/>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174</a:t>
            </a:fld>
            <a:endParaRPr lang="en-US" sz="1800" dirty="0">
              <a:solidFill>
                <a:srgbClr val="7C7044"/>
              </a:solidFill>
              <a:latin typeface="Arial Black" panose="020B0A04020102020204" pitchFamily="34" charset="0"/>
            </a:endParaRPr>
          </a:p>
        </p:txBody>
      </p:sp>
      <p:sp>
        <p:nvSpPr>
          <p:cNvPr id="7" name="Title 14"/>
          <p:cNvSpPr txBox="1">
            <a:spLocks/>
          </p:cNvSpPr>
          <p:nvPr/>
        </p:nvSpPr>
        <p:spPr>
          <a:xfrm>
            <a:off x="228600" y="137160"/>
            <a:ext cx="8412480" cy="685800"/>
          </a:xfrm>
          <a:prstGeom prst="rect">
            <a:avLst/>
          </a:prstGeom>
        </p:spPr>
        <p:txBody>
          <a:bodyPr vert="horz" lIns="82296" tIns="36576" rIns="82296" bIns="36576"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7C7044"/>
                </a:solidFill>
                <a:uLnTx/>
                <a:uFillTx/>
                <a:latin typeface="Arial Black" pitchFamily="34" charset="0"/>
                <a:ea typeface="+mj-ea"/>
                <a:cs typeface="+mj-cs"/>
              </a:rPr>
              <a:t>TIMER ADVANTAGES</a:t>
            </a:r>
            <a:endParaRPr kumimoji="0" lang="en-US" sz="3600" b="1" i="0" u="none" strike="noStrike" kern="1200" cap="none" spc="0" normalizeH="0" baseline="0" noProof="0" dirty="0">
              <a:ln>
                <a:noFill/>
              </a:ln>
              <a:solidFill>
                <a:srgbClr val="7C7044"/>
              </a:solidFill>
              <a:uLnTx/>
              <a:uFillTx/>
              <a:latin typeface="Arial Black" pitchFamily="34" charset="0"/>
              <a:ea typeface="+mj-ea"/>
              <a:cs typeface="+mj-cs"/>
            </a:endParaRPr>
          </a:p>
        </p:txBody>
      </p:sp>
      <p:sp>
        <p:nvSpPr>
          <p:cNvPr id="11" name="TextBox 10"/>
          <p:cNvSpPr txBox="1"/>
          <p:nvPr/>
        </p:nvSpPr>
        <p:spPr>
          <a:xfrm>
            <a:off x="548640" y="1463040"/>
            <a:ext cx="8001000" cy="4659737"/>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Time setting can be easily set or changed</a:t>
            </a:r>
          </a:p>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Timers can be added or removed from circuit through the use of programming rather than wiring </a:t>
            </a:r>
            <a:r>
              <a:rPr lang="en-US" sz="2800" dirty="0" smtClean="0">
                <a:solidFill>
                  <a:srgbClr val="7C7044"/>
                </a:solidFill>
                <a:latin typeface="Arial Black" panose="020B0A04020102020204" pitchFamily="34" charset="0"/>
              </a:rPr>
              <a:t>changes</a:t>
            </a:r>
          </a:p>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Timer accuracy and repeatability are extremely high</a:t>
            </a:r>
          </a:p>
          <a:p>
            <a:endParaRPr lang="en-US" dirty="0">
              <a:solidFill>
                <a:srgbClr val="7C7044"/>
              </a:solidFill>
            </a:endParaRPr>
          </a:p>
        </p:txBody>
      </p:sp>
    </p:spTree>
    <p:extLst>
      <p:ext uri="{BB962C8B-B14F-4D97-AF65-F5344CB8AC3E}">
        <p14:creationId xmlns:p14="http://schemas.microsoft.com/office/powerpoint/2010/main" val="3707386811"/>
      </p:ext>
    </p:extLst>
  </p:cSld>
  <p:clrMapOvr>
    <a:masterClrMapping/>
  </p:clrMapOvr>
  <p:transition spd="slow">
    <p:cut/>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175</a:t>
            </a:fld>
            <a:endParaRPr lang="en-US" sz="1800" dirty="0">
              <a:solidFill>
                <a:srgbClr val="7C7044"/>
              </a:solidFill>
              <a:latin typeface="Arial Black" panose="020B0A04020102020204" pitchFamily="34" charset="0"/>
            </a:endParaRPr>
          </a:p>
        </p:txBody>
      </p:sp>
      <p:sp>
        <p:nvSpPr>
          <p:cNvPr id="7" name="Title 14"/>
          <p:cNvSpPr txBox="1">
            <a:spLocks/>
          </p:cNvSpPr>
          <p:nvPr/>
        </p:nvSpPr>
        <p:spPr>
          <a:xfrm>
            <a:off x="228600" y="137160"/>
            <a:ext cx="8412480" cy="685800"/>
          </a:xfrm>
          <a:prstGeom prst="rect">
            <a:avLst/>
          </a:prstGeom>
        </p:spPr>
        <p:txBody>
          <a:bodyPr vert="horz" lIns="82296" tIns="36576" rIns="82296" bIns="36576"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7C7044"/>
                </a:solidFill>
                <a:uLnTx/>
                <a:uFillTx/>
                <a:latin typeface="Arial Black" pitchFamily="34" charset="0"/>
                <a:ea typeface="+mj-ea"/>
                <a:cs typeface="+mj-cs"/>
              </a:rPr>
              <a:t>TIMER QUANTITIES</a:t>
            </a:r>
            <a:endParaRPr kumimoji="0" lang="en-US" sz="3600" b="1" i="0" u="none" strike="noStrike" kern="1200" cap="none" spc="0" normalizeH="0" baseline="0" noProof="0" dirty="0">
              <a:ln>
                <a:noFill/>
              </a:ln>
              <a:solidFill>
                <a:srgbClr val="7C7044"/>
              </a:solidFill>
              <a:uLnTx/>
              <a:uFillTx/>
              <a:latin typeface="Arial Black" pitchFamily="34" charset="0"/>
              <a:ea typeface="+mj-ea"/>
              <a:cs typeface="+mj-cs"/>
            </a:endParaRPr>
          </a:p>
        </p:txBody>
      </p:sp>
      <p:sp>
        <p:nvSpPr>
          <p:cNvPr id="11" name="TextBox 10"/>
          <p:cNvSpPr txBox="1"/>
          <p:nvPr/>
        </p:nvSpPr>
        <p:spPr>
          <a:xfrm>
            <a:off x="548640" y="1463040"/>
            <a:ext cx="8001000" cy="4567404"/>
          </a:xfrm>
          <a:prstGeom prst="rect">
            <a:avLst/>
          </a:prstGeom>
          <a:noFill/>
        </p:spPr>
        <p:txBody>
          <a:bodyPr wrap="square" lIns="82296" tIns="36576" rIns="82296" bIns="36576" rtlCol="0">
            <a:spAutoFit/>
          </a:bodyPr>
          <a:lstStyle/>
          <a:p>
            <a:pPr marL="228600" indent="-228600">
              <a:spcBef>
                <a:spcPts val="1200"/>
              </a:spcBef>
              <a:spcAft>
                <a:spcPts val="1200"/>
              </a:spcAft>
              <a:buClr>
                <a:srgbClr val="7C7044"/>
              </a:buClr>
              <a:buFont typeface="Arial" panose="020B0604020202020204" pitchFamily="34" charset="0"/>
              <a:buChar char="•"/>
            </a:pPr>
            <a:r>
              <a:rPr lang="en-US" sz="2800" b="1" dirty="0" smtClean="0">
                <a:solidFill>
                  <a:srgbClr val="FFC000"/>
                </a:solidFill>
                <a:latin typeface="Arial Black" panose="020B0A04020102020204" pitchFamily="34" charset="0"/>
              </a:rPr>
              <a:t>Preset Time: </a:t>
            </a:r>
            <a:r>
              <a:rPr lang="en-US" sz="2800" dirty="0" smtClean="0">
                <a:solidFill>
                  <a:srgbClr val="7C7044"/>
                </a:solidFill>
                <a:latin typeface="Arial Black" panose="020B0A04020102020204" pitchFamily="34" charset="0"/>
              </a:rPr>
              <a:t>This represents the time duration for the timing circuits</a:t>
            </a:r>
          </a:p>
          <a:p>
            <a:pPr marL="228600" indent="-228600">
              <a:spcBef>
                <a:spcPts val="1200"/>
              </a:spcBef>
              <a:spcAft>
                <a:spcPts val="1200"/>
              </a:spcAft>
              <a:buClr>
                <a:srgbClr val="7C7044"/>
              </a:buClr>
              <a:buFont typeface="Arial" panose="020B0604020202020204" pitchFamily="34" charset="0"/>
              <a:buChar char="•"/>
            </a:pPr>
            <a:r>
              <a:rPr lang="en-US" sz="2800" b="1" dirty="0">
                <a:solidFill>
                  <a:srgbClr val="FFC000"/>
                </a:solidFill>
                <a:latin typeface="Arial Black" panose="020B0A04020102020204" pitchFamily="34" charset="0"/>
              </a:rPr>
              <a:t>Accumulated Time: </a:t>
            </a:r>
            <a:r>
              <a:rPr lang="en-US" sz="2800" dirty="0" smtClean="0">
                <a:solidFill>
                  <a:srgbClr val="7C7044"/>
                </a:solidFill>
                <a:latin typeface="Arial Black" panose="020B0A04020102020204" pitchFamily="34" charset="0"/>
              </a:rPr>
              <a:t>This represents </a:t>
            </a:r>
            <a:r>
              <a:rPr lang="en-US" sz="2800" dirty="0">
                <a:solidFill>
                  <a:srgbClr val="7C7044"/>
                </a:solidFill>
                <a:latin typeface="Arial Black" panose="020B0A04020102020204" pitchFamily="34" charset="0"/>
              </a:rPr>
              <a:t>the amount of time </a:t>
            </a:r>
            <a:r>
              <a:rPr lang="en-US" sz="2800" dirty="0" smtClean="0">
                <a:solidFill>
                  <a:srgbClr val="7C7044"/>
                </a:solidFill>
                <a:latin typeface="Arial Black" panose="020B0A04020102020204" pitchFamily="34" charset="0"/>
              </a:rPr>
              <a:t>that </a:t>
            </a:r>
            <a:r>
              <a:rPr lang="en-US" sz="2800" dirty="0">
                <a:solidFill>
                  <a:srgbClr val="7C7044"/>
                </a:solidFill>
                <a:latin typeface="Arial Black" panose="020B0A04020102020204" pitchFamily="34" charset="0"/>
              </a:rPr>
              <a:t>has elapsed from the moment </a:t>
            </a:r>
            <a:r>
              <a:rPr lang="en-US" sz="2800" dirty="0" smtClean="0">
                <a:solidFill>
                  <a:srgbClr val="7C7044"/>
                </a:solidFill>
                <a:latin typeface="Arial Black" panose="020B0A04020102020204" pitchFamily="34" charset="0"/>
              </a:rPr>
              <a:t>the </a:t>
            </a:r>
            <a:r>
              <a:rPr lang="en-US" sz="2800" dirty="0">
                <a:solidFill>
                  <a:srgbClr val="7C7044"/>
                </a:solidFill>
                <a:latin typeface="Arial Black" panose="020B0A04020102020204" pitchFamily="34" charset="0"/>
              </a:rPr>
              <a:t>timing circuit </a:t>
            </a:r>
            <a:r>
              <a:rPr lang="en-US" sz="2800" dirty="0" smtClean="0">
                <a:solidFill>
                  <a:srgbClr val="7C7044"/>
                </a:solidFill>
                <a:latin typeface="Arial Black" panose="020B0A04020102020204" pitchFamily="34" charset="0"/>
              </a:rPr>
              <a:t>began</a:t>
            </a:r>
          </a:p>
          <a:p>
            <a:pPr marL="228600" indent="-228600">
              <a:spcBef>
                <a:spcPts val="1200"/>
              </a:spcBef>
              <a:spcAft>
                <a:spcPts val="1200"/>
              </a:spcAft>
              <a:buClr>
                <a:srgbClr val="7C7044"/>
              </a:buClr>
              <a:buFont typeface="Arial" panose="020B0604020202020204" pitchFamily="34" charset="0"/>
              <a:buChar char="•"/>
            </a:pPr>
            <a:r>
              <a:rPr lang="en-US" sz="2800" b="1" dirty="0">
                <a:solidFill>
                  <a:srgbClr val="FFC000"/>
                </a:solidFill>
                <a:latin typeface="Arial Black" panose="020B0A04020102020204" pitchFamily="34" charset="0"/>
              </a:rPr>
              <a:t>Time Base: </a:t>
            </a:r>
            <a:r>
              <a:rPr lang="en-US" sz="2800" dirty="0">
                <a:solidFill>
                  <a:srgbClr val="7C7044"/>
                </a:solidFill>
                <a:latin typeface="Arial Black" panose="020B0A04020102020204" pitchFamily="34" charset="0"/>
              </a:rPr>
              <a:t>The time base is a preset interval that the timer count. Typical time bases are: 1, 0.1 and </a:t>
            </a:r>
            <a:r>
              <a:rPr lang="en-US" sz="2800" dirty="0" smtClean="0">
                <a:solidFill>
                  <a:srgbClr val="7C7044"/>
                </a:solidFill>
                <a:latin typeface="Arial Black" panose="020B0A04020102020204" pitchFamily="34" charset="0"/>
              </a:rPr>
              <a:t>0.01</a:t>
            </a:r>
            <a:endParaRPr lang="en-US" sz="2800" i="1"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683884076"/>
      </p:ext>
    </p:extLst>
  </p:cSld>
  <p:clrMapOvr>
    <a:masterClrMapping/>
  </p:clrMapOvr>
  <p:transition spd="slow">
    <p:cut/>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176</a:t>
            </a:fld>
            <a:endParaRPr lang="en-US" sz="1800" dirty="0">
              <a:solidFill>
                <a:srgbClr val="7C7044"/>
              </a:solidFill>
              <a:latin typeface="Arial Black" panose="020B0A04020102020204" pitchFamily="34" charset="0"/>
            </a:endParaRPr>
          </a:p>
        </p:txBody>
      </p:sp>
      <p:grpSp>
        <p:nvGrpSpPr>
          <p:cNvPr id="26" name="Group 25"/>
          <p:cNvGrpSpPr/>
          <p:nvPr/>
        </p:nvGrpSpPr>
        <p:grpSpPr>
          <a:xfrm>
            <a:off x="1721778" y="2398218"/>
            <a:ext cx="5715000" cy="2257185"/>
            <a:chOff x="1828800" y="1219200"/>
            <a:chExt cx="5486400" cy="1616980"/>
          </a:xfrm>
        </p:grpSpPr>
        <p:sp>
          <p:nvSpPr>
            <p:cNvPr id="3" name="Rectangle 2"/>
            <p:cNvSpPr/>
            <p:nvPr/>
          </p:nvSpPr>
          <p:spPr>
            <a:xfrm>
              <a:off x="4648200" y="13716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1828800" y="1793696"/>
              <a:ext cx="685800" cy="457200"/>
              <a:chOff x="1600200" y="1371600"/>
              <a:chExt cx="685800" cy="457200"/>
            </a:xfrm>
          </p:grpSpPr>
          <p:cxnSp>
            <p:nvCxnSpPr>
              <p:cNvPr id="6" name="Straight Connector 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6248400" y="1447800"/>
              <a:ext cx="685800" cy="457200"/>
              <a:chOff x="2667000" y="1295400"/>
              <a:chExt cx="1143000" cy="609600"/>
            </a:xfrm>
          </p:grpSpPr>
          <p:sp>
            <p:nvSpPr>
              <p:cNvPr id="11" name="Double Bracket 10"/>
              <p:cNvSpPr/>
              <p:nvPr/>
            </p:nvSpPr>
            <p:spPr>
              <a:xfrm>
                <a:off x="2895600" y="1295400"/>
                <a:ext cx="9144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6248399" y="2133600"/>
              <a:ext cx="876299" cy="457200"/>
              <a:chOff x="2667000" y="1295400"/>
              <a:chExt cx="1460499" cy="609600"/>
            </a:xfrm>
          </p:grpSpPr>
          <p:sp>
            <p:nvSpPr>
              <p:cNvPr id="15" name="Double Bracket 14"/>
              <p:cNvSpPr/>
              <p:nvPr/>
            </p:nvSpPr>
            <p:spPr>
              <a:xfrm>
                <a:off x="2895600" y="1295400"/>
                <a:ext cx="9144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Straight Connector 15"/>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3810000" y="1600200"/>
                <a:ext cx="3174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p:cNvCxnSpPr/>
            <p:nvPr/>
          </p:nvCxnSpPr>
          <p:spPr>
            <a:xfrm>
              <a:off x="6934200" y="1692295"/>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362200" y="2026578"/>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76800" y="1219200"/>
              <a:ext cx="785493" cy="330723"/>
            </a:xfrm>
            <a:prstGeom prst="rect">
              <a:avLst/>
            </a:prstGeom>
            <a:solidFill>
              <a:schemeClr val="bg2">
                <a:lumMod val="40000"/>
                <a:lumOff val="60000"/>
              </a:schemeClr>
            </a:solidFill>
          </p:spPr>
          <p:txBody>
            <a:bodyPr wrap="square" rtlCol="0">
              <a:spAutoFit/>
            </a:bodyPr>
            <a:lstStyle/>
            <a:p>
              <a:r>
                <a:rPr lang="en-US" dirty="0" smtClean="0"/>
                <a:t>TON</a:t>
              </a:r>
              <a:endParaRPr lang="en-US" dirty="0"/>
            </a:p>
          </p:txBody>
        </p:sp>
        <p:sp>
          <p:nvSpPr>
            <p:cNvPr id="21" name="TextBox 20"/>
            <p:cNvSpPr txBox="1"/>
            <p:nvPr/>
          </p:nvSpPr>
          <p:spPr>
            <a:xfrm>
              <a:off x="4648200" y="1482904"/>
              <a:ext cx="1295400" cy="261610"/>
            </a:xfrm>
            <a:prstGeom prst="rect">
              <a:avLst/>
            </a:prstGeom>
            <a:noFill/>
          </p:spPr>
          <p:txBody>
            <a:bodyPr wrap="square" rtlCol="0">
              <a:spAutoFit/>
            </a:bodyPr>
            <a:lstStyle/>
            <a:p>
              <a:r>
                <a:rPr lang="en-US" sz="1100" dirty="0" smtClean="0"/>
                <a:t>Timer On Delay</a:t>
              </a:r>
              <a:endParaRPr lang="en-US" sz="1100" dirty="0"/>
            </a:p>
          </p:txBody>
        </p:sp>
        <p:sp>
          <p:nvSpPr>
            <p:cNvPr id="22" name="TextBox 21"/>
            <p:cNvSpPr txBox="1"/>
            <p:nvPr/>
          </p:nvSpPr>
          <p:spPr>
            <a:xfrm>
              <a:off x="4648200" y="1645578"/>
              <a:ext cx="1752600" cy="1190602"/>
            </a:xfrm>
            <a:prstGeom prst="rect">
              <a:avLst/>
            </a:prstGeom>
            <a:noFill/>
          </p:spPr>
          <p:txBody>
            <a:bodyPr wrap="square" rtlCol="0">
              <a:spAutoFit/>
            </a:bodyPr>
            <a:lstStyle/>
            <a:p>
              <a:pPr>
                <a:lnSpc>
                  <a:spcPct val="150000"/>
                </a:lnSpc>
              </a:pPr>
              <a:r>
                <a:rPr lang="en-US" sz="1100" dirty="0" smtClean="0"/>
                <a:t>Timer                      T4:1</a:t>
              </a:r>
            </a:p>
            <a:p>
              <a:pPr>
                <a:lnSpc>
                  <a:spcPct val="150000"/>
                </a:lnSpc>
              </a:pPr>
              <a:r>
                <a:rPr lang="en-US" sz="1100" dirty="0" smtClean="0"/>
                <a:t>Time Base                 0.1</a:t>
              </a:r>
            </a:p>
            <a:p>
              <a:pPr>
                <a:lnSpc>
                  <a:spcPct val="150000"/>
                </a:lnSpc>
              </a:pPr>
              <a:r>
                <a:rPr lang="en-US" sz="1100" dirty="0" smtClean="0"/>
                <a:t>Preset                       100</a:t>
              </a:r>
            </a:p>
            <a:p>
              <a:pPr>
                <a:lnSpc>
                  <a:spcPct val="150000"/>
                </a:lnSpc>
              </a:pPr>
              <a:r>
                <a:rPr lang="en-US" sz="1100" dirty="0" smtClean="0"/>
                <a:t>Accumulated              0</a:t>
              </a:r>
              <a:r>
                <a:rPr lang="en-US" dirty="0" smtClean="0"/>
                <a:t>	   </a:t>
              </a:r>
              <a:endParaRPr lang="en-US" dirty="0"/>
            </a:p>
          </p:txBody>
        </p:sp>
        <p:sp>
          <p:nvSpPr>
            <p:cNvPr id="23" name="TextBox 22"/>
            <p:cNvSpPr txBox="1"/>
            <p:nvPr/>
          </p:nvSpPr>
          <p:spPr>
            <a:xfrm>
              <a:off x="6414746" y="1538407"/>
              <a:ext cx="609600" cy="307777"/>
            </a:xfrm>
            <a:prstGeom prst="rect">
              <a:avLst/>
            </a:prstGeom>
            <a:noFill/>
          </p:spPr>
          <p:txBody>
            <a:bodyPr wrap="square" rtlCol="0">
              <a:spAutoFit/>
            </a:bodyPr>
            <a:lstStyle/>
            <a:p>
              <a:r>
                <a:rPr lang="en-US" dirty="0" smtClean="0"/>
                <a:t>EN</a:t>
              </a:r>
              <a:endParaRPr lang="en-US" dirty="0"/>
            </a:p>
          </p:txBody>
        </p:sp>
        <p:sp>
          <p:nvSpPr>
            <p:cNvPr id="24" name="TextBox 23"/>
            <p:cNvSpPr txBox="1"/>
            <p:nvPr/>
          </p:nvSpPr>
          <p:spPr>
            <a:xfrm>
              <a:off x="6403502" y="2199513"/>
              <a:ext cx="723900" cy="330723"/>
            </a:xfrm>
            <a:prstGeom prst="rect">
              <a:avLst/>
            </a:prstGeom>
            <a:noFill/>
          </p:spPr>
          <p:txBody>
            <a:bodyPr wrap="square" rtlCol="0">
              <a:spAutoFit/>
            </a:bodyPr>
            <a:lstStyle/>
            <a:p>
              <a:r>
                <a:rPr lang="en-US" dirty="0" smtClean="0"/>
                <a:t>DN</a:t>
              </a:r>
              <a:endParaRPr lang="en-US" dirty="0"/>
            </a:p>
          </p:txBody>
        </p:sp>
        <p:sp>
          <p:nvSpPr>
            <p:cNvPr id="25" name="TextBox 24"/>
            <p:cNvSpPr txBox="1"/>
            <p:nvPr/>
          </p:nvSpPr>
          <p:spPr>
            <a:xfrm>
              <a:off x="1905000" y="1447800"/>
              <a:ext cx="990600" cy="304800"/>
            </a:xfrm>
            <a:prstGeom prst="rect">
              <a:avLst/>
            </a:prstGeom>
            <a:noFill/>
          </p:spPr>
          <p:txBody>
            <a:bodyPr wrap="square" rtlCol="0">
              <a:spAutoFit/>
            </a:bodyPr>
            <a:lstStyle/>
            <a:p>
              <a:r>
                <a:rPr lang="en-US" dirty="0" smtClean="0"/>
                <a:t>I:1/0</a:t>
              </a:r>
              <a:endParaRPr lang="en-US" dirty="0"/>
            </a:p>
          </p:txBody>
        </p:sp>
      </p:grpSp>
      <p:sp>
        <p:nvSpPr>
          <p:cNvPr id="29" name="TextBox 28"/>
          <p:cNvSpPr txBox="1"/>
          <p:nvPr/>
        </p:nvSpPr>
        <p:spPr>
          <a:xfrm>
            <a:off x="548640" y="1463040"/>
            <a:ext cx="8001000" cy="1366528"/>
          </a:xfrm>
          <a:prstGeom prst="rect">
            <a:avLst/>
          </a:prstGeom>
          <a:noFill/>
        </p:spPr>
        <p:txBody>
          <a:bodyPr wrap="square" lIns="82296" tIns="36576" rIns="82296" bIns="36576" rtlCol="0">
            <a:spAutoFit/>
          </a:bodyPr>
          <a:lstStyle/>
          <a:p>
            <a:r>
              <a:rPr lang="en-US" sz="2800" dirty="0" smtClean="0">
                <a:solidFill>
                  <a:srgbClr val="7C7044"/>
                </a:solidFill>
                <a:latin typeface="Arial Black" panose="020B0A04020102020204" pitchFamily="34" charset="0"/>
              </a:rPr>
              <a:t>To calculate the duration of a timer multiply the preset value by the time base</a:t>
            </a:r>
            <a:endParaRPr lang="en-US" sz="2800" dirty="0">
              <a:solidFill>
                <a:srgbClr val="7C7044"/>
              </a:solidFill>
              <a:latin typeface="Arial Black" panose="020B0A04020102020204" pitchFamily="34" charset="0"/>
            </a:endParaRPr>
          </a:p>
        </p:txBody>
      </p:sp>
      <p:sp>
        <p:nvSpPr>
          <p:cNvPr id="30" name="TextBox 29"/>
          <p:cNvSpPr txBox="1"/>
          <p:nvPr/>
        </p:nvSpPr>
        <p:spPr>
          <a:xfrm>
            <a:off x="548640" y="4655403"/>
            <a:ext cx="8001000" cy="935641"/>
          </a:xfrm>
          <a:prstGeom prst="rect">
            <a:avLst/>
          </a:prstGeom>
          <a:noFill/>
        </p:spPr>
        <p:txBody>
          <a:bodyPr wrap="square" lIns="82296" tIns="36576" rIns="82296" bIns="36576" rtlCol="0">
            <a:spAutoFit/>
          </a:bodyPr>
          <a:lstStyle/>
          <a:p>
            <a:r>
              <a:rPr lang="en-US" sz="2800" dirty="0" smtClean="0">
                <a:solidFill>
                  <a:srgbClr val="7C7044"/>
                </a:solidFill>
                <a:latin typeface="Arial Black" panose="020B0A04020102020204" pitchFamily="34" charset="0"/>
              </a:rPr>
              <a:t>The above timers duration is set for 10 seconds</a:t>
            </a:r>
            <a:endParaRPr lang="en-US" sz="2800" dirty="0">
              <a:solidFill>
                <a:srgbClr val="7C7044"/>
              </a:solidFill>
              <a:latin typeface="Arial Black" panose="020B0A04020102020204" pitchFamily="34" charset="0"/>
            </a:endParaRPr>
          </a:p>
        </p:txBody>
      </p:sp>
      <p:sp>
        <p:nvSpPr>
          <p:cNvPr id="31" name="TextBox 30"/>
          <p:cNvSpPr txBox="1"/>
          <p:nvPr/>
        </p:nvSpPr>
        <p:spPr>
          <a:xfrm>
            <a:off x="548640" y="5585068"/>
            <a:ext cx="7315200" cy="504754"/>
          </a:xfrm>
          <a:prstGeom prst="rect">
            <a:avLst/>
          </a:prstGeom>
          <a:noFill/>
        </p:spPr>
        <p:txBody>
          <a:bodyPr wrap="square" lIns="82296" tIns="36576" rIns="82296" bIns="36576" rtlCol="0">
            <a:spAutoFit/>
          </a:bodyPr>
          <a:lstStyle/>
          <a:p>
            <a:pPr algn="ctr"/>
            <a:r>
              <a:rPr lang="en-US" sz="2800" dirty="0" smtClean="0">
                <a:solidFill>
                  <a:srgbClr val="FFC000"/>
                </a:solidFill>
                <a:latin typeface="Arial Black" panose="020B0A04020102020204" pitchFamily="34" charset="0"/>
              </a:rPr>
              <a:t>100 x 0.1 = 10 </a:t>
            </a:r>
          </a:p>
        </p:txBody>
      </p:sp>
      <p:sp>
        <p:nvSpPr>
          <p:cNvPr id="32" name="Title 14"/>
          <p:cNvSpPr txBox="1">
            <a:spLocks/>
          </p:cNvSpPr>
          <p:nvPr/>
        </p:nvSpPr>
        <p:spPr>
          <a:xfrm>
            <a:off x="228600" y="381000"/>
            <a:ext cx="8412480" cy="685800"/>
          </a:xfrm>
          <a:prstGeom prst="rect">
            <a:avLst/>
          </a:prstGeom>
        </p:spPr>
        <p:txBody>
          <a:bodyPr vert="horz" lIns="82296" tIns="36576" rIns="82296" bIns="36576"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7C7044"/>
                </a:solidFill>
                <a:uLnTx/>
                <a:uFillTx/>
                <a:latin typeface="Arial Black" pitchFamily="34" charset="0"/>
                <a:ea typeface="+mj-ea"/>
                <a:cs typeface="+mj-cs"/>
              </a:rPr>
              <a:t>CALCULATING TIMER DURATION</a:t>
            </a:r>
            <a:endParaRPr kumimoji="0" lang="en-US" sz="3600" b="1" i="0" u="none" strike="noStrike" kern="1200" cap="none" spc="0" normalizeH="0" baseline="0" noProof="0" dirty="0">
              <a:ln>
                <a:noFill/>
              </a:ln>
              <a:solidFill>
                <a:srgbClr val="7C7044"/>
              </a:solidFill>
              <a:uLnTx/>
              <a:uFillTx/>
              <a:latin typeface="Arial Black" pitchFamily="34" charset="0"/>
              <a:ea typeface="+mj-ea"/>
              <a:cs typeface="+mj-cs"/>
            </a:endParaRPr>
          </a:p>
        </p:txBody>
      </p:sp>
    </p:spTree>
    <p:extLst>
      <p:ext uri="{BB962C8B-B14F-4D97-AF65-F5344CB8AC3E}">
        <p14:creationId xmlns:p14="http://schemas.microsoft.com/office/powerpoint/2010/main" val="266568241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177</a:t>
            </a:fld>
            <a:endParaRPr lang="en-US" sz="1800" dirty="0">
              <a:solidFill>
                <a:srgbClr val="7C7044"/>
              </a:solidFill>
              <a:latin typeface="Arial Black" panose="020B0A04020102020204" pitchFamily="34" charset="0"/>
            </a:endParaRPr>
          </a:p>
        </p:txBody>
      </p:sp>
      <p:sp>
        <p:nvSpPr>
          <p:cNvPr id="28" name="Title 14"/>
          <p:cNvSpPr txBox="1">
            <a:spLocks/>
          </p:cNvSpPr>
          <p:nvPr/>
        </p:nvSpPr>
        <p:spPr>
          <a:xfrm>
            <a:off x="228600" y="384048"/>
            <a:ext cx="8412480" cy="685800"/>
          </a:xfrm>
          <a:prstGeom prst="rect">
            <a:avLst/>
          </a:prstGeom>
        </p:spPr>
        <p:txBody>
          <a:bodyPr vert="horz" lIns="82296" tIns="36576" rIns="82296" bIns="36576"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7C7044"/>
                </a:solidFill>
                <a:uLnTx/>
                <a:uFillTx/>
                <a:latin typeface="Arial Black" pitchFamily="34" charset="0"/>
                <a:ea typeface="+mj-ea"/>
                <a:cs typeface="+mj-cs"/>
              </a:rPr>
              <a:t>CALCULATING TIMER DURATION</a:t>
            </a:r>
            <a:endParaRPr kumimoji="0" lang="en-US" sz="3600" b="1" i="0" u="none" strike="noStrike" kern="1200" cap="none" spc="0" normalizeH="0" baseline="0" noProof="0" dirty="0">
              <a:ln>
                <a:noFill/>
              </a:ln>
              <a:solidFill>
                <a:srgbClr val="7C7044"/>
              </a:solidFill>
              <a:uLnTx/>
              <a:uFillTx/>
              <a:latin typeface="Arial Black" pitchFamily="34" charset="0"/>
              <a:ea typeface="+mj-ea"/>
              <a:cs typeface="+mj-cs"/>
            </a:endParaRPr>
          </a:p>
        </p:txBody>
      </p:sp>
      <p:sp>
        <p:nvSpPr>
          <p:cNvPr id="29" name="TextBox 28"/>
          <p:cNvSpPr txBox="1"/>
          <p:nvPr/>
        </p:nvSpPr>
        <p:spPr>
          <a:xfrm>
            <a:off x="548640" y="1463040"/>
            <a:ext cx="8001000" cy="935641"/>
          </a:xfrm>
          <a:prstGeom prst="rect">
            <a:avLst/>
          </a:prstGeom>
          <a:noFill/>
        </p:spPr>
        <p:txBody>
          <a:bodyPr wrap="square" lIns="82296" tIns="36576" rIns="82296" bIns="36576" rtlCol="0">
            <a:spAutoFit/>
          </a:bodyPr>
          <a:lstStyle/>
          <a:p>
            <a:r>
              <a:rPr lang="en-US" sz="2800" dirty="0" smtClean="0">
                <a:solidFill>
                  <a:srgbClr val="7C7044"/>
                </a:solidFill>
                <a:latin typeface="Arial Black" panose="020B0A04020102020204" pitchFamily="34" charset="0"/>
              </a:rPr>
              <a:t>What is the duration of the following timer?</a:t>
            </a:r>
            <a:endParaRPr lang="en-US" sz="2800" dirty="0">
              <a:solidFill>
                <a:srgbClr val="7C7044"/>
              </a:solidFill>
              <a:latin typeface="Arial Black" panose="020B0A04020102020204" pitchFamily="34" charset="0"/>
            </a:endParaRPr>
          </a:p>
        </p:txBody>
      </p:sp>
      <p:sp>
        <p:nvSpPr>
          <p:cNvPr id="30" name="TextBox 29"/>
          <p:cNvSpPr txBox="1"/>
          <p:nvPr/>
        </p:nvSpPr>
        <p:spPr>
          <a:xfrm>
            <a:off x="548640" y="4655403"/>
            <a:ext cx="8001000" cy="935641"/>
          </a:xfrm>
          <a:prstGeom prst="rect">
            <a:avLst/>
          </a:prstGeom>
          <a:noFill/>
        </p:spPr>
        <p:txBody>
          <a:bodyPr wrap="square" lIns="82296" tIns="36576" rIns="82296" bIns="36576" rtlCol="0">
            <a:spAutoFit/>
          </a:bodyPr>
          <a:lstStyle/>
          <a:p>
            <a:r>
              <a:rPr lang="en-US" sz="2800" dirty="0" smtClean="0">
                <a:solidFill>
                  <a:srgbClr val="7C7044"/>
                </a:solidFill>
                <a:latin typeface="Arial Black" panose="020B0A04020102020204" pitchFamily="34" charset="0"/>
              </a:rPr>
              <a:t>The above timers duration is set for 1 second</a:t>
            </a:r>
            <a:endParaRPr lang="en-US" sz="2800" dirty="0">
              <a:solidFill>
                <a:srgbClr val="7C7044"/>
              </a:solidFill>
              <a:latin typeface="Arial Black" panose="020B0A04020102020204" pitchFamily="34" charset="0"/>
            </a:endParaRPr>
          </a:p>
        </p:txBody>
      </p:sp>
      <p:sp>
        <p:nvSpPr>
          <p:cNvPr id="31" name="TextBox 30"/>
          <p:cNvSpPr txBox="1"/>
          <p:nvPr/>
        </p:nvSpPr>
        <p:spPr>
          <a:xfrm>
            <a:off x="548640" y="5410200"/>
            <a:ext cx="8001000" cy="874085"/>
          </a:xfrm>
          <a:prstGeom prst="rect">
            <a:avLst/>
          </a:prstGeom>
          <a:noFill/>
        </p:spPr>
        <p:txBody>
          <a:bodyPr wrap="square" lIns="82296" tIns="36576" rIns="82296" bIns="36576" rtlCol="0">
            <a:spAutoFit/>
          </a:bodyPr>
          <a:lstStyle/>
          <a:p>
            <a:pPr algn="ctr"/>
            <a:r>
              <a:rPr lang="en-US" sz="2800" dirty="0" smtClean="0">
                <a:solidFill>
                  <a:srgbClr val="FFC000"/>
                </a:solidFill>
                <a:latin typeface="Arial Black" panose="020B0A04020102020204" pitchFamily="34" charset="0"/>
              </a:rPr>
              <a:t>100 x 0.01 = 1</a:t>
            </a:r>
          </a:p>
          <a:p>
            <a:endParaRPr lang="en-US" dirty="0"/>
          </a:p>
        </p:txBody>
      </p:sp>
      <p:grpSp>
        <p:nvGrpSpPr>
          <p:cNvPr id="37" name="Group 36"/>
          <p:cNvGrpSpPr/>
          <p:nvPr/>
        </p:nvGrpSpPr>
        <p:grpSpPr>
          <a:xfrm>
            <a:off x="1721778" y="2398218"/>
            <a:ext cx="5715000" cy="2257185"/>
            <a:chOff x="1828800" y="1219200"/>
            <a:chExt cx="5486400" cy="1616980"/>
          </a:xfrm>
        </p:grpSpPr>
        <p:sp>
          <p:nvSpPr>
            <p:cNvPr id="38" name="Rectangle 37"/>
            <p:cNvSpPr/>
            <p:nvPr/>
          </p:nvSpPr>
          <p:spPr>
            <a:xfrm>
              <a:off x="4648200" y="13716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1828800" y="1793696"/>
              <a:ext cx="685800" cy="457200"/>
              <a:chOff x="1600200" y="1371600"/>
              <a:chExt cx="685800" cy="457200"/>
            </a:xfrm>
          </p:grpSpPr>
          <p:cxnSp>
            <p:nvCxnSpPr>
              <p:cNvPr id="55" name="Straight Connector 5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6248400" y="1447800"/>
              <a:ext cx="685800" cy="457200"/>
              <a:chOff x="2667000" y="1295400"/>
              <a:chExt cx="1143000" cy="609600"/>
            </a:xfrm>
          </p:grpSpPr>
          <p:sp>
            <p:nvSpPr>
              <p:cNvPr id="53" name="Double Bracket 52"/>
              <p:cNvSpPr/>
              <p:nvPr/>
            </p:nvSpPr>
            <p:spPr>
              <a:xfrm>
                <a:off x="2895600" y="1295400"/>
                <a:ext cx="9144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4" name="Straight Connector 53"/>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6248399" y="2133600"/>
              <a:ext cx="876299" cy="457200"/>
              <a:chOff x="2667000" y="1295400"/>
              <a:chExt cx="1460499" cy="609600"/>
            </a:xfrm>
          </p:grpSpPr>
          <p:sp>
            <p:nvSpPr>
              <p:cNvPr id="50" name="Double Bracket 49"/>
              <p:cNvSpPr/>
              <p:nvPr/>
            </p:nvSpPr>
            <p:spPr>
              <a:xfrm>
                <a:off x="2895600" y="1295400"/>
                <a:ext cx="9144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Connector 50"/>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3810000" y="1600200"/>
                <a:ext cx="3174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a:off x="6934200" y="1692295"/>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362200" y="2026578"/>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876800" y="1219200"/>
              <a:ext cx="785493" cy="330723"/>
            </a:xfrm>
            <a:prstGeom prst="rect">
              <a:avLst/>
            </a:prstGeom>
            <a:solidFill>
              <a:schemeClr val="bg2">
                <a:lumMod val="40000"/>
                <a:lumOff val="60000"/>
              </a:schemeClr>
            </a:solidFill>
          </p:spPr>
          <p:txBody>
            <a:bodyPr wrap="square" rtlCol="0">
              <a:spAutoFit/>
            </a:bodyPr>
            <a:lstStyle/>
            <a:p>
              <a:r>
                <a:rPr lang="en-US" dirty="0" smtClean="0"/>
                <a:t>TON</a:t>
              </a:r>
              <a:endParaRPr lang="en-US" dirty="0"/>
            </a:p>
          </p:txBody>
        </p:sp>
        <p:sp>
          <p:nvSpPr>
            <p:cNvPr id="45" name="TextBox 44"/>
            <p:cNvSpPr txBox="1"/>
            <p:nvPr/>
          </p:nvSpPr>
          <p:spPr>
            <a:xfrm>
              <a:off x="4648200" y="1482904"/>
              <a:ext cx="1295400" cy="261610"/>
            </a:xfrm>
            <a:prstGeom prst="rect">
              <a:avLst/>
            </a:prstGeom>
            <a:noFill/>
          </p:spPr>
          <p:txBody>
            <a:bodyPr wrap="square" rtlCol="0">
              <a:spAutoFit/>
            </a:bodyPr>
            <a:lstStyle/>
            <a:p>
              <a:r>
                <a:rPr lang="en-US" sz="1100" dirty="0" smtClean="0"/>
                <a:t>Timer On Delay</a:t>
              </a:r>
              <a:endParaRPr lang="en-US" sz="1100" dirty="0"/>
            </a:p>
          </p:txBody>
        </p:sp>
        <p:sp>
          <p:nvSpPr>
            <p:cNvPr id="46" name="TextBox 45"/>
            <p:cNvSpPr txBox="1"/>
            <p:nvPr/>
          </p:nvSpPr>
          <p:spPr>
            <a:xfrm>
              <a:off x="4648200" y="1645578"/>
              <a:ext cx="1752600" cy="1190602"/>
            </a:xfrm>
            <a:prstGeom prst="rect">
              <a:avLst/>
            </a:prstGeom>
            <a:noFill/>
          </p:spPr>
          <p:txBody>
            <a:bodyPr wrap="square" rtlCol="0">
              <a:spAutoFit/>
            </a:bodyPr>
            <a:lstStyle/>
            <a:p>
              <a:pPr>
                <a:lnSpc>
                  <a:spcPct val="150000"/>
                </a:lnSpc>
              </a:pPr>
              <a:r>
                <a:rPr lang="en-US" sz="1100" dirty="0" smtClean="0"/>
                <a:t>Timer                      T4:1</a:t>
              </a:r>
            </a:p>
            <a:p>
              <a:pPr>
                <a:lnSpc>
                  <a:spcPct val="150000"/>
                </a:lnSpc>
              </a:pPr>
              <a:r>
                <a:rPr lang="en-US" sz="1100" dirty="0" smtClean="0"/>
                <a:t>Time Base                 0.1</a:t>
              </a:r>
            </a:p>
            <a:p>
              <a:pPr>
                <a:lnSpc>
                  <a:spcPct val="150000"/>
                </a:lnSpc>
              </a:pPr>
              <a:r>
                <a:rPr lang="en-US" sz="1100" dirty="0" smtClean="0"/>
                <a:t>Preset                       100</a:t>
              </a:r>
            </a:p>
            <a:p>
              <a:pPr>
                <a:lnSpc>
                  <a:spcPct val="150000"/>
                </a:lnSpc>
              </a:pPr>
              <a:r>
                <a:rPr lang="en-US" sz="1100" dirty="0" smtClean="0"/>
                <a:t>Accumulated              0</a:t>
              </a:r>
              <a:r>
                <a:rPr lang="en-US" dirty="0" smtClean="0"/>
                <a:t>	   </a:t>
              </a:r>
              <a:endParaRPr lang="en-US" dirty="0"/>
            </a:p>
          </p:txBody>
        </p:sp>
        <p:sp>
          <p:nvSpPr>
            <p:cNvPr id="47" name="TextBox 46"/>
            <p:cNvSpPr txBox="1"/>
            <p:nvPr/>
          </p:nvSpPr>
          <p:spPr>
            <a:xfrm>
              <a:off x="6414746" y="1538407"/>
              <a:ext cx="609600" cy="307777"/>
            </a:xfrm>
            <a:prstGeom prst="rect">
              <a:avLst/>
            </a:prstGeom>
            <a:noFill/>
          </p:spPr>
          <p:txBody>
            <a:bodyPr wrap="square" rtlCol="0">
              <a:spAutoFit/>
            </a:bodyPr>
            <a:lstStyle/>
            <a:p>
              <a:r>
                <a:rPr lang="en-US" dirty="0" smtClean="0"/>
                <a:t>EN</a:t>
              </a:r>
              <a:endParaRPr lang="en-US" dirty="0"/>
            </a:p>
          </p:txBody>
        </p:sp>
        <p:sp>
          <p:nvSpPr>
            <p:cNvPr id="48" name="TextBox 47"/>
            <p:cNvSpPr txBox="1"/>
            <p:nvPr/>
          </p:nvSpPr>
          <p:spPr>
            <a:xfrm>
              <a:off x="6403502" y="2199513"/>
              <a:ext cx="723900" cy="330723"/>
            </a:xfrm>
            <a:prstGeom prst="rect">
              <a:avLst/>
            </a:prstGeom>
            <a:noFill/>
          </p:spPr>
          <p:txBody>
            <a:bodyPr wrap="square" rtlCol="0">
              <a:spAutoFit/>
            </a:bodyPr>
            <a:lstStyle/>
            <a:p>
              <a:r>
                <a:rPr lang="en-US" dirty="0" smtClean="0"/>
                <a:t>DN</a:t>
              </a:r>
              <a:endParaRPr lang="en-US" dirty="0"/>
            </a:p>
          </p:txBody>
        </p:sp>
        <p:sp>
          <p:nvSpPr>
            <p:cNvPr id="49" name="TextBox 48"/>
            <p:cNvSpPr txBox="1"/>
            <p:nvPr/>
          </p:nvSpPr>
          <p:spPr>
            <a:xfrm>
              <a:off x="1905000" y="1447800"/>
              <a:ext cx="990600" cy="304800"/>
            </a:xfrm>
            <a:prstGeom prst="rect">
              <a:avLst/>
            </a:prstGeom>
            <a:noFill/>
          </p:spPr>
          <p:txBody>
            <a:bodyPr wrap="square" rtlCol="0">
              <a:spAutoFit/>
            </a:bodyPr>
            <a:lstStyle/>
            <a:p>
              <a:r>
                <a:rPr lang="en-US" dirty="0" smtClean="0"/>
                <a:t>I:1/0</a:t>
              </a:r>
              <a:endParaRPr lang="en-US" dirty="0"/>
            </a:p>
          </p:txBody>
        </p:sp>
      </p:grpSp>
    </p:spTree>
    <p:extLst>
      <p:ext uri="{BB962C8B-B14F-4D97-AF65-F5344CB8AC3E}">
        <p14:creationId xmlns:p14="http://schemas.microsoft.com/office/powerpoint/2010/main" val="173336246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178</a:t>
            </a:fld>
            <a:endParaRPr lang="en-US" sz="1800" dirty="0">
              <a:solidFill>
                <a:srgbClr val="7C7044"/>
              </a:solidFill>
              <a:latin typeface="Arial Black" panose="020B0A04020102020204" pitchFamily="34" charset="0"/>
            </a:endParaRPr>
          </a:p>
        </p:txBody>
      </p:sp>
      <p:sp>
        <p:nvSpPr>
          <p:cNvPr id="28" name="Title 14"/>
          <p:cNvSpPr txBox="1">
            <a:spLocks/>
          </p:cNvSpPr>
          <p:nvPr/>
        </p:nvSpPr>
        <p:spPr>
          <a:xfrm>
            <a:off x="228600" y="384048"/>
            <a:ext cx="8412480" cy="685800"/>
          </a:xfrm>
          <a:prstGeom prst="rect">
            <a:avLst/>
          </a:prstGeom>
        </p:spPr>
        <p:txBody>
          <a:bodyPr vert="horz" lIns="82296" tIns="36576" rIns="82296" bIns="36576"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7C7044"/>
                </a:solidFill>
                <a:uLnTx/>
                <a:uFillTx/>
                <a:latin typeface="Arial Black" pitchFamily="34" charset="0"/>
                <a:ea typeface="+mj-ea"/>
                <a:cs typeface="+mj-cs"/>
              </a:rPr>
              <a:t>CALCULATING TIMER DURATION</a:t>
            </a:r>
            <a:endParaRPr kumimoji="0" lang="en-US" sz="3600" b="1" i="0" u="none" strike="noStrike" kern="1200" cap="none" spc="0" normalizeH="0" baseline="0" noProof="0" dirty="0">
              <a:ln>
                <a:noFill/>
              </a:ln>
              <a:solidFill>
                <a:srgbClr val="7C7044"/>
              </a:solidFill>
              <a:uLnTx/>
              <a:uFillTx/>
              <a:latin typeface="Arial Black" pitchFamily="34" charset="0"/>
              <a:ea typeface="+mj-ea"/>
              <a:cs typeface="+mj-cs"/>
            </a:endParaRPr>
          </a:p>
        </p:txBody>
      </p:sp>
      <p:sp>
        <p:nvSpPr>
          <p:cNvPr id="29" name="TextBox 28"/>
          <p:cNvSpPr txBox="1"/>
          <p:nvPr/>
        </p:nvSpPr>
        <p:spPr>
          <a:xfrm>
            <a:off x="548640" y="1463040"/>
            <a:ext cx="8001000" cy="935641"/>
          </a:xfrm>
          <a:prstGeom prst="rect">
            <a:avLst/>
          </a:prstGeom>
          <a:noFill/>
        </p:spPr>
        <p:txBody>
          <a:bodyPr wrap="square" lIns="82296" tIns="36576" rIns="82296" bIns="36576" rtlCol="0">
            <a:spAutoFit/>
          </a:bodyPr>
          <a:lstStyle/>
          <a:p>
            <a:r>
              <a:rPr lang="en-US" sz="2800" dirty="0" smtClean="0">
                <a:solidFill>
                  <a:srgbClr val="7C7044"/>
                </a:solidFill>
                <a:latin typeface="Arial Black" panose="020B0A04020102020204" pitchFamily="34" charset="0"/>
              </a:rPr>
              <a:t>What is the duration of the following timer?</a:t>
            </a:r>
            <a:endParaRPr lang="en-US" sz="2800" dirty="0">
              <a:solidFill>
                <a:srgbClr val="7C7044"/>
              </a:solidFill>
              <a:latin typeface="Arial Black" panose="020B0A04020102020204" pitchFamily="34" charset="0"/>
            </a:endParaRPr>
          </a:p>
        </p:txBody>
      </p:sp>
      <p:sp>
        <p:nvSpPr>
          <p:cNvPr id="30" name="TextBox 29"/>
          <p:cNvSpPr txBox="1"/>
          <p:nvPr/>
        </p:nvSpPr>
        <p:spPr>
          <a:xfrm>
            <a:off x="548640" y="4655403"/>
            <a:ext cx="8001000" cy="935641"/>
          </a:xfrm>
          <a:prstGeom prst="rect">
            <a:avLst/>
          </a:prstGeom>
          <a:noFill/>
        </p:spPr>
        <p:txBody>
          <a:bodyPr wrap="square" lIns="82296" tIns="36576" rIns="82296" bIns="36576" rtlCol="0">
            <a:spAutoFit/>
          </a:bodyPr>
          <a:lstStyle/>
          <a:p>
            <a:r>
              <a:rPr lang="en-US" sz="2800" dirty="0" smtClean="0">
                <a:solidFill>
                  <a:srgbClr val="7C7044"/>
                </a:solidFill>
                <a:latin typeface="Arial Black" panose="020B0A04020102020204" pitchFamily="34" charset="0"/>
              </a:rPr>
              <a:t>The above timers duration is set for 30 seconds</a:t>
            </a:r>
            <a:endParaRPr lang="en-US" sz="2800" dirty="0">
              <a:solidFill>
                <a:srgbClr val="7C7044"/>
              </a:solidFill>
              <a:latin typeface="Arial Black" panose="020B0A04020102020204" pitchFamily="34" charset="0"/>
            </a:endParaRPr>
          </a:p>
        </p:txBody>
      </p:sp>
      <p:sp>
        <p:nvSpPr>
          <p:cNvPr id="31" name="TextBox 30"/>
          <p:cNvSpPr txBox="1"/>
          <p:nvPr/>
        </p:nvSpPr>
        <p:spPr>
          <a:xfrm>
            <a:off x="548640" y="5410200"/>
            <a:ext cx="8001000" cy="874085"/>
          </a:xfrm>
          <a:prstGeom prst="rect">
            <a:avLst/>
          </a:prstGeom>
          <a:noFill/>
        </p:spPr>
        <p:txBody>
          <a:bodyPr wrap="square" lIns="82296" tIns="36576" rIns="82296" bIns="36576" rtlCol="0">
            <a:spAutoFit/>
          </a:bodyPr>
          <a:lstStyle/>
          <a:p>
            <a:pPr algn="ctr"/>
            <a:r>
              <a:rPr lang="en-US" sz="2800" dirty="0" smtClean="0">
                <a:solidFill>
                  <a:srgbClr val="FFC000"/>
                </a:solidFill>
                <a:latin typeface="Arial Black" panose="020B0A04020102020204" pitchFamily="34" charset="0"/>
              </a:rPr>
              <a:t>300 x 0.1 = 30 seconds</a:t>
            </a:r>
          </a:p>
          <a:p>
            <a:endParaRPr lang="en-US" dirty="0"/>
          </a:p>
        </p:txBody>
      </p:sp>
      <p:grpSp>
        <p:nvGrpSpPr>
          <p:cNvPr id="32" name="Group 31"/>
          <p:cNvGrpSpPr/>
          <p:nvPr/>
        </p:nvGrpSpPr>
        <p:grpSpPr>
          <a:xfrm>
            <a:off x="1721778" y="2398218"/>
            <a:ext cx="5715000" cy="2257185"/>
            <a:chOff x="1828800" y="1219200"/>
            <a:chExt cx="5486400" cy="1616980"/>
          </a:xfrm>
        </p:grpSpPr>
        <p:sp>
          <p:nvSpPr>
            <p:cNvPr id="33" name="Rectangle 32"/>
            <p:cNvSpPr/>
            <p:nvPr/>
          </p:nvSpPr>
          <p:spPr>
            <a:xfrm>
              <a:off x="4648200" y="13716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1828800" y="1793696"/>
              <a:ext cx="685800" cy="457200"/>
              <a:chOff x="1600200" y="1371600"/>
              <a:chExt cx="685800" cy="457200"/>
            </a:xfrm>
          </p:grpSpPr>
          <p:cxnSp>
            <p:nvCxnSpPr>
              <p:cNvPr id="50" name="Straight Connector 4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248400" y="1447800"/>
              <a:ext cx="685800" cy="457200"/>
              <a:chOff x="2667000" y="1295400"/>
              <a:chExt cx="1143000" cy="609600"/>
            </a:xfrm>
          </p:grpSpPr>
          <p:sp>
            <p:nvSpPr>
              <p:cNvPr id="48" name="Double Bracket 47"/>
              <p:cNvSpPr/>
              <p:nvPr/>
            </p:nvSpPr>
            <p:spPr>
              <a:xfrm>
                <a:off x="2895600" y="1295400"/>
                <a:ext cx="9144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9" name="Straight Connector 48"/>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6248399" y="2133600"/>
              <a:ext cx="876299" cy="457200"/>
              <a:chOff x="2667000" y="1295400"/>
              <a:chExt cx="1460499" cy="609600"/>
            </a:xfrm>
          </p:grpSpPr>
          <p:sp>
            <p:nvSpPr>
              <p:cNvPr id="45" name="Double Bracket 44"/>
              <p:cNvSpPr/>
              <p:nvPr/>
            </p:nvSpPr>
            <p:spPr>
              <a:xfrm>
                <a:off x="2895600" y="1295400"/>
                <a:ext cx="9144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6" name="Straight Connector 45"/>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3810000" y="1600200"/>
                <a:ext cx="3174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7" name="Straight Connector 36"/>
            <p:cNvCxnSpPr/>
            <p:nvPr/>
          </p:nvCxnSpPr>
          <p:spPr>
            <a:xfrm>
              <a:off x="6934200" y="1692295"/>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362200" y="2026578"/>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876800" y="1219200"/>
              <a:ext cx="785493" cy="330723"/>
            </a:xfrm>
            <a:prstGeom prst="rect">
              <a:avLst/>
            </a:prstGeom>
            <a:solidFill>
              <a:schemeClr val="bg2">
                <a:lumMod val="40000"/>
                <a:lumOff val="60000"/>
              </a:schemeClr>
            </a:solidFill>
          </p:spPr>
          <p:txBody>
            <a:bodyPr wrap="square" rtlCol="0">
              <a:spAutoFit/>
            </a:bodyPr>
            <a:lstStyle/>
            <a:p>
              <a:r>
                <a:rPr lang="en-US" dirty="0" smtClean="0"/>
                <a:t>TON</a:t>
              </a:r>
              <a:endParaRPr lang="en-US" dirty="0"/>
            </a:p>
          </p:txBody>
        </p:sp>
        <p:sp>
          <p:nvSpPr>
            <p:cNvPr id="40" name="TextBox 39"/>
            <p:cNvSpPr txBox="1"/>
            <p:nvPr/>
          </p:nvSpPr>
          <p:spPr>
            <a:xfrm>
              <a:off x="4648200" y="1482904"/>
              <a:ext cx="1295400" cy="261610"/>
            </a:xfrm>
            <a:prstGeom prst="rect">
              <a:avLst/>
            </a:prstGeom>
            <a:noFill/>
          </p:spPr>
          <p:txBody>
            <a:bodyPr wrap="square" rtlCol="0">
              <a:spAutoFit/>
            </a:bodyPr>
            <a:lstStyle/>
            <a:p>
              <a:r>
                <a:rPr lang="en-US" sz="1100" dirty="0" smtClean="0"/>
                <a:t>Timer On Delay</a:t>
              </a:r>
              <a:endParaRPr lang="en-US" sz="1100" dirty="0"/>
            </a:p>
          </p:txBody>
        </p:sp>
        <p:sp>
          <p:nvSpPr>
            <p:cNvPr id="41" name="TextBox 40"/>
            <p:cNvSpPr txBox="1"/>
            <p:nvPr/>
          </p:nvSpPr>
          <p:spPr>
            <a:xfrm>
              <a:off x="4648200" y="1645578"/>
              <a:ext cx="1752600" cy="1190602"/>
            </a:xfrm>
            <a:prstGeom prst="rect">
              <a:avLst/>
            </a:prstGeom>
            <a:noFill/>
          </p:spPr>
          <p:txBody>
            <a:bodyPr wrap="square" rtlCol="0">
              <a:spAutoFit/>
            </a:bodyPr>
            <a:lstStyle/>
            <a:p>
              <a:pPr>
                <a:lnSpc>
                  <a:spcPct val="150000"/>
                </a:lnSpc>
              </a:pPr>
              <a:r>
                <a:rPr lang="en-US" sz="1100" dirty="0" smtClean="0"/>
                <a:t>Timer                      T4:1</a:t>
              </a:r>
            </a:p>
            <a:p>
              <a:pPr>
                <a:lnSpc>
                  <a:spcPct val="150000"/>
                </a:lnSpc>
              </a:pPr>
              <a:r>
                <a:rPr lang="en-US" sz="1100" dirty="0" smtClean="0"/>
                <a:t>Time Base                 0.1</a:t>
              </a:r>
            </a:p>
            <a:p>
              <a:pPr>
                <a:lnSpc>
                  <a:spcPct val="150000"/>
                </a:lnSpc>
              </a:pPr>
              <a:r>
                <a:rPr lang="en-US" sz="1100" dirty="0" smtClean="0"/>
                <a:t>Preset                       100</a:t>
              </a:r>
            </a:p>
            <a:p>
              <a:pPr>
                <a:lnSpc>
                  <a:spcPct val="150000"/>
                </a:lnSpc>
              </a:pPr>
              <a:r>
                <a:rPr lang="en-US" sz="1100" dirty="0" smtClean="0"/>
                <a:t>Accumulated              0</a:t>
              </a:r>
              <a:r>
                <a:rPr lang="en-US" dirty="0" smtClean="0"/>
                <a:t>	   </a:t>
              </a:r>
              <a:endParaRPr lang="en-US" dirty="0"/>
            </a:p>
          </p:txBody>
        </p:sp>
        <p:sp>
          <p:nvSpPr>
            <p:cNvPr id="42" name="TextBox 41"/>
            <p:cNvSpPr txBox="1"/>
            <p:nvPr/>
          </p:nvSpPr>
          <p:spPr>
            <a:xfrm>
              <a:off x="6414746" y="1538407"/>
              <a:ext cx="609600" cy="307777"/>
            </a:xfrm>
            <a:prstGeom prst="rect">
              <a:avLst/>
            </a:prstGeom>
            <a:noFill/>
          </p:spPr>
          <p:txBody>
            <a:bodyPr wrap="square" rtlCol="0">
              <a:spAutoFit/>
            </a:bodyPr>
            <a:lstStyle/>
            <a:p>
              <a:r>
                <a:rPr lang="en-US" dirty="0" smtClean="0"/>
                <a:t>EN</a:t>
              </a:r>
              <a:endParaRPr lang="en-US" dirty="0"/>
            </a:p>
          </p:txBody>
        </p:sp>
        <p:sp>
          <p:nvSpPr>
            <p:cNvPr id="43" name="TextBox 42"/>
            <p:cNvSpPr txBox="1"/>
            <p:nvPr/>
          </p:nvSpPr>
          <p:spPr>
            <a:xfrm>
              <a:off x="6403502" y="2199513"/>
              <a:ext cx="723900" cy="330723"/>
            </a:xfrm>
            <a:prstGeom prst="rect">
              <a:avLst/>
            </a:prstGeom>
            <a:noFill/>
          </p:spPr>
          <p:txBody>
            <a:bodyPr wrap="square" rtlCol="0">
              <a:spAutoFit/>
            </a:bodyPr>
            <a:lstStyle/>
            <a:p>
              <a:r>
                <a:rPr lang="en-US" dirty="0" smtClean="0"/>
                <a:t>DN</a:t>
              </a:r>
              <a:endParaRPr lang="en-US" dirty="0"/>
            </a:p>
          </p:txBody>
        </p:sp>
        <p:sp>
          <p:nvSpPr>
            <p:cNvPr id="44" name="TextBox 43"/>
            <p:cNvSpPr txBox="1"/>
            <p:nvPr/>
          </p:nvSpPr>
          <p:spPr>
            <a:xfrm>
              <a:off x="1905000" y="1447800"/>
              <a:ext cx="990600" cy="304800"/>
            </a:xfrm>
            <a:prstGeom prst="rect">
              <a:avLst/>
            </a:prstGeom>
            <a:noFill/>
          </p:spPr>
          <p:txBody>
            <a:bodyPr wrap="square" rtlCol="0">
              <a:spAutoFit/>
            </a:bodyPr>
            <a:lstStyle/>
            <a:p>
              <a:r>
                <a:rPr lang="en-US" dirty="0" smtClean="0"/>
                <a:t>I:1/0</a:t>
              </a:r>
              <a:endParaRPr lang="en-US" dirty="0"/>
            </a:p>
          </p:txBody>
        </p:sp>
      </p:grpSp>
    </p:spTree>
    <p:extLst>
      <p:ext uri="{BB962C8B-B14F-4D97-AF65-F5344CB8AC3E}">
        <p14:creationId xmlns:p14="http://schemas.microsoft.com/office/powerpoint/2010/main" val="424431576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179</a:t>
            </a:fld>
            <a:endParaRPr lang="en-US" sz="1800" dirty="0">
              <a:solidFill>
                <a:srgbClr val="7C7044"/>
              </a:solidFill>
              <a:latin typeface="Arial Black" panose="020B0A04020102020204" pitchFamily="34" charset="0"/>
            </a:endParaRPr>
          </a:p>
        </p:txBody>
      </p:sp>
      <p:sp>
        <p:nvSpPr>
          <p:cNvPr id="7" name="Title 14"/>
          <p:cNvSpPr txBox="1">
            <a:spLocks/>
          </p:cNvSpPr>
          <p:nvPr/>
        </p:nvSpPr>
        <p:spPr>
          <a:xfrm>
            <a:off x="228600" y="137160"/>
            <a:ext cx="8412480" cy="685800"/>
          </a:xfrm>
          <a:prstGeom prst="rect">
            <a:avLst/>
          </a:prstGeom>
        </p:spPr>
        <p:txBody>
          <a:bodyPr vert="horz" lIns="82296" tIns="36576" rIns="82296" bIns="36576"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7C7044"/>
                </a:solidFill>
                <a:uLnTx/>
                <a:uFillTx/>
                <a:latin typeface="Arial Black" pitchFamily="34" charset="0"/>
                <a:ea typeface="+mj-ea"/>
                <a:cs typeface="+mj-cs"/>
              </a:rPr>
              <a:t>TIMER BITS</a:t>
            </a:r>
            <a:endParaRPr kumimoji="0" lang="en-US" sz="3600" b="1" i="0" u="none" strike="noStrike" kern="1200" cap="none" spc="0" normalizeH="0" baseline="0" noProof="0" dirty="0">
              <a:ln>
                <a:noFill/>
              </a:ln>
              <a:solidFill>
                <a:srgbClr val="7C7044"/>
              </a:solidFill>
              <a:uLnTx/>
              <a:uFillTx/>
              <a:latin typeface="Arial Black" pitchFamily="34" charset="0"/>
              <a:ea typeface="+mj-ea"/>
              <a:cs typeface="+mj-cs"/>
            </a:endParaRPr>
          </a:p>
        </p:txBody>
      </p:sp>
      <p:sp>
        <p:nvSpPr>
          <p:cNvPr id="11" name="TextBox 10"/>
          <p:cNvSpPr txBox="1"/>
          <p:nvPr/>
        </p:nvSpPr>
        <p:spPr>
          <a:xfrm>
            <a:off x="548640" y="1143000"/>
            <a:ext cx="8001000" cy="5429179"/>
          </a:xfrm>
          <a:prstGeom prst="rect">
            <a:avLst/>
          </a:prstGeom>
          <a:noFill/>
        </p:spPr>
        <p:txBody>
          <a:bodyPr wrap="square" lIns="82296" tIns="36576" rIns="82296" bIns="36576" rtlCol="0">
            <a:spAutoFit/>
          </a:bodyPr>
          <a:lstStyle/>
          <a:p>
            <a:pPr marL="228600" indent="-228600">
              <a:spcBef>
                <a:spcPts val="1200"/>
              </a:spcBef>
              <a:spcAft>
                <a:spcPts val="1200"/>
              </a:spcAft>
              <a:buClr>
                <a:schemeClr val="accent1">
                  <a:lumMod val="50000"/>
                </a:schemeClr>
              </a:buClr>
              <a:buFont typeface="Arial" panose="020B0604020202020204" pitchFamily="34" charset="0"/>
              <a:buChar char="•"/>
            </a:pPr>
            <a:r>
              <a:rPr lang="en-US" sz="2800" b="1" dirty="0" smtClean="0">
                <a:solidFill>
                  <a:srgbClr val="FFC000"/>
                </a:solidFill>
                <a:latin typeface="Arial Black" panose="020B0A04020102020204" pitchFamily="34" charset="0"/>
              </a:rPr>
              <a:t>Enable Bit: </a:t>
            </a:r>
            <a:r>
              <a:rPr lang="en-US" sz="2800" dirty="0" smtClean="0">
                <a:solidFill>
                  <a:srgbClr val="7C7044"/>
                </a:solidFill>
                <a:latin typeface="Arial Black" panose="020B0A04020102020204" pitchFamily="34" charset="0"/>
              </a:rPr>
              <a:t>The Enable Bit, (EN) is true when ever the timer instruction is true</a:t>
            </a:r>
          </a:p>
          <a:p>
            <a:pPr marL="228600" indent="-228600">
              <a:spcBef>
                <a:spcPts val="1200"/>
              </a:spcBef>
              <a:spcAft>
                <a:spcPts val="1200"/>
              </a:spcAft>
              <a:buClr>
                <a:schemeClr val="accent1">
                  <a:lumMod val="50000"/>
                </a:schemeClr>
              </a:buClr>
              <a:buFont typeface="Arial" panose="020B0604020202020204" pitchFamily="34" charset="0"/>
              <a:buChar char="•"/>
            </a:pPr>
            <a:r>
              <a:rPr lang="en-US" sz="2800" b="1" dirty="0">
                <a:solidFill>
                  <a:srgbClr val="FFC000"/>
                </a:solidFill>
                <a:latin typeface="Arial Black" panose="020B0A04020102020204" pitchFamily="34" charset="0"/>
              </a:rPr>
              <a:t>Timer -Timing Bit: </a:t>
            </a:r>
            <a:r>
              <a:rPr lang="en-US" sz="2800" dirty="0">
                <a:solidFill>
                  <a:srgbClr val="7C7044"/>
                </a:solidFill>
                <a:latin typeface="Arial Black" panose="020B0A04020102020204" pitchFamily="34" charset="0"/>
              </a:rPr>
              <a:t>The Timer-Timing Bit, (TT) is true </a:t>
            </a:r>
            <a:r>
              <a:rPr lang="en-US" sz="2800" dirty="0" smtClean="0">
                <a:solidFill>
                  <a:srgbClr val="7C7044"/>
                </a:solidFill>
                <a:latin typeface="Arial Black" panose="020B0A04020102020204" pitchFamily="34" charset="0"/>
              </a:rPr>
              <a:t>whenever </a:t>
            </a:r>
            <a:r>
              <a:rPr lang="en-US" sz="2800" dirty="0">
                <a:solidFill>
                  <a:srgbClr val="7C7044"/>
                </a:solidFill>
                <a:latin typeface="Arial Black" panose="020B0A04020102020204" pitchFamily="34" charset="0"/>
              </a:rPr>
              <a:t>the accumulated value of </a:t>
            </a:r>
            <a:r>
              <a:rPr lang="en-US" sz="2800" dirty="0" smtClean="0">
                <a:solidFill>
                  <a:srgbClr val="7C7044"/>
                </a:solidFill>
                <a:latin typeface="Arial Black" panose="020B0A04020102020204" pitchFamily="34" charset="0"/>
              </a:rPr>
              <a:t>the </a:t>
            </a:r>
            <a:r>
              <a:rPr lang="en-US" sz="2800" dirty="0">
                <a:solidFill>
                  <a:srgbClr val="7C7044"/>
                </a:solidFill>
                <a:latin typeface="Arial Black" panose="020B0A04020102020204" pitchFamily="34" charset="0"/>
              </a:rPr>
              <a:t>timer </a:t>
            </a:r>
            <a:r>
              <a:rPr lang="en-US" sz="2800" dirty="0" smtClean="0">
                <a:solidFill>
                  <a:srgbClr val="7C7044"/>
                </a:solidFill>
                <a:latin typeface="Arial Black" panose="020B0A04020102020204" pitchFamily="34" charset="0"/>
              </a:rPr>
              <a:t>is changing</a:t>
            </a:r>
            <a:r>
              <a:rPr lang="en-US" sz="2800" dirty="0">
                <a:solidFill>
                  <a:srgbClr val="7C7044"/>
                </a:solidFill>
                <a:latin typeface="Arial Black" panose="020B0A04020102020204" pitchFamily="34" charset="0"/>
              </a:rPr>
              <a:t>, meaning the </a:t>
            </a:r>
            <a:r>
              <a:rPr lang="en-US" sz="2800" dirty="0" smtClean="0">
                <a:solidFill>
                  <a:srgbClr val="7C7044"/>
                </a:solidFill>
                <a:latin typeface="Arial Black" panose="020B0A04020102020204" pitchFamily="34" charset="0"/>
              </a:rPr>
              <a:t>timer </a:t>
            </a:r>
            <a:r>
              <a:rPr lang="en-US" sz="2800" dirty="0">
                <a:solidFill>
                  <a:srgbClr val="7C7044"/>
                </a:solidFill>
                <a:latin typeface="Arial Black" panose="020B0A04020102020204" pitchFamily="34" charset="0"/>
              </a:rPr>
              <a:t>is </a:t>
            </a:r>
            <a:r>
              <a:rPr lang="en-US" sz="2800" dirty="0" smtClean="0">
                <a:solidFill>
                  <a:srgbClr val="7C7044"/>
                </a:solidFill>
                <a:latin typeface="Arial Black" panose="020B0A04020102020204" pitchFamily="34" charset="0"/>
              </a:rPr>
              <a:t>timing</a:t>
            </a:r>
          </a:p>
          <a:p>
            <a:pPr marL="228600" indent="-228600">
              <a:spcBef>
                <a:spcPts val="1200"/>
              </a:spcBef>
              <a:spcAft>
                <a:spcPts val="1200"/>
              </a:spcAft>
              <a:buClr>
                <a:schemeClr val="accent1">
                  <a:lumMod val="50000"/>
                </a:schemeClr>
              </a:buClr>
              <a:buFont typeface="Arial" panose="020B0604020202020204" pitchFamily="34" charset="0"/>
              <a:buChar char="•"/>
            </a:pPr>
            <a:r>
              <a:rPr lang="en-US" sz="2800" b="1" dirty="0">
                <a:solidFill>
                  <a:srgbClr val="FFC000"/>
                </a:solidFill>
                <a:latin typeface="Arial Black" panose="020B0A04020102020204" pitchFamily="34" charset="0"/>
              </a:rPr>
              <a:t>Done Bit: </a:t>
            </a:r>
            <a:r>
              <a:rPr lang="en-US" sz="2800" dirty="0">
                <a:solidFill>
                  <a:srgbClr val="7C7044"/>
                </a:solidFill>
                <a:latin typeface="Arial Black" panose="020B0A04020102020204" pitchFamily="34" charset="0"/>
              </a:rPr>
              <a:t>The Done Bit, (DN) changes </a:t>
            </a:r>
            <a:r>
              <a:rPr lang="en-US" sz="2800" dirty="0" smtClean="0">
                <a:solidFill>
                  <a:srgbClr val="7C7044"/>
                </a:solidFill>
                <a:latin typeface="Arial Black" panose="020B0A04020102020204" pitchFamily="34" charset="0"/>
              </a:rPr>
              <a:t>state whenever </a:t>
            </a:r>
            <a:r>
              <a:rPr lang="en-US" sz="2800" dirty="0">
                <a:solidFill>
                  <a:srgbClr val="7C7044"/>
                </a:solidFill>
                <a:latin typeface="Arial Black" panose="020B0A04020102020204" pitchFamily="34" charset="0"/>
              </a:rPr>
              <a:t>the accumulated value </a:t>
            </a:r>
            <a:r>
              <a:rPr lang="en-US" sz="2800" dirty="0" smtClean="0">
                <a:solidFill>
                  <a:srgbClr val="7C7044"/>
                </a:solidFill>
                <a:latin typeface="Arial Black" panose="020B0A04020102020204" pitchFamily="34" charset="0"/>
              </a:rPr>
              <a:t>equals the </a:t>
            </a:r>
            <a:r>
              <a:rPr lang="en-US" sz="2800" dirty="0">
                <a:solidFill>
                  <a:srgbClr val="7C7044"/>
                </a:solidFill>
                <a:latin typeface="Arial Black" panose="020B0A04020102020204" pitchFamily="34" charset="0"/>
              </a:rPr>
              <a:t>preset value. Its </a:t>
            </a:r>
            <a:r>
              <a:rPr lang="en-US" sz="2800" dirty="0" smtClean="0">
                <a:solidFill>
                  <a:srgbClr val="7C7044"/>
                </a:solidFill>
                <a:latin typeface="Arial Black" panose="020B0A04020102020204" pitchFamily="34" charset="0"/>
              </a:rPr>
              <a:t>state depends </a:t>
            </a:r>
            <a:r>
              <a:rPr lang="en-US" sz="2800" dirty="0">
                <a:solidFill>
                  <a:srgbClr val="7C7044"/>
                </a:solidFill>
                <a:latin typeface="Arial Black" panose="020B0A04020102020204" pitchFamily="34" charset="0"/>
              </a:rPr>
              <a:t>on </a:t>
            </a:r>
            <a:r>
              <a:rPr lang="en-US" sz="2800" dirty="0" smtClean="0">
                <a:solidFill>
                  <a:srgbClr val="7C7044"/>
                </a:solidFill>
                <a:latin typeface="Arial Black" panose="020B0A04020102020204" pitchFamily="34" charset="0"/>
              </a:rPr>
              <a:t>the type </a:t>
            </a:r>
            <a:r>
              <a:rPr lang="en-US" sz="2800" dirty="0">
                <a:solidFill>
                  <a:srgbClr val="7C7044"/>
                </a:solidFill>
                <a:latin typeface="Arial Black" panose="020B0A04020102020204" pitchFamily="34" charset="0"/>
              </a:rPr>
              <a:t>of timer being </a:t>
            </a:r>
            <a:r>
              <a:rPr lang="en-US" sz="2800" dirty="0" smtClean="0">
                <a:solidFill>
                  <a:srgbClr val="7C7044"/>
                </a:solidFill>
                <a:latin typeface="Arial Black" panose="020B0A04020102020204" pitchFamily="34" charset="0"/>
              </a:rPr>
              <a:t>used</a:t>
            </a:r>
            <a:endParaRPr lang="en-US" dirty="0">
              <a:solidFill>
                <a:srgbClr val="7C7044"/>
              </a:solidFill>
            </a:endParaRPr>
          </a:p>
        </p:txBody>
      </p:sp>
    </p:spTree>
    <p:extLst>
      <p:ext uri="{BB962C8B-B14F-4D97-AF65-F5344CB8AC3E}">
        <p14:creationId xmlns:p14="http://schemas.microsoft.com/office/powerpoint/2010/main" val="3640922749"/>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1333500" y="3619500"/>
            <a:ext cx="480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5600700" y="3619500"/>
            <a:ext cx="480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066800" y="2209800"/>
            <a:ext cx="16002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066800" y="3900486"/>
            <a:ext cx="16002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066800" y="5423834"/>
            <a:ext cx="1600200" cy="0"/>
          </a:xfrm>
          <a:prstGeom prst="line">
            <a:avLst/>
          </a:prstGeom>
        </p:spPr>
        <p:style>
          <a:lnRef idx="1">
            <a:schemeClr val="dk1"/>
          </a:lnRef>
          <a:fillRef idx="0">
            <a:schemeClr val="dk1"/>
          </a:fillRef>
          <a:effectRef idx="0">
            <a:schemeClr val="dk1"/>
          </a:effectRef>
          <a:fontRef idx="minor">
            <a:schemeClr val="tx1"/>
          </a:fontRef>
        </p:style>
      </p:cxnSp>
      <p:sp>
        <p:nvSpPr>
          <p:cNvPr id="11" name="Oval 10"/>
          <p:cNvSpPr/>
          <p:nvPr/>
        </p:nvSpPr>
        <p:spPr>
          <a:xfrm>
            <a:off x="2676677" y="2095496"/>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sp>
        <p:nvSpPr>
          <p:cNvPr id="12" name="Oval 11"/>
          <p:cNvSpPr/>
          <p:nvPr/>
        </p:nvSpPr>
        <p:spPr>
          <a:xfrm>
            <a:off x="3276600" y="2090733"/>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cxnSp>
        <p:nvCxnSpPr>
          <p:cNvPr id="14" name="Straight Connector 13"/>
          <p:cNvCxnSpPr>
            <a:stCxn id="12" idx="2"/>
          </p:cNvCxnSpPr>
          <p:nvPr/>
        </p:nvCxnSpPr>
        <p:spPr>
          <a:xfrm rot="10800000" flipV="1">
            <a:off x="2819400" y="2205032"/>
            <a:ext cx="457200" cy="3095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791200" y="17526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sp>
        <p:nvSpPr>
          <p:cNvPr id="16" name="Oval 15"/>
          <p:cNvSpPr/>
          <p:nvPr/>
        </p:nvSpPr>
        <p:spPr>
          <a:xfrm>
            <a:off x="5778064" y="3442136"/>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sp>
        <p:nvSpPr>
          <p:cNvPr id="17" name="Oval 16"/>
          <p:cNvSpPr/>
          <p:nvPr/>
        </p:nvSpPr>
        <p:spPr>
          <a:xfrm>
            <a:off x="5778064" y="4968766"/>
            <a:ext cx="914400" cy="914400"/>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cxnSp>
        <p:nvCxnSpPr>
          <p:cNvPr id="19" name="Straight Connector 18"/>
          <p:cNvCxnSpPr/>
          <p:nvPr/>
        </p:nvCxnSpPr>
        <p:spPr>
          <a:xfrm rot="10800000">
            <a:off x="6705600" y="22098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6"/>
            <a:endCxn id="15" idx="2"/>
          </p:cNvCxnSpPr>
          <p:nvPr/>
        </p:nvCxnSpPr>
        <p:spPr>
          <a:xfrm>
            <a:off x="3505200" y="2205033"/>
            <a:ext cx="2286000" cy="4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6705600" y="38862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a:off x="6705600" y="5410199"/>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2917934" y="391116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298934" y="391116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5634" y="390639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651234" y="389983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933700" y="543516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314700" y="543516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581400" y="543039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67000" y="542383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733800" y="5428596"/>
            <a:ext cx="205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718020" y="3901966"/>
            <a:ext cx="205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46234" y="838200"/>
            <a:ext cx="685800" cy="461665"/>
          </a:xfrm>
          <a:prstGeom prst="rect">
            <a:avLst/>
          </a:prstGeom>
          <a:noFill/>
        </p:spPr>
        <p:txBody>
          <a:bodyPr wrap="square" rtlCol="0">
            <a:spAutoFit/>
          </a:bodyPr>
          <a:lstStyle/>
          <a:p>
            <a:pPr algn="ctr"/>
            <a:r>
              <a:rPr lang="en-US" dirty="0" smtClean="0">
                <a:solidFill>
                  <a:srgbClr val="7C7044"/>
                </a:solidFill>
              </a:rPr>
              <a:t>L1</a:t>
            </a:r>
            <a:endParaRPr lang="en-US" dirty="0">
              <a:solidFill>
                <a:srgbClr val="7C7044"/>
              </a:solidFill>
            </a:endParaRPr>
          </a:p>
        </p:txBody>
      </p:sp>
      <p:sp>
        <p:nvSpPr>
          <p:cNvPr id="40" name="TextBox 39"/>
          <p:cNvSpPr txBox="1"/>
          <p:nvPr/>
        </p:nvSpPr>
        <p:spPr>
          <a:xfrm>
            <a:off x="7680434" y="832940"/>
            <a:ext cx="685800" cy="461665"/>
          </a:xfrm>
          <a:prstGeom prst="rect">
            <a:avLst/>
          </a:prstGeom>
          <a:noFill/>
        </p:spPr>
        <p:txBody>
          <a:bodyPr wrap="square" rtlCol="0">
            <a:spAutoFit/>
          </a:bodyPr>
          <a:lstStyle/>
          <a:p>
            <a:pPr algn="ctr"/>
            <a:r>
              <a:rPr lang="en-US" dirty="0" smtClean="0">
                <a:solidFill>
                  <a:srgbClr val="7C7044"/>
                </a:solidFill>
              </a:rPr>
              <a:t>L2</a:t>
            </a:r>
            <a:endParaRPr lang="en-US" dirty="0">
              <a:solidFill>
                <a:srgbClr val="7C7044"/>
              </a:solidFill>
            </a:endParaRPr>
          </a:p>
        </p:txBody>
      </p:sp>
      <p:sp>
        <p:nvSpPr>
          <p:cNvPr id="41" name="TextBox 40"/>
          <p:cNvSpPr txBox="1"/>
          <p:nvPr/>
        </p:nvSpPr>
        <p:spPr>
          <a:xfrm>
            <a:off x="5722876" y="1968064"/>
            <a:ext cx="990600" cy="461665"/>
          </a:xfrm>
          <a:prstGeom prst="rect">
            <a:avLst/>
          </a:prstGeom>
          <a:noFill/>
        </p:spPr>
        <p:txBody>
          <a:bodyPr wrap="square" rtlCol="0">
            <a:spAutoFit/>
          </a:bodyPr>
          <a:lstStyle/>
          <a:p>
            <a:pPr algn="ctr"/>
            <a:r>
              <a:rPr lang="en-US" sz="2400" dirty="0" smtClean="0">
                <a:solidFill>
                  <a:srgbClr val="7C7044"/>
                </a:solidFill>
              </a:rPr>
              <a:t>CR-1</a:t>
            </a:r>
            <a:endParaRPr lang="en-US" sz="2400" dirty="0">
              <a:solidFill>
                <a:srgbClr val="7C7044"/>
              </a:solidFill>
            </a:endParaRPr>
          </a:p>
        </p:txBody>
      </p:sp>
      <p:cxnSp>
        <p:nvCxnSpPr>
          <p:cNvPr id="43" name="Straight Connector 42"/>
          <p:cNvCxnSpPr/>
          <p:nvPr/>
        </p:nvCxnSpPr>
        <p:spPr>
          <a:xfrm rot="10800000" flipV="1">
            <a:off x="3124200" y="5213132"/>
            <a:ext cx="533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743200" y="3124200"/>
            <a:ext cx="1295400" cy="461665"/>
          </a:xfrm>
          <a:prstGeom prst="rect">
            <a:avLst/>
          </a:prstGeom>
          <a:noFill/>
        </p:spPr>
        <p:txBody>
          <a:bodyPr wrap="square" rtlCol="0">
            <a:spAutoFit/>
          </a:bodyPr>
          <a:lstStyle/>
          <a:p>
            <a:pPr algn="ctr"/>
            <a:r>
              <a:rPr lang="en-US" sz="2400" dirty="0" smtClean="0">
                <a:solidFill>
                  <a:srgbClr val="7C7044"/>
                </a:solidFill>
              </a:rPr>
              <a:t>CR1-1</a:t>
            </a:r>
            <a:endParaRPr lang="en-US" sz="2400" dirty="0">
              <a:solidFill>
                <a:srgbClr val="7C7044"/>
              </a:solidFill>
            </a:endParaRPr>
          </a:p>
        </p:txBody>
      </p:sp>
      <p:sp>
        <p:nvSpPr>
          <p:cNvPr id="45" name="TextBox 44"/>
          <p:cNvSpPr txBox="1"/>
          <p:nvPr/>
        </p:nvSpPr>
        <p:spPr>
          <a:xfrm>
            <a:off x="2743200" y="4719935"/>
            <a:ext cx="1295400" cy="461665"/>
          </a:xfrm>
          <a:prstGeom prst="rect">
            <a:avLst/>
          </a:prstGeom>
          <a:noFill/>
        </p:spPr>
        <p:txBody>
          <a:bodyPr wrap="square" rtlCol="0">
            <a:spAutoFit/>
          </a:bodyPr>
          <a:lstStyle/>
          <a:p>
            <a:pPr algn="ctr"/>
            <a:r>
              <a:rPr lang="en-US" sz="2400" dirty="0" smtClean="0">
                <a:solidFill>
                  <a:srgbClr val="7C7044"/>
                </a:solidFill>
              </a:rPr>
              <a:t>CR1-2</a:t>
            </a:r>
            <a:endParaRPr lang="en-US" sz="2400" dirty="0">
              <a:solidFill>
                <a:srgbClr val="7C7044"/>
              </a:solidFill>
            </a:endParaRPr>
          </a:p>
        </p:txBody>
      </p:sp>
      <p:sp>
        <p:nvSpPr>
          <p:cNvPr id="46" name="TextBox 45"/>
          <p:cNvSpPr txBox="1"/>
          <p:nvPr/>
        </p:nvSpPr>
        <p:spPr>
          <a:xfrm>
            <a:off x="5867400" y="3668901"/>
            <a:ext cx="762000" cy="461665"/>
          </a:xfrm>
          <a:prstGeom prst="rect">
            <a:avLst/>
          </a:prstGeom>
          <a:noFill/>
        </p:spPr>
        <p:txBody>
          <a:bodyPr wrap="square" rtlCol="0">
            <a:spAutoFit/>
          </a:bodyPr>
          <a:lstStyle/>
          <a:p>
            <a:pPr algn="ctr"/>
            <a:r>
              <a:rPr lang="en-US" sz="2400" dirty="0" smtClean="0">
                <a:solidFill>
                  <a:srgbClr val="7C7044"/>
                </a:solidFill>
              </a:rPr>
              <a:t>R</a:t>
            </a:r>
            <a:endParaRPr lang="en-US" sz="2400" dirty="0">
              <a:solidFill>
                <a:srgbClr val="7C7044"/>
              </a:solidFill>
            </a:endParaRPr>
          </a:p>
        </p:txBody>
      </p:sp>
      <p:sp>
        <p:nvSpPr>
          <p:cNvPr id="47" name="TextBox 46"/>
          <p:cNvSpPr txBox="1"/>
          <p:nvPr/>
        </p:nvSpPr>
        <p:spPr>
          <a:xfrm>
            <a:off x="5867400" y="5177135"/>
            <a:ext cx="762000" cy="461665"/>
          </a:xfrm>
          <a:prstGeom prst="rect">
            <a:avLst/>
          </a:prstGeom>
          <a:noFill/>
        </p:spPr>
        <p:txBody>
          <a:bodyPr wrap="square" rtlCol="0">
            <a:spAutoFit/>
          </a:bodyPr>
          <a:lstStyle/>
          <a:p>
            <a:pPr algn="ctr"/>
            <a:r>
              <a:rPr lang="en-US" sz="2400" dirty="0" smtClean="0">
                <a:solidFill>
                  <a:srgbClr val="7C7044"/>
                </a:solidFill>
              </a:rPr>
              <a:t>G</a:t>
            </a:r>
            <a:endParaRPr lang="en-US" sz="2400" dirty="0">
              <a:solidFill>
                <a:srgbClr val="7C7044"/>
              </a:solidFill>
            </a:endParaRPr>
          </a:p>
        </p:txBody>
      </p:sp>
      <p:sp>
        <p:nvSpPr>
          <p:cNvPr id="37"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18</a:t>
            </a:fld>
            <a:endParaRPr lang="en-US" dirty="0">
              <a:solidFill>
                <a:srgbClr val="7C7044"/>
              </a:solidFill>
            </a:endParaRPr>
          </a:p>
        </p:txBody>
      </p:sp>
      <p:sp>
        <p:nvSpPr>
          <p:cNvPr id="42" name="Title 1"/>
          <p:cNvSpPr txBox="1">
            <a:spLocks/>
          </p:cNvSpPr>
          <p:nvPr/>
        </p:nvSpPr>
        <p:spPr>
          <a:xfrm>
            <a:off x="228601" y="136525"/>
            <a:ext cx="8408988" cy="685800"/>
          </a:xfrm>
          <a:prstGeom prst="rect">
            <a:avLst/>
          </a:prstGeom>
        </p:spPr>
        <p:txBody>
          <a:bodyPr/>
          <a:lstStyle>
            <a:lvl1pPr algn="l" defTabSz="787400" rtl="0" eaLnBrk="1" fontAlgn="base" hangingPunct="1">
              <a:spcBef>
                <a:spcPct val="0"/>
              </a:spcBef>
              <a:spcAft>
                <a:spcPct val="0"/>
              </a:spcAft>
              <a:defRPr sz="3600">
                <a:solidFill>
                  <a:schemeClr val="accent1">
                    <a:lumMod val="50000"/>
                  </a:schemeClr>
                </a:solidFill>
                <a:latin typeface="Arial Black" pitchFamily="34" charset="0"/>
                <a:ea typeface="+mj-ea"/>
                <a:cs typeface="+mj-cs"/>
              </a:defRPr>
            </a:lvl1pPr>
            <a:lvl2pPr algn="l" defTabSz="787400" rtl="0" eaLnBrk="1" fontAlgn="base" hangingPunct="1">
              <a:spcBef>
                <a:spcPct val="0"/>
              </a:spcBef>
              <a:spcAft>
                <a:spcPct val="0"/>
              </a:spcAft>
              <a:defRPr sz="3400">
                <a:solidFill>
                  <a:srgbClr val="00202E"/>
                </a:solidFill>
                <a:latin typeface="ScalaSansLF-Bold" pitchFamily="2" charset="0"/>
              </a:defRPr>
            </a:lvl2pPr>
            <a:lvl3pPr algn="l" defTabSz="787400" rtl="0" eaLnBrk="1" fontAlgn="base" hangingPunct="1">
              <a:spcBef>
                <a:spcPct val="0"/>
              </a:spcBef>
              <a:spcAft>
                <a:spcPct val="0"/>
              </a:spcAft>
              <a:defRPr sz="3400">
                <a:solidFill>
                  <a:srgbClr val="00202E"/>
                </a:solidFill>
                <a:latin typeface="ScalaSansLF-Bold" pitchFamily="2" charset="0"/>
              </a:defRPr>
            </a:lvl3pPr>
            <a:lvl4pPr algn="l" defTabSz="787400" rtl="0" eaLnBrk="1" fontAlgn="base" hangingPunct="1">
              <a:spcBef>
                <a:spcPct val="0"/>
              </a:spcBef>
              <a:spcAft>
                <a:spcPct val="0"/>
              </a:spcAft>
              <a:defRPr sz="3400">
                <a:solidFill>
                  <a:srgbClr val="00202E"/>
                </a:solidFill>
                <a:latin typeface="ScalaSansLF-Bold" pitchFamily="2" charset="0"/>
              </a:defRPr>
            </a:lvl4pPr>
            <a:lvl5pPr algn="l" defTabSz="787400" rtl="0" eaLnBrk="1" fontAlgn="base" hangingPunct="1">
              <a:spcBef>
                <a:spcPct val="0"/>
              </a:spcBef>
              <a:spcAft>
                <a:spcPct val="0"/>
              </a:spcAft>
              <a:defRPr sz="3400">
                <a:solidFill>
                  <a:srgbClr val="00202E"/>
                </a:solidFill>
                <a:latin typeface="ScalaSansLF-Bold" pitchFamily="2" charset="0"/>
              </a:defRPr>
            </a:lvl5pPr>
            <a:lvl6pPr marL="457200" algn="l" defTabSz="787400" rtl="0" eaLnBrk="1" fontAlgn="base" hangingPunct="1">
              <a:spcBef>
                <a:spcPct val="0"/>
              </a:spcBef>
              <a:spcAft>
                <a:spcPct val="0"/>
              </a:spcAft>
              <a:defRPr sz="3400">
                <a:solidFill>
                  <a:srgbClr val="00202E"/>
                </a:solidFill>
                <a:latin typeface="ScalaSansLF-Bold" pitchFamily="2" charset="0"/>
              </a:defRPr>
            </a:lvl6pPr>
            <a:lvl7pPr marL="914400" algn="l" defTabSz="787400" rtl="0" eaLnBrk="1" fontAlgn="base" hangingPunct="1">
              <a:spcBef>
                <a:spcPct val="0"/>
              </a:spcBef>
              <a:spcAft>
                <a:spcPct val="0"/>
              </a:spcAft>
              <a:defRPr sz="3400">
                <a:solidFill>
                  <a:srgbClr val="00202E"/>
                </a:solidFill>
                <a:latin typeface="ScalaSansLF-Bold" pitchFamily="2" charset="0"/>
              </a:defRPr>
            </a:lvl7pPr>
            <a:lvl8pPr marL="1371600" algn="l" defTabSz="787400" rtl="0" eaLnBrk="1" fontAlgn="base" hangingPunct="1">
              <a:spcBef>
                <a:spcPct val="0"/>
              </a:spcBef>
              <a:spcAft>
                <a:spcPct val="0"/>
              </a:spcAft>
              <a:defRPr sz="3400">
                <a:solidFill>
                  <a:srgbClr val="00202E"/>
                </a:solidFill>
                <a:latin typeface="ScalaSansLF-Bold" pitchFamily="2" charset="0"/>
              </a:defRPr>
            </a:lvl8pPr>
            <a:lvl9pPr marL="1828800" algn="l" defTabSz="787400" rtl="0" eaLnBrk="1" fontAlgn="base" hangingPunct="1">
              <a:spcBef>
                <a:spcPct val="0"/>
              </a:spcBef>
              <a:spcAft>
                <a:spcPct val="0"/>
              </a:spcAft>
              <a:defRPr sz="3400">
                <a:solidFill>
                  <a:srgbClr val="00202E"/>
                </a:solidFill>
                <a:latin typeface="ScalaSansLF-Bold" pitchFamily="2" charset="0"/>
              </a:defRPr>
            </a:lvl9pPr>
          </a:lstStyle>
          <a:p>
            <a:r>
              <a:rPr lang="en-US" sz="2800" kern="0" dirty="0" smtClean="0">
                <a:solidFill>
                  <a:srgbClr val="7C7044"/>
                </a:solidFill>
              </a:rPr>
              <a:t>OPEN SWITCH</a:t>
            </a:r>
            <a:endParaRPr lang="en-US" sz="2800" kern="0" dirty="0">
              <a:solidFill>
                <a:srgbClr val="7C7044"/>
              </a:solidFill>
            </a:endParaRPr>
          </a:p>
        </p:txBody>
      </p:sp>
    </p:spTree>
    <p:extLst>
      <p:ext uri="{BB962C8B-B14F-4D97-AF65-F5344CB8AC3E}">
        <p14:creationId xmlns:p14="http://schemas.microsoft.com/office/powerpoint/2010/main" val="292674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180</a:t>
            </a:fld>
            <a:endParaRPr lang="en-US" sz="1800" dirty="0">
              <a:solidFill>
                <a:srgbClr val="7C7044"/>
              </a:solidFill>
              <a:latin typeface="Arial Black" panose="020B0A04020102020204" pitchFamily="34" charset="0"/>
            </a:endParaRPr>
          </a:p>
        </p:txBody>
      </p:sp>
      <p:sp>
        <p:nvSpPr>
          <p:cNvPr id="7" name="Title 14"/>
          <p:cNvSpPr txBox="1">
            <a:spLocks/>
          </p:cNvSpPr>
          <p:nvPr/>
        </p:nvSpPr>
        <p:spPr>
          <a:xfrm>
            <a:off x="228600" y="137160"/>
            <a:ext cx="8412480" cy="685800"/>
          </a:xfrm>
          <a:prstGeom prst="rect">
            <a:avLst/>
          </a:prstGeom>
        </p:spPr>
        <p:txBody>
          <a:bodyPr vert="horz" lIns="82296" tIns="36576" rIns="82296" bIns="36576"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7C7044"/>
                </a:solidFill>
                <a:uLnTx/>
                <a:uFillTx/>
                <a:latin typeface="Arial Black" pitchFamily="34" charset="0"/>
                <a:ea typeface="+mj-ea"/>
                <a:cs typeface="+mj-cs"/>
              </a:rPr>
              <a:t>TIMER TYPES</a:t>
            </a:r>
            <a:endParaRPr kumimoji="0" lang="en-US" sz="3600" b="1" i="0" u="none" strike="noStrike" kern="1200" cap="none" spc="0" normalizeH="0" baseline="0" noProof="0" dirty="0">
              <a:ln>
                <a:noFill/>
              </a:ln>
              <a:solidFill>
                <a:srgbClr val="7C7044"/>
              </a:solidFill>
              <a:uLnTx/>
              <a:uFillTx/>
              <a:latin typeface="Arial Black" pitchFamily="34" charset="0"/>
              <a:ea typeface="+mj-ea"/>
              <a:cs typeface="+mj-cs"/>
            </a:endParaRPr>
          </a:p>
        </p:txBody>
      </p:sp>
      <p:sp>
        <p:nvSpPr>
          <p:cNvPr id="11" name="TextBox 10"/>
          <p:cNvSpPr txBox="1"/>
          <p:nvPr/>
        </p:nvSpPr>
        <p:spPr>
          <a:xfrm>
            <a:off x="548640" y="1463040"/>
            <a:ext cx="8001000" cy="4413516"/>
          </a:xfrm>
          <a:prstGeom prst="rect">
            <a:avLst/>
          </a:prstGeom>
          <a:noFill/>
        </p:spPr>
        <p:txBody>
          <a:bodyPr wrap="square" lIns="82296" tIns="36576" rIns="82296" bIns="36576" rtlCol="0">
            <a:spAutoFit/>
          </a:bodyPr>
          <a:lstStyle/>
          <a:p>
            <a:pPr>
              <a:spcBef>
                <a:spcPts val="1200"/>
              </a:spcBef>
              <a:spcAft>
                <a:spcPts val="1200"/>
              </a:spcAft>
            </a:pPr>
            <a:r>
              <a:rPr lang="en-US" sz="2800" dirty="0" smtClean="0">
                <a:solidFill>
                  <a:srgbClr val="7C7044"/>
                </a:solidFill>
                <a:latin typeface="Arial Black" panose="020B0A04020102020204" pitchFamily="34" charset="0"/>
              </a:rPr>
              <a:t>IN GENERAL, THERE ARE THREE TYPES OF PLC TIMERS</a:t>
            </a:r>
          </a:p>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On-delay </a:t>
            </a:r>
            <a:r>
              <a:rPr lang="en-US" sz="2800" dirty="0">
                <a:solidFill>
                  <a:srgbClr val="7C7044"/>
                </a:solidFill>
                <a:latin typeface="Arial Black" panose="020B0A04020102020204" pitchFamily="34" charset="0"/>
              </a:rPr>
              <a:t>Timer: (TON) </a:t>
            </a:r>
            <a:endParaRPr lang="en-US" sz="2800" dirty="0" smtClean="0">
              <a:solidFill>
                <a:srgbClr val="7C7044"/>
              </a:solidFill>
              <a:latin typeface="Arial Black" panose="020B0A04020102020204" pitchFamily="34" charset="0"/>
            </a:endParaRPr>
          </a:p>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Off-delay </a:t>
            </a:r>
            <a:r>
              <a:rPr lang="en-US" sz="2800" dirty="0">
                <a:solidFill>
                  <a:srgbClr val="7C7044"/>
                </a:solidFill>
                <a:latin typeface="Arial Black" panose="020B0A04020102020204" pitchFamily="34" charset="0"/>
              </a:rPr>
              <a:t>Timer: (TOF) </a:t>
            </a:r>
            <a:endParaRPr lang="en-US" sz="2800" dirty="0" smtClean="0">
              <a:solidFill>
                <a:srgbClr val="7C7044"/>
              </a:solidFill>
              <a:latin typeface="Arial Black" panose="020B0A04020102020204" pitchFamily="34" charset="0"/>
            </a:endParaRPr>
          </a:p>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Retentive Timer: (RTO)  </a:t>
            </a:r>
          </a:p>
          <a:p>
            <a:endParaRPr lang="en-US" dirty="0">
              <a:solidFill>
                <a:srgbClr val="7C7044"/>
              </a:solidFill>
            </a:endParaRPr>
          </a:p>
          <a:p>
            <a:endParaRPr lang="en-US" dirty="0">
              <a:solidFill>
                <a:srgbClr val="7C7044"/>
              </a:solidFill>
            </a:endParaRPr>
          </a:p>
          <a:p>
            <a:endParaRPr lang="en-US" sz="2400" dirty="0">
              <a:solidFill>
                <a:srgbClr val="7C7044"/>
              </a:solidFill>
            </a:endParaRPr>
          </a:p>
        </p:txBody>
      </p:sp>
    </p:spTree>
    <p:extLst>
      <p:ext uri="{BB962C8B-B14F-4D97-AF65-F5344CB8AC3E}">
        <p14:creationId xmlns:p14="http://schemas.microsoft.com/office/powerpoint/2010/main" val="1184663446"/>
      </p:ext>
    </p:extLst>
  </p:cSld>
  <p:clrMapOvr>
    <a:masterClrMapping/>
  </p:clrMapOvr>
  <p:transition spd="slow">
    <p:cut/>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181</a:t>
            </a:fld>
            <a:endParaRPr lang="en-US" sz="1800" dirty="0">
              <a:solidFill>
                <a:srgbClr val="7C7044"/>
              </a:solidFill>
              <a:latin typeface="Arial Black" panose="020B0A04020102020204" pitchFamily="34" charset="0"/>
            </a:endParaRPr>
          </a:p>
        </p:txBody>
      </p:sp>
      <p:sp>
        <p:nvSpPr>
          <p:cNvPr id="7" name="Title 14"/>
          <p:cNvSpPr txBox="1">
            <a:spLocks/>
          </p:cNvSpPr>
          <p:nvPr/>
        </p:nvSpPr>
        <p:spPr>
          <a:xfrm>
            <a:off x="228600" y="384048"/>
            <a:ext cx="8412480" cy="685800"/>
          </a:xfrm>
          <a:prstGeom prst="rect">
            <a:avLst/>
          </a:prstGeom>
        </p:spPr>
        <p:txBody>
          <a:bodyPr vert="horz" lIns="82296" tIns="36576" rIns="82296" bIns="36576"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7C7044"/>
                </a:solidFill>
                <a:uLnTx/>
                <a:uFillTx/>
                <a:latin typeface="Arial Black" pitchFamily="34" charset="0"/>
                <a:ea typeface="+mj-ea"/>
                <a:cs typeface="+mj-cs"/>
              </a:rPr>
              <a:t>ON-DELAY TIMER INSTRUCTIONS</a:t>
            </a:r>
            <a:endParaRPr kumimoji="0" lang="en-US" sz="3600" b="1" i="0" u="none" strike="noStrike" kern="1200" cap="none" spc="0" normalizeH="0" baseline="0" noProof="0" dirty="0">
              <a:ln>
                <a:noFill/>
              </a:ln>
              <a:solidFill>
                <a:srgbClr val="7C7044"/>
              </a:solidFill>
              <a:uLnTx/>
              <a:uFillTx/>
              <a:latin typeface="Arial Black" pitchFamily="34" charset="0"/>
              <a:ea typeface="+mj-ea"/>
              <a:cs typeface="+mj-cs"/>
            </a:endParaRPr>
          </a:p>
        </p:txBody>
      </p:sp>
      <p:sp>
        <p:nvSpPr>
          <p:cNvPr id="11" name="TextBox 10"/>
          <p:cNvSpPr txBox="1"/>
          <p:nvPr/>
        </p:nvSpPr>
        <p:spPr>
          <a:xfrm>
            <a:off x="548640" y="1463040"/>
            <a:ext cx="8001000" cy="2966966"/>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The On-Delay timer counts time-based intervals when the rung instruction is true</a:t>
            </a:r>
          </a:p>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When the rung instruction containing the timer become true, the timer time out period </a:t>
            </a:r>
            <a:r>
              <a:rPr lang="en-US" sz="2800" dirty="0" smtClean="0">
                <a:solidFill>
                  <a:srgbClr val="7C7044"/>
                </a:solidFill>
                <a:latin typeface="Arial Black" panose="020B0A04020102020204" pitchFamily="34" charset="0"/>
              </a:rPr>
              <a:t>begins</a:t>
            </a:r>
          </a:p>
        </p:txBody>
      </p:sp>
    </p:spTree>
    <p:extLst>
      <p:ext uri="{BB962C8B-B14F-4D97-AF65-F5344CB8AC3E}">
        <p14:creationId xmlns:p14="http://schemas.microsoft.com/office/powerpoint/2010/main" val="1921182838"/>
      </p:ext>
    </p:extLst>
  </p:cSld>
  <p:clrMapOvr>
    <a:masterClrMapping/>
  </p:clrMapOvr>
  <p:transition spd="slow">
    <p:cut/>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182</a:t>
            </a:fld>
            <a:endParaRPr lang="en-US" sz="1800" dirty="0">
              <a:solidFill>
                <a:srgbClr val="7C7044"/>
              </a:solidFill>
              <a:latin typeface="Arial Black" panose="020B0A04020102020204" pitchFamily="34" charset="0"/>
            </a:endParaRPr>
          </a:p>
        </p:txBody>
      </p:sp>
      <p:sp>
        <p:nvSpPr>
          <p:cNvPr id="7" name="Title 14"/>
          <p:cNvSpPr txBox="1">
            <a:spLocks/>
          </p:cNvSpPr>
          <p:nvPr/>
        </p:nvSpPr>
        <p:spPr>
          <a:xfrm>
            <a:off x="228600" y="384048"/>
            <a:ext cx="8412480" cy="685800"/>
          </a:xfrm>
          <a:prstGeom prst="rect">
            <a:avLst/>
          </a:prstGeom>
        </p:spPr>
        <p:txBody>
          <a:bodyPr vert="horz" lIns="82296" tIns="36576" rIns="82296" bIns="36576"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7C7044"/>
                </a:solidFill>
                <a:uLnTx/>
                <a:uFillTx/>
                <a:latin typeface="Arial Black" pitchFamily="34" charset="0"/>
                <a:ea typeface="+mj-ea"/>
                <a:cs typeface="+mj-cs"/>
              </a:rPr>
              <a:t>ON-DELAY TIMER INSTRUCTIONS</a:t>
            </a:r>
            <a:endParaRPr kumimoji="0" lang="en-US" sz="3600" b="1" i="0" u="none" strike="noStrike" kern="1200" cap="none" spc="0" normalizeH="0" baseline="0" noProof="0" dirty="0">
              <a:ln>
                <a:noFill/>
              </a:ln>
              <a:solidFill>
                <a:srgbClr val="7C7044"/>
              </a:solidFill>
              <a:uLnTx/>
              <a:uFillTx/>
              <a:latin typeface="Arial Black" pitchFamily="34" charset="0"/>
              <a:ea typeface="+mj-ea"/>
              <a:cs typeface="+mj-cs"/>
            </a:endParaRPr>
          </a:p>
        </p:txBody>
      </p:sp>
      <p:sp>
        <p:nvSpPr>
          <p:cNvPr id="11" name="TextBox 10"/>
          <p:cNvSpPr txBox="1"/>
          <p:nvPr/>
        </p:nvSpPr>
        <p:spPr>
          <a:xfrm>
            <a:off x="548640" y="1463040"/>
            <a:ext cx="8001000" cy="4659737"/>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When </a:t>
            </a:r>
            <a:r>
              <a:rPr lang="en-US" sz="2800" dirty="0">
                <a:solidFill>
                  <a:srgbClr val="7C7044"/>
                </a:solidFill>
                <a:latin typeface="Arial Black" panose="020B0A04020102020204" pitchFamily="34" charset="0"/>
              </a:rPr>
              <a:t>timer time out period ends,(Preset Value equals the Accumulated Value), an output is made </a:t>
            </a:r>
            <a:r>
              <a:rPr lang="en-US" sz="2800" dirty="0" smtClean="0">
                <a:solidFill>
                  <a:srgbClr val="7C7044"/>
                </a:solidFill>
                <a:latin typeface="Arial Black" panose="020B0A04020102020204" pitchFamily="34" charset="0"/>
              </a:rPr>
              <a:t>true</a:t>
            </a:r>
          </a:p>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If the rung goes false before the time out period ends, the accumulated value will reset</a:t>
            </a:r>
          </a:p>
          <a:p>
            <a:endParaRPr lang="en-US" dirty="0">
              <a:solidFill>
                <a:srgbClr val="7C7044"/>
              </a:solidFill>
            </a:endParaRPr>
          </a:p>
          <a:p>
            <a:endParaRPr lang="en-US" dirty="0">
              <a:solidFill>
                <a:srgbClr val="7C7044"/>
              </a:solidFill>
            </a:endParaRPr>
          </a:p>
          <a:p>
            <a:endParaRPr lang="en-US" sz="2400" dirty="0">
              <a:solidFill>
                <a:srgbClr val="7C7044"/>
              </a:solidFill>
            </a:endParaRPr>
          </a:p>
        </p:txBody>
      </p:sp>
    </p:spTree>
    <p:extLst>
      <p:ext uri="{BB962C8B-B14F-4D97-AF65-F5344CB8AC3E}">
        <p14:creationId xmlns:p14="http://schemas.microsoft.com/office/powerpoint/2010/main" val="1916870690"/>
      </p:ext>
    </p:extLst>
  </p:cSld>
  <p:clrMapOvr>
    <a:masterClrMapping/>
  </p:clrMapOvr>
  <p:transition spd="slow">
    <p:cut/>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183</a:t>
            </a:fld>
            <a:endParaRPr lang="en-US" sz="1800" dirty="0">
              <a:solidFill>
                <a:srgbClr val="7C7044"/>
              </a:solidFill>
              <a:latin typeface="Arial Black" panose="020B0A04020102020204" pitchFamily="34" charset="0"/>
            </a:endParaRPr>
          </a:p>
        </p:txBody>
      </p:sp>
      <p:sp>
        <p:nvSpPr>
          <p:cNvPr id="15" name="Title 14"/>
          <p:cNvSpPr>
            <a:spLocks noGrp="1"/>
          </p:cNvSpPr>
          <p:nvPr>
            <p:ph type="title"/>
          </p:nvPr>
        </p:nvSpPr>
        <p:spPr>
          <a:xfrm>
            <a:off x="228600" y="137160"/>
            <a:ext cx="8412480" cy="685800"/>
          </a:xfrm>
        </p:spPr>
        <p:txBody>
          <a:bodyPr/>
          <a:lstStyle/>
          <a:p>
            <a:r>
              <a:rPr lang="en-US" dirty="0" smtClean="0">
                <a:solidFill>
                  <a:srgbClr val="7C7044"/>
                </a:solidFill>
              </a:rPr>
              <a:t>ON DELAY TIMERS</a:t>
            </a:r>
            <a:endParaRPr lang="en-US" dirty="0">
              <a:solidFill>
                <a:srgbClr val="7C7044"/>
              </a:solidFill>
            </a:endParaRPr>
          </a:p>
        </p:txBody>
      </p:sp>
      <p:cxnSp>
        <p:nvCxnSpPr>
          <p:cNvPr id="6" name="Straight Connector 5"/>
          <p:cNvCxnSpPr/>
          <p:nvPr/>
        </p:nvCxnSpPr>
        <p:spPr>
          <a:xfrm>
            <a:off x="18288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3152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48200" y="13716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grpSp>
        <p:nvGrpSpPr>
          <p:cNvPr id="9" name="Group 8"/>
          <p:cNvGrpSpPr/>
          <p:nvPr/>
        </p:nvGrpSpPr>
        <p:grpSpPr>
          <a:xfrm>
            <a:off x="1828800" y="1798458"/>
            <a:ext cx="685800" cy="457200"/>
            <a:chOff x="1600200" y="1371600"/>
            <a:chExt cx="685800" cy="457200"/>
          </a:xfrm>
        </p:grpSpPr>
        <p:cxnSp>
          <p:nvCxnSpPr>
            <p:cNvPr id="10" name="Straight Connector 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1828800" y="3197385"/>
            <a:ext cx="685800" cy="457200"/>
            <a:chOff x="1600200" y="1371600"/>
            <a:chExt cx="685800" cy="457200"/>
          </a:xfrm>
        </p:grpSpPr>
        <p:cxnSp>
          <p:nvCxnSpPr>
            <p:cNvPr id="16" name="Straight Connector 1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1828800" y="4343400"/>
            <a:ext cx="685800" cy="457200"/>
            <a:chOff x="1600200" y="1371600"/>
            <a:chExt cx="685800" cy="457200"/>
          </a:xfrm>
        </p:grpSpPr>
        <p:cxnSp>
          <p:nvCxnSpPr>
            <p:cNvPr id="21" name="Straight Connector 2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1828800" y="5486400"/>
            <a:ext cx="685800" cy="457200"/>
            <a:chOff x="1600200" y="1371600"/>
            <a:chExt cx="685800" cy="457200"/>
          </a:xfrm>
        </p:grpSpPr>
        <p:cxnSp>
          <p:nvCxnSpPr>
            <p:cNvPr id="26" name="Straight Connector 2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6248400" y="1447800"/>
            <a:ext cx="685800" cy="457200"/>
            <a:chOff x="2667000" y="1295400"/>
            <a:chExt cx="1143000" cy="609600"/>
          </a:xfrm>
        </p:grpSpPr>
        <p:sp>
          <p:nvSpPr>
            <p:cNvPr id="35" name="Double Bracket 34"/>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C7044"/>
                </a:solidFill>
              </a:endParaRPr>
            </a:p>
          </p:txBody>
        </p:sp>
        <p:cxnSp>
          <p:nvCxnSpPr>
            <p:cNvPr id="36" name="Straight Connector 35"/>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6248400" y="2133600"/>
            <a:ext cx="685800" cy="457200"/>
            <a:chOff x="2667000" y="1295400"/>
            <a:chExt cx="1143000" cy="609600"/>
          </a:xfrm>
        </p:grpSpPr>
        <p:sp>
          <p:nvSpPr>
            <p:cNvPr id="39" name="Double Bracket 38"/>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C7044"/>
                </a:solidFill>
              </a:endParaRPr>
            </a:p>
          </p:txBody>
        </p:sp>
        <p:cxnSp>
          <p:nvCxnSpPr>
            <p:cNvPr id="40" name="Straight Connector 39"/>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p:cNvCxnSpPr/>
          <p:nvPr/>
        </p:nvCxnSpPr>
        <p:spPr>
          <a:xfrm>
            <a:off x="6934200" y="16764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362200" y="2026578"/>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6248400" y="5486400"/>
            <a:ext cx="685800" cy="457200"/>
            <a:chOff x="2667000" y="1295400"/>
            <a:chExt cx="1143000" cy="609600"/>
          </a:xfrm>
        </p:grpSpPr>
        <p:sp>
          <p:nvSpPr>
            <p:cNvPr id="47" name="Double Bracket 4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C7044"/>
                </a:solidFill>
              </a:endParaRPr>
            </a:p>
          </p:txBody>
        </p:sp>
        <p:cxnSp>
          <p:nvCxnSpPr>
            <p:cNvPr id="48" name="Straight Connector 4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a:xfrm>
            <a:off x="6934200" y="5715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6248400" y="3203377"/>
            <a:ext cx="685800" cy="457200"/>
            <a:chOff x="2667000" y="1295400"/>
            <a:chExt cx="1143000" cy="609600"/>
          </a:xfrm>
        </p:grpSpPr>
        <p:sp>
          <p:nvSpPr>
            <p:cNvPr id="52" name="Double Bracket 5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C7044"/>
                </a:solidFill>
              </a:endParaRPr>
            </a:p>
          </p:txBody>
        </p:sp>
        <p:cxnSp>
          <p:nvCxnSpPr>
            <p:cNvPr id="53" name="Straight Connector 52"/>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6934200" y="3431977"/>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6248400" y="4343400"/>
            <a:ext cx="685800" cy="457200"/>
            <a:chOff x="2667000" y="1295400"/>
            <a:chExt cx="1143000" cy="609600"/>
          </a:xfrm>
        </p:grpSpPr>
        <p:sp>
          <p:nvSpPr>
            <p:cNvPr id="57" name="Double Bracket 5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C7044"/>
                </a:solidFill>
              </a:endParaRPr>
            </a:p>
          </p:txBody>
        </p:sp>
        <p:cxnSp>
          <p:nvCxnSpPr>
            <p:cNvPr id="58" name="Straight Connector 5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0" name="Straight Connector 59"/>
          <p:cNvCxnSpPr/>
          <p:nvPr/>
        </p:nvCxnSpPr>
        <p:spPr>
          <a:xfrm>
            <a:off x="6934200" y="4572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362200" y="3431977"/>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362200" y="5715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362200" y="4572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876800" y="1219201"/>
            <a:ext cx="838200" cy="461665"/>
          </a:xfrm>
          <a:prstGeom prst="rect">
            <a:avLst/>
          </a:prstGeom>
          <a:solidFill>
            <a:schemeClr val="bg2">
              <a:lumMod val="40000"/>
              <a:lumOff val="60000"/>
            </a:schemeClr>
          </a:solidFill>
        </p:spPr>
        <p:txBody>
          <a:bodyPr wrap="square" rtlCol="0">
            <a:spAutoFit/>
          </a:bodyPr>
          <a:lstStyle/>
          <a:p>
            <a:r>
              <a:rPr lang="en-US" dirty="0" smtClean="0">
                <a:solidFill>
                  <a:srgbClr val="7C7044"/>
                </a:solidFill>
              </a:rPr>
              <a:t>TON</a:t>
            </a:r>
            <a:endParaRPr lang="en-US" dirty="0">
              <a:solidFill>
                <a:srgbClr val="7C7044"/>
              </a:solidFill>
            </a:endParaRPr>
          </a:p>
        </p:txBody>
      </p:sp>
      <p:sp>
        <p:nvSpPr>
          <p:cNvPr id="63" name="TextBox 62"/>
          <p:cNvSpPr txBox="1"/>
          <p:nvPr/>
        </p:nvSpPr>
        <p:spPr>
          <a:xfrm>
            <a:off x="4648200" y="1482904"/>
            <a:ext cx="1295400" cy="261610"/>
          </a:xfrm>
          <a:prstGeom prst="rect">
            <a:avLst/>
          </a:prstGeom>
          <a:noFill/>
        </p:spPr>
        <p:txBody>
          <a:bodyPr wrap="square" rtlCol="0">
            <a:spAutoFit/>
          </a:bodyPr>
          <a:lstStyle/>
          <a:p>
            <a:r>
              <a:rPr lang="en-US" sz="1100" dirty="0" smtClean="0">
                <a:solidFill>
                  <a:srgbClr val="7C7044"/>
                </a:solidFill>
              </a:rPr>
              <a:t>Timer On Delay</a:t>
            </a:r>
            <a:endParaRPr lang="en-US" sz="1100" dirty="0">
              <a:solidFill>
                <a:srgbClr val="7C7044"/>
              </a:solidFill>
            </a:endParaRPr>
          </a:p>
        </p:txBody>
      </p:sp>
      <p:sp>
        <p:nvSpPr>
          <p:cNvPr id="64" name="TextBox 63"/>
          <p:cNvSpPr txBox="1"/>
          <p:nvPr/>
        </p:nvSpPr>
        <p:spPr>
          <a:xfrm>
            <a:off x="4648200" y="1645578"/>
            <a:ext cx="1752600" cy="1661993"/>
          </a:xfrm>
          <a:prstGeom prst="rect">
            <a:avLst/>
          </a:prstGeom>
          <a:noFill/>
        </p:spPr>
        <p:txBody>
          <a:bodyPr wrap="square" rtlCol="0">
            <a:spAutoFit/>
          </a:bodyPr>
          <a:lstStyle/>
          <a:p>
            <a:pPr>
              <a:lnSpc>
                <a:spcPct val="150000"/>
              </a:lnSpc>
            </a:pPr>
            <a:r>
              <a:rPr lang="en-US" sz="1100" dirty="0" smtClean="0">
                <a:solidFill>
                  <a:srgbClr val="7C7044"/>
                </a:solidFill>
              </a:rPr>
              <a:t>Timer                     T4:1</a:t>
            </a:r>
          </a:p>
          <a:p>
            <a:pPr>
              <a:lnSpc>
                <a:spcPct val="150000"/>
              </a:lnSpc>
            </a:pPr>
            <a:r>
              <a:rPr lang="en-US" sz="1100" dirty="0" smtClean="0">
                <a:solidFill>
                  <a:srgbClr val="7C7044"/>
                </a:solidFill>
              </a:rPr>
              <a:t>Time Base                0.1</a:t>
            </a:r>
          </a:p>
          <a:p>
            <a:pPr>
              <a:lnSpc>
                <a:spcPct val="150000"/>
              </a:lnSpc>
            </a:pPr>
            <a:r>
              <a:rPr lang="en-US" sz="1100" dirty="0" smtClean="0">
                <a:solidFill>
                  <a:srgbClr val="7C7044"/>
                </a:solidFill>
              </a:rPr>
              <a:t>Preset                      100</a:t>
            </a:r>
          </a:p>
          <a:p>
            <a:pPr>
              <a:lnSpc>
                <a:spcPct val="150000"/>
              </a:lnSpc>
            </a:pPr>
            <a:r>
              <a:rPr lang="en-US" sz="1100" dirty="0" smtClean="0">
                <a:solidFill>
                  <a:srgbClr val="7C7044"/>
                </a:solidFill>
              </a:rPr>
              <a:t>Accumulated              0        </a:t>
            </a:r>
            <a:r>
              <a:rPr lang="en-US" dirty="0" smtClean="0">
                <a:solidFill>
                  <a:srgbClr val="7C7044"/>
                </a:solidFill>
              </a:rPr>
              <a:t>	   </a:t>
            </a:r>
            <a:endParaRPr lang="en-US" dirty="0">
              <a:solidFill>
                <a:srgbClr val="7C7044"/>
              </a:solidFill>
            </a:endParaRPr>
          </a:p>
        </p:txBody>
      </p:sp>
      <p:sp>
        <p:nvSpPr>
          <p:cNvPr id="67" name="TextBox 66"/>
          <p:cNvSpPr txBox="1"/>
          <p:nvPr/>
        </p:nvSpPr>
        <p:spPr>
          <a:xfrm>
            <a:off x="6342572" y="1486798"/>
            <a:ext cx="609600" cy="400110"/>
          </a:xfrm>
          <a:prstGeom prst="rect">
            <a:avLst/>
          </a:prstGeom>
          <a:noFill/>
        </p:spPr>
        <p:txBody>
          <a:bodyPr wrap="square" rtlCol="0">
            <a:spAutoFit/>
          </a:bodyPr>
          <a:lstStyle/>
          <a:p>
            <a:r>
              <a:rPr lang="en-US" sz="2000" dirty="0" smtClean="0">
                <a:solidFill>
                  <a:srgbClr val="7C7044"/>
                </a:solidFill>
              </a:rPr>
              <a:t>EN</a:t>
            </a:r>
            <a:endParaRPr lang="en-US" sz="2000" dirty="0">
              <a:solidFill>
                <a:srgbClr val="7C7044"/>
              </a:solidFill>
            </a:endParaRPr>
          </a:p>
        </p:txBody>
      </p:sp>
      <p:sp>
        <p:nvSpPr>
          <p:cNvPr id="68" name="TextBox 67"/>
          <p:cNvSpPr txBox="1"/>
          <p:nvPr/>
        </p:nvSpPr>
        <p:spPr>
          <a:xfrm>
            <a:off x="6324600" y="2133600"/>
            <a:ext cx="609600" cy="400110"/>
          </a:xfrm>
          <a:prstGeom prst="rect">
            <a:avLst/>
          </a:prstGeom>
          <a:noFill/>
        </p:spPr>
        <p:txBody>
          <a:bodyPr wrap="square" rtlCol="0">
            <a:spAutoFit/>
          </a:bodyPr>
          <a:lstStyle/>
          <a:p>
            <a:r>
              <a:rPr lang="en-US" sz="2000" dirty="0" smtClean="0">
                <a:solidFill>
                  <a:srgbClr val="7C7044"/>
                </a:solidFill>
              </a:rPr>
              <a:t>DN</a:t>
            </a:r>
            <a:endParaRPr lang="en-US" sz="2000" dirty="0">
              <a:solidFill>
                <a:srgbClr val="7C7044"/>
              </a:solidFill>
            </a:endParaRPr>
          </a:p>
        </p:txBody>
      </p:sp>
      <p:sp>
        <p:nvSpPr>
          <p:cNvPr id="69" name="TextBox 68"/>
          <p:cNvSpPr txBox="1"/>
          <p:nvPr/>
        </p:nvSpPr>
        <p:spPr>
          <a:xfrm>
            <a:off x="1871932" y="1330504"/>
            <a:ext cx="990600" cy="461665"/>
          </a:xfrm>
          <a:prstGeom prst="rect">
            <a:avLst/>
          </a:prstGeom>
          <a:noFill/>
        </p:spPr>
        <p:txBody>
          <a:bodyPr wrap="square" rtlCol="0">
            <a:spAutoFit/>
          </a:bodyPr>
          <a:lstStyle/>
          <a:p>
            <a:r>
              <a:rPr lang="en-US" dirty="0" smtClean="0">
                <a:solidFill>
                  <a:srgbClr val="7C7044"/>
                </a:solidFill>
              </a:rPr>
              <a:t>I:1/0</a:t>
            </a:r>
            <a:endParaRPr lang="en-US" dirty="0">
              <a:solidFill>
                <a:srgbClr val="7C7044"/>
              </a:solidFill>
            </a:endParaRPr>
          </a:p>
        </p:txBody>
      </p:sp>
      <p:sp>
        <p:nvSpPr>
          <p:cNvPr id="70" name="TextBox 69"/>
          <p:cNvSpPr txBox="1"/>
          <p:nvPr/>
        </p:nvSpPr>
        <p:spPr>
          <a:xfrm>
            <a:off x="6299770" y="2825778"/>
            <a:ext cx="1015430" cy="461665"/>
          </a:xfrm>
          <a:prstGeom prst="rect">
            <a:avLst/>
          </a:prstGeom>
          <a:noFill/>
        </p:spPr>
        <p:txBody>
          <a:bodyPr wrap="square" rtlCol="0">
            <a:spAutoFit/>
          </a:bodyPr>
          <a:lstStyle/>
          <a:p>
            <a:r>
              <a:rPr lang="en-US" dirty="0" smtClean="0">
                <a:solidFill>
                  <a:srgbClr val="7C7044"/>
                </a:solidFill>
              </a:rPr>
              <a:t>O:2/0</a:t>
            </a:r>
            <a:endParaRPr lang="en-US" dirty="0">
              <a:solidFill>
                <a:srgbClr val="7C7044"/>
              </a:solidFill>
            </a:endParaRPr>
          </a:p>
        </p:txBody>
      </p:sp>
      <p:sp>
        <p:nvSpPr>
          <p:cNvPr id="71" name="TextBox 70"/>
          <p:cNvSpPr txBox="1"/>
          <p:nvPr/>
        </p:nvSpPr>
        <p:spPr>
          <a:xfrm>
            <a:off x="6293778" y="5087199"/>
            <a:ext cx="1021422" cy="461665"/>
          </a:xfrm>
          <a:prstGeom prst="rect">
            <a:avLst/>
          </a:prstGeom>
          <a:noFill/>
        </p:spPr>
        <p:txBody>
          <a:bodyPr wrap="square" rtlCol="0">
            <a:spAutoFit/>
          </a:bodyPr>
          <a:lstStyle/>
          <a:p>
            <a:r>
              <a:rPr lang="en-US" dirty="0" smtClean="0">
                <a:solidFill>
                  <a:srgbClr val="7C7044"/>
                </a:solidFill>
              </a:rPr>
              <a:t>O:2/2</a:t>
            </a:r>
            <a:endParaRPr lang="en-US" dirty="0">
              <a:solidFill>
                <a:srgbClr val="7C7044"/>
              </a:solidFill>
            </a:endParaRPr>
          </a:p>
        </p:txBody>
      </p:sp>
      <p:sp>
        <p:nvSpPr>
          <p:cNvPr id="72" name="TextBox 71"/>
          <p:cNvSpPr txBox="1"/>
          <p:nvPr/>
        </p:nvSpPr>
        <p:spPr>
          <a:xfrm>
            <a:off x="6299770" y="3961655"/>
            <a:ext cx="1015430" cy="461665"/>
          </a:xfrm>
          <a:prstGeom prst="rect">
            <a:avLst/>
          </a:prstGeom>
          <a:noFill/>
        </p:spPr>
        <p:txBody>
          <a:bodyPr wrap="square" rtlCol="0">
            <a:spAutoFit/>
          </a:bodyPr>
          <a:lstStyle/>
          <a:p>
            <a:r>
              <a:rPr lang="en-US" dirty="0" smtClean="0">
                <a:solidFill>
                  <a:srgbClr val="7C7044"/>
                </a:solidFill>
              </a:rPr>
              <a:t>O:2/1</a:t>
            </a:r>
            <a:endParaRPr lang="en-US" dirty="0">
              <a:solidFill>
                <a:srgbClr val="7C7044"/>
              </a:solidFill>
            </a:endParaRPr>
          </a:p>
        </p:txBody>
      </p:sp>
      <p:sp>
        <p:nvSpPr>
          <p:cNvPr id="73" name="TextBox 72"/>
          <p:cNvSpPr txBox="1"/>
          <p:nvPr/>
        </p:nvSpPr>
        <p:spPr>
          <a:xfrm>
            <a:off x="1828800" y="2818655"/>
            <a:ext cx="1447800" cy="461665"/>
          </a:xfrm>
          <a:prstGeom prst="rect">
            <a:avLst/>
          </a:prstGeom>
          <a:noFill/>
        </p:spPr>
        <p:txBody>
          <a:bodyPr wrap="square" rtlCol="0">
            <a:spAutoFit/>
          </a:bodyPr>
          <a:lstStyle/>
          <a:p>
            <a:r>
              <a:rPr lang="en-US" dirty="0" smtClean="0">
                <a:solidFill>
                  <a:srgbClr val="7C7044"/>
                </a:solidFill>
              </a:rPr>
              <a:t>T4:1/EN</a:t>
            </a:r>
            <a:endParaRPr lang="en-US" dirty="0">
              <a:solidFill>
                <a:srgbClr val="7C7044"/>
              </a:solidFill>
            </a:endParaRPr>
          </a:p>
        </p:txBody>
      </p:sp>
      <p:sp>
        <p:nvSpPr>
          <p:cNvPr id="74" name="TextBox 73"/>
          <p:cNvSpPr txBox="1"/>
          <p:nvPr/>
        </p:nvSpPr>
        <p:spPr>
          <a:xfrm>
            <a:off x="1828800" y="3961655"/>
            <a:ext cx="1219200" cy="461665"/>
          </a:xfrm>
          <a:prstGeom prst="rect">
            <a:avLst/>
          </a:prstGeom>
          <a:noFill/>
        </p:spPr>
        <p:txBody>
          <a:bodyPr wrap="square" rtlCol="0">
            <a:spAutoFit/>
          </a:bodyPr>
          <a:lstStyle/>
          <a:p>
            <a:r>
              <a:rPr lang="en-US" dirty="0" smtClean="0">
                <a:solidFill>
                  <a:srgbClr val="7C7044"/>
                </a:solidFill>
              </a:rPr>
              <a:t>T4:1/TT</a:t>
            </a:r>
            <a:endParaRPr lang="en-US" dirty="0">
              <a:solidFill>
                <a:srgbClr val="7C7044"/>
              </a:solidFill>
            </a:endParaRPr>
          </a:p>
        </p:txBody>
      </p:sp>
      <p:sp>
        <p:nvSpPr>
          <p:cNvPr id="75" name="TextBox 74"/>
          <p:cNvSpPr txBox="1"/>
          <p:nvPr/>
        </p:nvSpPr>
        <p:spPr>
          <a:xfrm>
            <a:off x="1828800" y="5101678"/>
            <a:ext cx="1447800" cy="461665"/>
          </a:xfrm>
          <a:prstGeom prst="rect">
            <a:avLst/>
          </a:prstGeom>
          <a:noFill/>
        </p:spPr>
        <p:txBody>
          <a:bodyPr wrap="square" rtlCol="0">
            <a:spAutoFit/>
          </a:bodyPr>
          <a:lstStyle/>
          <a:p>
            <a:r>
              <a:rPr lang="en-US" dirty="0" smtClean="0">
                <a:solidFill>
                  <a:srgbClr val="7C7044"/>
                </a:solidFill>
              </a:rPr>
              <a:t>T4:1/DN</a:t>
            </a:r>
            <a:endParaRPr lang="en-US" dirty="0">
              <a:solidFill>
                <a:srgbClr val="7C7044"/>
              </a:solidFill>
            </a:endParaRPr>
          </a:p>
        </p:txBody>
      </p:sp>
      <p:sp>
        <p:nvSpPr>
          <p:cNvPr id="76" name="TextBox 75"/>
          <p:cNvSpPr txBox="1"/>
          <p:nvPr/>
        </p:nvSpPr>
        <p:spPr>
          <a:xfrm>
            <a:off x="1828800" y="3619481"/>
            <a:ext cx="1676400" cy="261610"/>
          </a:xfrm>
          <a:prstGeom prst="rect">
            <a:avLst/>
          </a:prstGeom>
          <a:noFill/>
        </p:spPr>
        <p:txBody>
          <a:bodyPr wrap="square" rtlCol="0">
            <a:spAutoFit/>
          </a:bodyPr>
          <a:lstStyle/>
          <a:p>
            <a:r>
              <a:rPr lang="en-US" sz="1100" dirty="0" smtClean="0">
                <a:solidFill>
                  <a:srgbClr val="7C7044"/>
                </a:solidFill>
              </a:rPr>
              <a:t>Timer Enable Bit</a:t>
            </a:r>
            <a:endParaRPr lang="en-US" sz="1100" dirty="0">
              <a:solidFill>
                <a:srgbClr val="7C7044"/>
              </a:solidFill>
            </a:endParaRPr>
          </a:p>
        </p:txBody>
      </p:sp>
      <p:sp>
        <p:nvSpPr>
          <p:cNvPr id="77" name="TextBox 76"/>
          <p:cNvSpPr txBox="1"/>
          <p:nvPr/>
        </p:nvSpPr>
        <p:spPr>
          <a:xfrm>
            <a:off x="1828800" y="4767590"/>
            <a:ext cx="1676400" cy="261610"/>
          </a:xfrm>
          <a:prstGeom prst="rect">
            <a:avLst/>
          </a:prstGeom>
          <a:noFill/>
        </p:spPr>
        <p:txBody>
          <a:bodyPr wrap="square" rtlCol="0">
            <a:spAutoFit/>
          </a:bodyPr>
          <a:lstStyle/>
          <a:p>
            <a:r>
              <a:rPr lang="en-US" sz="1100" dirty="0" smtClean="0">
                <a:solidFill>
                  <a:srgbClr val="7C7044"/>
                </a:solidFill>
              </a:rPr>
              <a:t>Timer Timing Bit</a:t>
            </a:r>
            <a:endParaRPr lang="en-US" sz="1100" dirty="0">
              <a:solidFill>
                <a:srgbClr val="7C7044"/>
              </a:solidFill>
            </a:endParaRPr>
          </a:p>
        </p:txBody>
      </p:sp>
      <p:sp>
        <p:nvSpPr>
          <p:cNvPr id="78" name="TextBox 77"/>
          <p:cNvSpPr txBox="1"/>
          <p:nvPr/>
        </p:nvSpPr>
        <p:spPr>
          <a:xfrm>
            <a:off x="1828800" y="5910590"/>
            <a:ext cx="1676400" cy="261610"/>
          </a:xfrm>
          <a:prstGeom prst="rect">
            <a:avLst/>
          </a:prstGeom>
          <a:noFill/>
        </p:spPr>
        <p:txBody>
          <a:bodyPr wrap="square" rtlCol="0">
            <a:spAutoFit/>
          </a:bodyPr>
          <a:lstStyle/>
          <a:p>
            <a:r>
              <a:rPr lang="en-US" sz="1100" dirty="0" smtClean="0">
                <a:solidFill>
                  <a:srgbClr val="7C7044"/>
                </a:solidFill>
              </a:rPr>
              <a:t>Timer Done Bit</a:t>
            </a:r>
            <a:endParaRPr lang="en-US" sz="1100" dirty="0">
              <a:solidFill>
                <a:srgbClr val="7C7044"/>
              </a:solidFill>
            </a:endParaRPr>
          </a:p>
        </p:txBody>
      </p:sp>
    </p:spTree>
    <p:extLst>
      <p:ext uri="{BB962C8B-B14F-4D97-AF65-F5344CB8AC3E}">
        <p14:creationId xmlns:p14="http://schemas.microsoft.com/office/powerpoint/2010/main" val="65526568"/>
      </p:ext>
    </p:extLst>
  </p:cSld>
  <p:clrMapOvr>
    <a:masterClrMapping/>
  </p:clrMapOvr>
  <p:transition spd="slow">
    <p:cut/>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91" name="Rectangle 90"/>
          <p:cNvSpPr/>
          <p:nvPr/>
        </p:nvSpPr>
        <p:spPr>
          <a:xfrm>
            <a:off x="1981200" y="548640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1981200" y="428625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400800" y="548640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400800" y="43434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6400800" y="32004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6400800" y="213360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6400800" y="14478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990725" y="314325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981200" y="17526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184</a:t>
            </a:fld>
            <a:endParaRPr lang="en-US" sz="1800" dirty="0">
              <a:solidFill>
                <a:srgbClr val="7C7044"/>
              </a:solidFill>
              <a:latin typeface="Arial Black" panose="020B0A04020102020204" pitchFamily="34" charset="0"/>
            </a:endParaRPr>
          </a:p>
        </p:txBody>
      </p:sp>
      <p:sp>
        <p:nvSpPr>
          <p:cNvPr id="15" name="Title 14"/>
          <p:cNvSpPr>
            <a:spLocks noGrp="1"/>
          </p:cNvSpPr>
          <p:nvPr>
            <p:ph type="title"/>
          </p:nvPr>
        </p:nvSpPr>
        <p:spPr>
          <a:xfrm>
            <a:off x="228600" y="137160"/>
            <a:ext cx="8412480" cy="685800"/>
          </a:xfrm>
        </p:spPr>
        <p:txBody>
          <a:bodyPr/>
          <a:lstStyle/>
          <a:p>
            <a:r>
              <a:rPr lang="en-US" dirty="0" smtClean="0">
                <a:solidFill>
                  <a:srgbClr val="7C7044"/>
                </a:solidFill>
              </a:rPr>
              <a:t>ON DELAY TIMERS</a:t>
            </a:r>
            <a:endParaRPr lang="en-US" dirty="0">
              <a:solidFill>
                <a:srgbClr val="7C7044"/>
              </a:solidFill>
            </a:endParaRPr>
          </a:p>
        </p:txBody>
      </p:sp>
      <p:cxnSp>
        <p:nvCxnSpPr>
          <p:cNvPr id="6" name="Straight Connector 5"/>
          <p:cNvCxnSpPr/>
          <p:nvPr/>
        </p:nvCxnSpPr>
        <p:spPr>
          <a:xfrm>
            <a:off x="18288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3152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48200" y="13716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8"/>
          <p:cNvGrpSpPr/>
          <p:nvPr/>
        </p:nvGrpSpPr>
        <p:grpSpPr>
          <a:xfrm>
            <a:off x="1828800" y="1798458"/>
            <a:ext cx="685800" cy="457200"/>
            <a:chOff x="1600200" y="1371600"/>
            <a:chExt cx="685800" cy="457200"/>
          </a:xfrm>
        </p:grpSpPr>
        <p:cxnSp>
          <p:nvCxnSpPr>
            <p:cNvPr id="10" name="Straight Connector 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13"/>
          <p:cNvGrpSpPr/>
          <p:nvPr/>
        </p:nvGrpSpPr>
        <p:grpSpPr>
          <a:xfrm>
            <a:off x="1828800" y="3197385"/>
            <a:ext cx="685800" cy="457200"/>
            <a:chOff x="1600200" y="1371600"/>
            <a:chExt cx="685800" cy="457200"/>
          </a:xfrm>
        </p:grpSpPr>
        <p:cxnSp>
          <p:nvCxnSpPr>
            <p:cNvPr id="16" name="Straight Connector 1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Group 19"/>
          <p:cNvGrpSpPr/>
          <p:nvPr/>
        </p:nvGrpSpPr>
        <p:grpSpPr>
          <a:xfrm>
            <a:off x="1828800" y="4343400"/>
            <a:ext cx="685800" cy="457200"/>
            <a:chOff x="1600200" y="1371600"/>
            <a:chExt cx="685800" cy="457200"/>
          </a:xfrm>
        </p:grpSpPr>
        <p:cxnSp>
          <p:nvCxnSpPr>
            <p:cNvPr id="21" name="Straight Connector 2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24"/>
          <p:cNvGrpSpPr/>
          <p:nvPr/>
        </p:nvGrpSpPr>
        <p:grpSpPr>
          <a:xfrm>
            <a:off x="1828800" y="5486400"/>
            <a:ext cx="685800" cy="457200"/>
            <a:chOff x="1600200" y="1371600"/>
            <a:chExt cx="685800" cy="457200"/>
          </a:xfrm>
        </p:grpSpPr>
        <p:cxnSp>
          <p:nvCxnSpPr>
            <p:cNvPr id="26" name="Straight Connector 2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33"/>
          <p:cNvGrpSpPr/>
          <p:nvPr/>
        </p:nvGrpSpPr>
        <p:grpSpPr>
          <a:xfrm>
            <a:off x="6248400" y="1447800"/>
            <a:ext cx="685800" cy="457200"/>
            <a:chOff x="2667000" y="1295400"/>
            <a:chExt cx="1143000" cy="609600"/>
          </a:xfrm>
        </p:grpSpPr>
        <p:sp>
          <p:nvSpPr>
            <p:cNvPr id="35" name="Double Bracket 34"/>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Connector 35"/>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37"/>
          <p:cNvGrpSpPr/>
          <p:nvPr/>
        </p:nvGrpSpPr>
        <p:grpSpPr>
          <a:xfrm>
            <a:off x="6248400" y="2133600"/>
            <a:ext cx="685800" cy="457200"/>
            <a:chOff x="2667000" y="1295400"/>
            <a:chExt cx="1143000" cy="609600"/>
          </a:xfrm>
        </p:grpSpPr>
        <p:sp>
          <p:nvSpPr>
            <p:cNvPr id="39" name="Double Bracket 38"/>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p:cNvCxnSpPr/>
          <p:nvPr/>
        </p:nvCxnSpPr>
        <p:spPr>
          <a:xfrm>
            <a:off x="6934200" y="16764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362200" y="2026578"/>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45"/>
          <p:cNvGrpSpPr/>
          <p:nvPr/>
        </p:nvGrpSpPr>
        <p:grpSpPr>
          <a:xfrm>
            <a:off x="6248400" y="5486400"/>
            <a:ext cx="685800" cy="457200"/>
            <a:chOff x="2667000" y="1295400"/>
            <a:chExt cx="1143000" cy="609600"/>
          </a:xfrm>
        </p:grpSpPr>
        <p:sp>
          <p:nvSpPr>
            <p:cNvPr id="47" name="Double Bracket 4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a:xfrm>
            <a:off x="6934200" y="5715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50"/>
          <p:cNvGrpSpPr/>
          <p:nvPr/>
        </p:nvGrpSpPr>
        <p:grpSpPr>
          <a:xfrm>
            <a:off x="6248400" y="3203377"/>
            <a:ext cx="685800" cy="457200"/>
            <a:chOff x="2667000" y="1295400"/>
            <a:chExt cx="1143000" cy="609600"/>
          </a:xfrm>
        </p:grpSpPr>
        <p:sp>
          <p:nvSpPr>
            <p:cNvPr id="52" name="Double Bracket 5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3" name="Straight Connector 52"/>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6934200" y="3431977"/>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Group 55"/>
          <p:cNvGrpSpPr/>
          <p:nvPr/>
        </p:nvGrpSpPr>
        <p:grpSpPr>
          <a:xfrm>
            <a:off x="6248400" y="4343400"/>
            <a:ext cx="685800" cy="457200"/>
            <a:chOff x="2667000" y="1295400"/>
            <a:chExt cx="1143000" cy="609600"/>
          </a:xfrm>
        </p:grpSpPr>
        <p:sp>
          <p:nvSpPr>
            <p:cNvPr id="57" name="Double Bracket 5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0" name="Straight Connector 59"/>
          <p:cNvCxnSpPr/>
          <p:nvPr/>
        </p:nvCxnSpPr>
        <p:spPr>
          <a:xfrm>
            <a:off x="6934200" y="4572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362200" y="3431977"/>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362200" y="5715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362200" y="4572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876800" y="1219201"/>
            <a:ext cx="914400" cy="461665"/>
          </a:xfrm>
          <a:prstGeom prst="rect">
            <a:avLst/>
          </a:prstGeom>
          <a:solidFill>
            <a:schemeClr val="bg2">
              <a:lumMod val="40000"/>
              <a:lumOff val="60000"/>
            </a:schemeClr>
          </a:solidFill>
        </p:spPr>
        <p:txBody>
          <a:bodyPr wrap="square" rtlCol="0">
            <a:spAutoFit/>
          </a:bodyPr>
          <a:lstStyle/>
          <a:p>
            <a:r>
              <a:rPr lang="en-US" dirty="0" smtClean="0"/>
              <a:t>TON</a:t>
            </a:r>
            <a:endParaRPr lang="en-US" dirty="0"/>
          </a:p>
        </p:txBody>
      </p:sp>
      <p:sp>
        <p:nvSpPr>
          <p:cNvPr id="63" name="TextBox 62"/>
          <p:cNvSpPr txBox="1"/>
          <p:nvPr/>
        </p:nvSpPr>
        <p:spPr>
          <a:xfrm>
            <a:off x="4648200" y="1482904"/>
            <a:ext cx="1295400" cy="261610"/>
          </a:xfrm>
          <a:prstGeom prst="rect">
            <a:avLst/>
          </a:prstGeom>
          <a:noFill/>
        </p:spPr>
        <p:txBody>
          <a:bodyPr wrap="square" rtlCol="0">
            <a:spAutoFit/>
          </a:bodyPr>
          <a:lstStyle/>
          <a:p>
            <a:r>
              <a:rPr lang="en-US" sz="1100" dirty="0" smtClean="0"/>
              <a:t>Timer On Delay</a:t>
            </a:r>
            <a:endParaRPr lang="en-US" sz="1100" dirty="0"/>
          </a:p>
        </p:txBody>
      </p:sp>
      <p:sp>
        <p:nvSpPr>
          <p:cNvPr id="64" name="TextBox 63"/>
          <p:cNvSpPr txBox="1"/>
          <p:nvPr/>
        </p:nvSpPr>
        <p:spPr>
          <a:xfrm>
            <a:off x="4648200" y="1645578"/>
            <a:ext cx="1752600" cy="1661993"/>
          </a:xfrm>
          <a:prstGeom prst="rect">
            <a:avLst/>
          </a:prstGeom>
          <a:noFill/>
        </p:spPr>
        <p:txBody>
          <a:bodyPr wrap="square" rtlCol="0">
            <a:spAutoFit/>
          </a:bodyPr>
          <a:lstStyle/>
          <a:p>
            <a:pPr>
              <a:lnSpc>
                <a:spcPct val="150000"/>
              </a:lnSpc>
            </a:pPr>
            <a:r>
              <a:rPr lang="en-US" sz="1100" dirty="0" smtClean="0"/>
              <a:t>Timer                     T4:1</a:t>
            </a:r>
          </a:p>
          <a:p>
            <a:pPr>
              <a:lnSpc>
                <a:spcPct val="150000"/>
              </a:lnSpc>
            </a:pPr>
            <a:r>
              <a:rPr lang="en-US" sz="1100" dirty="0" smtClean="0"/>
              <a:t>Time Base                0.1</a:t>
            </a:r>
          </a:p>
          <a:p>
            <a:pPr>
              <a:lnSpc>
                <a:spcPct val="150000"/>
              </a:lnSpc>
            </a:pPr>
            <a:r>
              <a:rPr lang="en-US" sz="1100" dirty="0" smtClean="0"/>
              <a:t>Preset                      100</a:t>
            </a:r>
          </a:p>
          <a:p>
            <a:pPr>
              <a:lnSpc>
                <a:spcPct val="150000"/>
              </a:lnSpc>
            </a:pPr>
            <a:r>
              <a:rPr lang="en-US" sz="1100" dirty="0" smtClean="0"/>
              <a:t>Accumulated              5                        </a:t>
            </a:r>
            <a:r>
              <a:rPr lang="en-US" dirty="0" smtClean="0"/>
              <a:t>	   </a:t>
            </a:r>
            <a:endParaRPr lang="en-US" dirty="0"/>
          </a:p>
        </p:txBody>
      </p:sp>
      <p:sp>
        <p:nvSpPr>
          <p:cNvPr id="67" name="TextBox 66"/>
          <p:cNvSpPr txBox="1"/>
          <p:nvPr/>
        </p:nvSpPr>
        <p:spPr>
          <a:xfrm>
            <a:off x="6337870" y="1505908"/>
            <a:ext cx="609600" cy="400110"/>
          </a:xfrm>
          <a:prstGeom prst="rect">
            <a:avLst/>
          </a:prstGeom>
          <a:noFill/>
        </p:spPr>
        <p:txBody>
          <a:bodyPr wrap="square" rtlCol="0">
            <a:spAutoFit/>
          </a:bodyPr>
          <a:lstStyle/>
          <a:p>
            <a:r>
              <a:rPr lang="en-US" sz="2000" dirty="0" smtClean="0"/>
              <a:t>EN</a:t>
            </a:r>
            <a:endParaRPr lang="en-US" sz="2000" dirty="0"/>
          </a:p>
        </p:txBody>
      </p:sp>
      <p:sp>
        <p:nvSpPr>
          <p:cNvPr id="68" name="TextBox 67"/>
          <p:cNvSpPr txBox="1"/>
          <p:nvPr/>
        </p:nvSpPr>
        <p:spPr>
          <a:xfrm>
            <a:off x="6331878" y="2206823"/>
            <a:ext cx="609600" cy="400110"/>
          </a:xfrm>
          <a:prstGeom prst="rect">
            <a:avLst/>
          </a:prstGeom>
          <a:noFill/>
        </p:spPr>
        <p:txBody>
          <a:bodyPr wrap="square" rtlCol="0">
            <a:spAutoFit/>
          </a:bodyPr>
          <a:lstStyle/>
          <a:p>
            <a:r>
              <a:rPr lang="en-US" sz="2000" dirty="0" smtClean="0"/>
              <a:t>DN</a:t>
            </a:r>
            <a:endParaRPr lang="en-US" sz="2000" dirty="0"/>
          </a:p>
        </p:txBody>
      </p:sp>
      <p:sp>
        <p:nvSpPr>
          <p:cNvPr id="69" name="TextBox 68"/>
          <p:cNvSpPr txBox="1"/>
          <p:nvPr/>
        </p:nvSpPr>
        <p:spPr>
          <a:xfrm>
            <a:off x="1905000" y="1376066"/>
            <a:ext cx="990600" cy="304800"/>
          </a:xfrm>
          <a:prstGeom prst="rect">
            <a:avLst/>
          </a:prstGeom>
          <a:noFill/>
        </p:spPr>
        <p:txBody>
          <a:bodyPr wrap="square" rtlCol="0">
            <a:spAutoFit/>
          </a:bodyPr>
          <a:lstStyle/>
          <a:p>
            <a:r>
              <a:rPr lang="en-US" dirty="0" smtClean="0"/>
              <a:t>I:1/0</a:t>
            </a:r>
            <a:endParaRPr lang="en-US" dirty="0"/>
          </a:p>
        </p:txBody>
      </p:sp>
      <p:sp>
        <p:nvSpPr>
          <p:cNvPr id="70" name="TextBox 69"/>
          <p:cNvSpPr txBox="1"/>
          <p:nvPr/>
        </p:nvSpPr>
        <p:spPr>
          <a:xfrm>
            <a:off x="6299770" y="2834044"/>
            <a:ext cx="1015430" cy="461665"/>
          </a:xfrm>
          <a:prstGeom prst="rect">
            <a:avLst/>
          </a:prstGeom>
          <a:noFill/>
        </p:spPr>
        <p:txBody>
          <a:bodyPr wrap="square" rtlCol="0">
            <a:spAutoFit/>
          </a:bodyPr>
          <a:lstStyle/>
          <a:p>
            <a:r>
              <a:rPr lang="en-US" dirty="0" smtClean="0"/>
              <a:t>O:2/0</a:t>
            </a:r>
            <a:endParaRPr lang="en-US" dirty="0"/>
          </a:p>
        </p:txBody>
      </p:sp>
      <p:sp>
        <p:nvSpPr>
          <p:cNvPr id="71" name="TextBox 70"/>
          <p:cNvSpPr txBox="1"/>
          <p:nvPr/>
        </p:nvSpPr>
        <p:spPr>
          <a:xfrm>
            <a:off x="6293778" y="5101677"/>
            <a:ext cx="1021422" cy="461665"/>
          </a:xfrm>
          <a:prstGeom prst="rect">
            <a:avLst/>
          </a:prstGeom>
          <a:noFill/>
        </p:spPr>
        <p:txBody>
          <a:bodyPr wrap="square" rtlCol="0">
            <a:spAutoFit/>
          </a:bodyPr>
          <a:lstStyle/>
          <a:p>
            <a:r>
              <a:rPr lang="en-US" dirty="0" smtClean="0"/>
              <a:t>O:2/2</a:t>
            </a:r>
            <a:endParaRPr lang="en-US" dirty="0"/>
          </a:p>
        </p:txBody>
      </p:sp>
      <p:sp>
        <p:nvSpPr>
          <p:cNvPr id="72" name="TextBox 71"/>
          <p:cNvSpPr txBox="1"/>
          <p:nvPr/>
        </p:nvSpPr>
        <p:spPr>
          <a:xfrm>
            <a:off x="6299770" y="3953338"/>
            <a:ext cx="1015430" cy="461665"/>
          </a:xfrm>
          <a:prstGeom prst="rect">
            <a:avLst/>
          </a:prstGeom>
          <a:noFill/>
        </p:spPr>
        <p:txBody>
          <a:bodyPr wrap="square" rtlCol="0">
            <a:spAutoFit/>
          </a:bodyPr>
          <a:lstStyle/>
          <a:p>
            <a:r>
              <a:rPr lang="en-US" dirty="0" smtClean="0"/>
              <a:t>O:2/1</a:t>
            </a:r>
            <a:endParaRPr lang="en-US" dirty="0"/>
          </a:p>
        </p:txBody>
      </p:sp>
      <p:sp>
        <p:nvSpPr>
          <p:cNvPr id="73" name="TextBox 72"/>
          <p:cNvSpPr txBox="1"/>
          <p:nvPr/>
        </p:nvSpPr>
        <p:spPr>
          <a:xfrm>
            <a:off x="1828800" y="2735720"/>
            <a:ext cx="1371600" cy="461665"/>
          </a:xfrm>
          <a:prstGeom prst="rect">
            <a:avLst/>
          </a:prstGeom>
          <a:noFill/>
        </p:spPr>
        <p:txBody>
          <a:bodyPr wrap="square" rtlCol="0">
            <a:spAutoFit/>
          </a:bodyPr>
          <a:lstStyle/>
          <a:p>
            <a:r>
              <a:rPr lang="en-US" dirty="0" smtClean="0"/>
              <a:t>T4:1/EN</a:t>
            </a:r>
            <a:endParaRPr lang="en-US" dirty="0"/>
          </a:p>
        </p:txBody>
      </p:sp>
      <p:sp>
        <p:nvSpPr>
          <p:cNvPr id="74" name="TextBox 73"/>
          <p:cNvSpPr txBox="1"/>
          <p:nvPr/>
        </p:nvSpPr>
        <p:spPr>
          <a:xfrm>
            <a:off x="1828800" y="3884712"/>
            <a:ext cx="1219200" cy="461665"/>
          </a:xfrm>
          <a:prstGeom prst="rect">
            <a:avLst/>
          </a:prstGeom>
          <a:noFill/>
        </p:spPr>
        <p:txBody>
          <a:bodyPr wrap="square" rtlCol="0">
            <a:spAutoFit/>
          </a:bodyPr>
          <a:lstStyle/>
          <a:p>
            <a:r>
              <a:rPr lang="en-US" dirty="0" smtClean="0"/>
              <a:t>T4:1/TT</a:t>
            </a:r>
            <a:endParaRPr lang="en-US" dirty="0"/>
          </a:p>
        </p:txBody>
      </p:sp>
      <p:sp>
        <p:nvSpPr>
          <p:cNvPr id="75" name="TextBox 74"/>
          <p:cNvSpPr txBox="1"/>
          <p:nvPr/>
        </p:nvSpPr>
        <p:spPr>
          <a:xfrm>
            <a:off x="1828800" y="5101678"/>
            <a:ext cx="1676400" cy="461665"/>
          </a:xfrm>
          <a:prstGeom prst="rect">
            <a:avLst/>
          </a:prstGeom>
          <a:noFill/>
        </p:spPr>
        <p:txBody>
          <a:bodyPr wrap="square" rtlCol="0">
            <a:spAutoFit/>
          </a:bodyPr>
          <a:lstStyle/>
          <a:p>
            <a:r>
              <a:rPr lang="en-US" dirty="0" smtClean="0"/>
              <a:t>T4:1/DN</a:t>
            </a:r>
            <a:endParaRPr lang="en-US" dirty="0"/>
          </a:p>
        </p:txBody>
      </p:sp>
      <p:sp>
        <p:nvSpPr>
          <p:cNvPr id="76" name="TextBox 75"/>
          <p:cNvSpPr txBox="1"/>
          <p:nvPr/>
        </p:nvSpPr>
        <p:spPr>
          <a:xfrm>
            <a:off x="1858992" y="3673037"/>
            <a:ext cx="1676400" cy="323165"/>
          </a:xfrm>
          <a:prstGeom prst="rect">
            <a:avLst/>
          </a:prstGeom>
          <a:noFill/>
        </p:spPr>
        <p:txBody>
          <a:bodyPr wrap="square" rtlCol="0">
            <a:spAutoFit/>
          </a:bodyPr>
          <a:lstStyle/>
          <a:p>
            <a:r>
              <a:rPr lang="en-US" sz="1500" dirty="0" smtClean="0"/>
              <a:t>Timer Enable Bit</a:t>
            </a:r>
            <a:endParaRPr lang="en-US" sz="1500" dirty="0"/>
          </a:p>
        </p:txBody>
      </p:sp>
      <p:sp>
        <p:nvSpPr>
          <p:cNvPr id="77" name="TextBox 76"/>
          <p:cNvSpPr txBox="1"/>
          <p:nvPr/>
        </p:nvSpPr>
        <p:spPr>
          <a:xfrm>
            <a:off x="1828800" y="4767590"/>
            <a:ext cx="1676400" cy="323165"/>
          </a:xfrm>
          <a:prstGeom prst="rect">
            <a:avLst/>
          </a:prstGeom>
          <a:noFill/>
        </p:spPr>
        <p:txBody>
          <a:bodyPr wrap="square" rtlCol="0">
            <a:spAutoFit/>
          </a:bodyPr>
          <a:lstStyle/>
          <a:p>
            <a:r>
              <a:rPr lang="en-US" sz="1500" dirty="0" smtClean="0"/>
              <a:t>Timer Timing Bit</a:t>
            </a:r>
            <a:endParaRPr lang="en-US" sz="1500" dirty="0"/>
          </a:p>
        </p:txBody>
      </p:sp>
      <p:sp>
        <p:nvSpPr>
          <p:cNvPr id="78" name="TextBox 77"/>
          <p:cNvSpPr txBox="1"/>
          <p:nvPr/>
        </p:nvSpPr>
        <p:spPr>
          <a:xfrm>
            <a:off x="1828800" y="6019800"/>
            <a:ext cx="1676400" cy="323165"/>
          </a:xfrm>
          <a:prstGeom prst="rect">
            <a:avLst/>
          </a:prstGeom>
          <a:noFill/>
        </p:spPr>
        <p:txBody>
          <a:bodyPr wrap="square" rtlCol="0">
            <a:spAutoFit/>
          </a:bodyPr>
          <a:lstStyle/>
          <a:p>
            <a:r>
              <a:rPr lang="en-US" sz="1500" dirty="0" smtClean="0"/>
              <a:t>Timer Done Bit</a:t>
            </a:r>
            <a:endParaRPr lang="en-US" sz="1500" dirty="0"/>
          </a:p>
        </p:txBody>
      </p:sp>
      <p:sp>
        <p:nvSpPr>
          <p:cNvPr id="80" name="TextBox 79"/>
          <p:cNvSpPr txBox="1"/>
          <p:nvPr/>
        </p:nvSpPr>
        <p:spPr>
          <a:xfrm>
            <a:off x="0" y="1720275"/>
            <a:ext cx="1828800" cy="1323439"/>
          </a:xfrm>
          <a:prstGeom prst="rect">
            <a:avLst/>
          </a:prstGeom>
          <a:noFill/>
        </p:spPr>
        <p:txBody>
          <a:bodyPr wrap="square" rtlCol="0">
            <a:spAutoFit/>
          </a:bodyPr>
          <a:lstStyle/>
          <a:p>
            <a:r>
              <a:rPr lang="en-US" sz="2000" dirty="0" smtClean="0">
                <a:solidFill>
                  <a:srgbClr val="7C7044"/>
                </a:solidFill>
                <a:latin typeface="Arial Black" panose="020B0A04020102020204" pitchFamily="34" charset="0"/>
              </a:rPr>
              <a:t>WHEN THE TIMER RUNG IS TRUE</a:t>
            </a:r>
            <a:r>
              <a:rPr lang="en-US" sz="2000" dirty="0" smtClean="0">
                <a:solidFill>
                  <a:srgbClr val="7C7044"/>
                </a:solidFill>
              </a:rPr>
              <a:t>:</a:t>
            </a:r>
            <a:endParaRPr lang="en-US" sz="2000" dirty="0">
              <a:solidFill>
                <a:srgbClr val="7C7044"/>
              </a:solidFill>
            </a:endParaRPr>
          </a:p>
        </p:txBody>
      </p:sp>
      <p:sp>
        <p:nvSpPr>
          <p:cNvPr id="81" name="TextBox 80"/>
          <p:cNvSpPr txBox="1"/>
          <p:nvPr/>
        </p:nvSpPr>
        <p:spPr>
          <a:xfrm>
            <a:off x="0" y="3139500"/>
            <a:ext cx="1828800" cy="646331"/>
          </a:xfrm>
          <a:prstGeom prst="rect">
            <a:avLst/>
          </a:prstGeom>
          <a:noFill/>
        </p:spPr>
        <p:txBody>
          <a:bodyPr wrap="square" rtlCol="0">
            <a:spAutoFit/>
          </a:bodyPr>
          <a:lstStyle/>
          <a:p>
            <a:pPr marL="228600" indent="-228600">
              <a:buFont typeface="Arial" panose="020B0604020202020204" pitchFamily="34" charset="0"/>
              <a:buChar char="•"/>
            </a:pPr>
            <a:r>
              <a:rPr lang="en-US" sz="1800" dirty="0" smtClean="0">
                <a:solidFill>
                  <a:srgbClr val="7C7044"/>
                </a:solidFill>
                <a:latin typeface="Arial Black" panose="020B0A04020102020204" pitchFamily="34" charset="0"/>
              </a:rPr>
              <a:t>The Enable bit is true</a:t>
            </a:r>
            <a:endParaRPr lang="en-US" sz="1800" dirty="0">
              <a:solidFill>
                <a:srgbClr val="7C7044"/>
              </a:solidFill>
              <a:latin typeface="Arial Black" panose="020B0A04020102020204" pitchFamily="34" charset="0"/>
            </a:endParaRPr>
          </a:p>
        </p:txBody>
      </p:sp>
      <p:sp>
        <p:nvSpPr>
          <p:cNvPr id="82" name="TextBox 81"/>
          <p:cNvSpPr txBox="1"/>
          <p:nvPr/>
        </p:nvSpPr>
        <p:spPr>
          <a:xfrm>
            <a:off x="0" y="4292025"/>
            <a:ext cx="1828800" cy="923330"/>
          </a:xfrm>
          <a:prstGeom prst="rect">
            <a:avLst/>
          </a:prstGeom>
          <a:noFill/>
        </p:spPr>
        <p:txBody>
          <a:bodyPr wrap="square" rtlCol="0">
            <a:spAutoFit/>
          </a:bodyPr>
          <a:lstStyle/>
          <a:p>
            <a:pPr marL="228600" indent="-228600">
              <a:buFont typeface="Arial" panose="020B0604020202020204" pitchFamily="34" charset="0"/>
              <a:buChar char="•"/>
            </a:pPr>
            <a:r>
              <a:rPr lang="en-US" sz="1800" dirty="0" smtClean="0">
                <a:solidFill>
                  <a:srgbClr val="7C7044"/>
                </a:solidFill>
                <a:latin typeface="Arial Black" panose="020B0A04020102020204" pitchFamily="34" charset="0"/>
              </a:rPr>
              <a:t>The Timer Timing bit is also true</a:t>
            </a:r>
            <a:endParaRPr lang="en-US" sz="1800" dirty="0">
              <a:solidFill>
                <a:srgbClr val="7C7044"/>
              </a:solidFill>
              <a:latin typeface="Arial Black" panose="020B0A04020102020204" pitchFamily="34" charset="0"/>
            </a:endParaRPr>
          </a:p>
        </p:txBody>
      </p:sp>
      <p:sp>
        <p:nvSpPr>
          <p:cNvPr id="84" name="TextBox 83"/>
          <p:cNvSpPr txBox="1"/>
          <p:nvPr/>
        </p:nvSpPr>
        <p:spPr>
          <a:xfrm>
            <a:off x="0" y="5435025"/>
            <a:ext cx="1828800" cy="646331"/>
          </a:xfrm>
          <a:prstGeom prst="rect">
            <a:avLst/>
          </a:prstGeom>
          <a:noFill/>
        </p:spPr>
        <p:txBody>
          <a:bodyPr wrap="square" rtlCol="0">
            <a:spAutoFit/>
          </a:bodyPr>
          <a:lstStyle/>
          <a:p>
            <a:pPr marL="228600" indent="-228600">
              <a:buFont typeface="Arial" panose="020B0604020202020204" pitchFamily="34" charset="0"/>
              <a:buChar char="•"/>
            </a:pPr>
            <a:r>
              <a:rPr lang="en-US" sz="1800" dirty="0" smtClean="0">
                <a:solidFill>
                  <a:srgbClr val="7C7044"/>
                </a:solidFill>
                <a:latin typeface="Arial Black" panose="020B0A04020102020204" pitchFamily="34" charset="0"/>
              </a:rPr>
              <a:t>The Done bit is false</a:t>
            </a:r>
            <a:endParaRPr lang="en-US" sz="1800" dirty="0">
              <a:solidFill>
                <a:srgbClr val="7C7044"/>
              </a:solidFill>
              <a:latin typeface="Arial Black" panose="020B0A04020102020204" pitchFamily="34" charset="0"/>
            </a:endParaRPr>
          </a:p>
        </p:txBody>
      </p:sp>
      <p:sp>
        <p:nvSpPr>
          <p:cNvPr id="92" name="TextBox 91"/>
          <p:cNvSpPr txBox="1"/>
          <p:nvPr/>
        </p:nvSpPr>
        <p:spPr>
          <a:xfrm>
            <a:off x="3200400" y="2895600"/>
            <a:ext cx="2362200" cy="338554"/>
          </a:xfrm>
          <a:prstGeom prst="rect">
            <a:avLst/>
          </a:prstGeom>
          <a:noFill/>
        </p:spPr>
        <p:txBody>
          <a:bodyPr wrap="square" rtlCol="0">
            <a:spAutoFit/>
          </a:bodyPr>
          <a:lstStyle/>
          <a:p>
            <a:r>
              <a:rPr lang="en-US" sz="1600" dirty="0" smtClean="0">
                <a:solidFill>
                  <a:srgbClr val="FF0000"/>
                </a:solidFill>
              </a:rPr>
              <a:t>The timer </a:t>
            </a:r>
            <a:r>
              <a:rPr lang="en-US" sz="1600" smtClean="0">
                <a:solidFill>
                  <a:srgbClr val="FF0000"/>
                </a:solidFill>
              </a:rPr>
              <a:t>begins timing</a:t>
            </a:r>
            <a:endParaRPr lang="en-US" sz="1600" dirty="0">
              <a:solidFill>
                <a:srgbClr val="FF0000"/>
              </a:solidFill>
            </a:endParaRPr>
          </a:p>
        </p:txBody>
      </p:sp>
    </p:spTree>
    <p:extLst>
      <p:ext uri="{BB962C8B-B14F-4D97-AF65-F5344CB8AC3E}">
        <p14:creationId xmlns:p14="http://schemas.microsoft.com/office/powerpoint/2010/main" val="415156564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85" grpId="0" animBg="1"/>
      <p:bldP spid="90" grpId="0" animBg="1"/>
      <p:bldP spid="87" grpId="0" animBg="1"/>
      <p:bldP spid="86" grpId="0" animBg="1"/>
      <p:bldP spid="89" grpId="0" animBg="1"/>
      <p:bldP spid="88" grpId="0" animBg="1"/>
      <p:bldP spid="83" grpId="0" animBg="1"/>
      <p:bldP spid="81" grpId="0"/>
      <p:bldP spid="82" grpId="0"/>
      <p:bldP spid="84" grpId="0"/>
      <p:bldP spid="92" grpId="0"/>
    </p:bldLst>
  </p:timing>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91" name="Rectangle 90"/>
          <p:cNvSpPr/>
          <p:nvPr/>
        </p:nvSpPr>
        <p:spPr>
          <a:xfrm>
            <a:off x="1981200" y="548640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1981200" y="428625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400800" y="548640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400800" y="43434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6400800" y="32004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6400800" y="213360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6400800" y="14478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990725" y="314325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981200" y="17526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185</a:t>
            </a:fld>
            <a:endParaRPr lang="en-US" sz="1800" dirty="0">
              <a:solidFill>
                <a:srgbClr val="7C7044"/>
              </a:solidFill>
              <a:latin typeface="Arial Black" panose="020B0A04020102020204" pitchFamily="34" charset="0"/>
            </a:endParaRPr>
          </a:p>
        </p:txBody>
      </p:sp>
      <p:sp>
        <p:nvSpPr>
          <p:cNvPr id="15" name="Title 14"/>
          <p:cNvSpPr>
            <a:spLocks noGrp="1"/>
          </p:cNvSpPr>
          <p:nvPr>
            <p:ph type="title"/>
          </p:nvPr>
        </p:nvSpPr>
        <p:spPr>
          <a:xfrm>
            <a:off x="228600" y="137160"/>
            <a:ext cx="8412480" cy="685800"/>
          </a:xfrm>
        </p:spPr>
        <p:txBody>
          <a:bodyPr/>
          <a:lstStyle/>
          <a:p>
            <a:r>
              <a:rPr lang="en-US" dirty="0" smtClean="0">
                <a:solidFill>
                  <a:srgbClr val="7C7044"/>
                </a:solidFill>
              </a:rPr>
              <a:t>ON DELAY TIMERS</a:t>
            </a:r>
            <a:endParaRPr lang="en-US" dirty="0">
              <a:solidFill>
                <a:srgbClr val="7C7044"/>
              </a:solidFill>
            </a:endParaRPr>
          </a:p>
        </p:txBody>
      </p:sp>
      <p:cxnSp>
        <p:nvCxnSpPr>
          <p:cNvPr id="6" name="Straight Connector 5"/>
          <p:cNvCxnSpPr/>
          <p:nvPr/>
        </p:nvCxnSpPr>
        <p:spPr>
          <a:xfrm>
            <a:off x="18288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3152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48200" y="13716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8"/>
          <p:cNvGrpSpPr/>
          <p:nvPr/>
        </p:nvGrpSpPr>
        <p:grpSpPr>
          <a:xfrm>
            <a:off x="1828800" y="1798458"/>
            <a:ext cx="685800" cy="457200"/>
            <a:chOff x="1600200" y="1371600"/>
            <a:chExt cx="685800" cy="457200"/>
          </a:xfrm>
        </p:grpSpPr>
        <p:cxnSp>
          <p:nvCxnSpPr>
            <p:cNvPr id="10" name="Straight Connector 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13"/>
          <p:cNvGrpSpPr/>
          <p:nvPr/>
        </p:nvGrpSpPr>
        <p:grpSpPr>
          <a:xfrm>
            <a:off x="1828800" y="3197385"/>
            <a:ext cx="685800" cy="457200"/>
            <a:chOff x="1600200" y="1371600"/>
            <a:chExt cx="685800" cy="457200"/>
          </a:xfrm>
        </p:grpSpPr>
        <p:cxnSp>
          <p:nvCxnSpPr>
            <p:cNvPr id="16" name="Straight Connector 1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Group 19"/>
          <p:cNvGrpSpPr/>
          <p:nvPr/>
        </p:nvGrpSpPr>
        <p:grpSpPr>
          <a:xfrm>
            <a:off x="1828800" y="4343400"/>
            <a:ext cx="685800" cy="457200"/>
            <a:chOff x="1600200" y="1371600"/>
            <a:chExt cx="685800" cy="457200"/>
          </a:xfrm>
        </p:grpSpPr>
        <p:cxnSp>
          <p:nvCxnSpPr>
            <p:cNvPr id="21" name="Straight Connector 2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24"/>
          <p:cNvGrpSpPr/>
          <p:nvPr/>
        </p:nvGrpSpPr>
        <p:grpSpPr>
          <a:xfrm>
            <a:off x="1828800" y="5486400"/>
            <a:ext cx="685800" cy="457200"/>
            <a:chOff x="1600200" y="1371600"/>
            <a:chExt cx="685800" cy="457200"/>
          </a:xfrm>
        </p:grpSpPr>
        <p:cxnSp>
          <p:nvCxnSpPr>
            <p:cNvPr id="26" name="Straight Connector 2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33"/>
          <p:cNvGrpSpPr/>
          <p:nvPr/>
        </p:nvGrpSpPr>
        <p:grpSpPr>
          <a:xfrm>
            <a:off x="6248400" y="1447800"/>
            <a:ext cx="685800" cy="457200"/>
            <a:chOff x="2667000" y="1295400"/>
            <a:chExt cx="1143000" cy="609600"/>
          </a:xfrm>
        </p:grpSpPr>
        <p:sp>
          <p:nvSpPr>
            <p:cNvPr id="35" name="Double Bracket 34"/>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Connector 35"/>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37"/>
          <p:cNvGrpSpPr/>
          <p:nvPr/>
        </p:nvGrpSpPr>
        <p:grpSpPr>
          <a:xfrm>
            <a:off x="6248400" y="2133600"/>
            <a:ext cx="685800" cy="457200"/>
            <a:chOff x="2667000" y="1295400"/>
            <a:chExt cx="1143000" cy="609600"/>
          </a:xfrm>
        </p:grpSpPr>
        <p:sp>
          <p:nvSpPr>
            <p:cNvPr id="39" name="Double Bracket 38"/>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p:cNvCxnSpPr/>
          <p:nvPr/>
        </p:nvCxnSpPr>
        <p:spPr>
          <a:xfrm>
            <a:off x="6934200" y="16764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362200" y="2026578"/>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45"/>
          <p:cNvGrpSpPr/>
          <p:nvPr/>
        </p:nvGrpSpPr>
        <p:grpSpPr>
          <a:xfrm>
            <a:off x="6248400" y="5486400"/>
            <a:ext cx="685800" cy="457200"/>
            <a:chOff x="2667000" y="1295400"/>
            <a:chExt cx="1143000" cy="609600"/>
          </a:xfrm>
        </p:grpSpPr>
        <p:sp>
          <p:nvSpPr>
            <p:cNvPr id="47" name="Double Bracket 4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a:xfrm>
            <a:off x="6934200" y="5715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50"/>
          <p:cNvGrpSpPr/>
          <p:nvPr/>
        </p:nvGrpSpPr>
        <p:grpSpPr>
          <a:xfrm>
            <a:off x="6248400" y="3203377"/>
            <a:ext cx="685800" cy="457200"/>
            <a:chOff x="2667000" y="1295400"/>
            <a:chExt cx="1143000" cy="609600"/>
          </a:xfrm>
        </p:grpSpPr>
        <p:sp>
          <p:nvSpPr>
            <p:cNvPr id="52" name="Double Bracket 5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3" name="Straight Connector 52"/>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6934200" y="3431977"/>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Group 55"/>
          <p:cNvGrpSpPr/>
          <p:nvPr/>
        </p:nvGrpSpPr>
        <p:grpSpPr>
          <a:xfrm>
            <a:off x="6248400" y="4343400"/>
            <a:ext cx="685800" cy="457200"/>
            <a:chOff x="2667000" y="1295400"/>
            <a:chExt cx="1143000" cy="609600"/>
          </a:xfrm>
        </p:grpSpPr>
        <p:sp>
          <p:nvSpPr>
            <p:cNvPr id="57" name="Double Bracket 5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0" name="Straight Connector 59"/>
          <p:cNvCxnSpPr/>
          <p:nvPr/>
        </p:nvCxnSpPr>
        <p:spPr>
          <a:xfrm>
            <a:off x="6934200" y="4572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362200" y="3431977"/>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362200" y="5715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362200" y="4572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876800" y="1219201"/>
            <a:ext cx="914400" cy="461665"/>
          </a:xfrm>
          <a:prstGeom prst="rect">
            <a:avLst/>
          </a:prstGeom>
          <a:solidFill>
            <a:schemeClr val="bg2">
              <a:lumMod val="40000"/>
              <a:lumOff val="60000"/>
            </a:schemeClr>
          </a:solidFill>
        </p:spPr>
        <p:txBody>
          <a:bodyPr wrap="square" rtlCol="0">
            <a:spAutoFit/>
          </a:bodyPr>
          <a:lstStyle/>
          <a:p>
            <a:r>
              <a:rPr lang="en-US" dirty="0" smtClean="0"/>
              <a:t>TON</a:t>
            </a:r>
            <a:endParaRPr lang="en-US" dirty="0"/>
          </a:p>
        </p:txBody>
      </p:sp>
      <p:sp>
        <p:nvSpPr>
          <p:cNvPr id="63" name="TextBox 62"/>
          <p:cNvSpPr txBox="1"/>
          <p:nvPr/>
        </p:nvSpPr>
        <p:spPr>
          <a:xfrm>
            <a:off x="4648200" y="1482904"/>
            <a:ext cx="1295400" cy="261610"/>
          </a:xfrm>
          <a:prstGeom prst="rect">
            <a:avLst/>
          </a:prstGeom>
          <a:noFill/>
        </p:spPr>
        <p:txBody>
          <a:bodyPr wrap="square" rtlCol="0">
            <a:spAutoFit/>
          </a:bodyPr>
          <a:lstStyle/>
          <a:p>
            <a:r>
              <a:rPr lang="en-US" sz="1100" dirty="0" smtClean="0"/>
              <a:t>Timer On Delay</a:t>
            </a:r>
            <a:endParaRPr lang="en-US" sz="1100" dirty="0"/>
          </a:p>
        </p:txBody>
      </p:sp>
      <p:sp>
        <p:nvSpPr>
          <p:cNvPr id="64" name="TextBox 63"/>
          <p:cNvSpPr txBox="1"/>
          <p:nvPr/>
        </p:nvSpPr>
        <p:spPr>
          <a:xfrm>
            <a:off x="4648200" y="1645578"/>
            <a:ext cx="1752600" cy="1661993"/>
          </a:xfrm>
          <a:prstGeom prst="rect">
            <a:avLst/>
          </a:prstGeom>
          <a:noFill/>
        </p:spPr>
        <p:txBody>
          <a:bodyPr wrap="square" rtlCol="0">
            <a:spAutoFit/>
          </a:bodyPr>
          <a:lstStyle/>
          <a:p>
            <a:pPr>
              <a:lnSpc>
                <a:spcPct val="150000"/>
              </a:lnSpc>
            </a:pPr>
            <a:r>
              <a:rPr lang="en-US" sz="1100" dirty="0" smtClean="0"/>
              <a:t>Timer                     T4:1</a:t>
            </a:r>
          </a:p>
          <a:p>
            <a:pPr>
              <a:lnSpc>
                <a:spcPct val="150000"/>
              </a:lnSpc>
            </a:pPr>
            <a:r>
              <a:rPr lang="en-US" sz="1100" dirty="0" smtClean="0"/>
              <a:t>Time Base                0.1</a:t>
            </a:r>
          </a:p>
          <a:p>
            <a:pPr>
              <a:lnSpc>
                <a:spcPct val="150000"/>
              </a:lnSpc>
            </a:pPr>
            <a:r>
              <a:rPr lang="en-US" sz="1100" dirty="0" smtClean="0">
                <a:solidFill>
                  <a:srgbClr val="FF0000"/>
                </a:solidFill>
              </a:rPr>
              <a:t>Preset                      100</a:t>
            </a:r>
          </a:p>
          <a:p>
            <a:pPr>
              <a:lnSpc>
                <a:spcPct val="150000"/>
              </a:lnSpc>
            </a:pPr>
            <a:r>
              <a:rPr lang="en-US" sz="1100" dirty="0" smtClean="0">
                <a:solidFill>
                  <a:srgbClr val="FF0000"/>
                </a:solidFill>
              </a:rPr>
              <a:t>Accumulated          100 </a:t>
            </a:r>
            <a:r>
              <a:rPr lang="en-US" sz="1100" dirty="0" smtClean="0"/>
              <a:t>                       </a:t>
            </a:r>
            <a:r>
              <a:rPr lang="en-US" dirty="0" smtClean="0"/>
              <a:t>	   </a:t>
            </a:r>
            <a:endParaRPr lang="en-US" dirty="0"/>
          </a:p>
        </p:txBody>
      </p:sp>
      <p:sp>
        <p:nvSpPr>
          <p:cNvPr id="67" name="TextBox 66"/>
          <p:cNvSpPr txBox="1"/>
          <p:nvPr/>
        </p:nvSpPr>
        <p:spPr>
          <a:xfrm>
            <a:off x="6337870" y="1505908"/>
            <a:ext cx="609600" cy="400110"/>
          </a:xfrm>
          <a:prstGeom prst="rect">
            <a:avLst/>
          </a:prstGeom>
          <a:noFill/>
        </p:spPr>
        <p:txBody>
          <a:bodyPr wrap="square" rtlCol="0">
            <a:spAutoFit/>
          </a:bodyPr>
          <a:lstStyle/>
          <a:p>
            <a:r>
              <a:rPr lang="en-US" sz="2000" dirty="0" smtClean="0"/>
              <a:t>EN</a:t>
            </a:r>
            <a:endParaRPr lang="en-US" sz="2000" dirty="0"/>
          </a:p>
        </p:txBody>
      </p:sp>
      <p:sp>
        <p:nvSpPr>
          <p:cNvPr id="68" name="TextBox 67"/>
          <p:cNvSpPr txBox="1"/>
          <p:nvPr/>
        </p:nvSpPr>
        <p:spPr>
          <a:xfrm>
            <a:off x="6331878" y="2206823"/>
            <a:ext cx="609600" cy="400110"/>
          </a:xfrm>
          <a:prstGeom prst="rect">
            <a:avLst/>
          </a:prstGeom>
          <a:noFill/>
        </p:spPr>
        <p:txBody>
          <a:bodyPr wrap="square" rtlCol="0">
            <a:spAutoFit/>
          </a:bodyPr>
          <a:lstStyle/>
          <a:p>
            <a:r>
              <a:rPr lang="en-US" sz="2000" dirty="0" smtClean="0"/>
              <a:t>DN</a:t>
            </a:r>
            <a:endParaRPr lang="en-US" sz="2000" dirty="0"/>
          </a:p>
        </p:txBody>
      </p:sp>
      <p:sp>
        <p:nvSpPr>
          <p:cNvPr id="69" name="TextBox 68"/>
          <p:cNvSpPr txBox="1"/>
          <p:nvPr/>
        </p:nvSpPr>
        <p:spPr>
          <a:xfrm>
            <a:off x="1905000" y="1376066"/>
            <a:ext cx="990600" cy="304800"/>
          </a:xfrm>
          <a:prstGeom prst="rect">
            <a:avLst/>
          </a:prstGeom>
          <a:noFill/>
        </p:spPr>
        <p:txBody>
          <a:bodyPr wrap="square" rtlCol="0">
            <a:spAutoFit/>
          </a:bodyPr>
          <a:lstStyle/>
          <a:p>
            <a:r>
              <a:rPr lang="en-US" dirty="0" smtClean="0"/>
              <a:t>I:1/0</a:t>
            </a:r>
            <a:endParaRPr lang="en-US" dirty="0"/>
          </a:p>
        </p:txBody>
      </p:sp>
      <p:sp>
        <p:nvSpPr>
          <p:cNvPr id="70" name="TextBox 69"/>
          <p:cNvSpPr txBox="1"/>
          <p:nvPr/>
        </p:nvSpPr>
        <p:spPr>
          <a:xfrm>
            <a:off x="6299770" y="2834044"/>
            <a:ext cx="1015430" cy="461665"/>
          </a:xfrm>
          <a:prstGeom prst="rect">
            <a:avLst/>
          </a:prstGeom>
          <a:noFill/>
        </p:spPr>
        <p:txBody>
          <a:bodyPr wrap="square" rtlCol="0">
            <a:spAutoFit/>
          </a:bodyPr>
          <a:lstStyle/>
          <a:p>
            <a:r>
              <a:rPr lang="en-US" dirty="0" smtClean="0"/>
              <a:t>O:2/0</a:t>
            </a:r>
            <a:endParaRPr lang="en-US" dirty="0"/>
          </a:p>
        </p:txBody>
      </p:sp>
      <p:sp>
        <p:nvSpPr>
          <p:cNvPr id="71" name="TextBox 70"/>
          <p:cNvSpPr txBox="1"/>
          <p:nvPr/>
        </p:nvSpPr>
        <p:spPr>
          <a:xfrm>
            <a:off x="6293778" y="5101677"/>
            <a:ext cx="1021422" cy="461665"/>
          </a:xfrm>
          <a:prstGeom prst="rect">
            <a:avLst/>
          </a:prstGeom>
          <a:noFill/>
        </p:spPr>
        <p:txBody>
          <a:bodyPr wrap="square" rtlCol="0">
            <a:spAutoFit/>
          </a:bodyPr>
          <a:lstStyle/>
          <a:p>
            <a:r>
              <a:rPr lang="en-US" dirty="0" smtClean="0"/>
              <a:t>O:2/2</a:t>
            </a:r>
            <a:endParaRPr lang="en-US" dirty="0"/>
          </a:p>
        </p:txBody>
      </p:sp>
      <p:sp>
        <p:nvSpPr>
          <p:cNvPr id="72" name="TextBox 71"/>
          <p:cNvSpPr txBox="1"/>
          <p:nvPr/>
        </p:nvSpPr>
        <p:spPr>
          <a:xfrm>
            <a:off x="6299770" y="3953338"/>
            <a:ext cx="1015430" cy="461665"/>
          </a:xfrm>
          <a:prstGeom prst="rect">
            <a:avLst/>
          </a:prstGeom>
          <a:noFill/>
        </p:spPr>
        <p:txBody>
          <a:bodyPr wrap="square" rtlCol="0">
            <a:spAutoFit/>
          </a:bodyPr>
          <a:lstStyle/>
          <a:p>
            <a:r>
              <a:rPr lang="en-US" dirty="0" smtClean="0"/>
              <a:t>O:2/1</a:t>
            </a:r>
            <a:endParaRPr lang="en-US" dirty="0"/>
          </a:p>
        </p:txBody>
      </p:sp>
      <p:sp>
        <p:nvSpPr>
          <p:cNvPr id="73" name="TextBox 72"/>
          <p:cNvSpPr txBox="1"/>
          <p:nvPr/>
        </p:nvSpPr>
        <p:spPr>
          <a:xfrm>
            <a:off x="1828800" y="2735720"/>
            <a:ext cx="1371600" cy="461665"/>
          </a:xfrm>
          <a:prstGeom prst="rect">
            <a:avLst/>
          </a:prstGeom>
          <a:noFill/>
        </p:spPr>
        <p:txBody>
          <a:bodyPr wrap="square" rtlCol="0">
            <a:spAutoFit/>
          </a:bodyPr>
          <a:lstStyle/>
          <a:p>
            <a:r>
              <a:rPr lang="en-US" dirty="0" smtClean="0"/>
              <a:t>T4:1/EN</a:t>
            </a:r>
            <a:endParaRPr lang="en-US" dirty="0"/>
          </a:p>
        </p:txBody>
      </p:sp>
      <p:sp>
        <p:nvSpPr>
          <p:cNvPr id="74" name="TextBox 73"/>
          <p:cNvSpPr txBox="1"/>
          <p:nvPr/>
        </p:nvSpPr>
        <p:spPr>
          <a:xfrm>
            <a:off x="1828800" y="3884712"/>
            <a:ext cx="1219200" cy="461665"/>
          </a:xfrm>
          <a:prstGeom prst="rect">
            <a:avLst/>
          </a:prstGeom>
          <a:noFill/>
        </p:spPr>
        <p:txBody>
          <a:bodyPr wrap="square" rtlCol="0">
            <a:spAutoFit/>
          </a:bodyPr>
          <a:lstStyle/>
          <a:p>
            <a:r>
              <a:rPr lang="en-US" dirty="0" smtClean="0"/>
              <a:t>T4:1/TT</a:t>
            </a:r>
            <a:endParaRPr lang="en-US" dirty="0"/>
          </a:p>
        </p:txBody>
      </p:sp>
      <p:sp>
        <p:nvSpPr>
          <p:cNvPr id="75" name="TextBox 74"/>
          <p:cNvSpPr txBox="1"/>
          <p:nvPr/>
        </p:nvSpPr>
        <p:spPr>
          <a:xfrm>
            <a:off x="1828800" y="5101678"/>
            <a:ext cx="1676400" cy="461665"/>
          </a:xfrm>
          <a:prstGeom prst="rect">
            <a:avLst/>
          </a:prstGeom>
          <a:noFill/>
        </p:spPr>
        <p:txBody>
          <a:bodyPr wrap="square" rtlCol="0">
            <a:spAutoFit/>
          </a:bodyPr>
          <a:lstStyle/>
          <a:p>
            <a:r>
              <a:rPr lang="en-US" dirty="0" smtClean="0"/>
              <a:t>T4:1/DN</a:t>
            </a:r>
            <a:endParaRPr lang="en-US" dirty="0"/>
          </a:p>
        </p:txBody>
      </p:sp>
      <p:sp>
        <p:nvSpPr>
          <p:cNvPr id="76" name="TextBox 75"/>
          <p:cNvSpPr txBox="1"/>
          <p:nvPr/>
        </p:nvSpPr>
        <p:spPr>
          <a:xfrm>
            <a:off x="1858992" y="3673037"/>
            <a:ext cx="1676400" cy="323165"/>
          </a:xfrm>
          <a:prstGeom prst="rect">
            <a:avLst/>
          </a:prstGeom>
          <a:noFill/>
        </p:spPr>
        <p:txBody>
          <a:bodyPr wrap="square" rtlCol="0">
            <a:spAutoFit/>
          </a:bodyPr>
          <a:lstStyle/>
          <a:p>
            <a:r>
              <a:rPr lang="en-US" sz="1500" dirty="0" smtClean="0"/>
              <a:t>Timer Enable Bit</a:t>
            </a:r>
            <a:endParaRPr lang="en-US" sz="1500" dirty="0"/>
          </a:p>
        </p:txBody>
      </p:sp>
      <p:sp>
        <p:nvSpPr>
          <p:cNvPr id="77" name="TextBox 76"/>
          <p:cNvSpPr txBox="1"/>
          <p:nvPr/>
        </p:nvSpPr>
        <p:spPr>
          <a:xfrm>
            <a:off x="1828800" y="4767590"/>
            <a:ext cx="1676400" cy="323165"/>
          </a:xfrm>
          <a:prstGeom prst="rect">
            <a:avLst/>
          </a:prstGeom>
          <a:noFill/>
        </p:spPr>
        <p:txBody>
          <a:bodyPr wrap="square" rtlCol="0">
            <a:spAutoFit/>
          </a:bodyPr>
          <a:lstStyle/>
          <a:p>
            <a:r>
              <a:rPr lang="en-US" sz="1500" dirty="0" smtClean="0"/>
              <a:t>Timer Timing Bit</a:t>
            </a:r>
            <a:endParaRPr lang="en-US" sz="1500" dirty="0"/>
          </a:p>
        </p:txBody>
      </p:sp>
      <p:sp>
        <p:nvSpPr>
          <p:cNvPr id="78" name="TextBox 77"/>
          <p:cNvSpPr txBox="1"/>
          <p:nvPr/>
        </p:nvSpPr>
        <p:spPr>
          <a:xfrm>
            <a:off x="1828800" y="6019800"/>
            <a:ext cx="1676400" cy="323165"/>
          </a:xfrm>
          <a:prstGeom prst="rect">
            <a:avLst/>
          </a:prstGeom>
          <a:noFill/>
        </p:spPr>
        <p:txBody>
          <a:bodyPr wrap="square" rtlCol="0">
            <a:spAutoFit/>
          </a:bodyPr>
          <a:lstStyle/>
          <a:p>
            <a:r>
              <a:rPr lang="en-US" sz="1500" dirty="0" smtClean="0"/>
              <a:t>Timer Done Bit</a:t>
            </a:r>
            <a:endParaRPr lang="en-US" sz="1500" dirty="0"/>
          </a:p>
        </p:txBody>
      </p:sp>
      <p:sp>
        <p:nvSpPr>
          <p:cNvPr id="81" name="TextBox 80"/>
          <p:cNvSpPr txBox="1"/>
          <p:nvPr/>
        </p:nvSpPr>
        <p:spPr>
          <a:xfrm>
            <a:off x="0" y="3139500"/>
            <a:ext cx="1828800" cy="923330"/>
          </a:xfrm>
          <a:prstGeom prst="rect">
            <a:avLst/>
          </a:prstGeom>
          <a:noFill/>
        </p:spPr>
        <p:txBody>
          <a:bodyPr wrap="square" rtlCol="0">
            <a:spAutoFit/>
          </a:bodyPr>
          <a:lstStyle/>
          <a:p>
            <a:pPr marL="228600" indent="-228600">
              <a:buFont typeface="Arial" panose="020B0604020202020204" pitchFamily="34" charset="0"/>
              <a:buChar char="•"/>
            </a:pPr>
            <a:r>
              <a:rPr lang="en-US" sz="1800" dirty="0" smtClean="0">
                <a:solidFill>
                  <a:srgbClr val="7C7044"/>
                </a:solidFill>
                <a:latin typeface="Arial Black" panose="020B0A04020102020204" pitchFamily="34" charset="0"/>
              </a:rPr>
              <a:t>The Enable bit remains true</a:t>
            </a:r>
            <a:endParaRPr lang="en-US" sz="1800" dirty="0">
              <a:solidFill>
                <a:srgbClr val="7C7044"/>
              </a:solidFill>
              <a:latin typeface="Arial Black" panose="020B0A04020102020204" pitchFamily="34" charset="0"/>
            </a:endParaRPr>
          </a:p>
        </p:txBody>
      </p:sp>
      <p:sp>
        <p:nvSpPr>
          <p:cNvPr id="92" name="TextBox 91"/>
          <p:cNvSpPr txBox="1"/>
          <p:nvPr/>
        </p:nvSpPr>
        <p:spPr>
          <a:xfrm>
            <a:off x="3200400" y="2809452"/>
            <a:ext cx="3048000" cy="830997"/>
          </a:xfrm>
          <a:prstGeom prst="rect">
            <a:avLst/>
          </a:prstGeom>
          <a:noFill/>
        </p:spPr>
        <p:txBody>
          <a:bodyPr wrap="square" rtlCol="0">
            <a:spAutoFit/>
          </a:bodyPr>
          <a:lstStyle/>
          <a:p>
            <a:r>
              <a:rPr lang="en-US" sz="1600" dirty="0">
                <a:solidFill>
                  <a:srgbClr val="FF0000"/>
                </a:solidFill>
              </a:rPr>
              <a:t>When the accumulated value equals the preset value</a:t>
            </a:r>
          </a:p>
          <a:p>
            <a:r>
              <a:rPr lang="en-US" sz="1600" dirty="0" smtClean="0">
                <a:solidFill>
                  <a:srgbClr val="FF0000"/>
                </a:solidFill>
              </a:rPr>
              <a:t>.</a:t>
            </a:r>
            <a:endParaRPr lang="en-US" sz="1600" dirty="0">
              <a:solidFill>
                <a:srgbClr val="FF0000"/>
              </a:solidFill>
            </a:endParaRPr>
          </a:p>
        </p:txBody>
      </p:sp>
    </p:spTree>
    <p:extLst>
      <p:ext uri="{BB962C8B-B14F-4D97-AF65-F5344CB8AC3E}">
        <p14:creationId xmlns:p14="http://schemas.microsoft.com/office/powerpoint/2010/main" val="310526942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85" grpId="0" animBg="1"/>
      <p:bldP spid="90" grpId="0" animBg="1"/>
      <p:bldP spid="87" grpId="0" animBg="1"/>
      <p:bldP spid="86" grpId="0" animBg="1"/>
      <p:bldP spid="89" grpId="0" animBg="1"/>
      <p:bldP spid="88" grpId="0" animBg="1"/>
      <p:bldP spid="83" grpId="0" animBg="1"/>
      <p:bldP spid="81" grpId="0"/>
      <p:bldP spid="92" grpId="0"/>
    </p:bldLst>
  </p:timing>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91" name="Rectangle 90"/>
          <p:cNvSpPr/>
          <p:nvPr/>
        </p:nvSpPr>
        <p:spPr>
          <a:xfrm>
            <a:off x="1981200" y="5486400"/>
            <a:ext cx="381000" cy="533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85" name="Rectangle 84"/>
          <p:cNvSpPr/>
          <p:nvPr/>
        </p:nvSpPr>
        <p:spPr>
          <a:xfrm>
            <a:off x="1981200" y="428625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400800" y="5486400"/>
            <a:ext cx="381000" cy="533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400800" y="43434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6400800" y="32004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6400800" y="2133600"/>
            <a:ext cx="381000" cy="533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6400800" y="14478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990725" y="314325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981200" y="17526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186</a:t>
            </a:fld>
            <a:endParaRPr lang="en-US" sz="1800" dirty="0">
              <a:solidFill>
                <a:srgbClr val="7C7044"/>
              </a:solidFill>
              <a:latin typeface="Arial Black" panose="020B0A04020102020204" pitchFamily="34" charset="0"/>
            </a:endParaRPr>
          </a:p>
        </p:txBody>
      </p:sp>
      <p:sp>
        <p:nvSpPr>
          <p:cNvPr id="15" name="Title 14"/>
          <p:cNvSpPr>
            <a:spLocks noGrp="1"/>
          </p:cNvSpPr>
          <p:nvPr>
            <p:ph type="title"/>
          </p:nvPr>
        </p:nvSpPr>
        <p:spPr>
          <a:xfrm>
            <a:off x="228600" y="137160"/>
            <a:ext cx="8412480" cy="685800"/>
          </a:xfrm>
        </p:spPr>
        <p:txBody>
          <a:bodyPr/>
          <a:lstStyle/>
          <a:p>
            <a:r>
              <a:rPr lang="en-US" dirty="0" smtClean="0">
                <a:solidFill>
                  <a:srgbClr val="7C7044"/>
                </a:solidFill>
              </a:rPr>
              <a:t>ON DELAY TIMERS</a:t>
            </a:r>
            <a:endParaRPr lang="en-US" dirty="0">
              <a:solidFill>
                <a:srgbClr val="7C7044"/>
              </a:solidFill>
            </a:endParaRPr>
          </a:p>
        </p:txBody>
      </p:sp>
      <p:cxnSp>
        <p:nvCxnSpPr>
          <p:cNvPr id="6" name="Straight Connector 5"/>
          <p:cNvCxnSpPr/>
          <p:nvPr/>
        </p:nvCxnSpPr>
        <p:spPr>
          <a:xfrm>
            <a:off x="18288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3152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48200" y="13716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8"/>
          <p:cNvGrpSpPr/>
          <p:nvPr/>
        </p:nvGrpSpPr>
        <p:grpSpPr>
          <a:xfrm>
            <a:off x="1828800" y="1798458"/>
            <a:ext cx="685800" cy="457200"/>
            <a:chOff x="1600200" y="1371600"/>
            <a:chExt cx="685800" cy="457200"/>
          </a:xfrm>
        </p:grpSpPr>
        <p:cxnSp>
          <p:nvCxnSpPr>
            <p:cNvPr id="10" name="Straight Connector 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13"/>
          <p:cNvGrpSpPr/>
          <p:nvPr/>
        </p:nvGrpSpPr>
        <p:grpSpPr>
          <a:xfrm>
            <a:off x="1828800" y="3197385"/>
            <a:ext cx="685800" cy="457200"/>
            <a:chOff x="1600200" y="1371600"/>
            <a:chExt cx="685800" cy="457200"/>
          </a:xfrm>
        </p:grpSpPr>
        <p:cxnSp>
          <p:nvCxnSpPr>
            <p:cNvPr id="16" name="Straight Connector 1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Group 19"/>
          <p:cNvGrpSpPr/>
          <p:nvPr/>
        </p:nvGrpSpPr>
        <p:grpSpPr>
          <a:xfrm>
            <a:off x="1828800" y="4343400"/>
            <a:ext cx="685800" cy="457200"/>
            <a:chOff x="1600200" y="1371600"/>
            <a:chExt cx="685800" cy="457200"/>
          </a:xfrm>
        </p:grpSpPr>
        <p:cxnSp>
          <p:nvCxnSpPr>
            <p:cNvPr id="21" name="Straight Connector 2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24"/>
          <p:cNvGrpSpPr/>
          <p:nvPr/>
        </p:nvGrpSpPr>
        <p:grpSpPr>
          <a:xfrm>
            <a:off x="1828800" y="5486400"/>
            <a:ext cx="685800" cy="457200"/>
            <a:chOff x="1600200" y="1371600"/>
            <a:chExt cx="685800" cy="457200"/>
          </a:xfrm>
        </p:grpSpPr>
        <p:cxnSp>
          <p:nvCxnSpPr>
            <p:cNvPr id="26" name="Straight Connector 2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33"/>
          <p:cNvGrpSpPr/>
          <p:nvPr/>
        </p:nvGrpSpPr>
        <p:grpSpPr>
          <a:xfrm>
            <a:off x="6248400" y="1447800"/>
            <a:ext cx="685800" cy="457200"/>
            <a:chOff x="2667000" y="1295400"/>
            <a:chExt cx="1143000" cy="609600"/>
          </a:xfrm>
        </p:grpSpPr>
        <p:sp>
          <p:nvSpPr>
            <p:cNvPr id="35" name="Double Bracket 34"/>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Connector 35"/>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37"/>
          <p:cNvGrpSpPr/>
          <p:nvPr/>
        </p:nvGrpSpPr>
        <p:grpSpPr>
          <a:xfrm>
            <a:off x="6248400" y="2133600"/>
            <a:ext cx="685800" cy="457200"/>
            <a:chOff x="2667000" y="1295400"/>
            <a:chExt cx="1143000" cy="609600"/>
          </a:xfrm>
        </p:grpSpPr>
        <p:sp>
          <p:nvSpPr>
            <p:cNvPr id="39" name="Double Bracket 38"/>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p:cNvCxnSpPr/>
          <p:nvPr/>
        </p:nvCxnSpPr>
        <p:spPr>
          <a:xfrm>
            <a:off x="6934200" y="16764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362200" y="2026578"/>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45"/>
          <p:cNvGrpSpPr/>
          <p:nvPr/>
        </p:nvGrpSpPr>
        <p:grpSpPr>
          <a:xfrm>
            <a:off x="6248400" y="5486400"/>
            <a:ext cx="685800" cy="457200"/>
            <a:chOff x="2667000" y="1295400"/>
            <a:chExt cx="1143000" cy="609600"/>
          </a:xfrm>
        </p:grpSpPr>
        <p:sp>
          <p:nvSpPr>
            <p:cNvPr id="47" name="Double Bracket 4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a:xfrm>
            <a:off x="6934200" y="5715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50"/>
          <p:cNvGrpSpPr/>
          <p:nvPr/>
        </p:nvGrpSpPr>
        <p:grpSpPr>
          <a:xfrm>
            <a:off x="6248400" y="3203377"/>
            <a:ext cx="685800" cy="457200"/>
            <a:chOff x="2667000" y="1295400"/>
            <a:chExt cx="1143000" cy="609600"/>
          </a:xfrm>
        </p:grpSpPr>
        <p:sp>
          <p:nvSpPr>
            <p:cNvPr id="52" name="Double Bracket 5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3" name="Straight Connector 52"/>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6934200" y="3431977"/>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Group 55"/>
          <p:cNvGrpSpPr/>
          <p:nvPr/>
        </p:nvGrpSpPr>
        <p:grpSpPr>
          <a:xfrm>
            <a:off x="6248400" y="4343400"/>
            <a:ext cx="685800" cy="457200"/>
            <a:chOff x="2667000" y="1295400"/>
            <a:chExt cx="1143000" cy="609600"/>
          </a:xfrm>
        </p:grpSpPr>
        <p:sp>
          <p:nvSpPr>
            <p:cNvPr id="57" name="Double Bracket 5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0" name="Straight Connector 59"/>
          <p:cNvCxnSpPr/>
          <p:nvPr/>
        </p:nvCxnSpPr>
        <p:spPr>
          <a:xfrm>
            <a:off x="6934200" y="4572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362200" y="3431977"/>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362200" y="5715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362200" y="4572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876800" y="1219201"/>
            <a:ext cx="914400" cy="461665"/>
          </a:xfrm>
          <a:prstGeom prst="rect">
            <a:avLst/>
          </a:prstGeom>
          <a:solidFill>
            <a:schemeClr val="bg2">
              <a:lumMod val="40000"/>
              <a:lumOff val="60000"/>
            </a:schemeClr>
          </a:solidFill>
        </p:spPr>
        <p:txBody>
          <a:bodyPr wrap="square" rtlCol="0">
            <a:spAutoFit/>
          </a:bodyPr>
          <a:lstStyle/>
          <a:p>
            <a:r>
              <a:rPr lang="en-US" dirty="0" smtClean="0"/>
              <a:t>TON</a:t>
            </a:r>
            <a:endParaRPr lang="en-US" dirty="0"/>
          </a:p>
        </p:txBody>
      </p:sp>
      <p:sp>
        <p:nvSpPr>
          <p:cNvPr id="63" name="TextBox 62"/>
          <p:cNvSpPr txBox="1"/>
          <p:nvPr/>
        </p:nvSpPr>
        <p:spPr>
          <a:xfrm>
            <a:off x="4648200" y="1482904"/>
            <a:ext cx="1295400" cy="261610"/>
          </a:xfrm>
          <a:prstGeom prst="rect">
            <a:avLst/>
          </a:prstGeom>
          <a:noFill/>
        </p:spPr>
        <p:txBody>
          <a:bodyPr wrap="square" rtlCol="0">
            <a:spAutoFit/>
          </a:bodyPr>
          <a:lstStyle/>
          <a:p>
            <a:r>
              <a:rPr lang="en-US" sz="1100" dirty="0" smtClean="0"/>
              <a:t>Timer On Delay</a:t>
            </a:r>
            <a:endParaRPr lang="en-US" sz="1100" dirty="0"/>
          </a:p>
        </p:txBody>
      </p:sp>
      <p:sp>
        <p:nvSpPr>
          <p:cNvPr id="64" name="TextBox 63"/>
          <p:cNvSpPr txBox="1"/>
          <p:nvPr/>
        </p:nvSpPr>
        <p:spPr>
          <a:xfrm>
            <a:off x="4648200" y="1645578"/>
            <a:ext cx="1752600" cy="1661993"/>
          </a:xfrm>
          <a:prstGeom prst="rect">
            <a:avLst/>
          </a:prstGeom>
          <a:noFill/>
        </p:spPr>
        <p:txBody>
          <a:bodyPr wrap="square" rtlCol="0">
            <a:spAutoFit/>
          </a:bodyPr>
          <a:lstStyle/>
          <a:p>
            <a:pPr>
              <a:lnSpc>
                <a:spcPct val="150000"/>
              </a:lnSpc>
            </a:pPr>
            <a:r>
              <a:rPr lang="en-US" sz="1100" dirty="0" smtClean="0"/>
              <a:t>Timer                     T4:1</a:t>
            </a:r>
          </a:p>
          <a:p>
            <a:pPr>
              <a:lnSpc>
                <a:spcPct val="150000"/>
              </a:lnSpc>
            </a:pPr>
            <a:r>
              <a:rPr lang="en-US" sz="1100" dirty="0" smtClean="0"/>
              <a:t>Time Base                0.1</a:t>
            </a:r>
          </a:p>
          <a:p>
            <a:pPr>
              <a:lnSpc>
                <a:spcPct val="150000"/>
              </a:lnSpc>
            </a:pPr>
            <a:r>
              <a:rPr lang="en-US" sz="1100" dirty="0" smtClean="0">
                <a:solidFill>
                  <a:srgbClr val="FF0000"/>
                </a:solidFill>
              </a:rPr>
              <a:t>Preset                      100</a:t>
            </a:r>
          </a:p>
          <a:p>
            <a:pPr>
              <a:lnSpc>
                <a:spcPct val="150000"/>
              </a:lnSpc>
            </a:pPr>
            <a:r>
              <a:rPr lang="en-US" sz="1100" dirty="0" smtClean="0">
                <a:solidFill>
                  <a:srgbClr val="FF0000"/>
                </a:solidFill>
              </a:rPr>
              <a:t>Accumulated          100 </a:t>
            </a:r>
            <a:r>
              <a:rPr lang="en-US" sz="1100" dirty="0" smtClean="0"/>
              <a:t>                       </a:t>
            </a:r>
            <a:r>
              <a:rPr lang="en-US" dirty="0" smtClean="0"/>
              <a:t>	   </a:t>
            </a:r>
            <a:endParaRPr lang="en-US" dirty="0"/>
          </a:p>
        </p:txBody>
      </p:sp>
      <p:sp>
        <p:nvSpPr>
          <p:cNvPr id="67" name="TextBox 66"/>
          <p:cNvSpPr txBox="1"/>
          <p:nvPr/>
        </p:nvSpPr>
        <p:spPr>
          <a:xfrm>
            <a:off x="6337870" y="1505908"/>
            <a:ext cx="609600" cy="400110"/>
          </a:xfrm>
          <a:prstGeom prst="rect">
            <a:avLst/>
          </a:prstGeom>
          <a:noFill/>
        </p:spPr>
        <p:txBody>
          <a:bodyPr wrap="square" rtlCol="0">
            <a:spAutoFit/>
          </a:bodyPr>
          <a:lstStyle/>
          <a:p>
            <a:r>
              <a:rPr lang="en-US" sz="2000" dirty="0" smtClean="0"/>
              <a:t>EN</a:t>
            </a:r>
            <a:endParaRPr lang="en-US" sz="2000" dirty="0"/>
          </a:p>
        </p:txBody>
      </p:sp>
      <p:sp>
        <p:nvSpPr>
          <p:cNvPr id="68" name="TextBox 67"/>
          <p:cNvSpPr txBox="1"/>
          <p:nvPr/>
        </p:nvSpPr>
        <p:spPr>
          <a:xfrm>
            <a:off x="6331878" y="2206823"/>
            <a:ext cx="609600" cy="400110"/>
          </a:xfrm>
          <a:prstGeom prst="rect">
            <a:avLst/>
          </a:prstGeom>
          <a:noFill/>
        </p:spPr>
        <p:txBody>
          <a:bodyPr wrap="square" rtlCol="0">
            <a:spAutoFit/>
          </a:bodyPr>
          <a:lstStyle/>
          <a:p>
            <a:r>
              <a:rPr lang="en-US" sz="2000" dirty="0" smtClean="0"/>
              <a:t>DN</a:t>
            </a:r>
            <a:endParaRPr lang="en-US" sz="2000" dirty="0"/>
          </a:p>
        </p:txBody>
      </p:sp>
      <p:sp>
        <p:nvSpPr>
          <p:cNvPr id="69" name="TextBox 68"/>
          <p:cNvSpPr txBox="1"/>
          <p:nvPr/>
        </p:nvSpPr>
        <p:spPr>
          <a:xfrm>
            <a:off x="1905000" y="1376066"/>
            <a:ext cx="990600" cy="304800"/>
          </a:xfrm>
          <a:prstGeom prst="rect">
            <a:avLst/>
          </a:prstGeom>
          <a:noFill/>
        </p:spPr>
        <p:txBody>
          <a:bodyPr wrap="square" rtlCol="0">
            <a:spAutoFit/>
          </a:bodyPr>
          <a:lstStyle/>
          <a:p>
            <a:r>
              <a:rPr lang="en-US" dirty="0" smtClean="0"/>
              <a:t>I:1/0</a:t>
            </a:r>
            <a:endParaRPr lang="en-US" dirty="0"/>
          </a:p>
        </p:txBody>
      </p:sp>
      <p:sp>
        <p:nvSpPr>
          <p:cNvPr id="70" name="TextBox 69"/>
          <p:cNvSpPr txBox="1"/>
          <p:nvPr/>
        </p:nvSpPr>
        <p:spPr>
          <a:xfrm>
            <a:off x="6299770" y="2834044"/>
            <a:ext cx="1015430" cy="461665"/>
          </a:xfrm>
          <a:prstGeom prst="rect">
            <a:avLst/>
          </a:prstGeom>
          <a:noFill/>
        </p:spPr>
        <p:txBody>
          <a:bodyPr wrap="square" rtlCol="0">
            <a:spAutoFit/>
          </a:bodyPr>
          <a:lstStyle/>
          <a:p>
            <a:r>
              <a:rPr lang="en-US" dirty="0" smtClean="0"/>
              <a:t>O:2/0</a:t>
            </a:r>
            <a:endParaRPr lang="en-US" dirty="0"/>
          </a:p>
        </p:txBody>
      </p:sp>
      <p:sp>
        <p:nvSpPr>
          <p:cNvPr id="71" name="TextBox 70"/>
          <p:cNvSpPr txBox="1"/>
          <p:nvPr/>
        </p:nvSpPr>
        <p:spPr>
          <a:xfrm>
            <a:off x="6293778" y="5101677"/>
            <a:ext cx="1021422" cy="461665"/>
          </a:xfrm>
          <a:prstGeom prst="rect">
            <a:avLst/>
          </a:prstGeom>
          <a:noFill/>
        </p:spPr>
        <p:txBody>
          <a:bodyPr wrap="square" rtlCol="0">
            <a:spAutoFit/>
          </a:bodyPr>
          <a:lstStyle/>
          <a:p>
            <a:r>
              <a:rPr lang="en-US" dirty="0" smtClean="0"/>
              <a:t>O:2/2</a:t>
            </a:r>
            <a:endParaRPr lang="en-US" dirty="0"/>
          </a:p>
        </p:txBody>
      </p:sp>
      <p:sp>
        <p:nvSpPr>
          <p:cNvPr id="72" name="TextBox 71"/>
          <p:cNvSpPr txBox="1"/>
          <p:nvPr/>
        </p:nvSpPr>
        <p:spPr>
          <a:xfrm>
            <a:off x="6299770" y="3953338"/>
            <a:ext cx="1015430" cy="461665"/>
          </a:xfrm>
          <a:prstGeom prst="rect">
            <a:avLst/>
          </a:prstGeom>
          <a:noFill/>
        </p:spPr>
        <p:txBody>
          <a:bodyPr wrap="square" rtlCol="0">
            <a:spAutoFit/>
          </a:bodyPr>
          <a:lstStyle/>
          <a:p>
            <a:r>
              <a:rPr lang="en-US" dirty="0" smtClean="0"/>
              <a:t>O:2/1</a:t>
            </a:r>
            <a:endParaRPr lang="en-US" dirty="0"/>
          </a:p>
        </p:txBody>
      </p:sp>
      <p:sp>
        <p:nvSpPr>
          <p:cNvPr id="73" name="TextBox 72"/>
          <p:cNvSpPr txBox="1"/>
          <p:nvPr/>
        </p:nvSpPr>
        <p:spPr>
          <a:xfrm>
            <a:off x="1828800" y="2735720"/>
            <a:ext cx="1371600" cy="461665"/>
          </a:xfrm>
          <a:prstGeom prst="rect">
            <a:avLst/>
          </a:prstGeom>
          <a:noFill/>
        </p:spPr>
        <p:txBody>
          <a:bodyPr wrap="square" rtlCol="0">
            <a:spAutoFit/>
          </a:bodyPr>
          <a:lstStyle/>
          <a:p>
            <a:r>
              <a:rPr lang="en-US" dirty="0" smtClean="0"/>
              <a:t>T4:1/EN</a:t>
            </a:r>
            <a:endParaRPr lang="en-US" dirty="0"/>
          </a:p>
        </p:txBody>
      </p:sp>
      <p:sp>
        <p:nvSpPr>
          <p:cNvPr id="74" name="TextBox 73"/>
          <p:cNvSpPr txBox="1"/>
          <p:nvPr/>
        </p:nvSpPr>
        <p:spPr>
          <a:xfrm>
            <a:off x="1828800" y="3884712"/>
            <a:ext cx="1219200" cy="461665"/>
          </a:xfrm>
          <a:prstGeom prst="rect">
            <a:avLst/>
          </a:prstGeom>
          <a:noFill/>
        </p:spPr>
        <p:txBody>
          <a:bodyPr wrap="square" rtlCol="0">
            <a:spAutoFit/>
          </a:bodyPr>
          <a:lstStyle/>
          <a:p>
            <a:r>
              <a:rPr lang="en-US" dirty="0" smtClean="0"/>
              <a:t>T4:1/TT</a:t>
            </a:r>
            <a:endParaRPr lang="en-US" dirty="0"/>
          </a:p>
        </p:txBody>
      </p:sp>
      <p:sp>
        <p:nvSpPr>
          <p:cNvPr id="75" name="TextBox 74"/>
          <p:cNvSpPr txBox="1"/>
          <p:nvPr/>
        </p:nvSpPr>
        <p:spPr>
          <a:xfrm>
            <a:off x="1828800" y="5101678"/>
            <a:ext cx="1676400" cy="461665"/>
          </a:xfrm>
          <a:prstGeom prst="rect">
            <a:avLst/>
          </a:prstGeom>
          <a:noFill/>
        </p:spPr>
        <p:txBody>
          <a:bodyPr wrap="square" rtlCol="0">
            <a:spAutoFit/>
          </a:bodyPr>
          <a:lstStyle/>
          <a:p>
            <a:r>
              <a:rPr lang="en-US" dirty="0" smtClean="0"/>
              <a:t>T4:1/DN</a:t>
            </a:r>
            <a:endParaRPr lang="en-US" dirty="0"/>
          </a:p>
        </p:txBody>
      </p:sp>
      <p:sp>
        <p:nvSpPr>
          <p:cNvPr id="76" name="TextBox 75"/>
          <p:cNvSpPr txBox="1"/>
          <p:nvPr/>
        </p:nvSpPr>
        <p:spPr>
          <a:xfrm>
            <a:off x="1858992" y="3673037"/>
            <a:ext cx="1676400" cy="323165"/>
          </a:xfrm>
          <a:prstGeom prst="rect">
            <a:avLst/>
          </a:prstGeom>
          <a:noFill/>
        </p:spPr>
        <p:txBody>
          <a:bodyPr wrap="square" rtlCol="0">
            <a:spAutoFit/>
          </a:bodyPr>
          <a:lstStyle/>
          <a:p>
            <a:r>
              <a:rPr lang="en-US" sz="1500" dirty="0" smtClean="0"/>
              <a:t>Timer Enable Bit</a:t>
            </a:r>
            <a:endParaRPr lang="en-US" sz="1500" dirty="0"/>
          </a:p>
        </p:txBody>
      </p:sp>
      <p:sp>
        <p:nvSpPr>
          <p:cNvPr id="77" name="TextBox 76"/>
          <p:cNvSpPr txBox="1"/>
          <p:nvPr/>
        </p:nvSpPr>
        <p:spPr>
          <a:xfrm>
            <a:off x="1828800" y="4767590"/>
            <a:ext cx="1676400" cy="323165"/>
          </a:xfrm>
          <a:prstGeom prst="rect">
            <a:avLst/>
          </a:prstGeom>
          <a:noFill/>
        </p:spPr>
        <p:txBody>
          <a:bodyPr wrap="square" rtlCol="0">
            <a:spAutoFit/>
          </a:bodyPr>
          <a:lstStyle/>
          <a:p>
            <a:r>
              <a:rPr lang="en-US" sz="1500" dirty="0" smtClean="0"/>
              <a:t>Timer Timing Bit</a:t>
            </a:r>
            <a:endParaRPr lang="en-US" sz="1500" dirty="0"/>
          </a:p>
        </p:txBody>
      </p:sp>
      <p:sp>
        <p:nvSpPr>
          <p:cNvPr id="78" name="TextBox 77"/>
          <p:cNvSpPr txBox="1"/>
          <p:nvPr/>
        </p:nvSpPr>
        <p:spPr>
          <a:xfrm>
            <a:off x="1828800" y="6019800"/>
            <a:ext cx="1676400" cy="323165"/>
          </a:xfrm>
          <a:prstGeom prst="rect">
            <a:avLst/>
          </a:prstGeom>
          <a:noFill/>
        </p:spPr>
        <p:txBody>
          <a:bodyPr wrap="square" rtlCol="0">
            <a:spAutoFit/>
          </a:bodyPr>
          <a:lstStyle/>
          <a:p>
            <a:r>
              <a:rPr lang="en-US" sz="1500" dirty="0" smtClean="0"/>
              <a:t>Timer Done Bit</a:t>
            </a:r>
            <a:endParaRPr lang="en-US" sz="1500" dirty="0"/>
          </a:p>
        </p:txBody>
      </p:sp>
      <p:sp>
        <p:nvSpPr>
          <p:cNvPr id="81" name="TextBox 80"/>
          <p:cNvSpPr txBox="1"/>
          <p:nvPr/>
        </p:nvSpPr>
        <p:spPr>
          <a:xfrm>
            <a:off x="0" y="3139500"/>
            <a:ext cx="1828800" cy="923330"/>
          </a:xfrm>
          <a:prstGeom prst="rect">
            <a:avLst/>
          </a:prstGeom>
          <a:noFill/>
        </p:spPr>
        <p:txBody>
          <a:bodyPr wrap="square" rtlCol="0">
            <a:spAutoFit/>
          </a:bodyPr>
          <a:lstStyle/>
          <a:p>
            <a:pPr marL="228600" indent="-228600">
              <a:buFont typeface="Arial" panose="020B0604020202020204" pitchFamily="34" charset="0"/>
              <a:buChar char="•"/>
            </a:pPr>
            <a:r>
              <a:rPr lang="en-US" sz="1800" dirty="0" smtClean="0">
                <a:solidFill>
                  <a:srgbClr val="7C7044"/>
                </a:solidFill>
                <a:latin typeface="Arial Black" panose="020B0A04020102020204" pitchFamily="34" charset="0"/>
              </a:rPr>
              <a:t>The Enable bit remains true</a:t>
            </a:r>
            <a:endParaRPr lang="en-US" sz="1800" dirty="0">
              <a:solidFill>
                <a:srgbClr val="7C7044"/>
              </a:solidFill>
              <a:latin typeface="Arial Black" panose="020B0A04020102020204" pitchFamily="34" charset="0"/>
            </a:endParaRPr>
          </a:p>
        </p:txBody>
      </p:sp>
      <p:sp>
        <p:nvSpPr>
          <p:cNvPr id="92" name="TextBox 91"/>
          <p:cNvSpPr txBox="1"/>
          <p:nvPr/>
        </p:nvSpPr>
        <p:spPr>
          <a:xfrm>
            <a:off x="3200400" y="2809452"/>
            <a:ext cx="3048000" cy="830997"/>
          </a:xfrm>
          <a:prstGeom prst="rect">
            <a:avLst/>
          </a:prstGeom>
          <a:noFill/>
        </p:spPr>
        <p:txBody>
          <a:bodyPr wrap="square" rtlCol="0">
            <a:spAutoFit/>
          </a:bodyPr>
          <a:lstStyle/>
          <a:p>
            <a:r>
              <a:rPr lang="en-US" sz="1600" dirty="0">
                <a:solidFill>
                  <a:srgbClr val="FF0000"/>
                </a:solidFill>
              </a:rPr>
              <a:t>When the accumulated value equals the preset value</a:t>
            </a:r>
          </a:p>
          <a:p>
            <a:r>
              <a:rPr lang="en-US" sz="1600" dirty="0" smtClean="0">
                <a:solidFill>
                  <a:srgbClr val="FF0000"/>
                </a:solidFill>
              </a:rPr>
              <a:t>.</a:t>
            </a:r>
            <a:endParaRPr lang="en-US" sz="1600" dirty="0">
              <a:solidFill>
                <a:srgbClr val="FF0000"/>
              </a:solidFill>
            </a:endParaRPr>
          </a:p>
        </p:txBody>
      </p:sp>
      <p:sp>
        <p:nvSpPr>
          <p:cNvPr id="82" name="TextBox 81"/>
          <p:cNvSpPr txBox="1"/>
          <p:nvPr/>
        </p:nvSpPr>
        <p:spPr>
          <a:xfrm>
            <a:off x="0" y="4292025"/>
            <a:ext cx="1828800" cy="923330"/>
          </a:xfrm>
          <a:prstGeom prst="rect">
            <a:avLst/>
          </a:prstGeom>
          <a:noFill/>
        </p:spPr>
        <p:txBody>
          <a:bodyPr wrap="square" rtlCol="0">
            <a:spAutoFit/>
          </a:bodyPr>
          <a:lstStyle/>
          <a:p>
            <a:pPr marL="228600" indent="-228600">
              <a:buFont typeface="Arial" panose="020B0604020202020204" pitchFamily="34" charset="0"/>
              <a:buChar char="•"/>
            </a:pPr>
            <a:r>
              <a:rPr lang="en-US" sz="1800" dirty="0" smtClean="0">
                <a:solidFill>
                  <a:srgbClr val="7C7044"/>
                </a:solidFill>
                <a:latin typeface="Arial Black" panose="020B0A04020102020204" pitchFamily="34" charset="0"/>
              </a:rPr>
              <a:t>The Timer Timing bit goes false</a:t>
            </a:r>
            <a:endParaRPr lang="en-US" sz="1800" dirty="0">
              <a:solidFill>
                <a:srgbClr val="7C7044"/>
              </a:solidFill>
              <a:latin typeface="Arial Black" panose="020B0A04020102020204" pitchFamily="34" charset="0"/>
            </a:endParaRPr>
          </a:p>
        </p:txBody>
      </p:sp>
      <p:sp>
        <p:nvSpPr>
          <p:cNvPr id="84" name="TextBox 83"/>
          <p:cNvSpPr txBox="1"/>
          <p:nvPr/>
        </p:nvSpPr>
        <p:spPr>
          <a:xfrm>
            <a:off x="0" y="5435025"/>
            <a:ext cx="1828800"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solidFill>
                  <a:srgbClr val="7C7044"/>
                </a:solidFill>
                <a:latin typeface="Arial Black" panose="020B0A04020102020204" pitchFamily="34" charset="0"/>
              </a:rPr>
              <a:t>The Done bit is true</a:t>
            </a:r>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181240626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85" grpId="0" animBg="1"/>
      <p:bldP spid="90" grpId="0" animBg="1"/>
      <p:bldP spid="87" grpId="0" animBg="1"/>
      <p:bldP spid="86" grpId="0" animBg="1"/>
      <p:bldP spid="89" grpId="0" animBg="1"/>
      <p:bldP spid="88" grpId="0" animBg="1"/>
      <p:bldP spid="83" grpId="0" animBg="1"/>
      <p:bldP spid="81" grpId="0"/>
      <p:bldP spid="92" grpId="0"/>
    </p:bldLst>
  </p:timing>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187</a:t>
            </a:fld>
            <a:endParaRPr lang="en-US" sz="1800" dirty="0">
              <a:solidFill>
                <a:srgbClr val="7C7044"/>
              </a:solidFill>
              <a:latin typeface="Arial Black" panose="020B0A04020102020204" pitchFamily="34" charset="0"/>
            </a:endParaRPr>
          </a:p>
        </p:txBody>
      </p:sp>
      <p:sp>
        <p:nvSpPr>
          <p:cNvPr id="7" name="Title 14"/>
          <p:cNvSpPr txBox="1">
            <a:spLocks/>
          </p:cNvSpPr>
          <p:nvPr/>
        </p:nvSpPr>
        <p:spPr>
          <a:xfrm>
            <a:off x="228600" y="384048"/>
            <a:ext cx="8412480" cy="685800"/>
          </a:xfrm>
          <a:prstGeom prst="rect">
            <a:avLst/>
          </a:prstGeom>
        </p:spPr>
        <p:txBody>
          <a:bodyPr vert="horz" lIns="82296" tIns="36576" rIns="82296" bIns="36576"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7C7044"/>
                </a:solidFill>
                <a:uLnTx/>
                <a:uFillTx/>
                <a:latin typeface="Arial Black" pitchFamily="34" charset="0"/>
                <a:ea typeface="+mj-ea"/>
                <a:cs typeface="+mj-cs"/>
              </a:rPr>
              <a:t>OFF-DELAY TIMER INSTRUCTIONS</a:t>
            </a:r>
            <a:endParaRPr kumimoji="0" lang="en-US" sz="3600" b="1" i="0" u="none" strike="noStrike" kern="1200" cap="none" spc="0" normalizeH="0" baseline="0" noProof="0" dirty="0">
              <a:ln>
                <a:noFill/>
              </a:ln>
              <a:solidFill>
                <a:srgbClr val="7C7044"/>
              </a:solidFill>
              <a:uLnTx/>
              <a:uFillTx/>
              <a:latin typeface="Arial Black" pitchFamily="34" charset="0"/>
              <a:ea typeface="+mj-ea"/>
              <a:cs typeface="+mj-cs"/>
            </a:endParaRPr>
          </a:p>
        </p:txBody>
      </p:sp>
      <p:sp>
        <p:nvSpPr>
          <p:cNvPr id="11" name="TextBox 10"/>
          <p:cNvSpPr txBox="1"/>
          <p:nvPr/>
        </p:nvSpPr>
        <p:spPr>
          <a:xfrm>
            <a:off x="548640" y="1463040"/>
            <a:ext cx="8001000" cy="3397853"/>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The Off-Delay timer will keep an output energized for a set period of time after the rung containing the timer has gone false</a:t>
            </a:r>
          </a:p>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When the rung instruction containing the timer </a:t>
            </a:r>
            <a:r>
              <a:rPr lang="en-US" sz="2800" dirty="0" smtClean="0">
                <a:solidFill>
                  <a:srgbClr val="7C7044"/>
                </a:solidFill>
                <a:latin typeface="Arial Black" panose="020B0A04020102020204" pitchFamily="34" charset="0"/>
              </a:rPr>
              <a:t>becomes </a:t>
            </a:r>
            <a:r>
              <a:rPr lang="en-US" sz="2800" dirty="0">
                <a:solidFill>
                  <a:srgbClr val="7C7044"/>
                </a:solidFill>
                <a:latin typeface="Arial Black" panose="020B0A04020102020204" pitchFamily="34" charset="0"/>
              </a:rPr>
              <a:t>true, the Done Bit (DN) of the timer becomes </a:t>
            </a:r>
            <a:r>
              <a:rPr lang="en-US" sz="2800" dirty="0" smtClean="0">
                <a:solidFill>
                  <a:srgbClr val="7C7044"/>
                </a:solidFill>
                <a:latin typeface="Arial Black" panose="020B0A04020102020204" pitchFamily="34" charset="0"/>
              </a:rPr>
              <a:t>true</a:t>
            </a:r>
          </a:p>
        </p:txBody>
      </p:sp>
    </p:spTree>
    <p:extLst>
      <p:ext uri="{BB962C8B-B14F-4D97-AF65-F5344CB8AC3E}">
        <p14:creationId xmlns:p14="http://schemas.microsoft.com/office/powerpoint/2010/main" val="2881298881"/>
      </p:ext>
    </p:extLst>
  </p:cSld>
  <p:clrMapOvr>
    <a:masterClrMapping/>
  </p:clrMapOvr>
  <p:transition spd="slow">
    <p:cut/>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188</a:t>
            </a:fld>
            <a:endParaRPr lang="en-US" sz="1800" dirty="0">
              <a:solidFill>
                <a:srgbClr val="7C7044"/>
              </a:solidFill>
              <a:latin typeface="Arial Black" panose="020B0A04020102020204" pitchFamily="34" charset="0"/>
            </a:endParaRPr>
          </a:p>
        </p:txBody>
      </p:sp>
      <p:sp>
        <p:nvSpPr>
          <p:cNvPr id="7" name="Title 14"/>
          <p:cNvSpPr txBox="1">
            <a:spLocks/>
          </p:cNvSpPr>
          <p:nvPr/>
        </p:nvSpPr>
        <p:spPr>
          <a:xfrm>
            <a:off x="228600" y="384048"/>
            <a:ext cx="8412480" cy="685800"/>
          </a:xfrm>
          <a:prstGeom prst="rect">
            <a:avLst/>
          </a:prstGeom>
        </p:spPr>
        <p:txBody>
          <a:bodyPr vert="horz" lIns="82296" tIns="36576" rIns="82296" bIns="36576"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7C7044"/>
                </a:solidFill>
                <a:uLnTx/>
                <a:uFillTx/>
                <a:latin typeface="Arial Black" pitchFamily="34" charset="0"/>
                <a:ea typeface="+mj-ea"/>
                <a:cs typeface="+mj-cs"/>
              </a:rPr>
              <a:t>OFF-DELAY TIMER INSTRUCTIONS</a:t>
            </a:r>
            <a:endParaRPr kumimoji="0" lang="en-US" sz="3600" b="1" i="0" u="none" strike="noStrike" kern="1200" cap="none" spc="0" normalizeH="0" baseline="0" noProof="0" dirty="0">
              <a:ln>
                <a:noFill/>
              </a:ln>
              <a:solidFill>
                <a:srgbClr val="7C7044"/>
              </a:solidFill>
              <a:uLnTx/>
              <a:uFillTx/>
              <a:latin typeface="Arial Black" pitchFamily="34" charset="0"/>
              <a:ea typeface="+mj-ea"/>
              <a:cs typeface="+mj-cs"/>
            </a:endParaRPr>
          </a:p>
        </p:txBody>
      </p:sp>
      <p:sp>
        <p:nvSpPr>
          <p:cNvPr id="11" name="TextBox 10"/>
          <p:cNvSpPr txBox="1"/>
          <p:nvPr/>
        </p:nvSpPr>
        <p:spPr>
          <a:xfrm>
            <a:off x="548640" y="1463040"/>
            <a:ext cx="8001000" cy="4659737"/>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When </a:t>
            </a:r>
            <a:r>
              <a:rPr lang="en-US" sz="2800" dirty="0">
                <a:solidFill>
                  <a:srgbClr val="7C7044"/>
                </a:solidFill>
                <a:latin typeface="Arial Black" panose="020B0A04020102020204" pitchFamily="34" charset="0"/>
              </a:rPr>
              <a:t>timer time out period ends,(Preset Value equals the Accumulated Value), the Done Bit goes </a:t>
            </a:r>
            <a:r>
              <a:rPr lang="en-US" sz="2800" dirty="0" smtClean="0">
                <a:solidFill>
                  <a:srgbClr val="7C7044"/>
                </a:solidFill>
                <a:latin typeface="Arial Black" panose="020B0A04020102020204" pitchFamily="34" charset="0"/>
              </a:rPr>
              <a:t>false</a:t>
            </a:r>
          </a:p>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If the rung goes true before the time out period ends, the accumulated value will reset to 0</a:t>
            </a:r>
          </a:p>
          <a:p>
            <a:endParaRPr lang="en-US" dirty="0">
              <a:solidFill>
                <a:srgbClr val="7C7044"/>
              </a:solidFill>
            </a:endParaRPr>
          </a:p>
          <a:p>
            <a:endParaRPr lang="en-US" dirty="0">
              <a:solidFill>
                <a:srgbClr val="7C7044"/>
              </a:solidFill>
            </a:endParaRPr>
          </a:p>
          <a:p>
            <a:endParaRPr lang="en-US" sz="2400" dirty="0">
              <a:solidFill>
                <a:srgbClr val="7C7044"/>
              </a:solidFill>
            </a:endParaRPr>
          </a:p>
        </p:txBody>
      </p:sp>
    </p:spTree>
    <p:extLst>
      <p:ext uri="{BB962C8B-B14F-4D97-AF65-F5344CB8AC3E}">
        <p14:creationId xmlns:p14="http://schemas.microsoft.com/office/powerpoint/2010/main" val="2782732600"/>
      </p:ext>
    </p:extLst>
  </p:cSld>
  <p:clrMapOvr>
    <a:masterClrMapping/>
  </p:clrMapOvr>
  <p:transition spd="slow">
    <p:cut/>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90" name="Rectangle 89"/>
          <p:cNvSpPr/>
          <p:nvPr/>
        </p:nvSpPr>
        <p:spPr>
          <a:xfrm>
            <a:off x="1981200" y="426720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6400800" y="14478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400800" y="32004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1990725" y="314325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400800" y="54864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981200" y="54102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400800" y="20574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981200" y="17526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189</a:t>
            </a:fld>
            <a:endParaRPr lang="en-US" sz="1800" dirty="0">
              <a:solidFill>
                <a:srgbClr val="7C7044"/>
              </a:solidFill>
              <a:latin typeface="Arial Black" panose="020B0A04020102020204" pitchFamily="34" charset="0"/>
            </a:endParaRPr>
          </a:p>
        </p:txBody>
      </p:sp>
      <p:sp>
        <p:nvSpPr>
          <p:cNvPr id="15" name="Title 14"/>
          <p:cNvSpPr>
            <a:spLocks noGrp="1"/>
          </p:cNvSpPr>
          <p:nvPr>
            <p:ph type="title"/>
          </p:nvPr>
        </p:nvSpPr>
        <p:spPr>
          <a:xfrm>
            <a:off x="228600" y="137160"/>
            <a:ext cx="8412480" cy="685800"/>
          </a:xfrm>
        </p:spPr>
        <p:txBody>
          <a:bodyPr/>
          <a:lstStyle/>
          <a:p>
            <a:r>
              <a:rPr lang="en-US" dirty="0" smtClean="0">
                <a:solidFill>
                  <a:srgbClr val="7C7044"/>
                </a:solidFill>
              </a:rPr>
              <a:t>OFF DELAY TIMERS</a:t>
            </a:r>
            <a:endParaRPr lang="en-US" dirty="0">
              <a:solidFill>
                <a:srgbClr val="7C7044"/>
              </a:solidFill>
            </a:endParaRPr>
          </a:p>
        </p:txBody>
      </p:sp>
      <p:cxnSp>
        <p:nvCxnSpPr>
          <p:cNvPr id="6" name="Straight Connector 5"/>
          <p:cNvCxnSpPr/>
          <p:nvPr/>
        </p:nvCxnSpPr>
        <p:spPr>
          <a:xfrm>
            <a:off x="18288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3152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48200" y="13716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8"/>
          <p:cNvGrpSpPr/>
          <p:nvPr/>
        </p:nvGrpSpPr>
        <p:grpSpPr>
          <a:xfrm>
            <a:off x="1828800" y="1798458"/>
            <a:ext cx="685800" cy="457200"/>
            <a:chOff x="1600200" y="1371600"/>
            <a:chExt cx="685800" cy="457200"/>
          </a:xfrm>
        </p:grpSpPr>
        <p:cxnSp>
          <p:nvCxnSpPr>
            <p:cNvPr id="10" name="Straight Connector 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13"/>
          <p:cNvGrpSpPr/>
          <p:nvPr/>
        </p:nvGrpSpPr>
        <p:grpSpPr>
          <a:xfrm>
            <a:off x="1828800" y="3197385"/>
            <a:ext cx="685800" cy="457200"/>
            <a:chOff x="1600200" y="1371600"/>
            <a:chExt cx="685800" cy="457200"/>
          </a:xfrm>
        </p:grpSpPr>
        <p:cxnSp>
          <p:nvCxnSpPr>
            <p:cNvPr id="16" name="Straight Connector 1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Group 19"/>
          <p:cNvGrpSpPr/>
          <p:nvPr/>
        </p:nvGrpSpPr>
        <p:grpSpPr>
          <a:xfrm>
            <a:off x="1828800" y="4343400"/>
            <a:ext cx="685800" cy="457200"/>
            <a:chOff x="1600200" y="1371600"/>
            <a:chExt cx="685800" cy="457200"/>
          </a:xfrm>
        </p:grpSpPr>
        <p:cxnSp>
          <p:nvCxnSpPr>
            <p:cNvPr id="21" name="Straight Connector 2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24"/>
          <p:cNvGrpSpPr/>
          <p:nvPr/>
        </p:nvGrpSpPr>
        <p:grpSpPr>
          <a:xfrm>
            <a:off x="1828800" y="5486400"/>
            <a:ext cx="685800" cy="457200"/>
            <a:chOff x="1600200" y="1371600"/>
            <a:chExt cx="685800" cy="457200"/>
          </a:xfrm>
        </p:grpSpPr>
        <p:cxnSp>
          <p:nvCxnSpPr>
            <p:cNvPr id="26" name="Straight Connector 2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33"/>
          <p:cNvGrpSpPr/>
          <p:nvPr/>
        </p:nvGrpSpPr>
        <p:grpSpPr>
          <a:xfrm>
            <a:off x="6248400" y="1447800"/>
            <a:ext cx="685800" cy="457200"/>
            <a:chOff x="2667000" y="1295400"/>
            <a:chExt cx="1143000" cy="609600"/>
          </a:xfrm>
        </p:grpSpPr>
        <p:sp>
          <p:nvSpPr>
            <p:cNvPr id="35" name="Double Bracket 34"/>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Connector 35"/>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37"/>
          <p:cNvGrpSpPr/>
          <p:nvPr/>
        </p:nvGrpSpPr>
        <p:grpSpPr>
          <a:xfrm>
            <a:off x="6248400" y="2133600"/>
            <a:ext cx="685800" cy="457200"/>
            <a:chOff x="2667000" y="1295400"/>
            <a:chExt cx="1143000" cy="609600"/>
          </a:xfrm>
        </p:grpSpPr>
        <p:sp>
          <p:nvSpPr>
            <p:cNvPr id="39" name="Double Bracket 38"/>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p:cNvCxnSpPr/>
          <p:nvPr/>
        </p:nvCxnSpPr>
        <p:spPr>
          <a:xfrm>
            <a:off x="6934200" y="16764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362200" y="2026578"/>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45"/>
          <p:cNvGrpSpPr/>
          <p:nvPr/>
        </p:nvGrpSpPr>
        <p:grpSpPr>
          <a:xfrm>
            <a:off x="6248400" y="5486400"/>
            <a:ext cx="685800" cy="457200"/>
            <a:chOff x="2667000" y="1295400"/>
            <a:chExt cx="1143000" cy="609600"/>
          </a:xfrm>
        </p:grpSpPr>
        <p:sp>
          <p:nvSpPr>
            <p:cNvPr id="47" name="Double Bracket 4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a:xfrm>
            <a:off x="6934200" y="5715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50"/>
          <p:cNvGrpSpPr/>
          <p:nvPr/>
        </p:nvGrpSpPr>
        <p:grpSpPr>
          <a:xfrm>
            <a:off x="6248400" y="3203377"/>
            <a:ext cx="685800" cy="457200"/>
            <a:chOff x="2667000" y="1295400"/>
            <a:chExt cx="1143000" cy="609600"/>
          </a:xfrm>
        </p:grpSpPr>
        <p:sp>
          <p:nvSpPr>
            <p:cNvPr id="52" name="Double Bracket 5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3" name="Straight Connector 52"/>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6934200" y="3431977"/>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Group 55"/>
          <p:cNvGrpSpPr/>
          <p:nvPr/>
        </p:nvGrpSpPr>
        <p:grpSpPr>
          <a:xfrm>
            <a:off x="6248400" y="4343400"/>
            <a:ext cx="685800" cy="457200"/>
            <a:chOff x="2667000" y="1295400"/>
            <a:chExt cx="1143000" cy="609600"/>
          </a:xfrm>
        </p:grpSpPr>
        <p:sp>
          <p:nvSpPr>
            <p:cNvPr id="57" name="Double Bracket 5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0" name="Straight Connector 59"/>
          <p:cNvCxnSpPr/>
          <p:nvPr/>
        </p:nvCxnSpPr>
        <p:spPr>
          <a:xfrm>
            <a:off x="6934200" y="4572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362200" y="3431977"/>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362200" y="5715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362200" y="4572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876800" y="1219201"/>
            <a:ext cx="838200" cy="461665"/>
          </a:xfrm>
          <a:prstGeom prst="rect">
            <a:avLst/>
          </a:prstGeom>
          <a:solidFill>
            <a:schemeClr val="bg2">
              <a:lumMod val="40000"/>
              <a:lumOff val="60000"/>
            </a:schemeClr>
          </a:solidFill>
        </p:spPr>
        <p:txBody>
          <a:bodyPr wrap="square" rtlCol="0">
            <a:spAutoFit/>
          </a:bodyPr>
          <a:lstStyle/>
          <a:p>
            <a:r>
              <a:rPr lang="en-US" dirty="0" smtClean="0"/>
              <a:t>TOF</a:t>
            </a:r>
            <a:endParaRPr lang="en-US" dirty="0"/>
          </a:p>
        </p:txBody>
      </p:sp>
      <p:sp>
        <p:nvSpPr>
          <p:cNvPr id="63" name="TextBox 62"/>
          <p:cNvSpPr txBox="1"/>
          <p:nvPr/>
        </p:nvSpPr>
        <p:spPr>
          <a:xfrm>
            <a:off x="4648200" y="1482904"/>
            <a:ext cx="1295400" cy="261610"/>
          </a:xfrm>
          <a:prstGeom prst="rect">
            <a:avLst/>
          </a:prstGeom>
          <a:noFill/>
        </p:spPr>
        <p:txBody>
          <a:bodyPr wrap="square" rtlCol="0">
            <a:spAutoFit/>
          </a:bodyPr>
          <a:lstStyle/>
          <a:p>
            <a:r>
              <a:rPr lang="en-US" sz="1100" dirty="0" smtClean="0"/>
              <a:t>Timer Off Delay</a:t>
            </a:r>
            <a:endParaRPr lang="en-US" sz="1100" dirty="0"/>
          </a:p>
        </p:txBody>
      </p:sp>
      <p:sp>
        <p:nvSpPr>
          <p:cNvPr id="64" name="TextBox 63"/>
          <p:cNvSpPr txBox="1"/>
          <p:nvPr/>
        </p:nvSpPr>
        <p:spPr>
          <a:xfrm>
            <a:off x="4648200" y="1645578"/>
            <a:ext cx="1752600" cy="1661993"/>
          </a:xfrm>
          <a:prstGeom prst="rect">
            <a:avLst/>
          </a:prstGeom>
          <a:noFill/>
        </p:spPr>
        <p:txBody>
          <a:bodyPr wrap="square" rtlCol="0">
            <a:spAutoFit/>
          </a:bodyPr>
          <a:lstStyle/>
          <a:p>
            <a:pPr>
              <a:lnSpc>
                <a:spcPct val="150000"/>
              </a:lnSpc>
            </a:pPr>
            <a:r>
              <a:rPr lang="en-US" sz="1100" dirty="0" smtClean="0"/>
              <a:t>Timer                    T4:1</a:t>
            </a:r>
          </a:p>
          <a:p>
            <a:pPr>
              <a:lnSpc>
                <a:spcPct val="150000"/>
              </a:lnSpc>
            </a:pPr>
            <a:r>
              <a:rPr lang="en-US" sz="1100" dirty="0" smtClean="0"/>
              <a:t>Time Base               0.1</a:t>
            </a:r>
          </a:p>
          <a:p>
            <a:pPr>
              <a:lnSpc>
                <a:spcPct val="150000"/>
              </a:lnSpc>
            </a:pPr>
            <a:r>
              <a:rPr lang="en-US" sz="1100" dirty="0" smtClean="0"/>
              <a:t>Preset                     100</a:t>
            </a:r>
          </a:p>
          <a:p>
            <a:pPr>
              <a:lnSpc>
                <a:spcPct val="150000"/>
              </a:lnSpc>
            </a:pPr>
            <a:r>
              <a:rPr lang="en-US" sz="1100" dirty="0" smtClean="0"/>
              <a:t>Accumulated             0        </a:t>
            </a:r>
            <a:r>
              <a:rPr lang="en-US" dirty="0" smtClean="0"/>
              <a:t>	   </a:t>
            </a:r>
            <a:endParaRPr lang="en-US" dirty="0"/>
          </a:p>
        </p:txBody>
      </p:sp>
      <p:sp>
        <p:nvSpPr>
          <p:cNvPr id="67" name="TextBox 66"/>
          <p:cNvSpPr txBox="1"/>
          <p:nvPr/>
        </p:nvSpPr>
        <p:spPr>
          <a:xfrm>
            <a:off x="6331878" y="1471402"/>
            <a:ext cx="609600" cy="400110"/>
          </a:xfrm>
          <a:prstGeom prst="rect">
            <a:avLst/>
          </a:prstGeom>
          <a:noFill/>
        </p:spPr>
        <p:txBody>
          <a:bodyPr wrap="square" rtlCol="0">
            <a:spAutoFit/>
          </a:bodyPr>
          <a:lstStyle/>
          <a:p>
            <a:r>
              <a:rPr lang="en-US" sz="2000" dirty="0" smtClean="0"/>
              <a:t>EN</a:t>
            </a:r>
            <a:endParaRPr lang="en-US" sz="2000" dirty="0"/>
          </a:p>
        </p:txBody>
      </p:sp>
      <p:sp>
        <p:nvSpPr>
          <p:cNvPr id="68" name="TextBox 67"/>
          <p:cNvSpPr txBox="1"/>
          <p:nvPr/>
        </p:nvSpPr>
        <p:spPr>
          <a:xfrm>
            <a:off x="6299770" y="2190690"/>
            <a:ext cx="609600" cy="400110"/>
          </a:xfrm>
          <a:prstGeom prst="rect">
            <a:avLst/>
          </a:prstGeom>
          <a:noFill/>
        </p:spPr>
        <p:txBody>
          <a:bodyPr wrap="square" rtlCol="0">
            <a:spAutoFit/>
          </a:bodyPr>
          <a:lstStyle/>
          <a:p>
            <a:r>
              <a:rPr lang="en-US" sz="2000" dirty="0" smtClean="0"/>
              <a:t>DN</a:t>
            </a:r>
            <a:endParaRPr lang="en-US" sz="2000" dirty="0"/>
          </a:p>
        </p:txBody>
      </p:sp>
      <p:sp>
        <p:nvSpPr>
          <p:cNvPr id="69" name="TextBox 68"/>
          <p:cNvSpPr txBox="1"/>
          <p:nvPr/>
        </p:nvSpPr>
        <p:spPr>
          <a:xfrm>
            <a:off x="1905000" y="1366657"/>
            <a:ext cx="990600" cy="304800"/>
          </a:xfrm>
          <a:prstGeom prst="rect">
            <a:avLst/>
          </a:prstGeom>
          <a:noFill/>
        </p:spPr>
        <p:txBody>
          <a:bodyPr wrap="square" rtlCol="0">
            <a:spAutoFit/>
          </a:bodyPr>
          <a:lstStyle/>
          <a:p>
            <a:r>
              <a:rPr lang="en-US" dirty="0" smtClean="0"/>
              <a:t>I:1/0</a:t>
            </a:r>
            <a:endParaRPr lang="en-US" dirty="0"/>
          </a:p>
        </p:txBody>
      </p:sp>
      <p:sp>
        <p:nvSpPr>
          <p:cNvPr id="70" name="TextBox 69"/>
          <p:cNvSpPr txBox="1"/>
          <p:nvPr/>
        </p:nvSpPr>
        <p:spPr>
          <a:xfrm>
            <a:off x="6299770" y="2812366"/>
            <a:ext cx="1015430" cy="461665"/>
          </a:xfrm>
          <a:prstGeom prst="rect">
            <a:avLst/>
          </a:prstGeom>
          <a:noFill/>
        </p:spPr>
        <p:txBody>
          <a:bodyPr wrap="square" rtlCol="0">
            <a:spAutoFit/>
          </a:bodyPr>
          <a:lstStyle/>
          <a:p>
            <a:r>
              <a:rPr lang="en-US" dirty="0" smtClean="0"/>
              <a:t>O:2/0</a:t>
            </a:r>
            <a:endParaRPr lang="en-US" dirty="0"/>
          </a:p>
        </p:txBody>
      </p:sp>
      <p:sp>
        <p:nvSpPr>
          <p:cNvPr id="71" name="TextBox 70"/>
          <p:cNvSpPr txBox="1"/>
          <p:nvPr/>
        </p:nvSpPr>
        <p:spPr>
          <a:xfrm>
            <a:off x="6293778" y="5054450"/>
            <a:ext cx="1021422" cy="461665"/>
          </a:xfrm>
          <a:prstGeom prst="rect">
            <a:avLst/>
          </a:prstGeom>
          <a:noFill/>
        </p:spPr>
        <p:txBody>
          <a:bodyPr wrap="square" rtlCol="0">
            <a:spAutoFit/>
          </a:bodyPr>
          <a:lstStyle/>
          <a:p>
            <a:r>
              <a:rPr lang="en-US" dirty="0" smtClean="0"/>
              <a:t>O:2/2</a:t>
            </a:r>
            <a:endParaRPr lang="en-US" dirty="0"/>
          </a:p>
        </p:txBody>
      </p:sp>
      <p:sp>
        <p:nvSpPr>
          <p:cNvPr id="72" name="TextBox 71"/>
          <p:cNvSpPr txBox="1"/>
          <p:nvPr/>
        </p:nvSpPr>
        <p:spPr>
          <a:xfrm>
            <a:off x="6299770" y="3967967"/>
            <a:ext cx="685800" cy="307777"/>
          </a:xfrm>
          <a:prstGeom prst="rect">
            <a:avLst/>
          </a:prstGeom>
          <a:noFill/>
        </p:spPr>
        <p:txBody>
          <a:bodyPr wrap="square" rtlCol="0">
            <a:spAutoFit/>
          </a:bodyPr>
          <a:lstStyle/>
          <a:p>
            <a:r>
              <a:rPr lang="en-US" dirty="0" smtClean="0"/>
              <a:t>O:2/1</a:t>
            </a:r>
            <a:endParaRPr lang="en-US" dirty="0"/>
          </a:p>
        </p:txBody>
      </p:sp>
      <p:sp>
        <p:nvSpPr>
          <p:cNvPr id="73" name="TextBox 72"/>
          <p:cNvSpPr txBox="1"/>
          <p:nvPr/>
        </p:nvSpPr>
        <p:spPr>
          <a:xfrm>
            <a:off x="1828800" y="2741712"/>
            <a:ext cx="1447800" cy="461665"/>
          </a:xfrm>
          <a:prstGeom prst="rect">
            <a:avLst/>
          </a:prstGeom>
          <a:noFill/>
        </p:spPr>
        <p:txBody>
          <a:bodyPr wrap="square" rtlCol="0">
            <a:spAutoFit/>
          </a:bodyPr>
          <a:lstStyle/>
          <a:p>
            <a:r>
              <a:rPr lang="en-US" dirty="0" smtClean="0"/>
              <a:t>T4:1/EN</a:t>
            </a:r>
            <a:endParaRPr lang="en-US" dirty="0"/>
          </a:p>
        </p:txBody>
      </p:sp>
      <p:sp>
        <p:nvSpPr>
          <p:cNvPr id="74" name="TextBox 73"/>
          <p:cNvSpPr txBox="1"/>
          <p:nvPr/>
        </p:nvSpPr>
        <p:spPr>
          <a:xfrm>
            <a:off x="1828800" y="3862709"/>
            <a:ext cx="1295400" cy="461665"/>
          </a:xfrm>
          <a:prstGeom prst="rect">
            <a:avLst/>
          </a:prstGeom>
          <a:noFill/>
        </p:spPr>
        <p:txBody>
          <a:bodyPr wrap="square" rtlCol="0">
            <a:spAutoFit/>
          </a:bodyPr>
          <a:lstStyle/>
          <a:p>
            <a:r>
              <a:rPr lang="en-US" dirty="0" smtClean="0"/>
              <a:t>T4:1/TT</a:t>
            </a:r>
            <a:endParaRPr lang="en-US" dirty="0"/>
          </a:p>
        </p:txBody>
      </p:sp>
      <p:sp>
        <p:nvSpPr>
          <p:cNvPr id="75" name="TextBox 74"/>
          <p:cNvSpPr txBox="1"/>
          <p:nvPr/>
        </p:nvSpPr>
        <p:spPr>
          <a:xfrm>
            <a:off x="1828800" y="5054450"/>
            <a:ext cx="1295400" cy="461665"/>
          </a:xfrm>
          <a:prstGeom prst="rect">
            <a:avLst/>
          </a:prstGeom>
          <a:noFill/>
        </p:spPr>
        <p:txBody>
          <a:bodyPr wrap="square" rtlCol="0">
            <a:spAutoFit/>
          </a:bodyPr>
          <a:lstStyle/>
          <a:p>
            <a:r>
              <a:rPr lang="en-US" dirty="0" smtClean="0"/>
              <a:t>T4:1/DN</a:t>
            </a:r>
            <a:endParaRPr lang="en-US" dirty="0"/>
          </a:p>
        </p:txBody>
      </p:sp>
      <p:sp>
        <p:nvSpPr>
          <p:cNvPr id="76" name="TextBox 75"/>
          <p:cNvSpPr txBox="1"/>
          <p:nvPr/>
        </p:nvSpPr>
        <p:spPr>
          <a:xfrm>
            <a:off x="1812985" y="3692087"/>
            <a:ext cx="1676400" cy="323165"/>
          </a:xfrm>
          <a:prstGeom prst="rect">
            <a:avLst/>
          </a:prstGeom>
          <a:noFill/>
        </p:spPr>
        <p:txBody>
          <a:bodyPr wrap="square" rtlCol="0">
            <a:spAutoFit/>
          </a:bodyPr>
          <a:lstStyle/>
          <a:p>
            <a:r>
              <a:rPr lang="en-US" sz="1500" dirty="0" smtClean="0"/>
              <a:t>Timer Enable Bit</a:t>
            </a:r>
            <a:endParaRPr lang="en-US" sz="1500" dirty="0"/>
          </a:p>
        </p:txBody>
      </p:sp>
      <p:sp>
        <p:nvSpPr>
          <p:cNvPr id="77" name="TextBox 76"/>
          <p:cNvSpPr txBox="1"/>
          <p:nvPr/>
        </p:nvSpPr>
        <p:spPr>
          <a:xfrm>
            <a:off x="1828800" y="4831125"/>
            <a:ext cx="1676400" cy="323165"/>
          </a:xfrm>
          <a:prstGeom prst="rect">
            <a:avLst/>
          </a:prstGeom>
          <a:noFill/>
        </p:spPr>
        <p:txBody>
          <a:bodyPr wrap="square" rtlCol="0">
            <a:spAutoFit/>
          </a:bodyPr>
          <a:lstStyle/>
          <a:p>
            <a:r>
              <a:rPr lang="en-US" sz="1500" dirty="0" smtClean="0"/>
              <a:t>Timer Timing Bit</a:t>
            </a:r>
            <a:endParaRPr lang="en-US" sz="1500" dirty="0"/>
          </a:p>
        </p:txBody>
      </p:sp>
      <p:sp>
        <p:nvSpPr>
          <p:cNvPr id="78" name="TextBox 77"/>
          <p:cNvSpPr txBox="1"/>
          <p:nvPr/>
        </p:nvSpPr>
        <p:spPr>
          <a:xfrm>
            <a:off x="1828800" y="5988228"/>
            <a:ext cx="1676400" cy="323165"/>
          </a:xfrm>
          <a:prstGeom prst="rect">
            <a:avLst/>
          </a:prstGeom>
          <a:noFill/>
        </p:spPr>
        <p:txBody>
          <a:bodyPr wrap="square" rtlCol="0">
            <a:spAutoFit/>
          </a:bodyPr>
          <a:lstStyle/>
          <a:p>
            <a:r>
              <a:rPr lang="en-US" sz="1500" dirty="0" smtClean="0"/>
              <a:t>Timer Done Bit</a:t>
            </a:r>
            <a:endParaRPr lang="en-US" sz="1500" dirty="0"/>
          </a:p>
        </p:txBody>
      </p:sp>
      <p:sp>
        <p:nvSpPr>
          <p:cNvPr id="79" name="TextBox 78"/>
          <p:cNvSpPr txBox="1"/>
          <p:nvPr/>
        </p:nvSpPr>
        <p:spPr>
          <a:xfrm>
            <a:off x="0" y="1720275"/>
            <a:ext cx="1828800" cy="1323439"/>
          </a:xfrm>
          <a:prstGeom prst="rect">
            <a:avLst/>
          </a:prstGeom>
          <a:noFill/>
        </p:spPr>
        <p:txBody>
          <a:bodyPr wrap="square" rtlCol="0">
            <a:spAutoFit/>
          </a:bodyPr>
          <a:lstStyle/>
          <a:p>
            <a:r>
              <a:rPr lang="en-US" sz="2000" dirty="0" smtClean="0">
                <a:solidFill>
                  <a:srgbClr val="7C7044"/>
                </a:solidFill>
                <a:latin typeface="Arial Black" panose="020B0A04020102020204" pitchFamily="34" charset="0"/>
              </a:rPr>
              <a:t>WHEN THE TIMER RUNG IS TRUE:</a:t>
            </a:r>
            <a:endParaRPr lang="en-US" sz="2000" dirty="0">
              <a:solidFill>
                <a:srgbClr val="7C7044"/>
              </a:solidFill>
              <a:latin typeface="Arial Black" panose="020B0A04020102020204" pitchFamily="34" charset="0"/>
            </a:endParaRPr>
          </a:p>
        </p:txBody>
      </p:sp>
      <p:sp>
        <p:nvSpPr>
          <p:cNvPr id="83" name="TextBox 82"/>
          <p:cNvSpPr txBox="1"/>
          <p:nvPr/>
        </p:nvSpPr>
        <p:spPr>
          <a:xfrm>
            <a:off x="0" y="5054450"/>
            <a:ext cx="1828800" cy="1200329"/>
          </a:xfrm>
          <a:prstGeom prst="rect">
            <a:avLst/>
          </a:prstGeom>
          <a:noFill/>
        </p:spPr>
        <p:txBody>
          <a:bodyPr wrap="square" rtlCol="0">
            <a:spAutoFit/>
          </a:bodyPr>
          <a:lstStyle/>
          <a:p>
            <a:pPr marL="228600" indent="-228600">
              <a:buFont typeface="Arial" panose="020B0604020202020204" pitchFamily="34" charset="0"/>
              <a:buChar char="•"/>
            </a:pPr>
            <a:r>
              <a:rPr lang="en-US" sz="1800" dirty="0" smtClean="0">
                <a:solidFill>
                  <a:srgbClr val="7C7044"/>
                </a:solidFill>
                <a:latin typeface="Arial Black" panose="020B0A04020102020204" pitchFamily="34" charset="0"/>
              </a:rPr>
              <a:t>The Done Bit becomes true</a:t>
            </a:r>
            <a:endParaRPr lang="en-US" sz="1800" dirty="0">
              <a:solidFill>
                <a:srgbClr val="7C7044"/>
              </a:solidFill>
              <a:latin typeface="Arial Black" panose="020B0A04020102020204" pitchFamily="34" charset="0"/>
            </a:endParaRPr>
          </a:p>
        </p:txBody>
      </p:sp>
      <p:sp>
        <p:nvSpPr>
          <p:cNvPr id="85" name="TextBox 84"/>
          <p:cNvSpPr txBox="1"/>
          <p:nvPr/>
        </p:nvSpPr>
        <p:spPr>
          <a:xfrm>
            <a:off x="0" y="3043199"/>
            <a:ext cx="1828800" cy="923330"/>
          </a:xfrm>
          <a:prstGeom prst="rect">
            <a:avLst/>
          </a:prstGeom>
          <a:noFill/>
        </p:spPr>
        <p:txBody>
          <a:bodyPr wrap="square" rtlCol="0">
            <a:spAutoFit/>
          </a:bodyPr>
          <a:lstStyle/>
          <a:p>
            <a:pPr marL="228600" indent="-228600">
              <a:buFont typeface="Arial" panose="020B0604020202020204" pitchFamily="34" charset="0"/>
              <a:buChar char="•"/>
            </a:pPr>
            <a:r>
              <a:rPr lang="en-US" sz="1800" dirty="0" smtClean="0">
                <a:solidFill>
                  <a:srgbClr val="7C7044"/>
                </a:solidFill>
                <a:latin typeface="Arial Black" panose="020B0A04020102020204" pitchFamily="34" charset="0"/>
              </a:rPr>
              <a:t>The Enable bit is also true</a:t>
            </a:r>
            <a:endParaRPr lang="en-US" sz="1800" dirty="0">
              <a:solidFill>
                <a:srgbClr val="7C7044"/>
              </a:solidFill>
              <a:latin typeface="Arial Black" panose="020B0A04020102020204" pitchFamily="34" charset="0"/>
            </a:endParaRPr>
          </a:p>
        </p:txBody>
      </p:sp>
      <p:sp>
        <p:nvSpPr>
          <p:cNvPr id="89" name="TextBox 88"/>
          <p:cNvSpPr txBox="1"/>
          <p:nvPr/>
        </p:nvSpPr>
        <p:spPr>
          <a:xfrm>
            <a:off x="-15815" y="4038600"/>
            <a:ext cx="1828800" cy="923330"/>
          </a:xfrm>
          <a:prstGeom prst="rect">
            <a:avLst/>
          </a:prstGeom>
          <a:noFill/>
        </p:spPr>
        <p:txBody>
          <a:bodyPr wrap="square" rtlCol="0">
            <a:spAutoFit/>
          </a:bodyPr>
          <a:lstStyle/>
          <a:p>
            <a:pPr marL="228600" indent="-228600">
              <a:buFont typeface="Arial" panose="020B0604020202020204" pitchFamily="34" charset="0"/>
              <a:buChar char="•"/>
            </a:pPr>
            <a:r>
              <a:rPr lang="en-US" sz="1800" dirty="0" smtClean="0">
                <a:solidFill>
                  <a:srgbClr val="7C7044"/>
                </a:solidFill>
                <a:latin typeface="Arial Black" panose="020B0A04020102020204" pitchFamily="34" charset="0"/>
              </a:rPr>
              <a:t>The Timer Timing bit is false</a:t>
            </a:r>
            <a:endParaRPr lang="en-US" sz="1800" dirty="0">
              <a:solidFill>
                <a:srgbClr val="7C7044"/>
              </a:solidFill>
              <a:latin typeface="Arial Black" panose="020B0A04020102020204" pitchFamily="34" charset="0"/>
            </a:endParaRPr>
          </a:p>
        </p:txBody>
      </p:sp>
      <p:sp>
        <p:nvSpPr>
          <p:cNvPr id="91" name="Rectangle 90"/>
          <p:cNvSpPr/>
          <p:nvPr/>
        </p:nvSpPr>
        <p:spPr>
          <a:xfrm>
            <a:off x="6400800" y="434340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202852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88" grpId="0" animBg="1"/>
      <p:bldP spid="87" grpId="0" animBg="1"/>
      <p:bldP spid="86" grpId="0" animBg="1"/>
      <p:bldP spid="81" grpId="0" animBg="1"/>
      <p:bldP spid="84" grpId="0" animBg="1"/>
      <p:bldP spid="82" grpId="0" animBg="1"/>
      <p:bldP spid="80" grpId="0" animBg="1"/>
      <p:bldP spid="79" grpId="0"/>
      <p:bldP spid="83" grpId="0"/>
      <p:bldP spid="85" grpId="0"/>
      <p:bldP spid="89" grpId="0"/>
      <p:bldP spid="91"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1333500" y="3619500"/>
            <a:ext cx="480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5600700" y="3619500"/>
            <a:ext cx="480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066800" y="2209800"/>
            <a:ext cx="16002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066800" y="3900486"/>
            <a:ext cx="16002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066800" y="5423834"/>
            <a:ext cx="1600200" cy="0"/>
          </a:xfrm>
          <a:prstGeom prst="line">
            <a:avLst/>
          </a:prstGeom>
        </p:spPr>
        <p:style>
          <a:lnRef idx="1">
            <a:schemeClr val="dk1"/>
          </a:lnRef>
          <a:fillRef idx="0">
            <a:schemeClr val="dk1"/>
          </a:fillRef>
          <a:effectRef idx="0">
            <a:schemeClr val="dk1"/>
          </a:effectRef>
          <a:fontRef idx="minor">
            <a:schemeClr val="tx1"/>
          </a:fontRef>
        </p:style>
      </p:cxnSp>
      <p:sp>
        <p:nvSpPr>
          <p:cNvPr id="11" name="Oval 10"/>
          <p:cNvSpPr/>
          <p:nvPr/>
        </p:nvSpPr>
        <p:spPr>
          <a:xfrm>
            <a:off x="2676677" y="2095496"/>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sp>
        <p:nvSpPr>
          <p:cNvPr id="12" name="Oval 11"/>
          <p:cNvSpPr/>
          <p:nvPr/>
        </p:nvSpPr>
        <p:spPr>
          <a:xfrm>
            <a:off x="3276600" y="2090733"/>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cxnSp>
        <p:nvCxnSpPr>
          <p:cNvPr id="14" name="Straight Connector 13"/>
          <p:cNvCxnSpPr/>
          <p:nvPr/>
        </p:nvCxnSpPr>
        <p:spPr>
          <a:xfrm rot="10800000" flipV="1">
            <a:off x="2743200" y="2180898"/>
            <a:ext cx="533400" cy="157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791200" y="17526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sp>
        <p:nvSpPr>
          <p:cNvPr id="16" name="Oval 15"/>
          <p:cNvSpPr/>
          <p:nvPr/>
        </p:nvSpPr>
        <p:spPr>
          <a:xfrm>
            <a:off x="5778064" y="3442136"/>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sp>
        <p:nvSpPr>
          <p:cNvPr id="17" name="Oval 16"/>
          <p:cNvSpPr/>
          <p:nvPr/>
        </p:nvSpPr>
        <p:spPr>
          <a:xfrm>
            <a:off x="5778064" y="4968766"/>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cxnSp>
        <p:nvCxnSpPr>
          <p:cNvPr id="19" name="Straight Connector 18"/>
          <p:cNvCxnSpPr/>
          <p:nvPr/>
        </p:nvCxnSpPr>
        <p:spPr>
          <a:xfrm rot="10800000">
            <a:off x="6705600" y="22098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6"/>
            <a:endCxn id="15" idx="2"/>
          </p:cNvCxnSpPr>
          <p:nvPr/>
        </p:nvCxnSpPr>
        <p:spPr>
          <a:xfrm>
            <a:off x="3505200" y="2205033"/>
            <a:ext cx="2286000" cy="4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6705600" y="38862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a:off x="6705600" y="5410199"/>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2917934" y="391116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298934" y="391116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5634" y="390639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651234" y="389983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933700" y="543516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314700" y="543516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581400" y="543039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67000" y="542383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733800" y="5428596"/>
            <a:ext cx="205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718020" y="3901966"/>
            <a:ext cx="205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46234" y="838200"/>
            <a:ext cx="685800" cy="461665"/>
          </a:xfrm>
          <a:prstGeom prst="rect">
            <a:avLst/>
          </a:prstGeom>
          <a:noFill/>
        </p:spPr>
        <p:txBody>
          <a:bodyPr wrap="square" rtlCol="0">
            <a:spAutoFit/>
          </a:bodyPr>
          <a:lstStyle/>
          <a:p>
            <a:pPr algn="ctr"/>
            <a:r>
              <a:rPr lang="en-US" dirty="0" smtClean="0">
                <a:solidFill>
                  <a:srgbClr val="7C7044"/>
                </a:solidFill>
              </a:rPr>
              <a:t>L1</a:t>
            </a:r>
            <a:endParaRPr lang="en-US" dirty="0">
              <a:solidFill>
                <a:srgbClr val="7C7044"/>
              </a:solidFill>
            </a:endParaRPr>
          </a:p>
        </p:txBody>
      </p:sp>
      <p:sp>
        <p:nvSpPr>
          <p:cNvPr id="40" name="TextBox 39"/>
          <p:cNvSpPr txBox="1"/>
          <p:nvPr/>
        </p:nvSpPr>
        <p:spPr>
          <a:xfrm>
            <a:off x="7680434" y="832940"/>
            <a:ext cx="685800" cy="461665"/>
          </a:xfrm>
          <a:prstGeom prst="rect">
            <a:avLst/>
          </a:prstGeom>
          <a:noFill/>
        </p:spPr>
        <p:txBody>
          <a:bodyPr wrap="square" rtlCol="0">
            <a:spAutoFit/>
          </a:bodyPr>
          <a:lstStyle/>
          <a:p>
            <a:pPr algn="ctr"/>
            <a:r>
              <a:rPr lang="en-US" dirty="0" smtClean="0">
                <a:solidFill>
                  <a:srgbClr val="7C7044"/>
                </a:solidFill>
              </a:rPr>
              <a:t>L2</a:t>
            </a:r>
            <a:endParaRPr lang="en-US" dirty="0">
              <a:solidFill>
                <a:srgbClr val="7C7044"/>
              </a:solidFill>
            </a:endParaRPr>
          </a:p>
        </p:txBody>
      </p:sp>
      <p:sp>
        <p:nvSpPr>
          <p:cNvPr id="41" name="TextBox 40"/>
          <p:cNvSpPr txBox="1"/>
          <p:nvPr/>
        </p:nvSpPr>
        <p:spPr>
          <a:xfrm>
            <a:off x="5722876" y="1968064"/>
            <a:ext cx="990600" cy="461665"/>
          </a:xfrm>
          <a:prstGeom prst="rect">
            <a:avLst/>
          </a:prstGeom>
          <a:noFill/>
        </p:spPr>
        <p:txBody>
          <a:bodyPr wrap="square" rtlCol="0">
            <a:spAutoFit/>
          </a:bodyPr>
          <a:lstStyle/>
          <a:p>
            <a:pPr algn="ctr"/>
            <a:r>
              <a:rPr lang="en-US" sz="2400" dirty="0" smtClean="0">
                <a:solidFill>
                  <a:srgbClr val="7C7044"/>
                </a:solidFill>
              </a:rPr>
              <a:t>CR-1</a:t>
            </a:r>
            <a:endParaRPr lang="en-US" sz="2400" dirty="0">
              <a:solidFill>
                <a:srgbClr val="7C7044"/>
              </a:solidFill>
            </a:endParaRPr>
          </a:p>
        </p:txBody>
      </p:sp>
      <p:cxnSp>
        <p:nvCxnSpPr>
          <p:cNvPr id="43" name="Straight Connector 42"/>
          <p:cNvCxnSpPr/>
          <p:nvPr/>
        </p:nvCxnSpPr>
        <p:spPr>
          <a:xfrm rot="10800000" flipV="1">
            <a:off x="3124200" y="5213132"/>
            <a:ext cx="533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743200" y="3124200"/>
            <a:ext cx="1295400" cy="461665"/>
          </a:xfrm>
          <a:prstGeom prst="rect">
            <a:avLst/>
          </a:prstGeom>
          <a:noFill/>
        </p:spPr>
        <p:txBody>
          <a:bodyPr wrap="square" rtlCol="0">
            <a:spAutoFit/>
          </a:bodyPr>
          <a:lstStyle/>
          <a:p>
            <a:pPr algn="ctr"/>
            <a:r>
              <a:rPr lang="en-US" sz="2400" dirty="0" smtClean="0">
                <a:solidFill>
                  <a:srgbClr val="7C7044"/>
                </a:solidFill>
              </a:rPr>
              <a:t>CR1-1</a:t>
            </a:r>
            <a:endParaRPr lang="en-US" sz="2400" dirty="0">
              <a:solidFill>
                <a:srgbClr val="7C7044"/>
              </a:solidFill>
            </a:endParaRPr>
          </a:p>
        </p:txBody>
      </p:sp>
      <p:sp>
        <p:nvSpPr>
          <p:cNvPr id="45" name="TextBox 44"/>
          <p:cNvSpPr txBox="1"/>
          <p:nvPr/>
        </p:nvSpPr>
        <p:spPr>
          <a:xfrm>
            <a:off x="2743200" y="4719935"/>
            <a:ext cx="1295400" cy="461665"/>
          </a:xfrm>
          <a:prstGeom prst="rect">
            <a:avLst/>
          </a:prstGeom>
          <a:noFill/>
        </p:spPr>
        <p:txBody>
          <a:bodyPr wrap="square" rtlCol="0">
            <a:spAutoFit/>
          </a:bodyPr>
          <a:lstStyle/>
          <a:p>
            <a:pPr algn="ctr"/>
            <a:r>
              <a:rPr lang="en-US" sz="2400" dirty="0" smtClean="0">
                <a:solidFill>
                  <a:srgbClr val="7C7044"/>
                </a:solidFill>
              </a:rPr>
              <a:t>CR1-2</a:t>
            </a:r>
            <a:endParaRPr lang="en-US" sz="2400" dirty="0">
              <a:solidFill>
                <a:srgbClr val="7C7044"/>
              </a:solidFill>
            </a:endParaRPr>
          </a:p>
        </p:txBody>
      </p:sp>
      <p:sp>
        <p:nvSpPr>
          <p:cNvPr id="46" name="TextBox 45"/>
          <p:cNvSpPr txBox="1"/>
          <p:nvPr/>
        </p:nvSpPr>
        <p:spPr>
          <a:xfrm>
            <a:off x="5867400" y="3668901"/>
            <a:ext cx="762000" cy="461665"/>
          </a:xfrm>
          <a:prstGeom prst="rect">
            <a:avLst/>
          </a:prstGeom>
          <a:noFill/>
        </p:spPr>
        <p:txBody>
          <a:bodyPr wrap="square" rtlCol="0">
            <a:spAutoFit/>
          </a:bodyPr>
          <a:lstStyle/>
          <a:p>
            <a:pPr algn="ctr"/>
            <a:r>
              <a:rPr lang="en-US" sz="2400" dirty="0" smtClean="0">
                <a:solidFill>
                  <a:srgbClr val="7C7044"/>
                </a:solidFill>
              </a:rPr>
              <a:t>R</a:t>
            </a:r>
            <a:endParaRPr lang="en-US" sz="2400" dirty="0">
              <a:solidFill>
                <a:srgbClr val="7C7044"/>
              </a:solidFill>
            </a:endParaRPr>
          </a:p>
        </p:txBody>
      </p:sp>
      <p:sp>
        <p:nvSpPr>
          <p:cNvPr id="47" name="TextBox 46"/>
          <p:cNvSpPr txBox="1"/>
          <p:nvPr/>
        </p:nvSpPr>
        <p:spPr>
          <a:xfrm>
            <a:off x="5867400" y="5177135"/>
            <a:ext cx="762000" cy="461665"/>
          </a:xfrm>
          <a:prstGeom prst="rect">
            <a:avLst/>
          </a:prstGeom>
          <a:noFill/>
        </p:spPr>
        <p:txBody>
          <a:bodyPr wrap="square" rtlCol="0">
            <a:spAutoFit/>
          </a:bodyPr>
          <a:lstStyle/>
          <a:p>
            <a:pPr algn="ctr"/>
            <a:r>
              <a:rPr lang="en-US" sz="2400" dirty="0" smtClean="0">
                <a:solidFill>
                  <a:srgbClr val="7C7044"/>
                </a:solidFill>
              </a:rPr>
              <a:t>G</a:t>
            </a:r>
            <a:endParaRPr lang="en-US" sz="2400" dirty="0">
              <a:solidFill>
                <a:srgbClr val="7C7044"/>
              </a:solidFill>
            </a:endParaRPr>
          </a:p>
        </p:txBody>
      </p:sp>
      <p:sp>
        <p:nvSpPr>
          <p:cNvPr id="37"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19</a:t>
            </a:fld>
            <a:endParaRPr lang="en-US" dirty="0">
              <a:solidFill>
                <a:srgbClr val="7C7044"/>
              </a:solidFill>
            </a:endParaRPr>
          </a:p>
        </p:txBody>
      </p:sp>
      <p:sp>
        <p:nvSpPr>
          <p:cNvPr id="2" name="Rectangle 1"/>
          <p:cNvSpPr/>
          <p:nvPr/>
        </p:nvSpPr>
        <p:spPr>
          <a:xfrm>
            <a:off x="228600" y="137160"/>
            <a:ext cx="8412480" cy="504754"/>
          </a:xfrm>
          <a:prstGeom prst="rect">
            <a:avLst/>
          </a:prstGeom>
        </p:spPr>
        <p:txBody>
          <a:bodyPr lIns="82296" tIns="36576" rIns="82296" bIns="36576">
            <a:spAutoFit/>
          </a:bodyPr>
          <a:lstStyle/>
          <a:p>
            <a:r>
              <a:rPr lang="en-US" sz="2800" dirty="0">
                <a:solidFill>
                  <a:srgbClr val="7C7044"/>
                </a:solidFill>
                <a:latin typeface="Arial Black" panose="020B0A04020102020204" pitchFamily="34" charset="0"/>
              </a:rPr>
              <a:t>NORMALLY OPEN &amp; NORMALLY CLOSED</a:t>
            </a:r>
          </a:p>
        </p:txBody>
      </p:sp>
    </p:spTree>
    <p:extLst>
      <p:ext uri="{BB962C8B-B14F-4D97-AF65-F5344CB8AC3E}">
        <p14:creationId xmlns:p14="http://schemas.microsoft.com/office/powerpoint/2010/main" val="1333164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90" name="Rectangle 89"/>
          <p:cNvSpPr/>
          <p:nvPr/>
        </p:nvSpPr>
        <p:spPr>
          <a:xfrm>
            <a:off x="1981200" y="426720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6400800" y="14478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400800" y="32004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1990725" y="314325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400800" y="54864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981200" y="54102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400800" y="20574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981200" y="1752600"/>
            <a:ext cx="381000" cy="533400"/>
          </a:xfrm>
          <a:prstGeom prst="rect">
            <a:avLst/>
          </a:prstGeom>
          <a:solidFill>
            <a:srgbClr val="FF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190</a:t>
            </a:fld>
            <a:endParaRPr lang="en-US" sz="1800" dirty="0">
              <a:solidFill>
                <a:srgbClr val="7C7044"/>
              </a:solidFill>
              <a:latin typeface="Arial Black" panose="020B0A04020102020204" pitchFamily="34" charset="0"/>
            </a:endParaRPr>
          </a:p>
        </p:txBody>
      </p:sp>
      <p:sp>
        <p:nvSpPr>
          <p:cNvPr id="15" name="Title 14"/>
          <p:cNvSpPr>
            <a:spLocks noGrp="1"/>
          </p:cNvSpPr>
          <p:nvPr>
            <p:ph type="title"/>
          </p:nvPr>
        </p:nvSpPr>
        <p:spPr>
          <a:xfrm>
            <a:off x="228600" y="137160"/>
            <a:ext cx="8412480" cy="685800"/>
          </a:xfrm>
        </p:spPr>
        <p:txBody>
          <a:bodyPr/>
          <a:lstStyle/>
          <a:p>
            <a:r>
              <a:rPr lang="en-US" dirty="0" smtClean="0">
                <a:solidFill>
                  <a:srgbClr val="7C7044"/>
                </a:solidFill>
              </a:rPr>
              <a:t>OFF DELAY TIMERS</a:t>
            </a:r>
            <a:endParaRPr lang="en-US" dirty="0">
              <a:solidFill>
                <a:srgbClr val="7C7044"/>
              </a:solidFill>
            </a:endParaRPr>
          </a:p>
        </p:txBody>
      </p:sp>
      <p:cxnSp>
        <p:nvCxnSpPr>
          <p:cNvPr id="6" name="Straight Connector 5"/>
          <p:cNvCxnSpPr/>
          <p:nvPr/>
        </p:nvCxnSpPr>
        <p:spPr>
          <a:xfrm>
            <a:off x="18288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3152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48200" y="13716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8"/>
          <p:cNvGrpSpPr/>
          <p:nvPr/>
        </p:nvGrpSpPr>
        <p:grpSpPr>
          <a:xfrm>
            <a:off x="1828800" y="1798458"/>
            <a:ext cx="685800" cy="457200"/>
            <a:chOff x="1600200" y="1371600"/>
            <a:chExt cx="685800" cy="457200"/>
          </a:xfrm>
        </p:grpSpPr>
        <p:cxnSp>
          <p:nvCxnSpPr>
            <p:cNvPr id="10" name="Straight Connector 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13"/>
          <p:cNvGrpSpPr/>
          <p:nvPr/>
        </p:nvGrpSpPr>
        <p:grpSpPr>
          <a:xfrm>
            <a:off x="1828800" y="3197385"/>
            <a:ext cx="685800" cy="457200"/>
            <a:chOff x="1600200" y="1371600"/>
            <a:chExt cx="685800" cy="457200"/>
          </a:xfrm>
        </p:grpSpPr>
        <p:cxnSp>
          <p:nvCxnSpPr>
            <p:cNvPr id="16" name="Straight Connector 1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Group 19"/>
          <p:cNvGrpSpPr/>
          <p:nvPr/>
        </p:nvGrpSpPr>
        <p:grpSpPr>
          <a:xfrm>
            <a:off x="1828800" y="4343400"/>
            <a:ext cx="685800" cy="457200"/>
            <a:chOff x="1600200" y="1371600"/>
            <a:chExt cx="685800" cy="457200"/>
          </a:xfrm>
        </p:grpSpPr>
        <p:cxnSp>
          <p:nvCxnSpPr>
            <p:cNvPr id="21" name="Straight Connector 2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24"/>
          <p:cNvGrpSpPr/>
          <p:nvPr/>
        </p:nvGrpSpPr>
        <p:grpSpPr>
          <a:xfrm>
            <a:off x="1828800" y="5486400"/>
            <a:ext cx="685800" cy="457200"/>
            <a:chOff x="1600200" y="1371600"/>
            <a:chExt cx="685800" cy="457200"/>
          </a:xfrm>
        </p:grpSpPr>
        <p:cxnSp>
          <p:nvCxnSpPr>
            <p:cNvPr id="26" name="Straight Connector 2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33"/>
          <p:cNvGrpSpPr/>
          <p:nvPr/>
        </p:nvGrpSpPr>
        <p:grpSpPr>
          <a:xfrm>
            <a:off x="6248400" y="1447800"/>
            <a:ext cx="685800" cy="457200"/>
            <a:chOff x="2667000" y="1295400"/>
            <a:chExt cx="1143000" cy="609600"/>
          </a:xfrm>
        </p:grpSpPr>
        <p:sp>
          <p:nvSpPr>
            <p:cNvPr id="35" name="Double Bracket 34"/>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Connector 35"/>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37"/>
          <p:cNvGrpSpPr/>
          <p:nvPr/>
        </p:nvGrpSpPr>
        <p:grpSpPr>
          <a:xfrm>
            <a:off x="6248400" y="2133600"/>
            <a:ext cx="685800" cy="457200"/>
            <a:chOff x="2667000" y="1295400"/>
            <a:chExt cx="1143000" cy="609600"/>
          </a:xfrm>
        </p:grpSpPr>
        <p:sp>
          <p:nvSpPr>
            <p:cNvPr id="39" name="Double Bracket 38"/>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p:cNvCxnSpPr/>
          <p:nvPr/>
        </p:nvCxnSpPr>
        <p:spPr>
          <a:xfrm>
            <a:off x="6934200" y="16764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362200" y="2026578"/>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45"/>
          <p:cNvGrpSpPr/>
          <p:nvPr/>
        </p:nvGrpSpPr>
        <p:grpSpPr>
          <a:xfrm>
            <a:off x="6248400" y="5486400"/>
            <a:ext cx="685800" cy="457200"/>
            <a:chOff x="2667000" y="1295400"/>
            <a:chExt cx="1143000" cy="609600"/>
          </a:xfrm>
        </p:grpSpPr>
        <p:sp>
          <p:nvSpPr>
            <p:cNvPr id="47" name="Double Bracket 4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a:xfrm>
            <a:off x="6934200" y="5715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50"/>
          <p:cNvGrpSpPr/>
          <p:nvPr/>
        </p:nvGrpSpPr>
        <p:grpSpPr>
          <a:xfrm>
            <a:off x="6248400" y="3203377"/>
            <a:ext cx="685800" cy="457200"/>
            <a:chOff x="2667000" y="1295400"/>
            <a:chExt cx="1143000" cy="609600"/>
          </a:xfrm>
        </p:grpSpPr>
        <p:sp>
          <p:nvSpPr>
            <p:cNvPr id="52" name="Double Bracket 5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3" name="Straight Connector 52"/>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6934200" y="3431977"/>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Group 55"/>
          <p:cNvGrpSpPr/>
          <p:nvPr/>
        </p:nvGrpSpPr>
        <p:grpSpPr>
          <a:xfrm>
            <a:off x="6248400" y="4343400"/>
            <a:ext cx="685800" cy="457200"/>
            <a:chOff x="2667000" y="1295400"/>
            <a:chExt cx="1143000" cy="609600"/>
          </a:xfrm>
        </p:grpSpPr>
        <p:sp>
          <p:nvSpPr>
            <p:cNvPr id="57" name="Double Bracket 5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0" name="Straight Connector 59"/>
          <p:cNvCxnSpPr/>
          <p:nvPr/>
        </p:nvCxnSpPr>
        <p:spPr>
          <a:xfrm>
            <a:off x="6934200" y="4572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362200" y="3431977"/>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362200" y="5715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362200" y="4572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876800" y="1219200"/>
            <a:ext cx="838200" cy="461665"/>
          </a:xfrm>
          <a:prstGeom prst="rect">
            <a:avLst/>
          </a:prstGeom>
          <a:solidFill>
            <a:schemeClr val="bg2">
              <a:lumMod val="40000"/>
              <a:lumOff val="60000"/>
            </a:schemeClr>
          </a:solidFill>
        </p:spPr>
        <p:txBody>
          <a:bodyPr wrap="square" rtlCol="0">
            <a:spAutoFit/>
          </a:bodyPr>
          <a:lstStyle/>
          <a:p>
            <a:r>
              <a:rPr lang="en-US" dirty="0" smtClean="0"/>
              <a:t>TOF</a:t>
            </a:r>
            <a:endParaRPr lang="en-US" dirty="0"/>
          </a:p>
        </p:txBody>
      </p:sp>
      <p:sp>
        <p:nvSpPr>
          <p:cNvPr id="63" name="TextBox 62"/>
          <p:cNvSpPr txBox="1"/>
          <p:nvPr/>
        </p:nvSpPr>
        <p:spPr>
          <a:xfrm>
            <a:off x="4648200" y="1482904"/>
            <a:ext cx="1295400" cy="261610"/>
          </a:xfrm>
          <a:prstGeom prst="rect">
            <a:avLst/>
          </a:prstGeom>
          <a:noFill/>
        </p:spPr>
        <p:txBody>
          <a:bodyPr wrap="square" rtlCol="0">
            <a:spAutoFit/>
          </a:bodyPr>
          <a:lstStyle/>
          <a:p>
            <a:r>
              <a:rPr lang="en-US" sz="1100" dirty="0" smtClean="0"/>
              <a:t>Timer Off Delay</a:t>
            </a:r>
            <a:endParaRPr lang="en-US" sz="1100" dirty="0"/>
          </a:p>
        </p:txBody>
      </p:sp>
      <p:sp>
        <p:nvSpPr>
          <p:cNvPr id="64" name="TextBox 63"/>
          <p:cNvSpPr txBox="1"/>
          <p:nvPr/>
        </p:nvSpPr>
        <p:spPr>
          <a:xfrm>
            <a:off x="4648200" y="1645578"/>
            <a:ext cx="1752600" cy="1661993"/>
          </a:xfrm>
          <a:prstGeom prst="rect">
            <a:avLst/>
          </a:prstGeom>
          <a:noFill/>
        </p:spPr>
        <p:txBody>
          <a:bodyPr wrap="square" rtlCol="0">
            <a:spAutoFit/>
          </a:bodyPr>
          <a:lstStyle/>
          <a:p>
            <a:pPr>
              <a:lnSpc>
                <a:spcPct val="150000"/>
              </a:lnSpc>
            </a:pPr>
            <a:r>
              <a:rPr lang="en-US" sz="1100" dirty="0" smtClean="0"/>
              <a:t>Timer                     T4:1</a:t>
            </a:r>
          </a:p>
          <a:p>
            <a:pPr>
              <a:lnSpc>
                <a:spcPct val="150000"/>
              </a:lnSpc>
            </a:pPr>
            <a:r>
              <a:rPr lang="en-US" sz="1100" dirty="0" smtClean="0"/>
              <a:t>Time Base                0.1</a:t>
            </a:r>
          </a:p>
          <a:p>
            <a:pPr>
              <a:lnSpc>
                <a:spcPct val="150000"/>
              </a:lnSpc>
            </a:pPr>
            <a:r>
              <a:rPr lang="en-US" sz="1100" dirty="0" smtClean="0"/>
              <a:t>Preset                      100</a:t>
            </a:r>
          </a:p>
          <a:p>
            <a:pPr>
              <a:lnSpc>
                <a:spcPct val="150000"/>
              </a:lnSpc>
            </a:pPr>
            <a:r>
              <a:rPr lang="en-US" sz="1100" dirty="0" smtClean="0">
                <a:solidFill>
                  <a:srgbClr val="FF0000"/>
                </a:solidFill>
              </a:rPr>
              <a:t>Accumulated            10        </a:t>
            </a:r>
            <a:r>
              <a:rPr lang="en-US" dirty="0" smtClean="0"/>
              <a:t>	   </a:t>
            </a:r>
            <a:endParaRPr lang="en-US" dirty="0"/>
          </a:p>
        </p:txBody>
      </p:sp>
      <p:sp>
        <p:nvSpPr>
          <p:cNvPr id="67" name="TextBox 66"/>
          <p:cNvSpPr txBox="1"/>
          <p:nvPr/>
        </p:nvSpPr>
        <p:spPr>
          <a:xfrm>
            <a:off x="6337870" y="1524000"/>
            <a:ext cx="609600" cy="400110"/>
          </a:xfrm>
          <a:prstGeom prst="rect">
            <a:avLst/>
          </a:prstGeom>
          <a:noFill/>
        </p:spPr>
        <p:txBody>
          <a:bodyPr wrap="square" rtlCol="0">
            <a:spAutoFit/>
          </a:bodyPr>
          <a:lstStyle/>
          <a:p>
            <a:r>
              <a:rPr lang="en-US" sz="2000" dirty="0" smtClean="0"/>
              <a:t>EN</a:t>
            </a:r>
            <a:endParaRPr lang="en-US" sz="2000" dirty="0"/>
          </a:p>
        </p:txBody>
      </p:sp>
      <p:sp>
        <p:nvSpPr>
          <p:cNvPr id="68" name="TextBox 67"/>
          <p:cNvSpPr txBox="1"/>
          <p:nvPr/>
        </p:nvSpPr>
        <p:spPr>
          <a:xfrm>
            <a:off x="6286500" y="2162145"/>
            <a:ext cx="609600" cy="400110"/>
          </a:xfrm>
          <a:prstGeom prst="rect">
            <a:avLst/>
          </a:prstGeom>
          <a:noFill/>
        </p:spPr>
        <p:txBody>
          <a:bodyPr wrap="square" rtlCol="0">
            <a:spAutoFit/>
          </a:bodyPr>
          <a:lstStyle/>
          <a:p>
            <a:r>
              <a:rPr lang="en-US" sz="2000" dirty="0" smtClean="0"/>
              <a:t>DN</a:t>
            </a:r>
            <a:endParaRPr lang="en-US" sz="2000" dirty="0"/>
          </a:p>
        </p:txBody>
      </p:sp>
      <p:sp>
        <p:nvSpPr>
          <p:cNvPr id="69" name="TextBox 68"/>
          <p:cNvSpPr txBox="1"/>
          <p:nvPr/>
        </p:nvSpPr>
        <p:spPr>
          <a:xfrm>
            <a:off x="1905000" y="1371600"/>
            <a:ext cx="990600" cy="304800"/>
          </a:xfrm>
          <a:prstGeom prst="rect">
            <a:avLst/>
          </a:prstGeom>
          <a:noFill/>
        </p:spPr>
        <p:txBody>
          <a:bodyPr wrap="square" rtlCol="0">
            <a:spAutoFit/>
          </a:bodyPr>
          <a:lstStyle/>
          <a:p>
            <a:r>
              <a:rPr lang="en-US" dirty="0" smtClean="0"/>
              <a:t>I:1/0</a:t>
            </a:r>
            <a:endParaRPr lang="en-US" dirty="0"/>
          </a:p>
        </p:txBody>
      </p:sp>
      <p:sp>
        <p:nvSpPr>
          <p:cNvPr id="70" name="TextBox 69"/>
          <p:cNvSpPr txBox="1"/>
          <p:nvPr/>
        </p:nvSpPr>
        <p:spPr>
          <a:xfrm>
            <a:off x="6299770" y="2786866"/>
            <a:ext cx="1015430" cy="461665"/>
          </a:xfrm>
          <a:prstGeom prst="rect">
            <a:avLst/>
          </a:prstGeom>
          <a:noFill/>
        </p:spPr>
        <p:txBody>
          <a:bodyPr wrap="square" rtlCol="0">
            <a:spAutoFit/>
          </a:bodyPr>
          <a:lstStyle/>
          <a:p>
            <a:r>
              <a:rPr lang="en-US" dirty="0" smtClean="0"/>
              <a:t>O:2/0</a:t>
            </a:r>
            <a:endParaRPr lang="en-US" dirty="0"/>
          </a:p>
        </p:txBody>
      </p:sp>
      <p:sp>
        <p:nvSpPr>
          <p:cNvPr id="71" name="TextBox 70"/>
          <p:cNvSpPr txBox="1"/>
          <p:nvPr/>
        </p:nvSpPr>
        <p:spPr>
          <a:xfrm>
            <a:off x="6293778" y="5103695"/>
            <a:ext cx="1021422" cy="461665"/>
          </a:xfrm>
          <a:prstGeom prst="rect">
            <a:avLst/>
          </a:prstGeom>
          <a:noFill/>
        </p:spPr>
        <p:txBody>
          <a:bodyPr wrap="square" rtlCol="0">
            <a:spAutoFit/>
          </a:bodyPr>
          <a:lstStyle/>
          <a:p>
            <a:r>
              <a:rPr lang="en-US" dirty="0" smtClean="0"/>
              <a:t>O:2/2</a:t>
            </a:r>
            <a:endParaRPr lang="en-US" dirty="0"/>
          </a:p>
        </p:txBody>
      </p:sp>
      <p:sp>
        <p:nvSpPr>
          <p:cNvPr id="72" name="TextBox 71"/>
          <p:cNvSpPr txBox="1"/>
          <p:nvPr/>
        </p:nvSpPr>
        <p:spPr>
          <a:xfrm>
            <a:off x="6286500" y="3978114"/>
            <a:ext cx="685800" cy="307777"/>
          </a:xfrm>
          <a:prstGeom prst="rect">
            <a:avLst/>
          </a:prstGeom>
          <a:noFill/>
        </p:spPr>
        <p:txBody>
          <a:bodyPr wrap="square" rtlCol="0">
            <a:spAutoFit/>
          </a:bodyPr>
          <a:lstStyle/>
          <a:p>
            <a:r>
              <a:rPr lang="en-US" dirty="0" smtClean="0"/>
              <a:t>O:2/1</a:t>
            </a:r>
            <a:endParaRPr lang="en-US" dirty="0"/>
          </a:p>
        </p:txBody>
      </p:sp>
      <p:sp>
        <p:nvSpPr>
          <p:cNvPr id="73" name="TextBox 72"/>
          <p:cNvSpPr txBox="1"/>
          <p:nvPr/>
        </p:nvSpPr>
        <p:spPr>
          <a:xfrm>
            <a:off x="1828800" y="2772489"/>
            <a:ext cx="1371600" cy="461665"/>
          </a:xfrm>
          <a:prstGeom prst="rect">
            <a:avLst/>
          </a:prstGeom>
          <a:noFill/>
        </p:spPr>
        <p:txBody>
          <a:bodyPr wrap="square" rtlCol="0">
            <a:spAutoFit/>
          </a:bodyPr>
          <a:lstStyle/>
          <a:p>
            <a:r>
              <a:rPr lang="en-US" dirty="0" smtClean="0"/>
              <a:t>T4:1/EN</a:t>
            </a:r>
            <a:endParaRPr lang="en-US" dirty="0"/>
          </a:p>
        </p:txBody>
      </p:sp>
      <p:sp>
        <p:nvSpPr>
          <p:cNvPr id="74" name="TextBox 73"/>
          <p:cNvSpPr txBox="1"/>
          <p:nvPr/>
        </p:nvSpPr>
        <p:spPr>
          <a:xfrm>
            <a:off x="1828800" y="3895469"/>
            <a:ext cx="1219200" cy="461665"/>
          </a:xfrm>
          <a:prstGeom prst="rect">
            <a:avLst/>
          </a:prstGeom>
          <a:noFill/>
        </p:spPr>
        <p:txBody>
          <a:bodyPr wrap="square" rtlCol="0">
            <a:spAutoFit/>
          </a:bodyPr>
          <a:lstStyle/>
          <a:p>
            <a:r>
              <a:rPr lang="en-US" dirty="0" smtClean="0"/>
              <a:t>T4:1/TT</a:t>
            </a:r>
            <a:endParaRPr lang="en-US" dirty="0"/>
          </a:p>
        </p:txBody>
      </p:sp>
      <p:sp>
        <p:nvSpPr>
          <p:cNvPr id="75" name="TextBox 74"/>
          <p:cNvSpPr txBox="1"/>
          <p:nvPr/>
        </p:nvSpPr>
        <p:spPr>
          <a:xfrm>
            <a:off x="1828800" y="5006484"/>
            <a:ext cx="1371600" cy="461665"/>
          </a:xfrm>
          <a:prstGeom prst="rect">
            <a:avLst/>
          </a:prstGeom>
          <a:noFill/>
        </p:spPr>
        <p:txBody>
          <a:bodyPr wrap="square" rtlCol="0">
            <a:spAutoFit/>
          </a:bodyPr>
          <a:lstStyle/>
          <a:p>
            <a:r>
              <a:rPr lang="en-US" dirty="0" smtClean="0"/>
              <a:t>T4:1/DN</a:t>
            </a:r>
            <a:endParaRPr lang="en-US" dirty="0"/>
          </a:p>
        </p:txBody>
      </p:sp>
      <p:sp>
        <p:nvSpPr>
          <p:cNvPr id="76" name="TextBox 75"/>
          <p:cNvSpPr txBox="1"/>
          <p:nvPr/>
        </p:nvSpPr>
        <p:spPr>
          <a:xfrm>
            <a:off x="1828800" y="3673037"/>
            <a:ext cx="1676400" cy="323165"/>
          </a:xfrm>
          <a:prstGeom prst="rect">
            <a:avLst/>
          </a:prstGeom>
          <a:noFill/>
        </p:spPr>
        <p:txBody>
          <a:bodyPr wrap="square" rtlCol="0">
            <a:spAutoFit/>
          </a:bodyPr>
          <a:lstStyle/>
          <a:p>
            <a:r>
              <a:rPr lang="en-US" sz="1500" dirty="0" smtClean="0"/>
              <a:t>Timer Enable Bit</a:t>
            </a:r>
            <a:endParaRPr lang="en-US" sz="1500" dirty="0"/>
          </a:p>
        </p:txBody>
      </p:sp>
      <p:sp>
        <p:nvSpPr>
          <p:cNvPr id="77" name="TextBox 76"/>
          <p:cNvSpPr txBox="1"/>
          <p:nvPr/>
        </p:nvSpPr>
        <p:spPr>
          <a:xfrm>
            <a:off x="1828800" y="4806409"/>
            <a:ext cx="1676400" cy="323165"/>
          </a:xfrm>
          <a:prstGeom prst="rect">
            <a:avLst/>
          </a:prstGeom>
          <a:noFill/>
        </p:spPr>
        <p:txBody>
          <a:bodyPr wrap="square" rtlCol="0">
            <a:spAutoFit/>
          </a:bodyPr>
          <a:lstStyle/>
          <a:p>
            <a:r>
              <a:rPr lang="en-US" sz="1500" dirty="0" smtClean="0"/>
              <a:t>Timer Timing Bit</a:t>
            </a:r>
            <a:endParaRPr lang="en-US" sz="1500" dirty="0"/>
          </a:p>
        </p:txBody>
      </p:sp>
      <p:sp>
        <p:nvSpPr>
          <p:cNvPr id="78" name="TextBox 77"/>
          <p:cNvSpPr txBox="1"/>
          <p:nvPr/>
        </p:nvSpPr>
        <p:spPr>
          <a:xfrm>
            <a:off x="1828800" y="5967919"/>
            <a:ext cx="1676400" cy="323165"/>
          </a:xfrm>
          <a:prstGeom prst="rect">
            <a:avLst/>
          </a:prstGeom>
          <a:noFill/>
        </p:spPr>
        <p:txBody>
          <a:bodyPr wrap="square" rtlCol="0">
            <a:spAutoFit/>
          </a:bodyPr>
          <a:lstStyle/>
          <a:p>
            <a:r>
              <a:rPr lang="en-US" sz="1500" dirty="0" smtClean="0"/>
              <a:t>Timer Done Bit</a:t>
            </a:r>
            <a:endParaRPr lang="en-US" sz="1500" dirty="0"/>
          </a:p>
        </p:txBody>
      </p:sp>
      <p:sp>
        <p:nvSpPr>
          <p:cNvPr id="91" name="Rectangle 90"/>
          <p:cNvSpPr/>
          <p:nvPr/>
        </p:nvSpPr>
        <p:spPr>
          <a:xfrm>
            <a:off x="6400800" y="434340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25879" y="1083438"/>
            <a:ext cx="1828800" cy="2246769"/>
          </a:xfrm>
          <a:prstGeom prst="rect">
            <a:avLst/>
          </a:prstGeom>
          <a:noFill/>
        </p:spPr>
        <p:txBody>
          <a:bodyPr wrap="square" rtlCol="0">
            <a:spAutoFit/>
          </a:bodyPr>
          <a:lstStyle/>
          <a:p>
            <a:r>
              <a:rPr lang="en-US" sz="2000" dirty="0" smtClean="0">
                <a:solidFill>
                  <a:srgbClr val="7C7044"/>
                </a:solidFill>
                <a:latin typeface="Arial Black" panose="020B0A04020102020204" pitchFamily="34" charset="0"/>
              </a:rPr>
              <a:t>WHEN THE TIMER RUNG TRANSITIONS FROM TRUE TO FALSE</a:t>
            </a:r>
            <a:r>
              <a:rPr lang="en-US" sz="1600" dirty="0" smtClean="0">
                <a:solidFill>
                  <a:srgbClr val="7C7044"/>
                </a:solidFill>
              </a:rPr>
              <a:t>:</a:t>
            </a:r>
            <a:endParaRPr lang="en-US" sz="1600" dirty="0">
              <a:solidFill>
                <a:srgbClr val="7C7044"/>
              </a:solidFill>
            </a:endParaRPr>
          </a:p>
        </p:txBody>
      </p:sp>
      <p:sp>
        <p:nvSpPr>
          <p:cNvPr id="94" name="TextBox 93"/>
          <p:cNvSpPr txBox="1"/>
          <p:nvPr/>
        </p:nvSpPr>
        <p:spPr>
          <a:xfrm>
            <a:off x="0" y="5029200"/>
            <a:ext cx="1828800" cy="1200329"/>
          </a:xfrm>
          <a:prstGeom prst="rect">
            <a:avLst/>
          </a:prstGeom>
          <a:noFill/>
        </p:spPr>
        <p:txBody>
          <a:bodyPr wrap="square" rtlCol="0">
            <a:spAutoFit/>
          </a:bodyPr>
          <a:lstStyle/>
          <a:p>
            <a:pPr marL="228600" indent="-228600">
              <a:buFont typeface="Arial" panose="020B0604020202020204" pitchFamily="34" charset="0"/>
              <a:buChar char="•"/>
            </a:pPr>
            <a:r>
              <a:rPr lang="en-US" sz="1800" dirty="0" smtClean="0">
                <a:solidFill>
                  <a:srgbClr val="7C7044"/>
                </a:solidFill>
                <a:latin typeface="Arial Black" panose="020B0A04020102020204" pitchFamily="34" charset="0"/>
              </a:rPr>
              <a:t>The Done Bit remains true</a:t>
            </a:r>
            <a:endParaRPr lang="en-US" sz="1800" dirty="0">
              <a:solidFill>
                <a:srgbClr val="7C7044"/>
              </a:solidFill>
              <a:latin typeface="Arial Black" panose="020B0A04020102020204" pitchFamily="34" charset="0"/>
            </a:endParaRPr>
          </a:p>
        </p:txBody>
      </p:sp>
      <p:sp>
        <p:nvSpPr>
          <p:cNvPr id="95" name="TextBox 94"/>
          <p:cNvSpPr txBox="1"/>
          <p:nvPr/>
        </p:nvSpPr>
        <p:spPr>
          <a:xfrm>
            <a:off x="3200400" y="2895600"/>
            <a:ext cx="2362200" cy="338554"/>
          </a:xfrm>
          <a:prstGeom prst="rect">
            <a:avLst/>
          </a:prstGeom>
          <a:noFill/>
        </p:spPr>
        <p:txBody>
          <a:bodyPr wrap="square" rtlCol="0">
            <a:spAutoFit/>
          </a:bodyPr>
          <a:lstStyle/>
          <a:p>
            <a:r>
              <a:rPr lang="en-US" sz="1600" dirty="0" smtClean="0">
                <a:solidFill>
                  <a:srgbClr val="FF0000"/>
                </a:solidFill>
              </a:rPr>
              <a:t>The timer begins timing.</a:t>
            </a:r>
            <a:endParaRPr lang="en-US" sz="1600" dirty="0">
              <a:solidFill>
                <a:srgbClr val="FF0000"/>
              </a:solidFill>
            </a:endParaRPr>
          </a:p>
        </p:txBody>
      </p:sp>
    </p:spTree>
    <p:extLst>
      <p:ext uri="{BB962C8B-B14F-4D97-AF65-F5344CB8AC3E}">
        <p14:creationId xmlns:p14="http://schemas.microsoft.com/office/powerpoint/2010/main" val="188662249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90" name="Rectangle 89"/>
          <p:cNvSpPr/>
          <p:nvPr/>
        </p:nvSpPr>
        <p:spPr>
          <a:xfrm>
            <a:off x="1981200" y="42672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6400800" y="144780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400800" y="320040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1990725" y="314325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400800" y="54864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981200" y="54102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400800" y="20574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981200" y="1752600"/>
            <a:ext cx="381000" cy="533400"/>
          </a:xfrm>
          <a:prstGeom prst="rect">
            <a:avLst/>
          </a:prstGeom>
          <a:solidFill>
            <a:srgbClr val="FF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191</a:t>
            </a:fld>
            <a:endParaRPr lang="en-US" sz="1800" dirty="0">
              <a:solidFill>
                <a:srgbClr val="7C7044"/>
              </a:solidFill>
              <a:latin typeface="Arial Black" panose="020B0A04020102020204" pitchFamily="34" charset="0"/>
            </a:endParaRPr>
          </a:p>
        </p:txBody>
      </p:sp>
      <p:sp>
        <p:nvSpPr>
          <p:cNvPr id="15" name="Title 14"/>
          <p:cNvSpPr>
            <a:spLocks noGrp="1"/>
          </p:cNvSpPr>
          <p:nvPr>
            <p:ph type="title"/>
          </p:nvPr>
        </p:nvSpPr>
        <p:spPr>
          <a:xfrm>
            <a:off x="228600" y="137160"/>
            <a:ext cx="8412480" cy="685800"/>
          </a:xfrm>
        </p:spPr>
        <p:txBody>
          <a:bodyPr/>
          <a:lstStyle/>
          <a:p>
            <a:r>
              <a:rPr lang="en-US" dirty="0" smtClean="0">
                <a:solidFill>
                  <a:srgbClr val="7C7044"/>
                </a:solidFill>
              </a:rPr>
              <a:t>OFF DELAY TIMERS</a:t>
            </a:r>
            <a:endParaRPr lang="en-US" dirty="0">
              <a:solidFill>
                <a:srgbClr val="7C7044"/>
              </a:solidFill>
            </a:endParaRPr>
          </a:p>
        </p:txBody>
      </p:sp>
      <p:cxnSp>
        <p:nvCxnSpPr>
          <p:cNvPr id="6" name="Straight Connector 5"/>
          <p:cNvCxnSpPr/>
          <p:nvPr/>
        </p:nvCxnSpPr>
        <p:spPr>
          <a:xfrm>
            <a:off x="18288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3152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48200" y="13716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8"/>
          <p:cNvGrpSpPr/>
          <p:nvPr/>
        </p:nvGrpSpPr>
        <p:grpSpPr>
          <a:xfrm>
            <a:off x="1828800" y="1798458"/>
            <a:ext cx="685800" cy="457200"/>
            <a:chOff x="1600200" y="1371600"/>
            <a:chExt cx="685800" cy="457200"/>
          </a:xfrm>
        </p:grpSpPr>
        <p:cxnSp>
          <p:nvCxnSpPr>
            <p:cNvPr id="10" name="Straight Connector 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13"/>
          <p:cNvGrpSpPr/>
          <p:nvPr/>
        </p:nvGrpSpPr>
        <p:grpSpPr>
          <a:xfrm>
            <a:off x="1828800" y="3197385"/>
            <a:ext cx="685800" cy="457200"/>
            <a:chOff x="1600200" y="1371600"/>
            <a:chExt cx="685800" cy="457200"/>
          </a:xfrm>
        </p:grpSpPr>
        <p:cxnSp>
          <p:nvCxnSpPr>
            <p:cNvPr id="16" name="Straight Connector 1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Group 19"/>
          <p:cNvGrpSpPr/>
          <p:nvPr/>
        </p:nvGrpSpPr>
        <p:grpSpPr>
          <a:xfrm>
            <a:off x="1828800" y="4343400"/>
            <a:ext cx="685800" cy="457200"/>
            <a:chOff x="1600200" y="1371600"/>
            <a:chExt cx="685800" cy="457200"/>
          </a:xfrm>
        </p:grpSpPr>
        <p:cxnSp>
          <p:nvCxnSpPr>
            <p:cNvPr id="21" name="Straight Connector 2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24"/>
          <p:cNvGrpSpPr/>
          <p:nvPr/>
        </p:nvGrpSpPr>
        <p:grpSpPr>
          <a:xfrm>
            <a:off x="1828800" y="5486400"/>
            <a:ext cx="685800" cy="457200"/>
            <a:chOff x="1600200" y="1371600"/>
            <a:chExt cx="685800" cy="457200"/>
          </a:xfrm>
        </p:grpSpPr>
        <p:cxnSp>
          <p:nvCxnSpPr>
            <p:cNvPr id="26" name="Straight Connector 2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33"/>
          <p:cNvGrpSpPr/>
          <p:nvPr/>
        </p:nvGrpSpPr>
        <p:grpSpPr>
          <a:xfrm>
            <a:off x="6248400" y="1447800"/>
            <a:ext cx="685800" cy="457200"/>
            <a:chOff x="2667000" y="1295400"/>
            <a:chExt cx="1143000" cy="609600"/>
          </a:xfrm>
        </p:grpSpPr>
        <p:sp>
          <p:nvSpPr>
            <p:cNvPr id="35" name="Double Bracket 34"/>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Connector 35"/>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37"/>
          <p:cNvGrpSpPr/>
          <p:nvPr/>
        </p:nvGrpSpPr>
        <p:grpSpPr>
          <a:xfrm>
            <a:off x="6248400" y="2133600"/>
            <a:ext cx="685800" cy="457200"/>
            <a:chOff x="2667000" y="1295400"/>
            <a:chExt cx="1143000" cy="609600"/>
          </a:xfrm>
        </p:grpSpPr>
        <p:sp>
          <p:nvSpPr>
            <p:cNvPr id="39" name="Double Bracket 38"/>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p:cNvCxnSpPr/>
          <p:nvPr/>
        </p:nvCxnSpPr>
        <p:spPr>
          <a:xfrm>
            <a:off x="6934200" y="16764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362200" y="2026578"/>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45"/>
          <p:cNvGrpSpPr/>
          <p:nvPr/>
        </p:nvGrpSpPr>
        <p:grpSpPr>
          <a:xfrm>
            <a:off x="6248400" y="5486400"/>
            <a:ext cx="685800" cy="457200"/>
            <a:chOff x="2667000" y="1295400"/>
            <a:chExt cx="1143000" cy="609600"/>
          </a:xfrm>
        </p:grpSpPr>
        <p:sp>
          <p:nvSpPr>
            <p:cNvPr id="47" name="Double Bracket 4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a:xfrm>
            <a:off x="6934200" y="5715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50"/>
          <p:cNvGrpSpPr/>
          <p:nvPr/>
        </p:nvGrpSpPr>
        <p:grpSpPr>
          <a:xfrm>
            <a:off x="6248400" y="3203377"/>
            <a:ext cx="685800" cy="457200"/>
            <a:chOff x="2667000" y="1295400"/>
            <a:chExt cx="1143000" cy="609600"/>
          </a:xfrm>
        </p:grpSpPr>
        <p:sp>
          <p:nvSpPr>
            <p:cNvPr id="52" name="Double Bracket 5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3" name="Straight Connector 52"/>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6934200" y="3431977"/>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Group 55"/>
          <p:cNvGrpSpPr/>
          <p:nvPr/>
        </p:nvGrpSpPr>
        <p:grpSpPr>
          <a:xfrm>
            <a:off x="6248400" y="4343400"/>
            <a:ext cx="685800" cy="457200"/>
            <a:chOff x="2667000" y="1295400"/>
            <a:chExt cx="1143000" cy="609600"/>
          </a:xfrm>
        </p:grpSpPr>
        <p:sp>
          <p:nvSpPr>
            <p:cNvPr id="57" name="Double Bracket 5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0" name="Straight Connector 59"/>
          <p:cNvCxnSpPr/>
          <p:nvPr/>
        </p:nvCxnSpPr>
        <p:spPr>
          <a:xfrm>
            <a:off x="6934200" y="4572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362200" y="3431977"/>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362200" y="5715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362200" y="4572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876800" y="1219200"/>
            <a:ext cx="838200" cy="461665"/>
          </a:xfrm>
          <a:prstGeom prst="rect">
            <a:avLst/>
          </a:prstGeom>
          <a:solidFill>
            <a:schemeClr val="bg2">
              <a:lumMod val="40000"/>
              <a:lumOff val="60000"/>
            </a:schemeClr>
          </a:solidFill>
        </p:spPr>
        <p:txBody>
          <a:bodyPr wrap="square" rtlCol="0">
            <a:spAutoFit/>
          </a:bodyPr>
          <a:lstStyle/>
          <a:p>
            <a:r>
              <a:rPr lang="en-US" dirty="0" smtClean="0"/>
              <a:t>TOF</a:t>
            </a:r>
            <a:endParaRPr lang="en-US" dirty="0"/>
          </a:p>
        </p:txBody>
      </p:sp>
      <p:sp>
        <p:nvSpPr>
          <p:cNvPr id="63" name="TextBox 62"/>
          <p:cNvSpPr txBox="1"/>
          <p:nvPr/>
        </p:nvSpPr>
        <p:spPr>
          <a:xfrm>
            <a:off x="4648200" y="1482904"/>
            <a:ext cx="1295400" cy="261610"/>
          </a:xfrm>
          <a:prstGeom prst="rect">
            <a:avLst/>
          </a:prstGeom>
          <a:noFill/>
        </p:spPr>
        <p:txBody>
          <a:bodyPr wrap="square" rtlCol="0">
            <a:spAutoFit/>
          </a:bodyPr>
          <a:lstStyle/>
          <a:p>
            <a:r>
              <a:rPr lang="en-US" sz="1100" dirty="0" smtClean="0"/>
              <a:t>Timer Off Delay</a:t>
            </a:r>
            <a:endParaRPr lang="en-US" sz="1100" dirty="0"/>
          </a:p>
        </p:txBody>
      </p:sp>
      <p:sp>
        <p:nvSpPr>
          <p:cNvPr id="64" name="TextBox 63"/>
          <p:cNvSpPr txBox="1"/>
          <p:nvPr/>
        </p:nvSpPr>
        <p:spPr>
          <a:xfrm>
            <a:off x="4648200" y="1645578"/>
            <a:ext cx="1752600" cy="1661993"/>
          </a:xfrm>
          <a:prstGeom prst="rect">
            <a:avLst/>
          </a:prstGeom>
          <a:noFill/>
        </p:spPr>
        <p:txBody>
          <a:bodyPr wrap="square" rtlCol="0">
            <a:spAutoFit/>
          </a:bodyPr>
          <a:lstStyle/>
          <a:p>
            <a:pPr>
              <a:lnSpc>
                <a:spcPct val="150000"/>
              </a:lnSpc>
            </a:pPr>
            <a:r>
              <a:rPr lang="en-US" sz="1100" dirty="0" smtClean="0"/>
              <a:t>Timer                       T4:1</a:t>
            </a:r>
          </a:p>
          <a:p>
            <a:pPr>
              <a:lnSpc>
                <a:spcPct val="150000"/>
              </a:lnSpc>
            </a:pPr>
            <a:r>
              <a:rPr lang="en-US" sz="1100" dirty="0" smtClean="0"/>
              <a:t>Time Base                 0.1</a:t>
            </a:r>
          </a:p>
          <a:p>
            <a:pPr>
              <a:lnSpc>
                <a:spcPct val="150000"/>
              </a:lnSpc>
            </a:pPr>
            <a:r>
              <a:rPr lang="en-US" sz="1100" dirty="0" smtClean="0"/>
              <a:t>Preset                       100</a:t>
            </a:r>
          </a:p>
          <a:p>
            <a:pPr>
              <a:lnSpc>
                <a:spcPct val="150000"/>
              </a:lnSpc>
            </a:pPr>
            <a:r>
              <a:rPr lang="en-US" sz="1100" dirty="0" smtClean="0">
                <a:solidFill>
                  <a:srgbClr val="FF0000"/>
                </a:solidFill>
              </a:rPr>
              <a:t>Accumulated            10        </a:t>
            </a:r>
            <a:r>
              <a:rPr lang="en-US" dirty="0" smtClean="0"/>
              <a:t>	   </a:t>
            </a:r>
            <a:endParaRPr lang="en-US" dirty="0"/>
          </a:p>
        </p:txBody>
      </p:sp>
      <p:sp>
        <p:nvSpPr>
          <p:cNvPr id="67" name="TextBox 66"/>
          <p:cNvSpPr txBox="1"/>
          <p:nvPr/>
        </p:nvSpPr>
        <p:spPr>
          <a:xfrm>
            <a:off x="6331878" y="1524000"/>
            <a:ext cx="609600" cy="400110"/>
          </a:xfrm>
          <a:prstGeom prst="rect">
            <a:avLst/>
          </a:prstGeom>
          <a:noFill/>
        </p:spPr>
        <p:txBody>
          <a:bodyPr wrap="square" rtlCol="0">
            <a:spAutoFit/>
          </a:bodyPr>
          <a:lstStyle/>
          <a:p>
            <a:r>
              <a:rPr lang="en-US" sz="2000" dirty="0" smtClean="0"/>
              <a:t>EN</a:t>
            </a:r>
            <a:endParaRPr lang="en-US" sz="2000" dirty="0"/>
          </a:p>
        </p:txBody>
      </p:sp>
      <p:sp>
        <p:nvSpPr>
          <p:cNvPr id="68" name="TextBox 67"/>
          <p:cNvSpPr txBox="1"/>
          <p:nvPr/>
        </p:nvSpPr>
        <p:spPr>
          <a:xfrm>
            <a:off x="6316980" y="2133600"/>
            <a:ext cx="609600" cy="400110"/>
          </a:xfrm>
          <a:prstGeom prst="rect">
            <a:avLst/>
          </a:prstGeom>
          <a:noFill/>
        </p:spPr>
        <p:txBody>
          <a:bodyPr wrap="square" rtlCol="0">
            <a:spAutoFit/>
          </a:bodyPr>
          <a:lstStyle/>
          <a:p>
            <a:r>
              <a:rPr lang="en-US" sz="2000" dirty="0" smtClean="0"/>
              <a:t>DN</a:t>
            </a:r>
            <a:endParaRPr lang="en-US" sz="2000" dirty="0"/>
          </a:p>
        </p:txBody>
      </p:sp>
      <p:sp>
        <p:nvSpPr>
          <p:cNvPr id="69" name="TextBox 68"/>
          <p:cNvSpPr txBox="1"/>
          <p:nvPr/>
        </p:nvSpPr>
        <p:spPr>
          <a:xfrm>
            <a:off x="1905000" y="1330504"/>
            <a:ext cx="990600" cy="304800"/>
          </a:xfrm>
          <a:prstGeom prst="rect">
            <a:avLst/>
          </a:prstGeom>
          <a:noFill/>
        </p:spPr>
        <p:txBody>
          <a:bodyPr wrap="square" rtlCol="0">
            <a:spAutoFit/>
          </a:bodyPr>
          <a:lstStyle/>
          <a:p>
            <a:r>
              <a:rPr lang="en-US" dirty="0" smtClean="0"/>
              <a:t>I:1/0</a:t>
            </a:r>
            <a:endParaRPr lang="en-US" dirty="0"/>
          </a:p>
        </p:txBody>
      </p:sp>
      <p:sp>
        <p:nvSpPr>
          <p:cNvPr id="70" name="TextBox 69"/>
          <p:cNvSpPr txBox="1"/>
          <p:nvPr/>
        </p:nvSpPr>
        <p:spPr>
          <a:xfrm>
            <a:off x="6299770" y="2834044"/>
            <a:ext cx="1015430" cy="461665"/>
          </a:xfrm>
          <a:prstGeom prst="rect">
            <a:avLst/>
          </a:prstGeom>
          <a:noFill/>
        </p:spPr>
        <p:txBody>
          <a:bodyPr wrap="square" rtlCol="0">
            <a:spAutoFit/>
          </a:bodyPr>
          <a:lstStyle/>
          <a:p>
            <a:r>
              <a:rPr lang="en-US" dirty="0" smtClean="0"/>
              <a:t>O:2/0</a:t>
            </a:r>
            <a:endParaRPr lang="en-US" dirty="0"/>
          </a:p>
        </p:txBody>
      </p:sp>
      <p:sp>
        <p:nvSpPr>
          <p:cNvPr id="71" name="TextBox 70"/>
          <p:cNvSpPr txBox="1"/>
          <p:nvPr/>
        </p:nvSpPr>
        <p:spPr>
          <a:xfrm>
            <a:off x="6293778" y="5101678"/>
            <a:ext cx="1021422" cy="461665"/>
          </a:xfrm>
          <a:prstGeom prst="rect">
            <a:avLst/>
          </a:prstGeom>
          <a:noFill/>
        </p:spPr>
        <p:txBody>
          <a:bodyPr wrap="square" rtlCol="0">
            <a:spAutoFit/>
          </a:bodyPr>
          <a:lstStyle/>
          <a:p>
            <a:r>
              <a:rPr lang="en-US" dirty="0" smtClean="0"/>
              <a:t>O:2/2</a:t>
            </a:r>
            <a:endParaRPr lang="en-US" dirty="0"/>
          </a:p>
        </p:txBody>
      </p:sp>
      <p:sp>
        <p:nvSpPr>
          <p:cNvPr id="72" name="TextBox 71"/>
          <p:cNvSpPr txBox="1"/>
          <p:nvPr/>
        </p:nvSpPr>
        <p:spPr>
          <a:xfrm>
            <a:off x="6299770" y="3959423"/>
            <a:ext cx="685800" cy="307777"/>
          </a:xfrm>
          <a:prstGeom prst="rect">
            <a:avLst/>
          </a:prstGeom>
          <a:noFill/>
        </p:spPr>
        <p:txBody>
          <a:bodyPr wrap="square" rtlCol="0">
            <a:spAutoFit/>
          </a:bodyPr>
          <a:lstStyle/>
          <a:p>
            <a:r>
              <a:rPr lang="en-US" dirty="0" smtClean="0"/>
              <a:t>O:2/1</a:t>
            </a:r>
            <a:endParaRPr lang="en-US" dirty="0"/>
          </a:p>
        </p:txBody>
      </p:sp>
      <p:sp>
        <p:nvSpPr>
          <p:cNvPr id="73" name="TextBox 72"/>
          <p:cNvSpPr txBox="1"/>
          <p:nvPr/>
        </p:nvSpPr>
        <p:spPr>
          <a:xfrm>
            <a:off x="1828800" y="2772489"/>
            <a:ext cx="1371600" cy="461665"/>
          </a:xfrm>
          <a:prstGeom prst="rect">
            <a:avLst/>
          </a:prstGeom>
          <a:noFill/>
        </p:spPr>
        <p:txBody>
          <a:bodyPr wrap="square" rtlCol="0">
            <a:spAutoFit/>
          </a:bodyPr>
          <a:lstStyle/>
          <a:p>
            <a:r>
              <a:rPr lang="en-US" dirty="0" smtClean="0"/>
              <a:t>T4:1/EN</a:t>
            </a:r>
            <a:endParaRPr lang="en-US" dirty="0"/>
          </a:p>
        </p:txBody>
      </p:sp>
      <p:sp>
        <p:nvSpPr>
          <p:cNvPr id="74" name="TextBox 73"/>
          <p:cNvSpPr txBox="1"/>
          <p:nvPr/>
        </p:nvSpPr>
        <p:spPr>
          <a:xfrm>
            <a:off x="1828800" y="3884712"/>
            <a:ext cx="1219200" cy="461665"/>
          </a:xfrm>
          <a:prstGeom prst="rect">
            <a:avLst/>
          </a:prstGeom>
          <a:noFill/>
        </p:spPr>
        <p:txBody>
          <a:bodyPr wrap="square" rtlCol="0">
            <a:spAutoFit/>
          </a:bodyPr>
          <a:lstStyle/>
          <a:p>
            <a:r>
              <a:rPr lang="en-US" dirty="0" smtClean="0"/>
              <a:t>T4:1/TT</a:t>
            </a:r>
            <a:endParaRPr lang="en-US" dirty="0"/>
          </a:p>
        </p:txBody>
      </p:sp>
      <p:sp>
        <p:nvSpPr>
          <p:cNvPr id="75" name="TextBox 74"/>
          <p:cNvSpPr txBox="1"/>
          <p:nvPr/>
        </p:nvSpPr>
        <p:spPr>
          <a:xfrm>
            <a:off x="1828800" y="5036828"/>
            <a:ext cx="1371600" cy="461665"/>
          </a:xfrm>
          <a:prstGeom prst="rect">
            <a:avLst/>
          </a:prstGeom>
          <a:noFill/>
        </p:spPr>
        <p:txBody>
          <a:bodyPr wrap="square" rtlCol="0">
            <a:spAutoFit/>
          </a:bodyPr>
          <a:lstStyle/>
          <a:p>
            <a:r>
              <a:rPr lang="en-US" dirty="0" smtClean="0"/>
              <a:t>T4:1/DN</a:t>
            </a:r>
            <a:endParaRPr lang="en-US" dirty="0"/>
          </a:p>
        </p:txBody>
      </p:sp>
      <p:sp>
        <p:nvSpPr>
          <p:cNvPr id="76" name="TextBox 75"/>
          <p:cNvSpPr txBox="1"/>
          <p:nvPr/>
        </p:nvSpPr>
        <p:spPr>
          <a:xfrm>
            <a:off x="1828800" y="3695700"/>
            <a:ext cx="1676400" cy="323165"/>
          </a:xfrm>
          <a:prstGeom prst="rect">
            <a:avLst/>
          </a:prstGeom>
          <a:noFill/>
        </p:spPr>
        <p:txBody>
          <a:bodyPr wrap="square" rtlCol="0">
            <a:spAutoFit/>
          </a:bodyPr>
          <a:lstStyle/>
          <a:p>
            <a:r>
              <a:rPr lang="en-US" sz="1500" dirty="0" smtClean="0"/>
              <a:t>Timer Enable Bit</a:t>
            </a:r>
            <a:endParaRPr lang="en-US" sz="1500" dirty="0"/>
          </a:p>
        </p:txBody>
      </p:sp>
      <p:sp>
        <p:nvSpPr>
          <p:cNvPr id="77" name="TextBox 76"/>
          <p:cNvSpPr txBox="1"/>
          <p:nvPr/>
        </p:nvSpPr>
        <p:spPr>
          <a:xfrm>
            <a:off x="1800045" y="4812102"/>
            <a:ext cx="1676400" cy="323165"/>
          </a:xfrm>
          <a:prstGeom prst="rect">
            <a:avLst/>
          </a:prstGeom>
          <a:noFill/>
        </p:spPr>
        <p:txBody>
          <a:bodyPr wrap="square" rtlCol="0">
            <a:spAutoFit/>
          </a:bodyPr>
          <a:lstStyle/>
          <a:p>
            <a:r>
              <a:rPr lang="en-US" sz="1500" dirty="0" smtClean="0"/>
              <a:t>Timer Timing Bit</a:t>
            </a:r>
            <a:endParaRPr lang="en-US" sz="1500" dirty="0"/>
          </a:p>
        </p:txBody>
      </p:sp>
      <p:sp>
        <p:nvSpPr>
          <p:cNvPr id="78" name="TextBox 77"/>
          <p:cNvSpPr txBox="1"/>
          <p:nvPr/>
        </p:nvSpPr>
        <p:spPr>
          <a:xfrm>
            <a:off x="1828800" y="5953722"/>
            <a:ext cx="1676400" cy="323165"/>
          </a:xfrm>
          <a:prstGeom prst="rect">
            <a:avLst/>
          </a:prstGeom>
          <a:noFill/>
        </p:spPr>
        <p:txBody>
          <a:bodyPr wrap="square" rtlCol="0">
            <a:spAutoFit/>
          </a:bodyPr>
          <a:lstStyle/>
          <a:p>
            <a:r>
              <a:rPr lang="en-US" sz="1500" dirty="0" smtClean="0"/>
              <a:t>Timer Done Bit</a:t>
            </a:r>
            <a:endParaRPr lang="en-US" sz="1500" dirty="0"/>
          </a:p>
        </p:txBody>
      </p:sp>
      <p:sp>
        <p:nvSpPr>
          <p:cNvPr id="91" name="Rectangle 90"/>
          <p:cNvSpPr/>
          <p:nvPr/>
        </p:nvSpPr>
        <p:spPr>
          <a:xfrm>
            <a:off x="6400800" y="43434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438" y="967447"/>
            <a:ext cx="1828800" cy="2246769"/>
          </a:xfrm>
          <a:prstGeom prst="rect">
            <a:avLst/>
          </a:prstGeom>
          <a:noFill/>
        </p:spPr>
        <p:txBody>
          <a:bodyPr wrap="square" rtlCol="0">
            <a:spAutoFit/>
          </a:bodyPr>
          <a:lstStyle/>
          <a:p>
            <a:r>
              <a:rPr lang="en-US" sz="2000" dirty="0" smtClean="0">
                <a:solidFill>
                  <a:srgbClr val="7C7044"/>
                </a:solidFill>
                <a:latin typeface="Arial Black" panose="020B0A04020102020204" pitchFamily="34" charset="0"/>
              </a:rPr>
              <a:t>WHEN THE TIMER RUNG TRANSITIONS FROM TRUE TO FALSE:</a:t>
            </a:r>
            <a:endParaRPr lang="en-US" sz="2000" dirty="0">
              <a:solidFill>
                <a:srgbClr val="7C7044"/>
              </a:solidFill>
              <a:latin typeface="Arial Black" panose="020B0A04020102020204" pitchFamily="34" charset="0"/>
            </a:endParaRPr>
          </a:p>
        </p:txBody>
      </p:sp>
      <p:sp>
        <p:nvSpPr>
          <p:cNvPr id="94" name="TextBox 93"/>
          <p:cNvSpPr txBox="1"/>
          <p:nvPr/>
        </p:nvSpPr>
        <p:spPr>
          <a:xfrm>
            <a:off x="-1438" y="5332511"/>
            <a:ext cx="1943100" cy="923330"/>
          </a:xfrm>
          <a:prstGeom prst="rect">
            <a:avLst/>
          </a:prstGeom>
          <a:noFill/>
        </p:spPr>
        <p:txBody>
          <a:bodyPr wrap="square" rtlCol="0">
            <a:spAutoFit/>
          </a:bodyPr>
          <a:lstStyle/>
          <a:p>
            <a:pPr marL="228600" indent="-228600">
              <a:buFont typeface="Arial" panose="020B0604020202020204" pitchFamily="34" charset="0"/>
              <a:buChar char="•"/>
            </a:pPr>
            <a:r>
              <a:rPr lang="en-US" sz="1800" dirty="0" smtClean="0">
                <a:solidFill>
                  <a:srgbClr val="7C7044"/>
                </a:solidFill>
                <a:latin typeface="Arial Black" panose="020B0A04020102020204" pitchFamily="34" charset="0"/>
              </a:rPr>
              <a:t>The Done Bit remains true</a:t>
            </a:r>
            <a:endParaRPr lang="en-US" sz="1800" dirty="0">
              <a:solidFill>
                <a:srgbClr val="7C7044"/>
              </a:solidFill>
              <a:latin typeface="Arial Black" panose="020B0A04020102020204" pitchFamily="34" charset="0"/>
            </a:endParaRPr>
          </a:p>
        </p:txBody>
      </p:sp>
      <p:sp>
        <p:nvSpPr>
          <p:cNvPr id="95" name="TextBox 94"/>
          <p:cNvSpPr txBox="1"/>
          <p:nvPr/>
        </p:nvSpPr>
        <p:spPr>
          <a:xfrm>
            <a:off x="3200400" y="2895600"/>
            <a:ext cx="2362200" cy="338554"/>
          </a:xfrm>
          <a:prstGeom prst="rect">
            <a:avLst/>
          </a:prstGeom>
          <a:noFill/>
        </p:spPr>
        <p:txBody>
          <a:bodyPr wrap="square" rtlCol="0">
            <a:spAutoFit/>
          </a:bodyPr>
          <a:lstStyle/>
          <a:p>
            <a:r>
              <a:rPr lang="en-US" sz="1600" dirty="0" smtClean="0">
                <a:solidFill>
                  <a:srgbClr val="FF0000"/>
                </a:solidFill>
              </a:rPr>
              <a:t>The timer begins timing.</a:t>
            </a:r>
            <a:endParaRPr lang="en-US" sz="1600" dirty="0">
              <a:solidFill>
                <a:srgbClr val="FF0000"/>
              </a:solidFill>
            </a:endParaRPr>
          </a:p>
        </p:txBody>
      </p:sp>
      <p:sp>
        <p:nvSpPr>
          <p:cNvPr id="92" name="TextBox 91"/>
          <p:cNvSpPr txBox="1"/>
          <p:nvPr/>
        </p:nvSpPr>
        <p:spPr>
          <a:xfrm>
            <a:off x="0" y="3139500"/>
            <a:ext cx="1981200" cy="923330"/>
          </a:xfrm>
          <a:prstGeom prst="rect">
            <a:avLst/>
          </a:prstGeom>
          <a:noFill/>
        </p:spPr>
        <p:txBody>
          <a:bodyPr wrap="square" rtlCol="0">
            <a:spAutoFit/>
          </a:bodyPr>
          <a:lstStyle/>
          <a:p>
            <a:pPr marL="228600" indent="-228600">
              <a:buFont typeface="Arial" panose="020B0604020202020204" pitchFamily="34" charset="0"/>
              <a:buChar char="•"/>
            </a:pPr>
            <a:r>
              <a:rPr lang="en-US" sz="1800" dirty="0" smtClean="0">
                <a:solidFill>
                  <a:srgbClr val="7C7044"/>
                </a:solidFill>
                <a:latin typeface="Arial Black" panose="020B0A04020102020204" pitchFamily="34" charset="0"/>
              </a:rPr>
              <a:t>The Enable bit becomes false</a:t>
            </a:r>
            <a:endParaRPr lang="en-US" sz="1800" dirty="0">
              <a:solidFill>
                <a:srgbClr val="7C7044"/>
              </a:solidFill>
              <a:latin typeface="Arial Black" panose="020B0A04020102020204" pitchFamily="34" charset="0"/>
            </a:endParaRPr>
          </a:p>
        </p:txBody>
      </p:sp>
      <p:sp>
        <p:nvSpPr>
          <p:cNvPr id="96" name="TextBox 95"/>
          <p:cNvSpPr txBox="1"/>
          <p:nvPr/>
        </p:nvSpPr>
        <p:spPr>
          <a:xfrm>
            <a:off x="0" y="4062880"/>
            <a:ext cx="1828800" cy="1200329"/>
          </a:xfrm>
          <a:prstGeom prst="rect">
            <a:avLst/>
          </a:prstGeom>
          <a:noFill/>
        </p:spPr>
        <p:txBody>
          <a:bodyPr wrap="square" rtlCol="0">
            <a:spAutoFit/>
          </a:bodyPr>
          <a:lstStyle/>
          <a:p>
            <a:pPr marL="228600" indent="-228600">
              <a:buFont typeface="Arial" panose="020B0604020202020204" pitchFamily="34" charset="0"/>
              <a:buChar char="•"/>
            </a:pPr>
            <a:r>
              <a:rPr lang="en-US" sz="1800" dirty="0" smtClean="0">
                <a:solidFill>
                  <a:srgbClr val="7C7044"/>
                </a:solidFill>
                <a:latin typeface="Arial Black" panose="020B0A04020102020204" pitchFamily="34" charset="0"/>
              </a:rPr>
              <a:t>The Timer Timing bit becomes true</a:t>
            </a:r>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1486512921"/>
      </p:ext>
    </p:extLst>
  </p:cSld>
  <p:clrMapOvr>
    <a:masterClrMapping/>
  </p:clrMapOvr>
  <p:transition spd="slow">
    <p:cut/>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90" name="Rectangle 89"/>
          <p:cNvSpPr/>
          <p:nvPr/>
        </p:nvSpPr>
        <p:spPr>
          <a:xfrm>
            <a:off x="1981200" y="42672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6400800" y="144780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400800" y="320040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1990725" y="314325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400800" y="54864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981200" y="54102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400800" y="20574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981200" y="1752600"/>
            <a:ext cx="381000" cy="533400"/>
          </a:xfrm>
          <a:prstGeom prst="rect">
            <a:avLst/>
          </a:prstGeom>
          <a:solidFill>
            <a:srgbClr val="FF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192</a:t>
            </a:fld>
            <a:endParaRPr lang="en-US" sz="1800" dirty="0">
              <a:solidFill>
                <a:srgbClr val="7C7044"/>
              </a:solidFill>
              <a:latin typeface="Arial Black" panose="020B0A04020102020204" pitchFamily="34" charset="0"/>
            </a:endParaRPr>
          </a:p>
        </p:txBody>
      </p:sp>
      <p:sp>
        <p:nvSpPr>
          <p:cNvPr id="15" name="Title 14"/>
          <p:cNvSpPr>
            <a:spLocks noGrp="1"/>
          </p:cNvSpPr>
          <p:nvPr>
            <p:ph type="title"/>
          </p:nvPr>
        </p:nvSpPr>
        <p:spPr>
          <a:xfrm>
            <a:off x="228600" y="137160"/>
            <a:ext cx="8412480" cy="685800"/>
          </a:xfrm>
        </p:spPr>
        <p:txBody>
          <a:bodyPr/>
          <a:lstStyle/>
          <a:p>
            <a:r>
              <a:rPr lang="en-US" dirty="0" smtClean="0">
                <a:solidFill>
                  <a:srgbClr val="7C7044"/>
                </a:solidFill>
              </a:rPr>
              <a:t>OFF DELAY TIMERS</a:t>
            </a:r>
            <a:endParaRPr lang="en-US" dirty="0">
              <a:solidFill>
                <a:srgbClr val="7C7044"/>
              </a:solidFill>
            </a:endParaRPr>
          </a:p>
        </p:txBody>
      </p:sp>
      <p:cxnSp>
        <p:nvCxnSpPr>
          <p:cNvPr id="6" name="Straight Connector 5"/>
          <p:cNvCxnSpPr/>
          <p:nvPr/>
        </p:nvCxnSpPr>
        <p:spPr>
          <a:xfrm>
            <a:off x="18288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3152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48200" y="13716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8"/>
          <p:cNvGrpSpPr/>
          <p:nvPr/>
        </p:nvGrpSpPr>
        <p:grpSpPr>
          <a:xfrm>
            <a:off x="1828800" y="1798458"/>
            <a:ext cx="685800" cy="457200"/>
            <a:chOff x="1600200" y="1371600"/>
            <a:chExt cx="685800" cy="457200"/>
          </a:xfrm>
        </p:grpSpPr>
        <p:cxnSp>
          <p:nvCxnSpPr>
            <p:cNvPr id="10" name="Straight Connector 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13"/>
          <p:cNvGrpSpPr/>
          <p:nvPr/>
        </p:nvGrpSpPr>
        <p:grpSpPr>
          <a:xfrm>
            <a:off x="1828800" y="3197385"/>
            <a:ext cx="685800" cy="457200"/>
            <a:chOff x="1600200" y="1371600"/>
            <a:chExt cx="685800" cy="457200"/>
          </a:xfrm>
        </p:grpSpPr>
        <p:cxnSp>
          <p:nvCxnSpPr>
            <p:cNvPr id="16" name="Straight Connector 1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Group 19"/>
          <p:cNvGrpSpPr/>
          <p:nvPr/>
        </p:nvGrpSpPr>
        <p:grpSpPr>
          <a:xfrm>
            <a:off x="1828800" y="4343400"/>
            <a:ext cx="685800" cy="457200"/>
            <a:chOff x="1600200" y="1371600"/>
            <a:chExt cx="685800" cy="457200"/>
          </a:xfrm>
        </p:grpSpPr>
        <p:cxnSp>
          <p:nvCxnSpPr>
            <p:cNvPr id="21" name="Straight Connector 2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24"/>
          <p:cNvGrpSpPr/>
          <p:nvPr/>
        </p:nvGrpSpPr>
        <p:grpSpPr>
          <a:xfrm>
            <a:off x="1828800" y="5486400"/>
            <a:ext cx="685800" cy="457200"/>
            <a:chOff x="1600200" y="1371600"/>
            <a:chExt cx="685800" cy="457200"/>
          </a:xfrm>
        </p:grpSpPr>
        <p:cxnSp>
          <p:nvCxnSpPr>
            <p:cNvPr id="26" name="Straight Connector 2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33"/>
          <p:cNvGrpSpPr/>
          <p:nvPr/>
        </p:nvGrpSpPr>
        <p:grpSpPr>
          <a:xfrm>
            <a:off x="6248400" y="1447800"/>
            <a:ext cx="685800" cy="457200"/>
            <a:chOff x="2667000" y="1295400"/>
            <a:chExt cx="1143000" cy="609600"/>
          </a:xfrm>
        </p:grpSpPr>
        <p:sp>
          <p:nvSpPr>
            <p:cNvPr id="35" name="Double Bracket 34"/>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Connector 35"/>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37"/>
          <p:cNvGrpSpPr/>
          <p:nvPr/>
        </p:nvGrpSpPr>
        <p:grpSpPr>
          <a:xfrm>
            <a:off x="6248400" y="2133600"/>
            <a:ext cx="685800" cy="457200"/>
            <a:chOff x="2667000" y="1295400"/>
            <a:chExt cx="1143000" cy="609600"/>
          </a:xfrm>
        </p:grpSpPr>
        <p:sp>
          <p:nvSpPr>
            <p:cNvPr id="39" name="Double Bracket 38"/>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p:cNvCxnSpPr/>
          <p:nvPr/>
        </p:nvCxnSpPr>
        <p:spPr>
          <a:xfrm>
            <a:off x="6934200" y="16764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362200" y="2026578"/>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45"/>
          <p:cNvGrpSpPr/>
          <p:nvPr/>
        </p:nvGrpSpPr>
        <p:grpSpPr>
          <a:xfrm>
            <a:off x="6248400" y="5486400"/>
            <a:ext cx="685800" cy="457200"/>
            <a:chOff x="2667000" y="1295400"/>
            <a:chExt cx="1143000" cy="609600"/>
          </a:xfrm>
        </p:grpSpPr>
        <p:sp>
          <p:nvSpPr>
            <p:cNvPr id="47" name="Double Bracket 4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a:xfrm>
            <a:off x="6934200" y="5715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50"/>
          <p:cNvGrpSpPr/>
          <p:nvPr/>
        </p:nvGrpSpPr>
        <p:grpSpPr>
          <a:xfrm>
            <a:off x="6248400" y="3203377"/>
            <a:ext cx="685800" cy="457200"/>
            <a:chOff x="2667000" y="1295400"/>
            <a:chExt cx="1143000" cy="609600"/>
          </a:xfrm>
        </p:grpSpPr>
        <p:sp>
          <p:nvSpPr>
            <p:cNvPr id="52" name="Double Bracket 5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3" name="Straight Connector 52"/>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6934200" y="3431977"/>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Group 55"/>
          <p:cNvGrpSpPr/>
          <p:nvPr/>
        </p:nvGrpSpPr>
        <p:grpSpPr>
          <a:xfrm>
            <a:off x="6248400" y="4343400"/>
            <a:ext cx="685800" cy="457200"/>
            <a:chOff x="2667000" y="1295400"/>
            <a:chExt cx="1143000" cy="609600"/>
          </a:xfrm>
        </p:grpSpPr>
        <p:sp>
          <p:nvSpPr>
            <p:cNvPr id="57" name="Double Bracket 5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0" name="Straight Connector 59"/>
          <p:cNvCxnSpPr/>
          <p:nvPr/>
        </p:nvCxnSpPr>
        <p:spPr>
          <a:xfrm>
            <a:off x="6934200" y="4572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362200" y="3431977"/>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362200" y="5715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362200" y="4572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876800" y="1219200"/>
            <a:ext cx="914400" cy="461665"/>
          </a:xfrm>
          <a:prstGeom prst="rect">
            <a:avLst/>
          </a:prstGeom>
          <a:solidFill>
            <a:schemeClr val="bg2">
              <a:lumMod val="40000"/>
              <a:lumOff val="60000"/>
            </a:schemeClr>
          </a:solidFill>
        </p:spPr>
        <p:txBody>
          <a:bodyPr wrap="square" rtlCol="0">
            <a:spAutoFit/>
          </a:bodyPr>
          <a:lstStyle/>
          <a:p>
            <a:r>
              <a:rPr lang="en-US" dirty="0" smtClean="0"/>
              <a:t>TOF</a:t>
            </a:r>
            <a:endParaRPr lang="en-US" dirty="0"/>
          </a:p>
        </p:txBody>
      </p:sp>
      <p:sp>
        <p:nvSpPr>
          <p:cNvPr id="63" name="TextBox 62"/>
          <p:cNvSpPr txBox="1"/>
          <p:nvPr/>
        </p:nvSpPr>
        <p:spPr>
          <a:xfrm>
            <a:off x="4648200" y="1482904"/>
            <a:ext cx="1295400" cy="261610"/>
          </a:xfrm>
          <a:prstGeom prst="rect">
            <a:avLst/>
          </a:prstGeom>
          <a:noFill/>
        </p:spPr>
        <p:txBody>
          <a:bodyPr wrap="square" rtlCol="0">
            <a:spAutoFit/>
          </a:bodyPr>
          <a:lstStyle/>
          <a:p>
            <a:r>
              <a:rPr lang="en-US" sz="1100" dirty="0" smtClean="0"/>
              <a:t>Timer Off Delay</a:t>
            </a:r>
            <a:endParaRPr lang="en-US" sz="1100" dirty="0"/>
          </a:p>
        </p:txBody>
      </p:sp>
      <p:sp>
        <p:nvSpPr>
          <p:cNvPr id="64" name="TextBox 63"/>
          <p:cNvSpPr txBox="1"/>
          <p:nvPr/>
        </p:nvSpPr>
        <p:spPr>
          <a:xfrm>
            <a:off x="4648200" y="1645578"/>
            <a:ext cx="1752600" cy="1661993"/>
          </a:xfrm>
          <a:prstGeom prst="rect">
            <a:avLst/>
          </a:prstGeom>
          <a:noFill/>
        </p:spPr>
        <p:txBody>
          <a:bodyPr wrap="square" rtlCol="0">
            <a:spAutoFit/>
          </a:bodyPr>
          <a:lstStyle/>
          <a:p>
            <a:pPr>
              <a:lnSpc>
                <a:spcPct val="150000"/>
              </a:lnSpc>
            </a:pPr>
            <a:r>
              <a:rPr lang="en-US" sz="1100" dirty="0" smtClean="0"/>
              <a:t>Timer                     T4:1</a:t>
            </a:r>
          </a:p>
          <a:p>
            <a:pPr>
              <a:lnSpc>
                <a:spcPct val="150000"/>
              </a:lnSpc>
            </a:pPr>
            <a:r>
              <a:rPr lang="en-US" sz="1100" dirty="0" smtClean="0"/>
              <a:t>Time Base                0.1</a:t>
            </a:r>
          </a:p>
          <a:p>
            <a:pPr>
              <a:lnSpc>
                <a:spcPct val="150000"/>
              </a:lnSpc>
            </a:pPr>
            <a:r>
              <a:rPr lang="en-US" sz="1100" dirty="0" smtClean="0"/>
              <a:t>Preset                      100</a:t>
            </a:r>
          </a:p>
          <a:p>
            <a:pPr>
              <a:lnSpc>
                <a:spcPct val="150000"/>
              </a:lnSpc>
            </a:pPr>
            <a:r>
              <a:rPr lang="en-US" sz="1100" dirty="0" smtClean="0">
                <a:solidFill>
                  <a:srgbClr val="FF0000"/>
                </a:solidFill>
              </a:rPr>
              <a:t>Accumulated          100        </a:t>
            </a:r>
            <a:r>
              <a:rPr lang="en-US" dirty="0" smtClean="0"/>
              <a:t>	   </a:t>
            </a:r>
            <a:endParaRPr lang="en-US" dirty="0"/>
          </a:p>
        </p:txBody>
      </p:sp>
      <p:sp>
        <p:nvSpPr>
          <p:cNvPr id="67" name="TextBox 66"/>
          <p:cNvSpPr txBox="1"/>
          <p:nvPr/>
        </p:nvSpPr>
        <p:spPr>
          <a:xfrm>
            <a:off x="6337870" y="1504890"/>
            <a:ext cx="609600" cy="400110"/>
          </a:xfrm>
          <a:prstGeom prst="rect">
            <a:avLst/>
          </a:prstGeom>
          <a:noFill/>
        </p:spPr>
        <p:txBody>
          <a:bodyPr wrap="square" rtlCol="0">
            <a:spAutoFit/>
          </a:bodyPr>
          <a:lstStyle/>
          <a:p>
            <a:r>
              <a:rPr lang="en-US" sz="2000" dirty="0" smtClean="0"/>
              <a:t>EN</a:t>
            </a:r>
            <a:endParaRPr lang="en-US" sz="2000" dirty="0"/>
          </a:p>
        </p:txBody>
      </p:sp>
      <p:sp>
        <p:nvSpPr>
          <p:cNvPr id="68" name="TextBox 67"/>
          <p:cNvSpPr txBox="1"/>
          <p:nvPr/>
        </p:nvSpPr>
        <p:spPr>
          <a:xfrm>
            <a:off x="6286500" y="2162145"/>
            <a:ext cx="609600" cy="400110"/>
          </a:xfrm>
          <a:prstGeom prst="rect">
            <a:avLst/>
          </a:prstGeom>
          <a:noFill/>
        </p:spPr>
        <p:txBody>
          <a:bodyPr wrap="square" rtlCol="0">
            <a:spAutoFit/>
          </a:bodyPr>
          <a:lstStyle/>
          <a:p>
            <a:r>
              <a:rPr lang="en-US" sz="2000" dirty="0" smtClean="0"/>
              <a:t>DN</a:t>
            </a:r>
            <a:endParaRPr lang="en-US" sz="2000" dirty="0"/>
          </a:p>
        </p:txBody>
      </p:sp>
      <p:sp>
        <p:nvSpPr>
          <p:cNvPr id="69" name="TextBox 68"/>
          <p:cNvSpPr txBox="1"/>
          <p:nvPr/>
        </p:nvSpPr>
        <p:spPr>
          <a:xfrm>
            <a:off x="1905000" y="1308909"/>
            <a:ext cx="990600" cy="304800"/>
          </a:xfrm>
          <a:prstGeom prst="rect">
            <a:avLst/>
          </a:prstGeom>
          <a:noFill/>
        </p:spPr>
        <p:txBody>
          <a:bodyPr wrap="square" rtlCol="0">
            <a:spAutoFit/>
          </a:bodyPr>
          <a:lstStyle/>
          <a:p>
            <a:r>
              <a:rPr lang="en-US" dirty="0" smtClean="0"/>
              <a:t>I:1/0</a:t>
            </a:r>
            <a:endParaRPr lang="en-US" dirty="0"/>
          </a:p>
        </p:txBody>
      </p:sp>
      <p:sp>
        <p:nvSpPr>
          <p:cNvPr id="70" name="TextBox 69"/>
          <p:cNvSpPr txBox="1"/>
          <p:nvPr/>
        </p:nvSpPr>
        <p:spPr>
          <a:xfrm>
            <a:off x="6299770" y="2804754"/>
            <a:ext cx="1015430" cy="461665"/>
          </a:xfrm>
          <a:prstGeom prst="rect">
            <a:avLst/>
          </a:prstGeom>
          <a:noFill/>
        </p:spPr>
        <p:txBody>
          <a:bodyPr wrap="square" rtlCol="0">
            <a:spAutoFit/>
          </a:bodyPr>
          <a:lstStyle/>
          <a:p>
            <a:r>
              <a:rPr lang="en-US" dirty="0" smtClean="0"/>
              <a:t>O:2/0</a:t>
            </a:r>
            <a:endParaRPr lang="en-US" dirty="0"/>
          </a:p>
        </p:txBody>
      </p:sp>
      <p:sp>
        <p:nvSpPr>
          <p:cNvPr id="71" name="TextBox 70"/>
          <p:cNvSpPr txBox="1"/>
          <p:nvPr/>
        </p:nvSpPr>
        <p:spPr>
          <a:xfrm>
            <a:off x="6293778" y="5103167"/>
            <a:ext cx="1021422" cy="461665"/>
          </a:xfrm>
          <a:prstGeom prst="rect">
            <a:avLst/>
          </a:prstGeom>
          <a:noFill/>
        </p:spPr>
        <p:txBody>
          <a:bodyPr wrap="square" rtlCol="0">
            <a:spAutoFit/>
          </a:bodyPr>
          <a:lstStyle/>
          <a:p>
            <a:r>
              <a:rPr lang="en-US" dirty="0" smtClean="0"/>
              <a:t>O:2/2</a:t>
            </a:r>
            <a:endParaRPr lang="en-US" dirty="0"/>
          </a:p>
        </p:txBody>
      </p:sp>
      <p:sp>
        <p:nvSpPr>
          <p:cNvPr id="72" name="TextBox 71"/>
          <p:cNvSpPr txBox="1"/>
          <p:nvPr/>
        </p:nvSpPr>
        <p:spPr>
          <a:xfrm>
            <a:off x="6299770" y="3884712"/>
            <a:ext cx="1015430" cy="461665"/>
          </a:xfrm>
          <a:prstGeom prst="rect">
            <a:avLst/>
          </a:prstGeom>
          <a:noFill/>
        </p:spPr>
        <p:txBody>
          <a:bodyPr wrap="square" rtlCol="0">
            <a:spAutoFit/>
          </a:bodyPr>
          <a:lstStyle/>
          <a:p>
            <a:r>
              <a:rPr lang="en-US" dirty="0" smtClean="0"/>
              <a:t>O:2/1</a:t>
            </a:r>
            <a:endParaRPr lang="en-US" dirty="0"/>
          </a:p>
        </p:txBody>
      </p:sp>
      <p:sp>
        <p:nvSpPr>
          <p:cNvPr id="73" name="TextBox 72"/>
          <p:cNvSpPr txBox="1"/>
          <p:nvPr/>
        </p:nvSpPr>
        <p:spPr>
          <a:xfrm>
            <a:off x="1857555" y="2698838"/>
            <a:ext cx="1447800" cy="461665"/>
          </a:xfrm>
          <a:prstGeom prst="rect">
            <a:avLst/>
          </a:prstGeom>
          <a:noFill/>
        </p:spPr>
        <p:txBody>
          <a:bodyPr wrap="square" rtlCol="0">
            <a:spAutoFit/>
          </a:bodyPr>
          <a:lstStyle/>
          <a:p>
            <a:r>
              <a:rPr lang="en-US" dirty="0" smtClean="0"/>
              <a:t>T4:1/EN</a:t>
            </a:r>
            <a:endParaRPr lang="en-US" dirty="0"/>
          </a:p>
        </p:txBody>
      </p:sp>
      <p:sp>
        <p:nvSpPr>
          <p:cNvPr id="74" name="TextBox 73"/>
          <p:cNvSpPr txBox="1"/>
          <p:nvPr/>
        </p:nvSpPr>
        <p:spPr>
          <a:xfrm>
            <a:off x="1828800" y="3884712"/>
            <a:ext cx="1219200" cy="461665"/>
          </a:xfrm>
          <a:prstGeom prst="rect">
            <a:avLst/>
          </a:prstGeom>
          <a:noFill/>
        </p:spPr>
        <p:txBody>
          <a:bodyPr wrap="square" rtlCol="0">
            <a:spAutoFit/>
          </a:bodyPr>
          <a:lstStyle/>
          <a:p>
            <a:r>
              <a:rPr lang="en-US" dirty="0" smtClean="0"/>
              <a:t>T4:1/TT</a:t>
            </a:r>
            <a:endParaRPr lang="en-US" dirty="0"/>
          </a:p>
        </p:txBody>
      </p:sp>
      <p:sp>
        <p:nvSpPr>
          <p:cNvPr id="75" name="TextBox 74"/>
          <p:cNvSpPr txBox="1"/>
          <p:nvPr/>
        </p:nvSpPr>
        <p:spPr>
          <a:xfrm>
            <a:off x="1828799" y="5026815"/>
            <a:ext cx="1476555" cy="461665"/>
          </a:xfrm>
          <a:prstGeom prst="rect">
            <a:avLst/>
          </a:prstGeom>
          <a:noFill/>
        </p:spPr>
        <p:txBody>
          <a:bodyPr wrap="square" rtlCol="0">
            <a:spAutoFit/>
          </a:bodyPr>
          <a:lstStyle/>
          <a:p>
            <a:r>
              <a:rPr lang="en-US" dirty="0" smtClean="0"/>
              <a:t>T4:1/DN</a:t>
            </a:r>
            <a:endParaRPr lang="en-US" dirty="0"/>
          </a:p>
        </p:txBody>
      </p:sp>
      <p:sp>
        <p:nvSpPr>
          <p:cNvPr id="76" name="TextBox 75"/>
          <p:cNvSpPr txBox="1"/>
          <p:nvPr/>
        </p:nvSpPr>
        <p:spPr>
          <a:xfrm>
            <a:off x="1828800" y="3668823"/>
            <a:ext cx="1676400" cy="323165"/>
          </a:xfrm>
          <a:prstGeom prst="rect">
            <a:avLst/>
          </a:prstGeom>
          <a:noFill/>
        </p:spPr>
        <p:txBody>
          <a:bodyPr wrap="square" rtlCol="0">
            <a:spAutoFit/>
          </a:bodyPr>
          <a:lstStyle/>
          <a:p>
            <a:r>
              <a:rPr lang="en-US" sz="1500" dirty="0" smtClean="0"/>
              <a:t>Timer Enable Bit</a:t>
            </a:r>
            <a:endParaRPr lang="en-US" sz="1500" dirty="0"/>
          </a:p>
        </p:txBody>
      </p:sp>
      <p:sp>
        <p:nvSpPr>
          <p:cNvPr id="77" name="TextBox 76"/>
          <p:cNvSpPr txBox="1"/>
          <p:nvPr/>
        </p:nvSpPr>
        <p:spPr>
          <a:xfrm>
            <a:off x="1828800" y="4806409"/>
            <a:ext cx="1676400" cy="323165"/>
          </a:xfrm>
          <a:prstGeom prst="rect">
            <a:avLst/>
          </a:prstGeom>
          <a:noFill/>
        </p:spPr>
        <p:txBody>
          <a:bodyPr wrap="square" rtlCol="0">
            <a:spAutoFit/>
          </a:bodyPr>
          <a:lstStyle/>
          <a:p>
            <a:r>
              <a:rPr lang="en-US" sz="1500" dirty="0" smtClean="0"/>
              <a:t>Timer Timing Bit</a:t>
            </a:r>
            <a:endParaRPr lang="en-US" sz="1500" dirty="0"/>
          </a:p>
        </p:txBody>
      </p:sp>
      <p:sp>
        <p:nvSpPr>
          <p:cNvPr id="78" name="TextBox 77"/>
          <p:cNvSpPr txBox="1"/>
          <p:nvPr/>
        </p:nvSpPr>
        <p:spPr>
          <a:xfrm>
            <a:off x="1828800" y="5970975"/>
            <a:ext cx="1676400" cy="323165"/>
          </a:xfrm>
          <a:prstGeom prst="rect">
            <a:avLst/>
          </a:prstGeom>
          <a:noFill/>
        </p:spPr>
        <p:txBody>
          <a:bodyPr wrap="square" rtlCol="0">
            <a:spAutoFit/>
          </a:bodyPr>
          <a:lstStyle/>
          <a:p>
            <a:r>
              <a:rPr lang="en-US" sz="1500" dirty="0" smtClean="0"/>
              <a:t>Timer Done Bit</a:t>
            </a:r>
            <a:endParaRPr lang="en-US" sz="1500" dirty="0"/>
          </a:p>
        </p:txBody>
      </p:sp>
      <p:sp>
        <p:nvSpPr>
          <p:cNvPr id="91" name="Rectangle 90"/>
          <p:cNvSpPr/>
          <p:nvPr/>
        </p:nvSpPr>
        <p:spPr>
          <a:xfrm>
            <a:off x="6400800" y="4343400"/>
            <a:ext cx="381000" cy="533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3048000" y="2743200"/>
            <a:ext cx="3048000" cy="584775"/>
          </a:xfrm>
          <a:prstGeom prst="rect">
            <a:avLst/>
          </a:prstGeom>
          <a:noFill/>
        </p:spPr>
        <p:txBody>
          <a:bodyPr wrap="square" rtlCol="0">
            <a:spAutoFit/>
          </a:bodyPr>
          <a:lstStyle/>
          <a:p>
            <a:r>
              <a:rPr lang="en-US" sz="1600" dirty="0" smtClean="0">
                <a:solidFill>
                  <a:srgbClr val="FF0000"/>
                </a:solidFill>
              </a:rPr>
              <a:t>When the accumulated value equals the preset value.</a:t>
            </a:r>
            <a:endParaRPr lang="en-US" sz="1600" dirty="0">
              <a:solidFill>
                <a:srgbClr val="FF0000"/>
              </a:solidFill>
            </a:endParaRPr>
          </a:p>
        </p:txBody>
      </p:sp>
    </p:spTree>
    <p:extLst>
      <p:ext uri="{BB962C8B-B14F-4D97-AF65-F5344CB8AC3E}">
        <p14:creationId xmlns:p14="http://schemas.microsoft.com/office/powerpoint/2010/main" val="2137670003"/>
      </p:ext>
    </p:extLst>
  </p:cSld>
  <p:clrMapOvr>
    <a:masterClrMapping/>
  </p:clrMapOvr>
  <p:transition spd="slow">
    <p:cut/>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90" name="Rectangle 89"/>
          <p:cNvSpPr/>
          <p:nvPr/>
        </p:nvSpPr>
        <p:spPr>
          <a:xfrm>
            <a:off x="1981200" y="426720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6400800" y="144780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400800" y="320040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1990725" y="314325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400800" y="548640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981200" y="541020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400800" y="205740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981200" y="1752600"/>
            <a:ext cx="381000" cy="533400"/>
          </a:xfrm>
          <a:prstGeom prst="rect">
            <a:avLst/>
          </a:prstGeom>
          <a:solidFill>
            <a:srgbClr val="FF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193</a:t>
            </a:fld>
            <a:endParaRPr lang="en-US" sz="1800" dirty="0">
              <a:solidFill>
                <a:srgbClr val="7C7044"/>
              </a:solidFill>
              <a:latin typeface="Arial Black" panose="020B0A04020102020204" pitchFamily="34" charset="0"/>
            </a:endParaRPr>
          </a:p>
        </p:txBody>
      </p:sp>
      <p:sp>
        <p:nvSpPr>
          <p:cNvPr id="15" name="Title 14"/>
          <p:cNvSpPr>
            <a:spLocks noGrp="1"/>
          </p:cNvSpPr>
          <p:nvPr>
            <p:ph type="title"/>
          </p:nvPr>
        </p:nvSpPr>
        <p:spPr>
          <a:xfrm>
            <a:off x="228600" y="137160"/>
            <a:ext cx="8412480" cy="685800"/>
          </a:xfrm>
        </p:spPr>
        <p:txBody>
          <a:bodyPr/>
          <a:lstStyle/>
          <a:p>
            <a:r>
              <a:rPr lang="en-US" dirty="0" smtClean="0">
                <a:solidFill>
                  <a:srgbClr val="7C7044"/>
                </a:solidFill>
              </a:rPr>
              <a:t>OFF DELAY TIMERS</a:t>
            </a:r>
            <a:endParaRPr lang="en-US" dirty="0">
              <a:solidFill>
                <a:srgbClr val="7C7044"/>
              </a:solidFill>
            </a:endParaRPr>
          </a:p>
        </p:txBody>
      </p:sp>
      <p:cxnSp>
        <p:nvCxnSpPr>
          <p:cNvPr id="6" name="Straight Connector 5"/>
          <p:cNvCxnSpPr/>
          <p:nvPr/>
        </p:nvCxnSpPr>
        <p:spPr>
          <a:xfrm>
            <a:off x="18288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3152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48200" y="13716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8"/>
          <p:cNvGrpSpPr/>
          <p:nvPr/>
        </p:nvGrpSpPr>
        <p:grpSpPr>
          <a:xfrm>
            <a:off x="1828800" y="1798458"/>
            <a:ext cx="685800" cy="457200"/>
            <a:chOff x="1600200" y="1371600"/>
            <a:chExt cx="685800" cy="457200"/>
          </a:xfrm>
        </p:grpSpPr>
        <p:cxnSp>
          <p:nvCxnSpPr>
            <p:cNvPr id="10" name="Straight Connector 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13"/>
          <p:cNvGrpSpPr/>
          <p:nvPr/>
        </p:nvGrpSpPr>
        <p:grpSpPr>
          <a:xfrm>
            <a:off x="1828800" y="3197385"/>
            <a:ext cx="685800" cy="457200"/>
            <a:chOff x="1600200" y="1371600"/>
            <a:chExt cx="685800" cy="457200"/>
          </a:xfrm>
        </p:grpSpPr>
        <p:cxnSp>
          <p:nvCxnSpPr>
            <p:cNvPr id="16" name="Straight Connector 1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Group 19"/>
          <p:cNvGrpSpPr/>
          <p:nvPr/>
        </p:nvGrpSpPr>
        <p:grpSpPr>
          <a:xfrm>
            <a:off x="1828800" y="4343400"/>
            <a:ext cx="685800" cy="457200"/>
            <a:chOff x="1600200" y="1371600"/>
            <a:chExt cx="685800" cy="457200"/>
          </a:xfrm>
        </p:grpSpPr>
        <p:cxnSp>
          <p:nvCxnSpPr>
            <p:cNvPr id="21" name="Straight Connector 2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24"/>
          <p:cNvGrpSpPr/>
          <p:nvPr/>
        </p:nvGrpSpPr>
        <p:grpSpPr>
          <a:xfrm>
            <a:off x="1828800" y="5486400"/>
            <a:ext cx="685800" cy="457200"/>
            <a:chOff x="1600200" y="1371600"/>
            <a:chExt cx="685800" cy="457200"/>
          </a:xfrm>
        </p:grpSpPr>
        <p:cxnSp>
          <p:nvCxnSpPr>
            <p:cNvPr id="26" name="Straight Connector 2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33"/>
          <p:cNvGrpSpPr/>
          <p:nvPr/>
        </p:nvGrpSpPr>
        <p:grpSpPr>
          <a:xfrm>
            <a:off x="6248400" y="1447800"/>
            <a:ext cx="685800" cy="457200"/>
            <a:chOff x="2667000" y="1295400"/>
            <a:chExt cx="1143000" cy="609600"/>
          </a:xfrm>
        </p:grpSpPr>
        <p:sp>
          <p:nvSpPr>
            <p:cNvPr id="35" name="Double Bracket 34"/>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Connector 35"/>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37"/>
          <p:cNvGrpSpPr/>
          <p:nvPr/>
        </p:nvGrpSpPr>
        <p:grpSpPr>
          <a:xfrm>
            <a:off x="6248400" y="2133600"/>
            <a:ext cx="685800" cy="457200"/>
            <a:chOff x="2667000" y="1295400"/>
            <a:chExt cx="1143000" cy="609600"/>
          </a:xfrm>
        </p:grpSpPr>
        <p:sp>
          <p:nvSpPr>
            <p:cNvPr id="39" name="Double Bracket 38"/>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p:cNvCxnSpPr/>
          <p:nvPr/>
        </p:nvCxnSpPr>
        <p:spPr>
          <a:xfrm>
            <a:off x="6934200" y="16764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362200" y="2026578"/>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45"/>
          <p:cNvGrpSpPr/>
          <p:nvPr/>
        </p:nvGrpSpPr>
        <p:grpSpPr>
          <a:xfrm>
            <a:off x="6248400" y="5486400"/>
            <a:ext cx="685800" cy="457200"/>
            <a:chOff x="2667000" y="1295400"/>
            <a:chExt cx="1143000" cy="609600"/>
          </a:xfrm>
        </p:grpSpPr>
        <p:sp>
          <p:nvSpPr>
            <p:cNvPr id="47" name="Double Bracket 4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a:xfrm>
            <a:off x="6934200" y="5715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50"/>
          <p:cNvGrpSpPr/>
          <p:nvPr/>
        </p:nvGrpSpPr>
        <p:grpSpPr>
          <a:xfrm>
            <a:off x="6248400" y="3203377"/>
            <a:ext cx="685800" cy="457200"/>
            <a:chOff x="2667000" y="1295400"/>
            <a:chExt cx="1143000" cy="609600"/>
          </a:xfrm>
        </p:grpSpPr>
        <p:sp>
          <p:nvSpPr>
            <p:cNvPr id="52" name="Double Bracket 5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3" name="Straight Connector 52"/>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6934200" y="3431977"/>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Group 55"/>
          <p:cNvGrpSpPr/>
          <p:nvPr/>
        </p:nvGrpSpPr>
        <p:grpSpPr>
          <a:xfrm>
            <a:off x="6248400" y="4343400"/>
            <a:ext cx="685800" cy="457200"/>
            <a:chOff x="2667000" y="1295400"/>
            <a:chExt cx="1143000" cy="609600"/>
          </a:xfrm>
        </p:grpSpPr>
        <p:sp>
          <p:nvSpPr>
            <p:cNvPr id="57" name="Double Bracket 5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0" name="Straight Connector 59"/>
          <p:cNvCxnSpPr/>
          <p:nvPr/>
        </p:nvCxnSpPr>
        <p:spPr>
          <a:xfrm>
            <a:off x="6934200" y="4572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362200" y="3431977"/>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362200" y="5715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362200" y="4572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876800" y="1219201"/>
            <a:ext cx="762000" cy="461665"/>
          </a:xfrm>
          <a:prstGeom prst="rect">
            <a:avLst/>
          </a:prstGeom>
          <a:solidFill>
            <a:schemeClr val="bg2">
              <a:lumMod val="40000"/>
              <a:lumOff val="60000"/>
            </a:schemeClr>
          </a:solidFill>
        </p:spPr>
        <p:txBody>
          <a:bodyPr wrap="square" rtlCol="0">
            <a:spAutoFit/>
          </a:bodyPr>
          <a:lstStyle/>
          <a:p>
            <a:r>
              <a:rPr lang="en-US" dirty="0" smtClean="0"/>
              <a:t>TOF</a:t>
            </a:r>
            <a:endParaRPr lang="en-US" dirty="0"/>
          </a:p>
        </p:txBody>
      </p:sp>
      <p:sp>
        <p:nvSpPr>
          <p:cNvPr id="63" name="TextBox 62"/>
          <p:cNvSpPr txBox="1"/>
          <p:nvPr/>
        </p:nvSpPr>
        <p:spPr>
          <a:xfrm>
            <a:off x="4648200" y="1482904"/>
            <a:ext cx="1295400" cy="261610"/>
          </a:xfrm>
          <a:prstGeom prst="rect">
            <a:avLst/>
          </a:prstGeom>
          <a:noFill/>
        </p:spPr>
        <p:txBody>
          <a:bodyPr wrap="square" rtlCol="0">
            <a:spAutoFit/>
          </a:bodyPr>
          <a:lstStyle/>
          <a:p>
            <a:r>
              <a:rPr lang="en-US" sz="1100" dirty="0" smtClean="0"/>
              <a:t>Timer Off Delay</a:t>
            </a:r>
            <a:endParaRPr lang="en-US" sz="1100" dirty="0"/>
          </a:p>
        </p:txBody>
      </p:sp>
      <p:sp>
        <p:nvSpPr>
          <p:cNvPr id="64" name="TextBox 63"/>
          <p:cNvSpPr txBox="1"/>
          <p:nvPr/>
        </p:nvSpPr>
        <p:spPr>
          <a:xfrm>
            <a:off x="4648200" y="1645578"/>
            <a:ext cx="1752600" cy="1661993"/>
          </a:xfrm>
          <a:prstGeom prst="rect">
            <a:avLst/>
          </a:prstGeom>
          <a:noFill/>
        </p:spPr>
        <p:txBody>
          <a:bodyPr wrap="square" rtlCol="0">
            <a:spAutoFit/>
          </a:bodyPr>
          <a:lstStyle/>
          <a:p>
            <a:pPr>
              <a:lnSpc>
                <a:spcPct val="150000"/>
              </a:lnSpc>
            </a:pPr>
            <a:r>
              <a:rPr lang="en-US" sz="1100" dirty="0" smtClean="0"/>
              <a:t>Timer                     T4:1</a:t>
            </a:r>
          </a:p>
          <a:p>
            <a:pPr>
              <a:lnSpc>
                <a:spcPct val="150000"/>
              </a:lnSpc>
            </a:pPr>
            <a:r>
              <a:rPr lang="en-US" sz="1100" dirty="0" smtClean="0"/>
              <a:t>Time Base                0.1</a:t>
            </a:r>
          </a:p>
          <a:p>
            <a:pPr>
              <a:lnSpc>
                <a:spcPct val="150000"/>
              </a:lnSpc>
            </a:pPr>
            <a:r>
              <a:rPr lang="en-US" sz="1100" dirty="0" smtClean="0"/>
              <a:t>Preset                      100</a:t>
            </a:r>
          </a:p>
          <a:p>
            <a:pPr>
              <a:lnSpc>
                <a:spcPct val="150000"/>
              </a:lnSpc>
            </a:pPr>
            <a:r>
              <a:rPr lang="en-US" sz="1100" dirty="0" smtClean="0">
                <a:solidFill>
                  <a:srgbClr val="FF0000"/>
                </a:solidFill>
              </a:rPr>
              <a:t>Accumulated          100        </a:t>
            </a:r>
            <a:r>
              <a:rPr lang="en-US" dirty="0" smtClean="0"/>
              <a:t>	   </a:t>
            </a:r>
            <a:endParaRPr lang="en-US" dirty="0"/>
          </a:p>
        </p:txBody>
      </p:sp>
      <p:sp>
        <p:nvSpPr>
          <p:cNvPr id="67" name="TextBox 66"/>
          <p:cNvSpPr txBox="1"/>
          <p:nvPr/>
        </p:nvSpPr>
        <p:spPr>
          <a:xfrm>
            <a:off x="6353444" y="1524000"/>
            <a:ext cx="609600" cy="400110"/>
          </a:xfrm>
          <a:prstGeom prst="rect">
            <a:avLst/>
          </a:prstGeom>
          <a:noFill/>
        </p:spPr>
        <p:txBody>
          <a:bodyPr wrap="square" rtlCol="0">
            <a:spAutoFit/>
          </a:bodyPr>
          <a:lstStyle/>
          <a:p>
            <a:r>
              <a:rPr lang="en-US" sz="2000" dirty="0" smtClean="0"/>
              <a:t>EN</a:t>
            </a:r>
            <a:endParaRPr lang="en-US" sz="2000" dirty="0"/>
          </a:p>
        </p:txBody>
      </p:sp>
      <p:sp>
        <p:nvSpPr>
          <p:cNvPr id="68" name="TextBox 67"/>
          <p:cNvSpPr txBox="1"/>
          <p:nvPr/>
        </p:nvSpPr>
        <p:spPr>
          <a:xfrm>
            <a:off x="6299770" y="2162145"/>
            <a:ext cx="609600" cy="400110"/>
          </a:xfrm>
          <a:prstGeom prst="rect">
            <a:avLst/>
          </a:prstGeom>
          <a:noFill/>
        </p:spPr>
        <p:txBody>
          <a:bodyPr wrap="square" rtlCol="0">
            <a:spAutoFit/>
          </a:bodyPr>
          <a:lstStyle/>
          <a:p>
            <a:r>
              <a:rPr lang="en-US" sz="2000" dirty="0" smtClean="0"/>
              <a:t>DN</a:t>
            </a:r>
            <a:endParaRPr lang="en-US" sz="2000" dirty="0"/>
          </a:p>
        </p:txBody>
      </p:sp>
      <p:sp>
        <p:nvSpPr>
          <p:cNvPr id="69" name="TextBox 68"/>
          <p:cNvSpPr txBox="1"/>
          <p:nvPr/>
        </p:nvSpPr>
        <p:spPr>
          <a:xfrm>
            <a:off x="1876425" y="1376861"/>
            <a:ext cx="990600" cy="304800"/>
          </a:xfrm>
          <a:prstGeom prst="rect">
            <a:avLst/>
          </a:prstGeom>
          <a:noFill/>
        </p:spPr>
        <p:txBody>
          <a:bodyPr wrap="square" rtlCol="0">
            <a:spAutoFit/>
          </a:bodyPr>
          <a:lstStyle/>
          <a:p>
            <a:r>
              <a:rPr lang="en-US" dirty="0" smtClean="0"/>
              <a:t>I:1/0</a:t>
            </a:r>
            <a:endParaRPr lang="en-US" dirty="0"/>
          </a:p>
        </p:txBody>
      </p:sp>
      <p:sp>
        <p:nvSpPr>
          <p:cNvPr id="70" name="TextBox 69"/>
          <p:cNvSpPr txBox="1"/>
          <p:nvPr/>
        </p:nvSpPr>
        <p:spPr>
          <a:xfrm>
            <a:off x="6299770" y="2804754"/>
            <a:ext cx="1015430" cy="461665"/>
          </a:xfrm>
          <a:prstGeom prst="rect">
            <a:avLst/>
          </a:prstGeom>
          <a:noFill/>
        </p:spPr>
        <p:txBody>
          <a:bodyPr wrap="square" rtlCol="0">
            <a:spAutoFit/>
          </a:bodyPr>
          <a:lstStyle/>
          <a:p>
            <a:r>
              <a:rPr lang="en-US" dirty="0" smtClean="0"/>
              <a:t>O:2/0</a:t>
            </a:r>
            <a:endParaRPr lang="en-US" dirty="0"/>
          </a:p>
        </p:txBody>
      </p:sp>
      <p:sp>
        <p:nvSpPr>
          <p:cNvPr id="71" name="TextBox 70"/>
          <p:cNvSpPr txBox="1"/>
          <p:nvPr/>
        </p:nvSpPr>
        <p:spPr>
          <a:xfrm>
            <a:off x="6293778" y="5024735"/>
            <a:ext cx="1021422" cy="461665"/>
          </a:xfrm>
          <a:prstGeom prst="rect">
            <a:avLst/>
          </a:prstGeom>
          <a:noFill/>
        </p:spPr>
        <p:txBody>
          <a:bodyPr wrap="square" rtlCol="0">
            <a:spAutoFit/>
          </a:bodyPr>
          <a:lstStyle/>
          <a:p>
            <a:r>
              <a:rPr lang="en-US" dirty="0" smtClean="0"/>
              <a:t>O:2/2</a:t>
            </a:r>
            <a:endParaRPr lang="en-US" dirty="0"/>
          </a:p>
        </p:txBody>
      </p:sp>
      <p:sp>
        <p:nvSpPr>
          <p:cNvPr id="72" name="TextBox 71"/>
          <p:cNvSpPr txBox="1"/>
          <p:nvPr/>
        </p:nvSpPr>
        <p:spPr>
          <a:xfrm>
            <a:off x="6299770" y="3947261"/>
            <a:ext cx="685800" cy="307777"/>
          </a:xfrm>
          <a:prstGeom prst="rect">
            <a:avLst/>
          </a:prstGeom>
          <a:noFill/>
        </p:spPr>
        <p:txBody>
          <a:bodyPr wrap="square" rtlCol="0">
            <a:spAutoFit/>
          </a:bodyPr>
          <a:lstStyle/>
          <a:p>
            <a:r>
              <a:rPr lang="en-US" dirty="0" smtClean="0"/>
              <a:t>O:2/1</a:t>
            </a:r>
            <a:endParaRPr lang="en-US" dirty="0"/>
          </a:p>
        </p:txBody>
      </p:sp>
      <p:sp>
        <p:nvSpPr>
          <p:cNvPr id="73" name="TextBox 72"/>
          <p:cNvSpPr txBox="1"/>
          <p:nvPr/>
        </p:nvSpPr>
        <p:spPr>
          <a:xfrm>
            <a:off x="1828800" y="2735720"/>
            <a:ext cx="1447800" cy="461665"/>
          </a:xfrm>
          <a:prstGeom prst="rect">
            <a:avLst/>
          </a:prstGeom>
          <a:noFill/>
        </p:spPr>
        <p:txBody>
          <a:bodyPr wrap="square" rtlCol="0">
            <a:spAutoFit/>
          </a:bodyPr>
          <a:lstStyle/>
          <a:p>
            <a:r>
              <a:rPr lang="en-US" dirty="0" smtClean="0"/>
              <a:t>T4:1/EN</a:t>
            </a:r>
            <a:endParaRPr lang="en-US" dirty="0"/>
          </a:p>
        </p:txBody>
      </p:sp>
      <p:sp>
        <p:nvSpPr>
          <p:cNvPr id="74" name="TextBox 73"/>
          <p:cNvSpPr txBox="1"/>
          <p:nvPr/>
        </p:nvSpPr>
        <p:spPr>
          <a:xfrm>
            <a:off x="1828800" y="3881091"/>
            <a:ext cx="1219200" cy="461665"/>
          </a:xfrm>
          <a:prstGeom prst="rect">
            <a:avLst/>
          </a:prstGeom>
          <a:noFill/>
        </p:spPr>
        <p:txBody>
          <a:bodyPr wrap="square" rtlCol="0">
            <a:spAutoFit/>
          </a:bodyPr>
          <a:lstStyle/>
          <a:p>
            <a:r>
              <a:rPr lang="en-US" dirty="0" smtClean="0"/>
              <a:t>T4:1/TT</a:t>
            </a:r>
            <a:endParaRPr lang="en-US" dirty="0"/>
          </a:p>
        </p:txBody>
      </p:sp>
      <p:sp>
        <p:nvSpPr>
          <p:cNvPr id="75" name="TextBox 74"/>
          <p:cNvSpPr txBox="1"/>
          <p:nvPr/>
        </p:nvSpPr>
        <p:spPr>
          <a:xfrm>
            <a:off x="1828800" y="5024735"/>
            <a:ext cx="1447800" cy="461665"/>
          </a:xfrm>
          <a:prstGeom prst="rect">
            <a:avLst/>
          </a:prstGeom>
          <a:noFill/>
        </p:spPr>
        <p:txBody>
          <a:bodyPr wrap="square" rtlCol="0">
            <a:spAutoFit/>
          </a:bodyPr>
          <a:lstStyle/>
          <a:p>
            <a:r>
              <a:rPr lang="en-US" dirty="0" smtClean="0"/>
              <a:t>T4:1/DN</a:t>
            </a:r>
            <a:endParaRPr lang="en-US" dirty="0"/>
          </a:p>
        </p:txBody>
      </p:sp>
      <p:sp>
        <p:nvSpPr>
          <p:cNvPr id="76" name="TextBox 75"/>
          <p:cNvSpPr txBox="1"/>
          <p:nvPr/>
        </p:nvSpPr>
        <p:spPr>
          <a:xfrm>
            <a:off x="1828800" y="3676650"/>
            <a:ext cx="1676400" cy="323165"/>
          </a:xfrm>
          <a:prstGeom prst="rect">
            <a:avLst/>
          </a:prstGeom>
          <a:noFill/>
        </p:spPr>
        <p:txBody>
          <a:bodyPr wrap="square" rtlCol="0">
            <a:spAutoFit/>
          </a:bodyPr>
          <a:lstStyle/>
          <a:p>
            <a:r>
              <a:rPr lang="en-US" sz="1500" dirty="0" smtClean="0"/>
              <a:t>Timer Enable Bit</a:t>
            </a:r>
            <a:endParaRPr lang="en-US" sz="1500" dirty="0"/>
          </a:p>
        </p:txBody>
      </p:sp>
      <p:sp>
        <p:nvSpPr>
          <p:cNvPr id="77" name="TextBox 76"/>
          <p:cNvSpPr txBox="1"/>
          <p:nvPr/>
        </p:nvSpPr>
        <p:spPr>
          <a:xfrm>
            <a:off x="1828800" y="4807905"/>
            <a:ext cx="1676400" cy="323165"/>
          </a:xfrm>
          <a:prstGeom prst="rect">
            <a:avLst/>
          </a:prstGeom>
          <a:noFill/>
        </p:spPr>
        <p:txBody>
          <a:bodyPr wrap="square" rtlCol="0">
            <a:spAutoFit/>
          </a:bodyPr>
          <a:lstStyle/>
          <a:p>
            <a:r>
              <a:rPr lang="en-US" sz="1500" dirty="0" smtClean="0"/>
              <a:t>Timer Timing Bit</a:t>
            </a:r>
            <a:endParaRPr lang="en-US" sz="1500" dirty="0"/>
          </a:p>
        </p:txBody>
      </p:sp>
      <p:sp>
        <p:nvSpPr>
          <p:cNvPr id="78" name="TextBox 77"/>
          <p:cNvSpPr txBox="1"/>
          <p:nvPr/>
        </p:nvSpPr>
        <p:spPr>
          <a:xfrm>
            <a:off x="1828081" y="5943600"/>
            <a:ext cx="1676400" cy="323165"/>
          </a:xfrm>
          <a:prstGeom prst="rect">
            <a:avLst/>
          </a:prstGeom>
          <a:noFill/>
        </p:spPr>
        <p:txBody>
          <a:bodyPr wrap="square" rtlCol="0">
            <a:spAutoFit/>
          </a:bodyPr>
          <a:lstStyle/>
          <a:p>
            <a:r>
              <a:rPr lang="en-US" sz="1500" dirty="0" smtClean="0"/>
              <a:t>Timer Done Bit</a:t>
            </a:r>
            <a:endParaRPr lang="en-US" sz="1500" dirty="0"/>
          </a:p>
        </p:txBody>
      </p:sp>
      <p:sp>
        <p:nvSpPr>
          <p:cNvPr id="91" name="Rectangle 90"/>
          <p:cNvSpPr/>
          <p:nvPr/>
        </p:nvSpPr>
        <p:spPr>
          <a:xfrm>
            <a:off x="6400800" y="4343400"/>
            <a:ext cx="3810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3048000" y="2743200"/>
            <a:ext cx="3048000" cy="584775"/>
          </a:xfrm>
          <a:prstGeom prst="rect">
            <a:avLst/>
          </a:prstGeom>
          <a:noFill/>
        </p:spPr>
        <p:txBody>
          <a:bodyPr wrap="square" rtlCol="0">
            <a:spAutoFit/>
          </a:bodyPr>
          <a:lstStyle/>
          <a:p>
            <a:r>
              <a:rPr lang="en-US" sz="1600" dirty="0" smtClean="0">
                <a:solidFill>
                  <a:srgbClr val="FF0000"/>
                </a:solidFill>
              </a:rPr>
              <a:t>When the accumulated value equals the preset value.</a:t>
            </a:r>
            <a:endParaRPr lang="en-US" sz="1600" dirty="0">
              <a:solidFill>
                <a:srgbClr val="FF0000"/>
              </a:solidFill>
            </a:endParaRPr>
          </a:p>
        </p:txBody>
      </p:sp>
      <p:sp>
        <p:nvSpPr>
          <p:cNvPr id="89" name="TextBox 88"/>
          <p:cNvSpPr txBox="1"/>
          <p:nvPr/>
        </p:nvSpPr>
        <p:spPr>
          <a:xfrm>
            <a:off x="0" y="1600200"/>
            <a:ext cx="1828800" cy="646331"/>
          </a:xfrm>
          <a:prstGeom prst="rect">
            <a:avLst/>
          </a:prstGeom>
          <a:noFill/>
        </p:spPr>
        <p:txBody>
          <a:bodyPr wrap="square" rtlCol="0">
            <a:spAutoFit/>
          </a:bodyPr>
          <a:lstStyle/>
          <a:p>
            <a:pPr marL="228600" indent="-228600">
              <a:buFont typeface="Arial" panose="020B0604020202020204" pitchFamily="34" charset="0"/>
              <a:buChar char="•"/>
            </a:pPr>
            <a:r>
              <a:rPr lang="en-US" sz="1800" dirty="0" smtClean="0">
                <a:solidFill>
                  <a:srgbClr val="7C7044"/>
                </a:solidFill>
                <a:latin typeface="Arial Black" panose="020B0A04020102020204" pitchFamily="34" charset="0"/>
              </a:rPr>
              <a:t>All bits go false</a:t>
            </a:r>
            <a:endParaRPr lang="en-US" sz="1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494137089"/>
      </p:ext>
    </p:extLst>
  </p:cSld>
  <p:clrMapOvr>
    <a:masterClrMapping/>
  </p:clrMapOvr>
  <p:transition spd="slow">
    <p:cut/>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194</a:t>
            </a:fld>
            <a:endParaRPr lang="en-US" sz="1800" dirty="0">
              <a:solidFill>
                <a:srgbClr val="7C7044"/>
              </a:solidFill>
              <a:latin typeface="Arial Black" panose="020B0A04020102020204" pitchFamily="34" charset="0"/>
            </a:endParaRPr>
          </a:p>
        </p:txBody>
      </p:sp>
      <p:sp>
        <p:nvSpPr>
          <p:cNvPr id="7" name="Title 14"/>
          <p:cNvSpPr txBox="1">
            <a:spLocks/>
          </p:cNvSpPr>
          <p:nvPr/>
        </p:nvSpPr>
        <p:spPr>
          <a:xfrm>
            <a:off x="228600" y="384048"/>
            <a:ext cx="8412480" cy="685800"/>
          </a:xfrm>
          <a:prstGeom prst="rect">
            <a:avLst/>
          </a:prstGeom>
        </p:spPr>
        <p:txBody>
          <a:bodyPr vert="horz" lIns="82296" tIns="36576" rIns="82296" bIns="36576"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7C7044"/>
                </a:solidFill>
                <a:uLnTx/>
                <a:uFillTx/>
                <a:latin typeface="Arial Black" pitchFamily="34" charset="0"/>
                <a:ea typeface="+mj-ea"/>
                <a:cs typeface="+mj-cs"/>
              </a:rPr>
              <a:t>RETENTIVE TIMER INSTRUCTIONS</a:t>
            </a:r>
            <a:endParaRPr kumimoji="0" lang="en-US" sz="3600" b="1" i="0" u="none" strike="noStrike" kern="1200" cap="none" spc="0" normalizeH="0" baseline="0" noProof="0" dirty="0">
              <a:ln>
                <a:noFill/>
              </a:ln>
              <a:solidFill>
                <a:srgbClr val="7C7044"/>
              </a:solidFill>
              <a:uLnTx/>
              <a:uFillTx/>
              <a:latin typeface="Arial Black" pitchFamily="34" charset="0"/>
              <a:ea typeface="+mj-ea"/>
              <a:cs typeface="+mj-cs"/>
            </a:endParaRPr>
          </a:p>
        </p:txBody>
      </p:sp>
      <p:sp>
        <p:nvSpPr>
          <p:cNvPr id="11" name="TextBox 10"/>
          <p:cNvSpPr txBox="1"/>
          <p:nvPr/>
        </p:nvSpPr>
        <p:spPr>
          <a:xfrm>
            <a:off x="548640" y="1463040"/>
            <a:ext cx="8001000" cy="3397853"/>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The bits of a Retentive timer, act much the same as the bits for an On-Delay timer</a:t>
            </a:r>
          </a:p>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However when the rung instruction containing the timer transitions from true to false, the accumulative value is not </a:t>
            </a:r>
            <a:r>
              <a:rPr lang="en-US" sz="2800" dirty="0" smtClean="0">
                <a:solidFill>
                  <a:srgbClr val="7C7044"/>
                </a:solidFill>
                <a:latin typeface="Arial Black" panose="020B0A04020102020204" pitchFamily="34" charset="0"/>
              </a:rPr>
              <a:t>reset</a:t>
            </a:r>
          </a:p>
        </p:txBody>
      </p:sp>
    </p:spTree>
    <p:extLst>
      <p:ext uri="{BB962C8B-B14F-4D97-AF65-F5344CB8AC3E}">
        <p14:creationId xmlns:p14="http://schemas.microsoft.com/office/powerpoint/2010/main" val="3081114167"/>
      </p:ext>
    </p:extLst>
  </p:cSld>
  <p:clrMapOvr>
    <a:masterClrMapping/>
  </p:clrMapOvr>
  <p:transition spd="slow">
    <p:cut/>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195</a:t>
            </a:fld>
            <a:endParaRPr lang="en-US" sz="1800" dirty="0">
              <a:solidFill>
                <a:srgbClr val="7C7044"/>
              </a:solidFill>
              <a:latin typeface="Arial Black" panose="020B0A04020102020204" pitchFamily="34" charset="0"/>
            </a:endParaRPr>
          </a:p>
        </p:txBody>
      </p:sp>
      <p:sp>
        <p:nvSpPr>
          <p:cNvPr id="7" name="Title 14"/>
          <p:cNvSpPr txBox="1">
            <a:spLocks/>
          </p:cNvSpPr>
          <p:nvPr/>
        </p:nvSpPr>
        <p:spPr>
          <a:xfrm>
            <a:off x="228600" y="384048"/>
            <a:ext cx="8412480" cy="685800"/>
          </a:xfrm>
          <a:prstGeom prst="rect">
            <a:avLst/>
          </a:prstGeom>
        </p:spPr>
        <p:txBody>
          <a:bodyPr vert="horz" lIns="82296" tIns="36576" rIns="82296" bIns="36576"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7C7044"/>
                </a:solidFill>
                <a:uLnTx/>
                <a:uFillTx/>
                <a:latin typeface="Arial Black" pitchFamily="34" charset="0"/>
                <a:ea typeface="+mj-ea"/>
                <a:cs typeface="+mj-cs"/>
              </a:rPr>
              <a:t>RETENTIVE TIMER INSTRUCTIONS</a:t>
            </a:r>
            <a:endParaRPr kumimoji="0" lang="en-US" sz="3600" b="1" i="0" u="none" strike="noStrike" kern="1200" cap="none" spc="0" normalizeH="0" baseline="0" noProof="0" dirty="0">
              <a:ln>
                <a:noFill/>
              </a:ln>
              <a:solidFill>
                <a:srgbClr val="7C7044"/>
              </a:solidFill>
              <a:uLnTx/>
              <a:uFillTx/>
              <a:latin typeface="Arial Black" pitchFamily="34" charset="0"/>
              <a:ea typeface="+mj-ea"/>
              <a:cs typeface="+mj-cs"/>
            </a:endParaRPr>
          </a:p>
        </p:txBody>
      </p:sp>
      <p:sp>
        <p:nvSpPr>
          <p:cNvPr id="11" name="TextBox 10"/>
          <p:cNvSpPr txBox="1"/>
          <p:nvPr/>
        </p:nvSpPr>
        <p:spPr>
          <a:xfrm>
            <a:off x="548640" y="1463040"/>
            <a:ext cx="8001000" cy="3797963"/>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Loss </a:t>
            </a:r>
            <a:r>
              <a:rPr lang="en-US" sz="2800" dirty="0">
                <a:solidFill>
                  <a:srgbClr val="7C7044"/>
                </a:solidFill>
                <a:latin typeface="Arial Black" panose="020B0A04020102020204" pitchFamily="34" charset="0"/>
              </a:rPr>
              <a:t>of power to the timer after it reaches its preset value does not effect the state of the </a:t>
            </a:r>
            <a:r>
              <a:rPr lang="en-US" sz="2800" dirty="0" smtClean="0">
                <a:solidFill>
                  <a:srgbClr val="7C7044"/>
                </a:solidFill>
                <a:latin typeface="Arial Black" panose="020B0A04020102020204" pitchFamily="34" charset="0"/>
              </a:rPr>
              <a:t>bits</a:t>
            </a:r>
          </a:p>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A </a:t>
            </a:r>
            <a:r>
              <a:rPr lang="en-US" sz="2800" dirty="0" smtClean="0">
                <a:solidFill>
                  <a:srgbClr val="7C7044"/>
                </a:solidFill>
                <a:latin typeface="Arial Black" panose="020B0A04020102020204" pitchFamily="34" charset="0"/>
              </a:rPr>
              <a:t>Retentive </a:t>
            </a:r>
            <a:r>
              <a:rPr lang="en-US" sz="2800" dirty="0">
                <a:solidFill>
                  <a:srgbClr val="7C7044"/>
                </a:solidFill>
                <a:latin typeface="Arial Black" panose="020B0A04020102020204" pitchFamily="34" charset="0"/>
              </a:rPr>
              <a:t>timer must be intentionally reset</a:t>
            </a:r>
          </a:p>
          <a:p>
            <a:endParaRPr lang="en-US" dirty="0">
              <a:solidFill>
                <a:srgbClr val="7C7044"/>
              </a:solidFill>
            </a:endParaRPr>
          </a:p>
          <a:p>
            <a:endParaRPr lang="en-US" dirty="0">
              <a:solidFill>
                <a:srgbClr val="7C7044"/>
              </a:solidFill>
            </a:endParaRPr>
          </a:p>
          <a:p>
            <a:endParaRPr lang="en-US" sz="2400" dirty="0">
              <a:solidFill>
                <a:srgbClr val="7C7044"/>
              </a:solidFill>
            </a:endParaRPr>
          </a:p>
        </p:txBody>
      </p:sp>
    </p:spTree>
    <p:extLst>
      <p:ext uri="{BB962C8B-B14F-4D97-AF65-F5344CB8AC3E}">
        <p14:creationId xmlns:p14="http://schemas.microsoft.com/office/powerpoint/2010/main" val="2443875159"/>
      </p:ext>
    </p:extLst>
  </p:cSld>
  <p:clrMapOvr>
    <a:masterClrMapping/>
  </p:clrMapOvr>
  <p:transition spd="slow">
    <p:cut/>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196</a:t>
            </a:fld>
            <a:endParaRPr lang="en-US" sz="1800" dirty="0">
              <a:solidFill>
                <a:srgbClr val="7C7044"/>
              </a:solidFill>
              <a:latin typeface="Arial Black" panose="020B0A04020102020204" pitchFamily="34" charset="0"/>
            </a:endParaRPr>
          </a:p>
        </p:txBody>
      </p:sp>
      <p:sp>
        <p:nvSpPr>
          <p:cNvPr id="15" name="Title 14"/>
          <p:cNvSpPr>
            <a:spLocks noGrp="1"/>
          </p:cNvSpPr>
          <p:nvPr>
            <p:ph type="title"/>
          </p:nvPr>
        </p:nvSpPr>
        <p:spPr>
          <a:xfrm>
            <a:off x="228600" y="137160"/>
            <a:ext cx="8412480" cy="685800"/>
          </a:xfrm>
        </p:spPr>
        <p:txBody>
          <a:bodyPr/>
          <a:lstStyle/>
          <a:p>
            <a:r>
              <a:rPr lang="en-US" dirty="0" smtClean="0">
                <a:solidFill>
                  <a:srgbClr val="7C7044"/>
                </a:solidFill>
              </a:rPr>
              <a:t>RETENTIVE TIMERS</a:t>
            </a:r>
            <a:endParaRPr lang="en-US" dirty="0">
              <a:solidFill>
                <a:srgbClr val="7C7044"/>
              </a:solidFill>
            </a:endParaRPr>
          </a:p>
        </p:txBody>
      </p:sp>
      <p:cxnSp>
        <p:nvCxnSpPr>
          <p:cNvPr id="6" name="Straight Connector 5"/>
          <p:cNvCxnSpPr/>
          <p:nvPr/>
        </p:nvCxnSpPr>
        <p:spPr>
          <a:xfrm>
            <a:off x="18288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3152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48200" y="13716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8"/>
          <p:cNvGrpSpPr/>
          <p:nvPr/>
        </p:nvGrpSpPr>
        <p:grpSpPr>
          <a:xfrm>
            <a:off x="1828800" y="1798458"/>
            <a:ext cx="685800" cy="457200"/>
            <a:chOff x="1600200" y="1371600"/>
            <a:chExt cx="685800" cy="457200"/>
          </a:xfrm>
        </p:grpSpPr>
        <p:cxnSp>
          <p:nvCxnSpPr>
            <p:cNvPr id="10" name="Straight Connector 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13"/>
          <p:cNvGrpSpPr/>
          <p:nvPr/>
        </p:nvGrpSpPr>
        <p:grpSpPr>
          <a:xfrm>
            <a:off x="1828800" y="3197385"/>
            <a:ext cx="685800" cy="457200"/>
            <a:chOff x="1600200" y="1371600"/>
            <a:chExt cx="685800" cy="457200"/>
          </a:xfrm>
        </p:grpSpPr>
        <p:cxnSp>
          <p:nvCxnSpPr>
            <p:cNvPr id="16" name="Straight Connector 1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Group 19"/>
          <p:cNvGrpSpPr/>
          <p:nvPr/>
        </p:nvGrpSpPr>
        <p:grpSpPr>
          <a:xfrm>
            <a:off x="1828800" y="4343400"/>
            <a:ext cx="685800" cy="457200"/>
            <a:chOff x="1600200" y="1371600"/>
            <a:chExt cx="685800" cy="457200"/>
          </a:xfrm>
        </p:grpSpPr>
        <p:cxnSp>
          <p:nvCxnSpPr>
            <p:cNvPr id="21" name="Straight Connector 2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33"/>
          <p:cNvGrpSpPr/>
          <p:nvPr/>
        </p:nvGrpSpPr>
        <p:grpSpPr>
          <a:xfrm>
            <a:off x="6248400" y="1447800"/>
            <a:ext cx="685800" cy="457200"/>
            <a:chOff x="2667000" y="1295400"/>
            <a:chExt cx="1143000" cy="609600"/>
          </a:xfrm>
        </p:grpSpPr>
        <p:sp>
          <p:nvSpPr>
            <p:cNvPr id="35" name="Double Bracket 34"/>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Connector 35"/>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37"/>
          <p:cNvGrpSpPr/>
          <p:nvPr/>
        </p:nvGrpSpPr>
        <p:grpSpPr>
          <a:xfrm>
            <a:off x="6248400" y="2133600"/>
            <a:ext cx="685800" cy="457200"/>
            <a:chOff x="2667000" y="1295400"/>
            <a:chExt cx="1143000" cy="609600"/>
          </a:xfrm>
        </p:grpSpPr>
        <p:sp>
          <p:nvSpPr>
            <p:cNvPr id="39" name="Double Bracket 38"/>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p:cNvCxnSpPr/>
          <p:nvPr/>
        </p:nvCxnSpPr>
        <p:spPr>
          <a:xfrm>
            <a:off x="6934200" y="16764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362200" y="2026578"/>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50"/>
          <p:cNvGrpSpPr/>
          <p:nvPr/>
        </p:nvGrpSpPr>
        <p:grpSpPr>
          <a:xfrm>
            <a:off x="6248400" y="3203377"/>
            <a:ext cx="685800" cy="457200"/>
            <a:chOff x="2667000" y="1295400"/>
            <a:chExt cx="1143000" cy="609600"/>
          </a:xfrm>
        </p:grpSpPr>
        <p:sp>
          <p:nvSpPr>
            <p:cNvPr id="52" name="Double Bracket 5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3" name="Straight Connector 52"/>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6934200" y="3431977"/>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Group 55"/>
          <p:cNvGrpSpPr/>
          <p:nvPr/>
        </p:nvGrpSpPr>
        <p:grpSpPr>
          <a:xfrm>
            <a:off x="6248400" y="4343400"/>
            <a:ext cx="685800" cy="457200"/>
            <a:chOff x="2667000" y="1295400"/>
            <a:chExt cx="1143000" cy="609600"/>
          </a:xfrm>
        </p:grpSpPr>
        <p:sp>
          <p:nvSpPr>
            <p:cNvPr id="57" name="Double Bracket 5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0" name="Straight Connector 59"/>
          <p:cNvCxnSpPr/>
          <p:nvPr/>
        </p:nvCxnSpPr>
        <p:spPr>
          <a:xfrm>
            <a:off x="6934200" y="4572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362200" y="3431977"/>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362200" y="4572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876800" y="1219200"/>
            <a:ext cx="914400" cy="461665"/>
          </a:xfrm>
          <a:prstGeom prst="rect">
            <a:avLst/>
          </a:prstGeom>
          <a:solidFill>
            <a:schemeClr val="bg2">
              <a:lumMod val="40000"/>
              <a:lumOff val="60000"/>
            </a:schemeClr>
          </a:solidFill>
        </p:spPr>
        <p:txBody>
          <a:bodyPr wrap="square" rtlCol="0">
            <a:spAutoFit/>
          </a:bodyPr>
          <a:lstStyle/>
          <a:p>
            <a:r>
              <a:rPr lang="en-US" dirty="0" smtClean="0"/>
              <a:t>RTO</a:t>
            </a:r>
            <a:endParaRPr lang="en-US" dirty="0"/>
          </a:p>
        </p:txBody>
      </p:sp>
      <p:sp>
        <p:nvSpPr>
          <p:cNvPr id="63" name="TextBox 62"/>
          <p:cNvSpPr txBox="1"/>
          <p:nvPr/>
        </p:nvSpPr>
        <p:spPr>
          <a:xfrm>
            <a:off x="4648200" y="1482904"/>
            <a:ext cx="1828800" cy="261610"/>
          </a:xfrm>
          <a:prstGeom prst="rect">
            <a:avLst/>
          </a:prstGeom>
          <a:noFill/>
        </p:spPr>
        <p:txBody>
          <a:bodyPr wrap="square" rtlCol="0">
            <a:spAutoFit/>
          </a:bodyPr>
          <a:lstStyle/>
          <a:p>
            <a:r>
              <a:rPr lang="en-US" sz="1100" dirty="0" smtClean="0"/>
              <a:t>Retentive Timer On</a:t>
            </a:r>
            <a:endParaRPr lang="en-US" sz="1100" dirty="0"/>
          </a:p>
        </p:txBody>
      </p:sp>
      <p:sp>
        <p:nvSpPr>
          <p:cNvPr id="64" name="TextBox 63"/>
          <p:cNvSpPr txBox="1"/>
          <p:nvPr/>
        </p:nvSpPr>
        <p:spPr>
          <a:xfrm>
            <a:off x="4648200" y="1645578"/>
            <a:ext cx="1752600" cy="1661993"/>
          </a:xfrm>
          <a:prstGeom prst="rect">
            <a:avLst/>
          </a:prstGeom>
          <a:noFill/>
        </p:spPr>
        <p:txBody>
          <a:bodyPr wrap="square" rtlCol="0">
            <a:spAutoFit/>
          </a:bodyPr>
          <a:lstStyle/>
          <a:p>
            <a:pPr>
              <a:lnSpc>
                <a:spcPct val="150000"/>
              </a:lnSpc>
            </a:pPr>
            <a:r>
              <a:rPr lang="en-US" sz="1100" dirty="0" smtClean="0"/>
              <a:t>Timer                     T4:1</a:t>
            </a:r>
          </a:p>
          <a:p>
            <a:pPr>
              <a:lnSpc>
                <a:spcPct val="150000"/>
              </a:lnSpc>
            </a:pPr>
            <a:r>
              <a:rPr lang="en-US" sz="1100" dirty="0" smtClean="0"/>
              <a:t>Time Base                0.1</a:t>
            </a:r>
          </a:p>
          <a:p>
            <a:pPr>
              <a:lnSpc>
                <a:spcPct val="150000"/>
              </a:lnSpc>
            </a:pPr>
            <a:r>
              <a:rPr lang="en-US" sz="1100" dirty="0" smtClean="0"/>
              <a:t>Preset                      100</a:t>
            </a:r>
          </a:p>
          <a:p>
            <a:pPr>
              <a:lnSpc>
                <a:spcPct val="150000"/>
              </a:lnSpc>
            </a:pPr>
            <a:r>
              <a:rPr lang="en-US" sz="1100" dirty="0" smtClean="0"/>
              <a:t>Accumulated             0        </a:t>
            </a:r>
            <a:r>
              <a:rPr lang="en-US" dirty="0" smtClean="0"/>
              <a:t>	   </a:t>
            </a:r>
            <a:endParaRPr lang="en-US" dirty="0"/>
          </a:p>
        </p:txBody>
      </p:sp>
      <p:sp>
        <p:nvSpPr>
          <p:cNvPr id="67" name="TextBox 66"/>
          <p:cNvSpPr txBox="1"/>
          <p:nvPr/>
        </p:nvSpPr>
        <p:spPr>
          <a:xfrm>
            <a:off x="6359436" y="1450032"/>
            <a:ext cx="609600" cy="400110"/>
          </a:xfrm>
          <a:prstGeom prst="rect">
            <a:avLst/>
          </a:prstGeom>
          <a:noFill/>
        </p:spPr>
        <p:txBody>
          <a:bodyPr wrap="square" rtlCol="0">
            <a:spAutoFit/>
          </a:bodyPr>
          <a:lstStyle/>
          <a:p>
            <a:r>
              <a:rPr lang="en-US" sz="2000" dirty="0" smtClean="0"/>
              <a:t>EN</a:t>
            </a:r>
            <a:endParaRPr lang="en-US" sz="2000" dirty="0"/>
          </a:p>
        </p:txBody>
      </p:sp>
      <p:sp>
        <p:nvSpPr>
          <p:cNvPr id="68" name="TextBox 67"/>
          <p:cNvSpPr txBox="1"/>
          <p:nvPr/>
        </p:nvSpPr>
        <p:spPr>
          <a:xfrm>
            <a:off x="6324600" y="2133600"/>
            <a:ext cx="609600" cy="400110"/>
          </a:xfrm>
          <a:prstGeom prst="rect">
            <a:avLst/>
          </a:prstGeom>
          <a:noFill/>
        </p:spPr>
        <p:txBody>
          <a:bodyPr wrap="square" rtlCol="0">
            <a:spAutoFit/>
          </a:bodyPr>
          <a:lstStyle/>
          <a:p>
            <a:r>
              <a:rPr lang="en-US" sz="2000" dirty="0" smtClean="0"/>
              <a:t>DN</a:t>
            </a:r>
            <a:endParaRPr lang="en-US" sz="2000" dirty="0"/>
          </a:p>
        </p:txBody>
      </p:sp>
      <p:sp>
        <p:nvSpPr>
          <p:cNvPr id="69" name="TextBox 68"/>
          <p:cNvSpPr txBox="1"/>
          <p:nvPr/>
        </p:nvSpPr>
        <p:spPr>
          <a:xfrm>
            <a:off x="1905000" y="1371600"/>
            <a:ext cx="990600" cy="304800"/>
          </a:xfrm>
          <a:prstGeom prst="rect">
            <a:avLst/>
          </a:prstGeom>
          <a:noFill/>
        </p:spPr>
        <p:txBody>
          <a:bodyPr wrap="square" rtlCol="0">
            <a:spAutoFit/>
          </a:bodyPr>
          <a:lstStyle/>
          <a:p>
            <a:r>
              <a:rPr lang="en-US" dirty="0" smtClean="0"/>
              <a:t>I:1/0</a:t>
            </a:r>
            <a:endParaRPr lang="en-US" dirty="0"/>
          </a:p>
        </p:txBody>
      </p:sp>
      <p:sp>
        <p:nvSpPr>
          <p:cNvPr id="70" name="TextBox 69"/>
          <p:cNvSpPr txBox="1"/>
          <p:nvPr/>
        </p:nvSpPr>
        <p:spPr>
          <a:xfrm>
            <a:off x="6299770" y="2748156"/>
            <a:ext cx="1015430" cy="461665"/>
          </a:xfrm>
          <a:prstGeom prst="rect">
            <a:avLst/>
          </a:prstGeom>
          <a:noFill/>
        </p:spPr>
        <p:txBody>
          <a:bodyPr wrap="square" rtlCol="0">
            <a:spAutoFit/>
          </a:bodyPr>
          <a:lstStyle/>
          <a:p>
            <a:r>
              <a:rPr lang="en-US" dirty="0" smtClean="0"/>
              <a:t>O:2/0</a:t>
            </a:r>
            <a:endParaRPr lang="en-US" dirty="0"/>
          </a:p>
        </p:txBody>
      </p:sp>
      <p:sp>
        <p:nvSpPr>
          <p:cNvPr id="72" name="TextBox 71"/>
          <p:cNvSpPr txBox="1"/>
          <p:nvPr/>
        </p:nvSpPr>
        <p:spPr>
          <a:xfrm>
            <a:off x="6299770" y="3918466"/>
            <a:ext cx="1015430" cy="461665"/>
          </a:xfrm>
          <a:prstGeom prst="rect">
            <a:avLst/>
          </a:prstGeom>
          <a:noFill/>
        </p:spPr>
        <p:txBody>
          <a:bodyPr wrap="square" rtlCol="0">
            <a:spAutoFit/>
          </a:bodyPr>
          <a:lstStyle/>
          <a:p>
            <a:r>
              <a:rPr lang="en-US" dirty="0" smtClean="0"/>
              <a:t>O:2/1</a:t>
            </a:r>
            <a:endParaRPr lang="en-US" dirty="0"/>
          </a:p>
        </p:txBody>
      </p:sp>
      <p:sp>
        <p:nvSpPr>
          <p:cNvPr id="73" name="TextBox 72"/>
          <p:cNvSpPr txBox="1"/>
          <p:nvPr/>
        </p:nvSpPr>
        <p:spPr>
          <a:xfrm>
            <a:off x="1795732" y="2748156"/>
            <a:ext cx="1295400" cy="461665"/>
          </a:xfrm>
          <a:prstGeom prst="rect">
            <a:avLst/>
          </a:prstGeom>
          <a:noFill/>
        </p:spPr>
        <p:txBody>
          <a:bodyPr wrap="square" rtlCol="0">
            <a:spAutoFit/>
          </a:bodyPr>
          <a:lstStyle/>
          <a:p>
            <a:r>
              <a:rPr lang="en-US" dirty="0" smtClean="0"/>
              <a:t>T4:1/DN</a:t>
            </a:r>
            <a:endParaRPr lang="en-US" dirty="0"/>
          </a:p>
        </p:txBody>
      </p:sp>
      <p:sp>
        <p:nvSpPr>
          <p:cNvPr id="74" name="TextBox 73"/>
          <p:cNvSpPr txBox="1"/>
          <p:nvPr/>
        </p:nvSpPr>
        <p:spPr>
          <a:xfrm>
            <a:off x="1828800" y="3961655"/>
            <a:ext cx="1262332" cy="461665"/>
          </a:xfrm>
          <a:prstGeom prst="rect">
            <a:avLst/>
          </a:prstGeom>
          <a:noFill/>
        </p:spPr>
        <p:txBody>
          <a:bodyPr wrap="square" rtlCol="0">
            <a:spAutoFit/>
          </a:bodyPr>
          <a:lstStyle/>
          <a:p>
            <a:r>
              <a:rPr lang="en-US" dirty="0" smtClean="0"/>
              <a:t>T4:1/EN</a:t>
            </a:r>
            <a:endParaRPr lang="en-US" dirty="0"/>
          </a:p>
        </p:txBody>
      </p:sp>
      <p:sp>
        <p:nvSpPr>
          <p:cNvPr id="76" name="TextBox 75"/>
          <p:cNvSpPr txBox="1"/>
          <p:nvPr/>
        </p:nvSpPr>
        <p:spPr>
          <a:xfrm>
            <a:off x="1828800" y="3660577"/>
            <a:ext cx="1676400" cy="323165"/>
          </a:xfrm>
          <a:prstGeom prst="rect">
            <a:avLst/>
          </a:prstGeom>
          <a:noFill/>
        </p:spPr>
        <p:txBody>
          <a:bodyPr wrap="square" rtlCol="0">
            <a:spAutoFit/>
          </a:bodyPr>
          <a:lstStyle/>
          <a:p>
            <a:r>
              <a:rPr lang="en-US" sz="1500" dirty="0" smtClean="0"/>
              <a:t>Timer Done Bit</a:t>
            </a:r>
            <a:endParaRPr lang="en-US" sz="1500" dirty="0"/>
          </a:p>
        </p:txBody>
      </p:sp>
      <p:sp>
        <p:nvSpPr>
          <p:cNvPr id="77" name="TextBox 76"/>
          <p:cNvSpPr txBox="1"/>
          <p:nvPr/>
        </p:nvSpPr>
        <p:spPr>
          <a:xfrm>
            <a:off x="1828800" y="4828000"/>
            <a:ext cx="1676400" cy="323165"/>
          </a:xfrm>
          <a:prstGeom prst="rect">
            <a:avLst/>
          </a:prstGeom>
          <a:noFill/>
        </p:spPr>
        <p:txBody>
          <a:bodyPr wrap="square" rtlCol="0">
            <a:spAutoFit/>
          </a:bodyPr>
          <a:lstStyle/>
          <a:p>
            <a:r>
              <a:rPr lang="en-US" sz="1500" dirty="0" smtClean="0"/>
              <a:t>Timer Enable Bit</a:t>
            </a:r>
            <a:endParaRPr lang="en-US" sz="1500" dirty="0"/>
          </a:p>
        </p:txBody>
      </p:sp>
      <p:grpSp>
        <p:nvGrpSpPr>
          <p:cNvPr id="79" name="Group 19"/>
          <p:cNvGrpSpPr/>
          <p:nvPr/>
        </p:nvGrpSpPr>
        <p:grpSpPr>
          <a:xfrm>
            <a:off x="1828800" y="5410200"/>
            <a:ext cx="685800" cy="457200"/>
            <a:chOff x="1600200" y="1371600"/>
            <a:chExt cx="685800" cy="457200"/>
          </a:xfrm>
        </p:grpSpPr>
        <p:cxnSp>
          <p:nvCxnSpPr>
            <p:cNvPr id="80" name="Straight Connector 7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55"/>
          <p:cNvGrpSpPr/>
          <p:nvPr/>
        </p:nvGrpSpPr>
        <p:grpSpPr>
          <a:xfrm>
            <a:off x="6096000" y="5410200"/>
            <a:ext cx="968286" cy="457200"/>
            <a:chOff x="2667000" y="1295400"/>
            <a:chExt cx="1143000" cy="609600"/>
          </a:xfrm>
        </p:grpSpPr>
        <p:sp>
          <p:nvSpPr>
            <p:cNvPr id="85" name="Double Bracket 84"/>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6" name="Straight Connector 85"/>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8" name="Straight Connector 87"/>
          <p:cNvCxnSpPr/>
          <p:nvPr/>
        </p:nvCxnSpPr>
        <p:spPr>
          <a:xfrm>
            <a:off x="6934200" y="5638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362200" y="56388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251771" y="5045015"/>
            <a:ext cx="824930" cy="461665"/>
          </a:xfrm>
          <a:prstGeom prst="rect">
            <a:avLst/>
          </a:prstGeom>
          <a:noFill/>
        </p:spPr>
        <p:txBody>
          <a:bodyPr wrap="square" rtlCol="0">
            <a:spAutoFit/>
          </a:bodyPr>
          <a:lstStyle/>
          <a:p>
            <a:r>
              <a:rPr lang="en-US" dirty="0" smtClean="0"/>
              <a:t>T4:1</a:t>
            </a:r>
            <a:endParaRPr lang="en-US" dirty="0"/>
          </a:p>
        </p:txBody>
      </p:sp>
      <p:sp>
        <p:nvSpPr>
          <p:cNvPr id="91" name="TextBox 90"/>
          <p:cNvSpPr txBox="1"/>
          <p:nvPr/>
        </p:nvSpPr>
        <p:spPr>
          <a:xfrm>
            <a:off x="1905000" y="5005397"/>
            <a:ext cx="990600" cy="304800"/>
          </a:xfrm>
          <a:prstGeom prst="rect">
            <a:avLst/>
          </a:prstGeom>
          <a:noFill/>
        </p:spPr>
        <p:txBody>
          <a:bodyPr wrap="square" rtlCol="0">
            <a:spAutoFit/>
          </a:bodyPr>
          <a:lstStyle/>
          <a:p>
            <a:r>
              <a:rPr lang="en-US" dirty="0" smtClean="0"/>
              <a:t>I:1/1</a:t>
            </a:r>
            <a:endParaRPr lang="en-US" dirty="0"/>
          </a:p>
        </p:txBody>
      </p:sp>
      <p:sp>
        <p:nvSpPr>
          <p:cNvPr id="92" name="TextBox 91"/>
          <p:cNvSpPr txBox="1"/>
          <p:nvPr/>
        </p:nvSpPr>
        <p:spPr>
          <a:xfrm>
            <a:off x="1930160" y="5896271"/>
            <a:ext cx="609600" cy="323165"/>
          </a:xfrm>
          <a:prstGeom prst="rect">
            <a:avLst/>
          </a:prstGeom>
          <a:noFill/>
        </p:spPr>
        <p:txBody>
          <a:bodyPr wrap="square" rtlCol="0">
            <a:spAutoFit/>
          </a:bodyPr>
          <a:lstStyle/>
          <a:p>
            <a:r>
              <a:rPr lang="en-US" sz="1500" dirty="0" smtClean="0"/>
              <a:t>Reset</a:t>
            </a:r>
            <a:endParaRPr lang="en-US" sz="1500" dirty="0"/>
          </a:p>
        </p:txBody>
      </p:sp>
      <p:sp>
        <p:nvSpPr>
          <p:cNvPr id="93" name="TextBox 92"/>
          <p:cNvSpPr txBox="1"/>
          <p:nvPr/>
        </p:nvSpPr>
        <p:spPr>
          <a:xfrm>
            <a:off x="6234148" y="5438745"/>
            <a:ext cx="800100" cy="400110"/>
          </a:xfrm>
          <a:prstGeom prst="rect">
            <a:avLst/>
          </a:prstGeom>
          <a:noFill/>
        </p:spPr>
        <p:txBody>
          <a:bodyPr wrap="square" rtlCol="0">
            <a:spAutoFit/>
          </a:bodyPr>
          <a:lstStyle/>
          <a:p>
            <a:r>
              <a:rPr lang="en-US" sz="2000" dirty="0" smtClean="0"/>
              <a:t>RES</a:t>
            </a:r>
            <a:endParaRPr lang="en-US" sz="2000" dirty="0"/>
          </a:p>
        </p:txBody>
      </p:sp>
      <p:sp>
        <p:nvSpPr>
          <p:cNvPr id="71" name="TextBox 70"/>
          <p:cNvSpPr txBox="1"/>
          <p:nvPr/>
        </p:nvSpPr>
        <p:spPr>
          <a:xfrm>
            <a:off x="3124200" y="3733800"/>
            <a:ext cx="2971800" cy="646331"/>
          </a:xfrm>
          <a:prstGeom prst="rect">
            <a:avLst/>
          </a:prstGeom>
          <a:noFill/>
        </p:spPr>
        <p:txBody>
          <a:bodyPr wrap="square" rtlCol="0">
            <a:spAutoFit/>
          </a:bodyPr>
          <a:lstStyle/>
          <a:p>
            <a:pPr algn="ctr"/>
            <a:r>
              <a:rPr lang="en-US" sz="1800" dirty="0" smtClean="0">
                <a:solidFill>
                  <a:srgbClr val="FF0000"/>
                </a:solidFill>
              </a:rPr>
              <a:t>Retentive timers require a reset instruction.</a:t>
            </a:r>
            <a:endParaRPr lang="en-US" sz="1800" dirty="0">
              <a:solidFill>
                <a:srgbClr val="FF0000"/>
              </a:solidFill>
            </a:endParaRPr>
          </a:p>
        </p:txBody>
      </p:sp>
      <p:cxnSp>
        <p:nvCxnSpPr>
          <p:cNvPr id="78" name="Straight Arrow Connector 77"/>
          <p:cNvCxnSpPr>
            <a:endCxn id="90" idx="1"/>
          </p:cNvCxnSpPr>
          <p:nvPr/>
        </p:nvCxnSpPr>
        <p:spPr>
          <a:xfrm>
            <a:off x="5590801" y="4359215"/>
            <a:ext cx="660970" cy="91663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03050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197</a:t>
            </a:fld>
            <a:endParaRPr lang="en-US" sz="1800" dirty="0">
              <a:solidFill>
                <a:srgbClr val="7C7044"/>
              </a:solidFill>
              <a:latin typeface="Arial Black" panose="020B0A04020102020204" pitchFamily="34" charset="0"/>
            </a:endParaRPr>
          </a:p>
        </p:txBody>
      </p:sp>
      <p:sp>
        <p:nvSpPr>
          <p:cNvPr id="11" name="TextBox 10"/>
          <p:cNvSpPr txBox="1"/>
          <p:nvPr/>
        </p:nvSpPr>
        <p:spPr>
          <a:xfrm>
            <a:off x="548640" y="1463040"/>
            <a:ext cx="8001000" cy="3367076"/>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The programming of two or more timers together is called Cascading</a:t>
            </a:r>
          </a:p>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Timers can be interconnected to solve a variety of logic control </a:t>
            </a:r>
            <a:r>
              <a:rPr lang="en-US" sz="2800" dirty="0" smtClean="0">
                <a:solidFill>
                  <a:srgbClr val="7C7044"/>
                </a:solidFill>
                <a:latin typeface="Arial Black" panose="020B0A04020102020204" pitchFamily="34" charset="0"/>
              </a:rPr>
              <a:t>functions</a:t>
            </a:r>
          </a:p>
          <a:p>
            <a:endParaRPr lang="en-US" dirty="0">
              <a:solidFill>
                <a:srgbClr val="7C7044"/>
              </a:solidFill>
            </a:endParaRPr>
          </a:p>
          <a:p>
            <a:endParaRPr lang="en-US" dirty="0">
              <a:solidFill>
                <a:srgbClr val="7C7044"/>
              </a:solidFill>
            </a:endParaRPr>
          </a:p>
          <a:p>
            <a:endParaRPr lang="en-US" sz="2400" dirty="0">
              <a:solidFill>
                <a:srgbClr val="7C7044"/>
              </a:solidFill>
            </a:endParaRPr>
          </a:p>
        </p:txBody>
      </p:sp>
      <p:sp>
        <p:nvSpPr>
          <p:cNvPr id="8" name="Title 14"/>
          <p:cNvSpPr>
            <a:spLocks noGrp="1"/>
          </p:cNvSpPr>
          <p:nvPr>
            <p:ph type="title"/>
          </p:nvPr>
        </p:nvSpPr>
        <p:spPr>
          <a:xfrm>
            <a:off x="228600" y="137160"/>
            <a:ext cx="8412480" cy="685800"/>
          </a:xfrm>
        </p:spPr>
        <p:txBody>
          <a:bodyPr/>
          <a:lstStyle/>
          <a:p>
            <a:r>
              <a:rPr lang="en-US" dirty="0" smtClean="0">
                <a:solidFill>
                  <a:srgbClr val="7C7044"/>
                </a:solidFill>
              </a:rPr>
              <a:t>CASCADING TIMERS</a:t>
            </a:r>
            <a:endParaRPr lang="en-US" dirty="0">
              <a:solidFill>
                <a:srgbClr val="7C7044"/>
              </a:solidFill>
            </a:endParaRPr>
          </a:p>
        </p:txBody>
      </p:sp>
    </p:spTree>
    <p:extLst>
      <p:ext uri="{BB962C8B-B14F-4D97-AF65-F5344CB8AC3E}">
        <p14:creationId xmlns:p14="http://schemas.microsoft.com/office/powerpoint/2010/main" val="3301160232"/>
      </p:ext>
    </p:extLst>
  </p:cSld>
  <p:clrMapOvr>
    <a:masterClrMapping/>
  </p:clrMapOvr>
  <p:transition spd="slow">
    <p:cut/>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198</a:t>
            </a:fld>
            <a:endParaRPr lang="en-US" sz="1800" dirty="0">
              <a:solidFill>
                <a:srgbClr val="7C7044"/>
              </a:solidFill>
              <a:latin typeface="Arial Black" panose="020B0A04020102020204" pitchFamily="34" charset="0"/>
            </a:endParaRPr>
          </a:p>
        </p:txBody>
      </p:sp>
      <p:sp>
        <p:nvSpPr>
          <p:cNvPr id="11" name="TextBox 10"/>
          <p:cNvSpPr txBox="1"/>
          <p:nvPr/>
        </p:nvSpPr>
        <p:spPr>
          <a:xfrm>
            <a:off x="548640" y="1463040"/>
            <a:ext cx="8001000" cy="4659737"/>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Cascading </a:t>
            </a:r>
            <a:r>
              <a:rPr lang="en-US" sz="2800" dirty="0">
                <a:solidFill>
                  <a:srgbClr val="7C7044"/>
                </a:solidFill>
                <a:latin typeface="Arial Black" panose="020B0A04020102020204" pitchFamily="34" charset="0"/>
              </a:rPr>
              <a:t>timers can allow you to exceed the maximum preset time of a single </a:t>
            </a:r>
            <a:r>
              <a:rPr lang="en-US" sz="2800" dirty="0" smtClean="0">
                <a:solidFill>
                  <a:srgbClr val="7C7044"/>
                </a:solidFill>
                <a:latin typeface="Arial Black" panose="020B0A04020102020204" pitchFamily="34" charset="0"/>
              </a:rPr>
              <a:t>timer</a:t>
            </a:r>
          </a:p>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The following slide shows how  two motors can be started in sequence with a 10 second time delay using </a:t>
            </a:r>
            <a:r>
              <a:rPr lang="en-US" sz="2800" dirty="0" smtClean="0">
                <a:solidFill>
                  <a:srgbClr val="7C7044"/>
                </a:solidFill>
                <a:latin typeface="Arial Black" panose="020B0A04020102020204" pitchFamily="34" charset="0"/>
              </a:rPr>
              <a:t>Cascading </a:t>
            </a:r>
            <a:r>
              <a:rPr lang="en-US" sz="2800" dirty="0">
                <a:solidFill>
                  <a:srgbClr val="7C7044"/>
                </a:solidFill>
                <a:latin typeface="Arial Black" panose="020B0A04020102020204" pitchFamily="34" charset="0"/>
              </a:rPr>
              <a:t>timers</a:t>
            </a:r>
          </a:p>
          <a:p>
            <a:endParaRPr lang="en-US" dirty="0">
              <a:solidFill>
                <a:srgbClr val="7C7044"/>
              </a:solidFill>
            </a:endParaRPr>
          </a:p>
          <a:p>
            <a:endParaRPr lang="en-US" dirty="0">
              <a:solidFill>
                <a:srgbClr val="7C7044"/>
              </a:solidFill>
            </a:endParaRPr>
          </a:p>
          <a:p>
            <a:endParaRPr lang="en-US" sz="2400" dirty="0">
              <a:solidFill>
                <a:srgbClr val="7C7044"/>
              </a:solidFill>
            </a:endParaRPr>
          </a:p>
        </p:txBody>
      </p:sp>
      <p:sp>
        <p:nvSpPr>
          <p:cNvPr id="8" name="Title 14"/>
          <p:cNvSpPr>
            <a:spLocks noGrp="1"/>
          </p:cNvSpPr>
          <p:nvPr>
            <p:ph type="title"/>
          </p:nvPr>
        </p:nvSpPr>
        <p:spPr>
          <a:xfrm>
            <a:off x="228600" y="137160"/>
            <a:ext cx="8412480" cy="685800"/>
          </a:xfrm>
        </p:spPr>
        <p:txBody>
          <a:bodyPr/>
          <a:lstStyle/>
          <a:p>
            <a:r>
              <a:rPr lang="en-US" dirty="0" smtClean="0">
                <a:solidFill>
                  <a:srgbClr val="7C7044"/>
                </a:solidFill>
              </a:rPr>
              <a:t>CASCADING TIMERS</a:t>
            </a:r>
            <a:endParaRPr lang="en-US" dirty="0">
              <a:solidFill>
                <a:srgbClr val="7C7044"/>
              </a:solidFill>
            </a:endParaRPr>
          </a:p>
        </p:txBody>
      </p:sp>
    </p:spTree>
    <p:extLst>
      <p:ext uri="{BB962C8B-B14F-4D97-AF65-F5344CB8AC3E}">
        <p14:creationId xmlns:p14="http://schemas.microsoft.com/office/powerpoint/2010/main" val="3475117635"/>
      </p:ext>
    </p:extLst>
  </p:cSld>
  <p:clrMapOvr>
    <a:masterClrMapping/>
  </p:clrMapOvr>
  <p:transition spd="slow">
    <p:cut/>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199</a:t>
            </a:fld>
            <a:endParaRPr lang="en-US" sz="1800" dirty="0">
              <a:solidFill>
                <a:srgbClr val="7C7044"/>
              </a:solidFill>
              <a:latin typeface="Arial Black" panose="020B0A04020102020204" pitchFamily="34" charset="0"/>
            </a:endParaRPr>
          </a:p>
        </p:txBody>
      </p:sp>
      <p:sp>
        <p:nvSpPr>
          <p:cNvPr id="15" name="Title 14"/>
          <p:cNvSpPr>
            <a:spLocks noGrp="1"/>
          </p:cNvSpPr>
          <p:nvPr>
            <p:ph type="title"/>
          </p:nvPr>
        </p:nvSpPr>
        <p:spPr>
          <a:xfrm>
            <a:off x="228600" y="137160"/>
            <a:ext cx="8412480" cy="685800"/>
          </a:xfrm>
        </p:spPr>
        <p:txBody>
          <a:bodyPr/>
          <a:lstStyle/>
          <a:p>
            <a:r>
              <a:rPr lang="en-US" dirty="0" smtClean="0">
                <a:solidFill>
                  <a:srgbClr val="7C7044"/>
                </a:solidFill>
              </a:rPr>
              <a:t>SEQUENCE STARTING</a:t>
            </a:r>
            <a:endParaRPr lang="en-US" dirty="0">
              <a:solidFill>
                <a:srgbClr val="7C7044"/>
              </a:solidFill>
            </a:endParaRPr>
          </a:p>
        </p:txBody>
      </p:sp>
      <p:cxnSp>
        <p:nvCxnSpPr>
          <p:cNvPr id="6" name="Straight Connector 5"/>
          <p:cNvCxnSpPr/>
          <p:nvPr/>
        </p:nvCxnSpPr>
        <p:spPr>
          <a:xfrm>
            <a:off x="18288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3152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48200" y="13716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8"/>
          <p:cNvGrpSpPr/>
          <p:nvPr/>
        </p:nvGrpSpPr>
        <p:grpSpPr>
          <a:xfrm>
            <a:off x="1828800" y="1798458"/>
            <a:ext cx="685800" cy="457200"/>
            <a:chOff x="1600200" y="1371600"/>
            <a:chExt cx="685800" cy="457200"/>
          </a:xfrm>
        </p:grpSpPr>
        <p:cxnSp>
          <p:nvCxnSpPr>
            <p:cNvPr id="10" name="Straight Connector 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13"/>
          <p:cNvGrpSpPr/>
          <p:nvPr/>
        </p:nvGrpSpPr>
        <p:grpSpPr>
          <a:xfrm>
            <a:off x="1828800" y="3197385"/>
            <a:ext cx="685800" cy="457200"/>
            <a:chOff x="1600200" y="1371600"/>
            <a:chExt cx="685800" cy="457200"/>
          </a:xfrm>
        </p:grpSpPr>
        <p:cxnSp>
          <p:nvCxnSpPr>
            <p:cNvPr id="16" name="Straight Connector 1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24"/>
          <p:cNvGrpSpPr/>
          <p:nvPr/>
        </p:nvGrpSpPr>
        <p:grpSpPr>
          <a:xfrm>
            <a:off x="1828800" y="5486400"/>
            <a:ext cx="685800" cy="457200"/>
            <a:chOff x="1600200" y="1371600"/>
            <a:chExt cx="685800" cy="457200"/>
          </a:xfrm>
        </p:grpSpPr>
        <p:cxnSp>
          <p:nvCxnSpPr>
            <p:cNvPr id="26" name="Straight Connector 2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33"/>
          <p:cNvGrpSpPr/>
          <p:nvPr/>
        </p:nvGrpSpPr>
        <p:grpSpPr>
          <a:xfrm>
            <a:off x="6248400" y="1447800"/>
            <a:ext cx="685800" cy="457200"/>
            <a:chOff x="2667000" y="1295400"/>
            <a:chExt cx="1143000" cy="609600"/>
          </a:xfrm>
        </p:grpSpPr>
        <p:sp>
          <p:nvSpPr>
            <p:cNvPr id="35" name="Double Bracket 34"/>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Connector 35"/>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37"/>
          <p:cNvGrpSpPr/>
          <p:nvPr/>
        </p:nvGrpSpPr>
        <p:grpSpPr>
          <a:xfrm>
            <a:off x="6248400" y="2133600"/>
            <a:ext cx="685800" cy="457200"/>
            <a:chOff x="2667000" y="1295400"/>
            <a:chExt cx="1143000" cy="609600"/>
          </a:xfrm>
        </p:grpSpPr>
        <p:sp>
          <p:nvSpPr>
            <p:cNvPr id="39" name="Double Bracket 38"/>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p:cNvCxnSpPr/>
          <p:nvPr/>
        </p:nvCxnSpPr>
        <p:spPr>
          <a:xfrm>
            <a:off x="6934200" y="16764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362200" y="2026578"/>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45"/>
          <p:cNvGrpSpPr/>
          <p:nvPr/>
        </p:nvGrpSpPr>
        <p:grpSpPr>
          <a:xfrm>
            <a:off x="6248400" y="5486400"/>
            <a:ext cx="685800" cy="457200"/>
            <a:chOff x="2667000" y="1295400"/>
            <a:chExt cx="1143000" cy="609600"/>
          </a:xfrm>
        </p:grpSpPr>
        <p:sp>
          <p:nvSpPr>
            <p:cNvPr id="47" name="Double Bracket 4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a:xfrm>
            <a:off x="6934200" y="5715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50"/>
          <p:cNvGrpSpPr/>
          <p:nvPr/>
        </p:nvGrpSpPr>
        <p:grpSpPr>
          <a:xfrm>
            <a:off x="6248400" y="3203377"/>
            <a:ext cx="685800" cy="457200"/>
            <a:chOff x="2667000" y="1295400"/>
            <a:chExt cx="1143000" cy="609600"/>
          </a:xfrm>
        </p:grpSpPr>
        <p:sp>
          <p:nvSpPr>
            <p:cNvPr id="52" name="Double Bracket 5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3" name="Straight Connector 52"/>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6934200" y="3431977"/>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362200" y="3431977"/>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362200" y="5715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876800" y="1219201"/>
            <a:ext cx="838200" cy="461665"/>
          </a:xfrm>
          <a:prstGeom prst="rect">
            <a:avLst/>
          </a:prstGeom>
          <a:solidFill>
            <a:schemeClr val="bg2">
              <a:lumMod val="40000"/>
              <a:lumOff val="60000"/>
            </a:schemeClr>
          </a:solidFill>
        </p:spPr>
        <p:txBody>
          <a:bodyPr wrap="square" rtlCol="0">
            <a:spAutoFit/>
          </a:bodyPr>
          <a:lstStyle/>
          <a:p>
            <a:r>
              <a:rPr lang="en-US" dirty="0" smtClean="0"/>
              <a:t>TON</a:t>
            </a:r>
            <a:endParaRPr lang="en-US" dirty="0"/>
          </a:p>
        </p:txBody>
      </p:sp>
      <p:sp>
        <p:nvSpPr>
          <p:cNvPr id="63" name="TextBox 62"/>
          <p:cNvSpPr txBox="1"/>
          <p:nvPr/>
        </p:nvSpPr>
        <p:spPr>
          <a:xfrm>
            <a:off x="4648200" y="1482904"/>
            <a:ext cx="1295400" cy="261610"/>
          </a:xfrm>
          <a:prstGeom prst="rect">
            <a:avLst/>
          </a:prstGeom>
          <a:noFill/>
        </p:spPr>
        <p:txBody>
          <a:bodyPr wrap="square" rtlCol="0">
            <a:spAutoFit/>
          </a:bodyPr>
          <a:lstStyle/>
          <a:p>
            <a:r>
              <a:rPr lang="en-US" sz="1100" dirty="0" smtClean="0"/>
              <a:t>Timer On Delay</a:t>
            </a:r>
            <a:endParaRPr lang="en-US" sz="1100" dirty="0"/>
          </a:p>
        </p:txBody>
      </p:sp>
      <p:sp>
        <p:nvSpPr>
          <p:cNvPr id="64" name="TextBox 63"/>
          <p:cNvSpPr txBox="1"/>
          <p:nvPr/>
        </p:nvSpPr>
        <p:spPr>
          <a:xfrm>
            <a:off x="4648200" y="1645578"/>
            <a:ext cx="1752600" cy="1661993"/>
          </a:xfrm>
          <a:prstGeom prst="rect">
            <a:avLst/>
          </a:prstGeom>
          <a:noFill/>
        </p:spPr>
        <p:txBody>
          <a:bodyPr wrap="square" rtlCol="0">
            <a:spAutoFit/>
          </a:bodyPr>
          <a:lstStyle/>
          <a:p>
            <a:pPr>
              <a:lnSpc>
                <a:spcPct val="150000"/>
              </a:lnSpc>
            </a:pPr>
            <a:r>
              <a:rPr lang="en-US" sz="1100" dirty="0" smtClean="0"/>
              <a:t>Timer                     T4:1</a:t>
            </a:r>
          </a:p>
          <a:p>
            <a:pPr>
              <a:lnSpc>
                <a:spcPct val="150000"/>
              </a:lnSpc>
            </a:pPr>
            <a:r>
              <a:rPr lang="en-US" sz="1100" dirty="0" smtClean="0"/>
              <a:t>Time Base               0.1</a:t>
            </a:r>
          </a:p>
          <a:p>
            <a:pPr>
              <a:lnSpc>
                <a:spcPct val="150000"/>
              </a:lnSpc>
            </a:pPr>
            <a:r>
              <a:rPr lang="en-US" sz="1100" dirty="0" smtClean="0"/>
              <a:t>Preset                      100</a:t>
            </a:r>
          </a:p>
          <a:p>
            <a:pPr>
              <a:lnSpc>
                <a:spcPct val="150000"/>
              </a:lnSpc>
            </a:pPr>
            <a:r>
              <a:rPr lang="en-US" sz="1100" dirty="0" smtClean="0"/>
              <a:t>Accumulated              0        </a:t>
            </a:r>
            <a:r>
              <a:rPr lang="en-US" dirty="0" smtClean="0"/>
              <a:t>	   </a:t>
            </a:r>
            <a:endParaRPr lang="en-US" dirty="0"/>
          </a:p>
        </p:txBody>
      </p:sp>
      <p:sp>
        <p:nvSpPr>
          <p:cNvPr id="67" name="TextBox 66"/>
          <p:cNvSpPr txBox="1"/>
          <p:nvPr/>
        </p:nvSpPr>
        <p:spPr>
          <a:xfrm>
            <a:off x="6337870" y="1476345"/>
            <a:ext cx="609600" cy="400110"/>
          </a:xfrm>
          <a:prstGeom prst="rect">
            <a:avLst/>
          </a:prstGeom>
          <a:noFill/>
        </p:spPr>
        <p:txBody>
          <a:bodyPr wrap="square" rtlCol="0">
            <a:spAutoFit/>
          </a:bodyPr>
          <a:lstStyle/>
          <a:p>
            <a:r>
              <a:rPr lang="en-US" sz="2000" dirty="0" smtClean="0"/>
              <a:t>EN</a:t>
            </a:r>
            <a:endParaRPr lang="en-US" sz="2000" dirty="0"/>
          </a:p>
        </p:txBody>
      </p:sp>
      <p:sp>
        <p:nvSpPr>
          <p:cNvPr id="68" name="TextBox 67"/>
          <p:cNvSpPr txBox="1"/>
          <p:nvPr/>
        </p:nvSpPr>
        <p:spPr>
          <a:xfrm>
            <a:off x="6293778" y="2133600"/>
            <a:ext cx="609600" cy="400110"/>
          </a:xfrm>
          <a:prstGeom prst="rect">
            <a:avLst/>
          </a:prstGeom>
          <a:noFill/>
        </p:spPr>
        <p:txBody>
          <a:bodyPr wrap="square" rtlCol="0">
            <a:spAutoFit/>
          </a:bodyPr>
          <a:lstStyle/>
          <a:p>
            <a:r>
              <a:rPr lang="en-US" sz="2000" dirty="0" smtClean="0"/>
              <a:t>DN</a:t>
            </a:r>
            <a:endParaRPr lang="en-US" sz="2000" dirty="0"/>
          </a:p>
        </p:txBody>
      </p:sp>
      <p:sp>
        <p:nvSpPr>
          <p:cNvPr id="69" name="TextBox 68"/>
          <p:cNvSpPr txBox="1"/>
          <p:nvPr/>
        </p:nvSpPr>
        <p:spPr>
          <a:xfrm>
            <a:off x="1905000" y="1376066"/>
            <a:ext cx="990600" cy="304800"/>
          </a:xfrm>
          <a:prstGeom prst="rect">
            <a:avLst/>
          </a:prstGeom>
          <a:noFill/>
        </p:spPr>
        <p:txBody>
          <a:bodyPr wrap="square" rtlCol="0">
            <a:spAutoFit/>
          </a:bodyPr>
          <a:lstStyle/>
          <a:p>
            <a:r>
              <a:rPr lang="en-US" dirty="0" smtClean="0"/>
              <a:t>I:1/0</a:t>
            </a:r>
            <a:endParaRPr lang="en-US" dirty="0"/>
          </a:p>
        </p:txBody>
      </p:sp>
      <p:sp>
        <p:nvSpPr>
          <p:cNvPr id="70" name="TextBox 69"/>
          <p:cNvSpPr txBox="1"/>
          <p:nvPr/>
        </p:nvSpPr>
        <p:spPr>
          <a:xfrm>
            <a:off x="6299770" y="2741712"/>
            <a:ext cx="1015430" cy="461665"/>
          </a:xfrm>
          <a:prstGeom prst="rect">
            <a:avLst/>
          </a:prstGeom>
          <a:noFill/>
        </p:spPr>
        <p:txBody>
          <a:bodyPr wrap="square" rtlCol="0">
            <a:spAutoFit/>
          </a:bodyPr>
          <a:lstStyle/>
          <a:p>
            <a:r>
              <a:rPr lang="en-US" dirty="0" smtClean="0"/>
              <a:t>O:2/0</a:t>
            </a:r>
            <a:endParaRPr lang="en-US" dirty="0"/>
          </a:p>
        </p:txBody>
      </p:sp>
      <p:sp>
        <p:nvSpPr>
          <p:cNvPr id="71" name="TextBox 70"/>
          <p:cNvSpPr txBox="1"/>
          <p:nvPr/>
        </p:nvSpPr>
        <p:spPr>
          <a:xfrm>
            <a:off x="6293778" y="5093898"/>
            <a:ext cx="1021422" cy="461665"/>
          </a:xfrm>
          <a:prstGeom prst="rect">
            <a:avLst/>
          </a:prstGeom>
          <a:noFill/>
        </p:spPr>
        <p:txBody>
          <a:bodyPr wrap="square" rtlCol="0">
            <a:spAutoFit/>
          </a:bodyPr>
          <a:lstStyle/>
          <a:p>
            <a:r>
              <a:rPr lang="en-US" dirty="0" smtClean="0"/>
              <a:t>O:2/1</a:t>
            </a:r>
            <a:endParaRPr lang="en-US" dirty="0"/>
          </a:p>
        </p:txBody>
      </p:sp>
      <p:sp>
        <p:nvSpPr>
          <p:cNvPr id="73" name="TextBox 72"/>
          <p:cNvSpPr txBox="1"/>
          <p:nvPr/>
        </p:nvSpPr>
        <p:spPr>
          <a:xfrm>
            <a:off x="1828800" y="2741712"/>
            <a:ext cx="1295400" cy="461665"/>
          </a:xfrm>
          <a:prstGeom prst="rect">
            <a:avLst/>
          </a:prstGeom>
          <a:noFill/>
        </p:spPr>
        <p:txBody>
          <a:bodyPr wrap="square" rtlCol="0">
            <a:spAutoFit/>
          </a:bodyPr>
          <a:lstStyle/>
          <a:p>
            <a:r>
              <a:rPr lang="en-US" dirty="0" smtClean="0"/>
              <a:t>T4:1/EN</a:t>
            </a:r>
            <a:endParaRPr lang="en-US" dirty="0"/>
          </a:p>
        </p:txBody>
      </p:sp>
      <p:sp>
        <p:nvSpPr>
          <p:cNvPr id="75" name="TextBox 74"/>
          <p:cNvSpPr txBox="1"/>
          <p:nvPr/>
        </p:nvSpPr>
        <p:spPr>
          <a:xfrm>
            <a:off x="1828800" y="5093898"/>
            <a:ext cx="1295400" cy="461665"/>
          </a:xfrm>
          <a:prstGeom prst="rect">
            <a:avLst/>
          </a:prstGeom>
          <a:noFill/>
        </p:spPr>
        <p:txBody>
          <a:bodyPr wrap="square" rtlCol="0">
            <a:spAutoFit/>
          </a:bodyPr>
          <a:lstStyle/>
          <a:p>
            <a:r>
              <a:rPr lang="en-US" dirty="0" smtClean="0"/>
              <a:t>T4:2/DN</a:t>
            </a:r>
            <a:endParaRPr lang="en-US" dirty="0"/>
          </a:p>
        </p:txBody>
      </p:sp>
      <p:sp>
        <p:nvSpPr>
          <p:cNvPr id="105" name="Rectangle 104"/>
          <p:cNvSpPr/>
          <p:nvPr/>
        </p:nvSpPr>
        <p:spPr>
          <a:xfrm>
            <a:off x="4648200" y="38862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8"/>
          <p:cNvGrpSpPr/>
          <p:nvPr/>
        </p:nvGrpSpPr>
        <p:grpSpPr>
          <a:xfrm>
            <a:off x="1828800" y="4313058"/>
            <a:ext cx="685800" cy="457200"/>
            <a:chOff x="1600200" y="1371600"/>
            <a:chExt cx="685800" cy="457200"/>
          </a:xfrm>
        </p:grpSpPr>
        <p:cxnSp>
          <p:nvCxnSpPr>
            <p:cNvPr id="107" name="Straight Connector 106"/>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Group 33"/>
          <p:cNvGrpSpPr/>
          <p:nvPr/>
        </p:nvGrpSpPr>
        <p:grpSpPr>
          <a:xfrm>
            <a:off x="6248400" y="3962400"/>
            <a:ext cx="685800" cy="457200"/>
            <a:chOff x="2667000" y="1295400"/>
            <a:chExt cx="1143000" cy="609600"/>
          </a:xfrm>
        </p:grpSpPr>
        <p:sp>
          <p:nvSpPr>
            <p:cNvPr id="112" name="Double Bracket 11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3" name="Straight Connector 112"/>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5" name="Group 37"/>
          <p:cNvGrpSpPr/>
          <p:nvPr/>
        </p:nvGrpSpPr>
        <p:grpSpPr>
          <a:xfrm>
            <a:off x="6248400" y="4648200"/>
            <a:ext cx="685800" cy="457200"/>
            <a:chOff x="2667000" y="1295400"/>
            <a:chExt cx="1143000" cy="609600"/>
          </a:xfrm>
        </p:grpSpPr>
        <p:sp>
          <p:nvSpPr>
            <p:cNvPr id="116" name="Double Bracket 115"/>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7" name="Straight Connector 116"/>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9" name="Straight Connector 118"/>
          <p:cNvCxnSpPr/>
          <p:nvPr/>
        </p:nvCxnSpPr>
        <p:spPr>
          <a:xfrm>
            <a:off x="6934200" y="4191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2362200" y="4541178"/>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4876800" y="3733801"/>
            <a:ext cx="838200" cy="461665"/>
          </a:xfrm>
          <a:prstGeom prst="rect">
            <a:avLst/>
          </a:prstGeom>
          <a:solidFill>
            <a:schemeClr val="bg2">
              <a:lumMod val="40000"/>
              <a:lumOff val="60000"/>
            </a:schemeClr>
          </a:solidFill>
        </p:spPr>
        <p:txBody>
          <a:bodyPr wrap="square" rtlCol="0">
            <a:spAutoFit/>
          </a:bodyPr>
          <a:lstStyle/>
          <a:p>
            <a:r>
              <a:rPr lang="en-US" dirty="0" smtClean="0"/>
              <a:t>TON</a:t>
            </a:r>
            <a:endParaRPr lang="en-US" dirty="0"/>
          </a:p>
        </p:txBody>
      </p:sp>
      <p:sp>
        <p:nvSpPr>
          <p:cNvPr id="122" name="TextBox 121"/>
          <p:cNvSpPr txBox="1"/>
          <p:nvPr/>
        </p:nvSpPr>
        <p:spPr>
          <a:xfrm>
            <a:off x="4648200" y="3997504"/>
            <a:ext cx="1295400" cy="261610"/>
          </a:xfrm>
          <a:prstGeom prst="rect">
            <a:avLst/>
          </a:prstGeom>
          <a:noFill/>
        </p:spPr>
        <p:txBody>
          <a:bodyPr wrap="square" rtlCol="0">
            <a:spAutoFit/>
          </a:bodyPr>
          <a:lstStyle/>
          <a:p>
            <a:r>
              <a:rPr lang="en-US" sz="1100" dirty="0" smtClean="0"/>
              <a:t>Timer On Delay</a:t>
            </a:r>
            <a:endParaRPr lang="en-US" sz="1100" dirty="0"/>
          </a:p>
        </p:txBody>
      </p:sp>
      <p:sp>
        <p:nvSpPr>
          <p:cNvPr id="123" name="TextBox 122"/>
          <p:cNvSpPr txBox="1"/>
          <p:nvPr/>
        </p:nvSpPr>
        <p:spPr>
          <a:xfrm>
            <a:off x="4648200" y="4160178"/>
            <a:ext cx="1752600" cy="1661993"/>
          </a:xfrm>
          <a:prstGeom prst="rect">
            <a:avLst/>
          </a:prstGeom>
          <a:noFill/>
        </p:spPr>
        <p:txBody>
          <a:bodyPr wrap="square" rtlCol="0">
            <a:spAutoFit/>
          </a:bodyPr>
          <a:lstStyle/>
          <a:p>
            <a:pPr>
              <a:lnSpc>
                <a:spcPct val="150000"/>
              </a:lnSpc>
            </a:pPr>
            <a:r>
              <a:rPr lang="en-US" sz="1100" dirty="0" smtClean="0"/>
              <a:t>Timer                    T4:2</a:t>
            </a:r>
          </a:p>
          <a:p>
            <a:pPr>
              <a:lnSpc>
                <a:spcPct val="150000"/>
              </a:lnSpc>
            </a:pPr>
            <a:r>
              <a:rPr lang="en-US" sz="1100" dirty="0" smtClean="0"/>
              <a:t>Time Base               0.1</a:t>
            </a:r>
          </a:p>
          <a:p>
            <a:pPr>
              <a:lnSpc>
                <a:spcPct val="150000"/>
              </a:lnSpc>
            </a:pPr>
            <a:r>
              <a:rPr lang="en-US" sz="1100" dirty="0" smtClean="0"/>
              <a:t>Preset                      100</a:t>
            </a:r>
          </a:p>
          <a:p>
            <a:pPr>
              <a:lnSpc>
                <a:spcPct val="150000"/>
              </a:lnSpc>
            </a:pPr>
            <a:r>
              <a:rPr lang="en-US" sz="1100" dirty="0" smtClean="0"/>
              <a:t>Accumulated              0        </a:t>
            </a:r>
            <a:r>
              <a:rPr lang="en-US" dirty="0" smtClean="0"/>
              <a:t>	   </a:t>
            </a:r>
            <a:endParaRPr lang="en-US" dirty="0"/>
          </a:p>
        </p:txBody>
      </p:sp>
      <p:sp>
        <p:nvSpPr>
          <p:cNvPr id="124" name="TextBox 123"/>
          <p:cNvSpPr txBox="1"/>
          <p:nvPr/>
        </p:nvSpPr>
        <p:spPr>
          <a:xfrm>
            <a:off x="6331878" y="3990945"/>
            <a:ext cx="609600" cy="400110"/>
          </a:xfrm>
          <a:prstGeom prst="rect">
            <a:avLst/>
          </a:prstGeom>
          <a:noFill/>
        </p:spPr>
        <p:txBody>
          <a:bodyPr wrap="square" rtlCol="0">
            <a:spAutoFit/>
          </a:bodyPr>
          <a:lstStyle/>
          <a:p>
            <a:r>
              <a:rPr lang="en-US" sz="2000" dirty="0" smtClean="0"/>
              <a:t>EN</a:t>
            </a:r>
            <a:endParaRPr lang="en-US" sz="2000" dirty="0"/>
          </a:p>
        </p:txBody>
      </p:sp>
      <p:sp>
        <p:nvSpPr>
          <p:cNvPr id="125" name="TextBox 124"/>
          <p:cNvSpPr txBox="1"/>
          <p:nvPr/>
        </p:nvSpPr>
        <p:spPr>
          <a:xfrm>
            <a:off x="6331878" y="4675703"/>
            <a:ext cx="609600" cy="400110"/>
          </a:xfrm>
          <a:prstGeom prst="rect">
            <a:avLst/>
          </a:prstGeom>
          <a:noFill/>
        </p:spPr>
        <p:txBody>
          <a:bodyPr wrap="square" rtlCol="0">
            <a:spAutoFit/>
          </a:bodyPr>
          <a:lstStyle/>
          <a:p>
            <a:r>
              <a:rPr lang="en-US" sz="2000" dirty="0" smtClean="0"/>
              <a:t>DN</a:t>
            </a:r>
            <a:endParaRPr lang="en-US" sz="2000" dirty="0"/>
          </a:p>
        </p:txBody>
      </p:sp>
      <p:sp>
        <p:nvSpPr>
          <p:cNvPr id="127" name="TextBox 126"/>
          <p:cNvSpPr txBox="1"/>
          <p:nvPr/>
        </p:nvSpPr>
        <p:spPr>
          <a:xfrm>
            <a:off x="1828800" y="3897476"/>
            <a:ext cx="1295400" cy="461665"/>
          </a:xfrm>
          <a:prstGeom prst="rect">
            <a:avLst/>
          </a:prstGeom>
          <a:noFill/>
        </p:spPr>
        <p:txBody>
          <a:bodyPr wrap="square" rtlCol="0">
            <a:spAutoFit/>
          </a:bodyPr>
          <a:lstStyle/>
          <a:p>
            <a:r>
              <a:rPr lang="en-US" dirty="0" smtClean="0"/>
              <a:t>T4:1/DN</a:t>
            </a:r>
            <a:endParaRPr lang="en-US" dirty="0"/>
          </a:p>
        </p:txBody>
      </p:sp>
      <p:sp>
        <p:nvSpPr>
          <p:cNvPr id="128" name="TextBox 127"/>
          <p:cNvSpPr txBox="1"/>
          <p:nvPr/>
        </p:nvSpPr>
        <p:spPr>
          <a:xfrm>
            <a:off x="6362700" y="3273623"/>
            <a:ext cx="609600" cy="400110"/>
          </a:xfrm>
          <a:prstGeom prst="rect">
            <a:avLst/>
          </a:prstGeom>
          <a:noFill/>
        </p:spPr>
        <p:txBody>
          <a:bodyPr wrap="square" rtlCol="0">
            <a:spAutoFit/>
          </a:bodyPr>
          <a:lstStyle/>
          <a:p>
            <a:r>
              <a:rPr lang="en-US" sz="2000" dirty="0" smtClean="0"/>
              <a:t>M1</a:t>
            </a:r>
            <a:endParaRPr lang="en-US" sz="2000" dirty="0"/>
          </a:p>
        </p:txBody>
      </p:sp>
      <p:sp>
        <p:nvSpPr>
          <p:cNvPr id="129" name="TextBox 128"/>
          <p:cNvSpPr txBox="1"/>
          <p:nvPr/>
        </p:nvSpPr>
        <p:spPr>
          <a:xfrm>
            <a:off x="6343003" y="5543490"/>
            <a:ext cx="609600" cy="400110"/>
          </a:xfrm>
          <a:prstGeom prst="rect">
            <a:avLst/>
          </a:prstGeom>
          <a:noFill/>
        </p:spPr>
        <p:txBody>
          <a:bodyPr wrap="square" rtlCol="0">
            <a:spAutoFit/>
          </a:bodyPr>
          <a:lstStyle/>
          <a:p>
            <a:r>
              <a:rPr lang="en-US" sz="2000" dirty="0" smtClean="0"/>
              <a:t>M2</a:t>
            </a:r>
            <a:endParaRPr lang="en-US" sz="2000" dirty="0"/>
          </a:p>
        </p:txBody>
      </p:sp>
    </p:spTree>
    <p:extLst>
      <p:ext uri="{BB962C8B-B14F-4D97-AF65-F5344CB8AC3E}">
        <p14:creationId xmlns:p14="http://schemas.microsoft.com/office/powerpoint/2010/main" val="148549408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C7044"/>
                </a:solidFill>
              </a:rPr>
              <a:t>AGENDA</a:t>
            </a:r>
            <a:endParaRPr lang="en-US" dirty="0">
              <a:solidFill>
                <a:srgbClr val="7C7044"/>
              </a:solidFill>
            </a:endParaRPr>
          </a:p>
        </p:txBody>
      </p:sp>
      <p:sp>
        <p:nvSpPr>
          <p:cNvPr id="3" name="Content Placeholder 2"/>
          <p:cNvSpPr>
            <a:spLocks noGrp="1"/>
          </p:cNvSpPr>
          <p:nvPr>
            <p:ph idx="1"/>
          </p:nvPr>
        </p:nvSpPr>
        <p:spPr>
          <a:xfrm>
            <a:off x="533400" y="1219200"/>
            <a:ext cx="8001000" cy="4572000"/>
          </a:xfrm>
        </p:spPr>
        <p:txBody>
          <a:bodyPr anchor="t"/>
          <a:lstStyle/>
          <a:p>
            <a:pPr marL="0" indent="0">
              <a:spcBef>
                <a:spcPts val="1200"/>
              </a:spcBef>
              <a:spcAft>
                <a:spcPts val="0"/>
              </a:spcAft>
              <a:buFont typeface="Arial" pitchFamily="34" charset="0"/>
              <a:buNone/>
              <a:defRPr/>
            </a:pPr>
            <a:r>
              <a:rPr lang="en-US" sz="2800" b="1" dirty="0" smtClean="0">
                <a:solidFill>
                  <a:srgbClr val="7C7044"/>
                </a:solidFill>
              </a:rPr>
              <a:t>INTRODUCTION</a:t>
            </a:r>
            <a:r>
              <a:rPr lang="en-US" sz="2800" b="1" dirty="0">
                <a:solidFill>
                  <a:srgbClr val="7C7044"/>
                </a:solidFill>
              </a:rPr>
              <a:t>:</a:t>
            </a:r>
          </a:p>
          <a:p>
            <a:pPr marL="228600" lvl="1" indent="-231775">
              <a:spcBef>
                <a:spcPts val="0"/>
              </a:spcBef>
              <a:buFont typeface="Arial" pitchFamily="34" charset="0"/>
              <a:buChar char="•"/>
              <a:defRPr/>
            </a:pPr>
            <a:r>
              <a:rPr lang="en-US" sz="2200" dirty="0">
                <a:solidFill>
                  <a:srgbClr val="7C7044"/>
                </a:solidFill>
              </a:rPr>
              <a:t>Welcome</a:t>
            </a:r>
          </a:p>
          <a:p>
            <a:pPr marL="228600" lvl="1" indent="-231775">
              <a:spcBef>
                <a:spcPts val="0"/>
              </a:spcBef>
              <a:buFont typeface="Arial" pitchFamily="34" charset="0"/>
              <a:buChar char="•"/>
              <a:defRPr/>
            </a:pPr>
            <a:r>
              <a:rPr lang="en-US" sz="2200" dirty="0">
                <a:solidFill>
                  <a:srgbClr val="7C7044"/>
                </a:solidFill>
              </a:rPr>
              <a:t>Introduction and Course Overview</a:t>
            </a:r>
          </a:p>
          <a:p>
            <a:pPr marL="228600" lvl="1" indent="-231775">
              <a:spcBef>
                <a:spcPts val="0"/>
              </a:spcBef>
              <a:spcAft>
                <a:spcPts val="0"/>
              </a:spcAft>
              <a:buFont typeface="Arial" pitchFamily="34" charset="0"/>
              <a:buChar char="•"/>
              <a:defRPr/>
            </a:pPr>
            <a:r>
              <a:rPr lang="en-US" sz="2200" dirty="0" smtClean="0">
                <a:solidFill>
                  <a:srgbClr val="7C7044"/>
                </a:solidFill>
              </a:rPr>
              <a:t>Activities Overview</a:t>
            </a:r>
          </a:p>
          <a:p>
            <a:pPr marL="228600" lvl="1" indent="-231775">
              <a:spcBef>
                <a:spcPts val="0"/>
              </a:spcBef>
              <a:spcAft>
                <a:spcPts val="0"/>
              </a:spcAft>
              <a:buFont typeface="Arial" pitchFamily="34" charset="0"/>
              <a:buChar char="•"/>
              <a:defRPr/>
            </a:pPr>
            <a:r>
              <a:rPr lang="en-US" sz="2200" dirty="0" smtClean="0">
                <a:solidFill>
                  <a:srgbClr val="7C7044"/>
                </a:solidFill>
              </a:rPr>
              <a:t>Ice Breaker</a:t>
            </a:r>
          </a:p>
          <a:p>
            <a:pPr marL="228600" lvl="1" indent="-231775">
              <a:spcBef>
                <a:spcPts val="0"/>
              </a:spcBef>
              <a:spcAft>
                <a:spcPts val="1200"/>
              </a:spcAft>
              <a:buFont typeface="Arial" pitchFamily="34" charset="0"/>
              <a:buChar char="•"/>
              <a:defRPr/>
            </a:pPr>
            <a:r>
              <a:rPr lang="en-US" sz="2200" dirty="0" smtClean="0">
                <a:solidFill>
                  <a:srgbClr val="7C7044"/>
                </a:solidFill>
              </a:rPr>
              <a:t>PLC Logic Schematics Pre Assessment</a:t>
            </a:r>
            <a:endParaRPr lang="en-US" sz="2200" dirty="0">
              <a:solidFill>
                <a:srgbClr val="7C7044"/>
              </a:solidFill>
            </a:endParaRPr>
          </a:p>
          <a:p>
            <a:pPr marL="0" indent="0">
              <a:spcBef>
                <a:spcPts val="1200"/>
              </a:spcBef>
              <a:spcAft>
                <a:spcPts val="0"/>
              </a:spcAft>
              <a:buNone/>
              <a:defRPr/>
            </a:pPr>
            <a:r>
              <a:rPr lang="en-US" sz="2800" b="1" dirty="0" smtClean="0">
                <a:solidFill>
                  <a:srgbClr val="7C7044"/>
                </a:solidFill>
              </a:rPr>
              <a:t>SESSION </a:t>
            </a:r>
            <a:r>
              <a:rPr lang="en-US" sz="2800" b="1" dirty="0">
                <a:solidFill>
                  <a:srgbClr val="7C7044"/>
                </a:solidFill>
              </a:rPr>
              <a:t>I: </a:t>
            </a:r>
          </a:p>
          <a:p>
            <a:pPr marL="228600" indent="-231775">
              <a:spcBef>
                <a:spcPts val="0"/>
              </a:spcBef>
              <a:buFont typeface="Arial" pitchFamily="34" charset="0"/>
              <a:buChar char="•"/>
              <a:defRPr/>
            </a:pPr>
            <a:r>
              <a:rPr lang="en-US" sz="2200" dirty="0" smtClean="0">
                <a:solidFill>
                  <a:srgbClr val="7C7044"/>
                </a:solidFill>
              </a:rPr>
              <a:t>Identify Schematic Symbols</a:t>
            </a:r>
          </a:p>
          <a:p>
            <a:pPr marL="627063" lvl="1" indent="-285750">
              <a:spcBef>
                <a:spcPts val="0"/>
              </a:spcBef>
              <a:buFont typeface="Courier New" panose="02070309020205020404" pitchFamily="49" charset="0"/>
              <a:buChar char="o"/>
              <a:defRPr/>
            </a:pPr>
            <a:r>
              <a:rPr lang="en-US" sz="1800" dirty="0" smtClean="0">
                <a:solidFill>
                  <a:srgbClr val="7C7044"/>
                </a:solidFill>
              </a:rPr>
              <a:t>N. O. and N. C. vs. Examine On and Examine Off</a:t>
            </a:r>
            <a:endParaRPr lang="en-US" sz="1800" dirty="0">
              <a:solidFill>
                <a:srgbClr val="7C7044"/>
              </a:solidFill>
            </a:endParaRPr>
          </a:p>
          <a:p>
            <a:pPr marL="0" indent="0">
              <a:spcBef>
                <a:spcPts val="1200"/>
              </a:spcBef>
              <a:spcAft>
                <a:spcPts val="0"/>
              </a:spcAft>
              <a:buNone/>
              <a:defRPr/>
            </a:pPr>
            <a:r>
              <a:rPr lang="en-US" sz="2800" b="1" dirty="0" smtClean="0">
                <a:solidFill>
                  <a:srgbClr val="7C7044"/>
                </a:solidFill>
              </a:rPr>
              <a:t>SESSION II: </a:t>
            </a:r>
            <a:endParaRPr lang="en-US" sz="2800" b="1" dirty="0">
              <a:solidFill>
                <a:srgbClr val="7C7044"/>
              </a:solidFill>
            </a:endParaRPr>
          </a:p>
          <a:p>
            <a:pPr marL="228600" indent="-231775">
              <a:spcBef>
                <a:spcPts val="0"/>
              </a:spcBef>
              <a:buFont typeface="Arial" pitchFamily="34" charset="0"/>
              <a:buChar char="•"/>
              <a:defRPr/>
            </a:pPr>
            <a:r>
              <a:rPr lang="en-US" sz="2200" dirty="0" smtClean="0">
                <a:solidFill>
                  <a:srgbClr val="7C7044"/>
                </a:solidFill>
              </a:rPr>
              <a:t>Converting Relay Logic to Ladder Logic</a:t>
            </a:r>
            <a:endParaRPr lang="en-US" sz="2200" dirty="0">
              <a:solidFill>
                <a:srgbClr val="7C7044"/>
              </a:solidFill>
            </a:endParaRPr>
          </a:p>
          <a:p>
            <a:pPr marL="228600" indent="-231775">
              <a:spcBef>
                <a:spcPts val="0"/>
              </a:spcBef>
              <a:buFont typeface="Arial" pitchFamily="34" charset="0"/>
              <a:buChar char="•"/>
              <a:defRPr/>
            </a:pPr>
            <a:r>
              <a:rPr lang="en-US" sz="2200" dirty="0" smtClean="0">
                <a:solidFill>
                  <a:srgbClr val="7C7044"/>
                </a:solidFill>
              </a:rPr>
              <a:t>Activities: </a:t>
            </a:r>
            <a:r>
              <a:rPr lang="en-US" sz="2200" dirty="0" err="1" smtClean="0">
                <a:solidFill>
                  <a:srgbClr val="7C7044"/>
                </a:solidFill>
              </a:rPr>
              <a:t>LogixPro</a:t>
            </a:r>
            <a:r>
              <a:rPr lang="en-US" sz="2200" dirty="0" smtClean="0">
                <a:solidFill>
                  <a:srgbClr val="7C7044"/>
                </a:solidFill>
              </a:rPr>
              <a:t> Introductory Lab</a:t>
            </a:r>
          </a:p>
          <a:p>
            <a:pPr marL="228600" lvl="1" indent="-231775">
              <a:spcBef>
                <a:spcPts val="0"/>
              </a:spcBef>
              <a:spcAft>
                <a:spcPts val="1200"/>
              </a:spcAft>
              <a:buFont typeface="Arial" pitchFamily="34" charset="0"/>
              <a:buChar char="•"/>
              <a:defRPr/>
            </a:pPr>
            <a:r>
              <a:rPr lang="en-US" sz="2200" dirty="0">
                <a:solidFill>
                  <a:srgbClr val="7C7044"/>
                </a:solidFill>
              </a:rPr>
              <a:t>B</a:t>
            </a:r>
            <a:r>
              <a:rPr lang="en-US" sz="2200" dirty="0" smtClean="0">
                <a:solidFill>
                  <a:srgbClr val="7C7044"/>
                </a:solidFill>
              </a:rPr>
              <a:t>reak</a:t>
            </a:r>
            <a:endParaRPr lang="en-US" sz="2200" dirty="0">
              <a:solidFill>
                <a:srgbClr val="7C7044"/>
              </a:solidFill>
            </a:endParaRPr>
          </a:p>
          <a:p>
            <a:pPr marL="0" lvl="1" indent="0">
              <a:spcBef>
                <a:spcPts val="0"/>
              </a:spcBef>
              <a:spcAft>
                <a:spcPts val="1200"/>
              </a:spcAft>
              <a:buNone/>
              <a:defRPr/>
            </a:pPr>
            <a:endParaRPr lang="en-US" sz="2200" dirty="0" smtClean="0">
              <a:solidFill>
                <a:srgbClr val="7C7044"/>
              </a:solidFill>
            </a:endParaRPr>
          </a:p>
          <a:p>
            <a:pPr marL="0" lvl="1" indent="0">
              <a:spcBef>
                <a:spcPts val="0"/>
              </a:spcBef>
              <a:buNone/>
              <a:defRPr/>
            </a:pPr>
            <a:endParaRPr lang="en-US" sz="2200" dirty="0">
              <a:solidFill>
                <a:srgbClr val="7C7044"/>
              </a:solidFill>
            </a:endParaRP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t>2</a:t>
            </a:fld>
            <a:endParaRPr lang="en-US" dirty="0">
              <a:solidFill>
                <a:srgbClr val="7C7044"/>
              </a:solidFill>
            </a:endParaRPr>
          </a:p>
        </p:txBody>
      </p:sp>
    </p:spTree>
    <p:extLst>
      <p:ext uri="{BB962C8B-B14F-4D97-AF65-F5344CB8AC3E}">
        <p14:creationId xmlns:p14="http://schemas.microsoft.com/office/powerpoint/2010/main" val="57027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C7044"/>
                </a:solidFill>
              </a:rPr>
              <a:t>WHAT WILL HAPPEN IN THE FOLLOWING CIRCUIT WHEN THE SWITCH IS CLOSED?</a:t>
            </a:r>
            <a:r>
              <a:rPr lang="en-US" dirty="0">
                <a:solidFill>
                  <a:srgbClr val="7C7044"/>
                </a:solidFill>
              </a:rPr>
              <a:t/>
            </a:r>
            <a:br>
              <a:rPr lang="en-US" dirty="0">
                <a:solidFill>
                  <a:srgbClr val="7C7044"/>
                </a:solidFill>
              </a:rPr>
            </a:br>
            <a:endParaRPr lang="en-US" dirty="0">
              <a:solidFill>
                <a:srgbClr val="7C7044"/>
              </a:solidFill>
            </a:endParaRPr>
          </a:p>
        </p:txBody>
      </p:sp>
      <p:sp>
        <p:nvSpPr>
          <p:cNvPr id="3" name="Content Placeholder 2"/>
          <p:cNvSpPr>
            <a:spLocks noGrp="1"/>
          </p:cNvSpPr>
          <p:nvPr>
            <p:ph idx="1"/>
          </p:nvPr>
        </p:nvSpPr>
        <p:spPr>
          <a:xfrm>
            <a:off x="548640" y="1984248"/>
            <a:ext cx="8001000" cy="4251960"/>
          </a:xfrm>
        </p:spPr>
        <p:txBody>
          <a:bodyPr/>
          <a:lstStyle/>
          <a:p>
            <a:r>
              <a:rPr lang="en-US" dirty="0">
                <a:solidFill>
                  <a:srgbClr val="7C7044"/>
                </a:solidFill>
              </a:rPr>
              <a:t>When the switch is closed, the N.C. contact opens and the green light is off, while the N.O. contact closes and the red light is </a:t>
            </a:r>
            <a:r>
              <a:rPr lang="en-US" dirty="0" smtClean="0">
                <a:solidFill>
                  <a:srgbClr val="7C7044"/>
                </a:solidFill>
              </a:rPr>
              <a:t>energized</a:t>
            </a:r>
            <a:endParaRPr lang="en-US" dirty="0">
              <a:solidFill>
                <a:srgbClr val="7C7044"/>
              </a:solidFill>
            </a:endParaRPr>
          </a:p>
          <a:p>
            <a:endParaRPr lang="en-US" dirty="0">
              <a:solidFill>
                <a:srgbClr val="7C7044"/>
              </a:solidFill>
            </a:endParaRPr>
          </a:p>
        </p:txBody>
      </p:sp>
      <p:sp>
        <p:nvSpPr>
          <p:cNvPr id="4" name="Slide Number Placeholder 3"/>
          <p:cNvSpPr>
            <a:spLocks noGrp="1"/>
          </p:cNvSpPr>
          <p:nvPr>
            <p:ph type="sldNum" sz="quarter" idx="4"/>
          </p:nvPr>
        </p:nvSpPr>
        <p:spPr/>
        <p:txBody>
          <a:bodyPr/>
          <a:lstStyle/>
          <a:p>
            <a:pPr>
              <a:defRPr/>
            </a:pPr>
            <a:fld id="{75CB8FFD-FB53-4BBF-B2D4-E0E609474CBD}" type="slidenum">
              <a:rPr lang="en-US" smtClean="0">
                <a:solidFill>
                  <a:srgbClr val="7C7044"/>
                </a:solidFill>
              </a:rPr>
              <a:pPr>
                <a:defRPr/>
              </a:pPr>
              <a:t>20</a:t>
            </a:fld>
            <a:endParaRPr lang="en-US" dirty="0">
              <a:solidFill>
                <a:srgbClr val="7C7044"/>
              </a:solidFill>
            </a:endParaRPr>
          </a:p>
        </p:txBody>
      </p:sp>
    </p:spTree>
    <p:extLst>
      <p:ext uri="{BB962C8B-B14F-4D97-AF65-F5344CB8AC3E}">
        <p14:creationId xmlns:p14="http://schemas.microsoft.com/office/powerpoint/2010/main" val="364019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200</a:t>
            </a:fld>
            <a:endParaRPr lang="en-US" sz="1800" dirty="0">
              <a:solidFill>
                <a:srgbClr val="7C7044"/>
              </a:solidFill>
              <a:latin typeface="Arial Black" panose="020B0A04020102020204" pitchFamily="34" charset="0"/>
            </a:endParaRPr>
          </a:p>
        </p:txBody>
      </p:sp>
      <p:sp>
        <p:nvSpPr>
          <p:cNvPr id="15" name="Title 14"/>
          <p:cNvSpPr>
            <a:spLocks noGrp="1"/>
          </p:cNvSpPr>
          <p:nvPr>
            <p:ph type="title"/>
          </p:nvPr>
        </p:nvSpPr>
        <p:spPr>
          <a:xfrm>
            <a:off x="228600" y="137160"/>
            <a:ext cx="8412480" cy="685800"/>
          </a:xfrm>
        </p:spPr>
        <p:txBody>
          <a:bodyPr/>
          <a:lstStyle/>
          <a:p>
            <a:r>
              <a:rPr lang="en-US" dirty="0" smtClean="0">
                <a:solidFill>
                  <a:srgbClr val="7C7044"/>
                </a:solidFill>
              </a:rPr>
              <a:t>EXTENDING TIME DELAY</a:t>
            </a:r>
            <a:endParaRPr lang="en-US" dirty="0">
              <a:solidFill>
                <a:srgbClr val="7C7044"/>
              </a:solidFill>
            </a:endParaRPr>
          </a:p>
        </p:txBody>
      </p:sp>
      <p:cxnSp>
        <p:nvCxnSpPr>
          <p:cNvPr id="6" name="Straight Connector 5"/>
          <p:cNvCxnSpPr/>
          <p:nvPr/>
        </p:nvCxnSpPr>
        <p:spPr>
          <a:xfrm>
            <a:off x="18288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3152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48200" y="13716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8"/>
          <p:cNvGrpSpPr/>
          <p:nvPr/>
        </p:nvGrpSpPr>
        <p:grpSpPr>
          <a:xfrm>
            <a:off x="1828800" y="1798458"/>
            <a:ext cx="685800" cy="457200"/>
            <a:chOff x="1600200" y="1371600"/>
            <a:chExt cx="685800" cy="457200"/>
          </a:xfrm>
        </p:grpSpPr>
        <p:cxnSp>
          <p:nvCxnSpPr>
            <p:cNvPr id="10" name="Straight Connector 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Group 24"/>
          <p:cNvGrpSpPr/>
          <p:nvPr/>
        </p:nvGrpSpPr>
        <p:grpSpPr>
          <a:xfrm>
            <a:off x="1828800" y="5334000"/>
            <a:ext cx="685800" cy="457200"/>
            <a:chOff x="1600200" y="1371600"/>
            <a:chExt cx="685800" cy="457200"/>
          </a:xfrm>
        </p:grpSpPr>
        <p:cxnSp>
          <p:nvCxnSpPr>
            <p:cNvPr id="26" name="Straight Connector 2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33"/>
          <p:cNvGrpSpPr/>
          <p:nvPr/>
        </p:nvGrpSpPr>
        <p:grpSpPr>
          <a:xfrm>
            <a:off x="6248400" y="1447800"/>
            <a:ext cx="685800" cy="457200"/>
            <a:chOff x="2667000" y="1295400"/>
            <a:chExt cx="1143000" cy="609600"/>
          </a:xfrm>
        </p:grpSpPr>
        <p:sp>
          <p:nvSpPr>
            <p:cNvPr id="35" name="Double Bracket 34"/>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Connector 35"/>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37"/>
          <p:cNvGrpSpPr/>
          <p:nvPr/>
        </p:nvGrpSpPr>
        <p:grpSpPr>
          <a:xfrm>
            <a:off x="6248400" y="2133600"/>
            <a:ext cx="685800" cy="457200"/>
            <a:chOff x="2667000" y="1295400"/>
            <a:chExt cx="1143000" cy="609600"/>
          </a:xfrm>
        </p:grpSpPr>
        <p:sp>
          <p:nvSpPr>
            <p:cNvPr id="39" name="Double Bracket 38"/>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p:cNvCxnSpPr/>
          <p:nvPr/>
        </p:nvCxnSpPr>
        <p:spPr>
          <a:xfrm>
            <a:off x="6934200" y="16764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362200" y="2026578"/>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45"/>
          <p:cNvGrpSpPr/>
          <p:nvPr/>
        </p:nvGrpSpPr>
        <p:grpSpPr>
          <a:xfrm>
            <a:off x="6248400" y="5334000"/>
            <a:ext cx="685800" cy="457200"/>
            <a:chOff x="2667000" y="1295400"/>
            <a:chExt cx="1143000" cy="609600"/>
          </a:xfrm>
        </p:grpSpPr>
        <p:sp>
          <p:nvSpPr>
            <p:cNvPr id="47" name="Double Bracket 4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a:xfrm>
            <a:off x="6934200" y="5562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362200" y="55626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876800" y="1219200"/>
            <a:ext cx="838200" cy="461665"/>
          </a:xfrm>
          <a:prstGeom prst="rect">
            <a:avLst/>
          </a:prstGeom>
          <a:solidFill>
            <a:schemeClr val="bg2">
              <a:lumMod val="40000"/>
              <a:lumOff val="60000"/>
            </a:schemeClr>
          </a:solidFill>
        </p:spPr>
        <p:txBody>
          <a:bodyPr wrap="square" rtlCol="0">
            <a:spAutoFit/>
          </a:bodyPr>
          <a:lstStyle/>
          <a:p>
            <a:r>
              <a:rPr lang="en-US" dirty="0" smtClean="0"/>
              <a:t>TON</a:t>
            </a:r>
            <a:endParaRPr lang="en-US" dirty="0"/>
          </a:p>
        </p:txBody>
      </p:sp>
      <p:sp>
        <p:nvSpPr>
          <p:cNvPr id="63" name="TextBox 62"/>
          <p:cNvSpPr txBox="1"/>
          <p:nvPr/>
        </p:nvSpPr>
        <p:spPr>
          <a:xfrm>
            <a:off x="4648200" y="1482904"/>
            <a:ext cx="1295400" cy="261610"/>
          </a:xfrm>
          <a:prstGeom prst="rect">
            <a:avLst/>
          </a:prstGeom>
          <a:noFill/>
        </p:spPr>
        <p:txBody>
          <a:bodyPr wrap="square" rtlCol="0">
            <a:spAutoFit/>
          </a:bodyPr>
          <a:lstStyle/>
          <a:p>
            <a:r>
              <a:rPr lang="en-US" sz="1100" dirty="0" smtClean="0"/>
              <a:t>Timer On Delay</a:t>
            </a:r>
            <a:endParaRPr lang="en-US" sz="1100" dirty="0"/>
          </a:p>
        </p:txBody>
      </p:sp>
      <p:sp>
        <p:nvSpPr>
          <p:cNvPr id="64" name="TextBox 63"/>
          <p:cNvSpPr txBox="1"/>
          <p:nvPr/>
        </p:nvSpPr>
        <p:spPr>
          <a:xfrm>
            <a:off x="4648200" y="1645578"/>
            <a:ext cx="1752600" cy="1661993"/>
          </a:xfrm>
          <a:prstGeom prst="rect">
            <a:avLst/>
          </a:prstGeom>
          <a:noFill/>
        </p:spPr>
        <p:txBody>
          <a:bodyPr wrap="square" rtlCol="0">
            <a:spAutoFit/>
          </a:bodyPr>
          <a:lstStyle/>
          <a:p>
            <a:pPr>
              <a:lnSpc>
                <a:spcPct val="150000"/>
              </a:lnSpc>
            </a:pPr>
            <a:r>
              <a:rPr lang="en-US" sz="1100" dirty="0" smtClean="0"/>
              <a:t>Timer                    T4:1</a:t>
            </a:r>
          </a:p>
          <a:p>
            <a:pPr>
              <a:lnSpc>
                <a:spcPct val="150000"/>
              </a:lnSpc>
            </a:pPr>
            <a:r>
              <a:rPr lang="en-US" sz="1100" dirty="0" smtClean="0"/>
              <a:t>Time Base               0.1</a:t>
            </a:r>
          </a:p>
          <a:p>
            <a:pPr>
              <a:lnSpc>
                <a:spcPct val="150000"/>
              </a:lnSpc>
            </a:pPr>
            <a:r>
              <a:rPr lang="en-US" sz="1100" dirty="0" smtClean="0"/>
              <a:t>Preset                  30000</a:t>
            </a:r>
          </a:p>
          <a:p>
            <a:pPr>
              <a:lnSpc>
                <a:spcPct val="150000"/>
              </a:lnSpc>
            </a:pPr>
            <a:r>
              <a:rPr lang="en-US" sz="1100" dirty="0" smtClean="0"/>
              <a:t>Accumulated              0        </a:t>
            </a:r>
            <a:r>
              <a:rPr lang="en-US" dirty="0" smtClean="0"/>
              <a:t>	   </a:t>
            </a:r>
            <a:endParaRPr lang="en-US" dirty="0"/>
          </a:p>
        </p:txBody>
      </p:sp>
      <p:sp>
        <p:nvSpPr>
          <p:cNvPr id="67" name="TextBox 66"/>
          <p:cNvSpPr txBox="1"/>
          <p:nvPr/>
        </p:nvSpPr>
        <p:spPr>
          <a:xfrm>
            <a:off x="6331878" y="1476345"/>
            <a:ext cx="609600" cy="400110"/>
          </a:xfrm>
          <a:prstGeom prst="rect">
            <a:avLst/>
          </a:prstGeom>
          <a:noFill/>
        </p:spPr>
        <p:txBody>
          <a:bodyPr wrap="square" rtlCol="0">
            <a:spAutoFit/>
          </a:bodyPr>
          <a:lstStyle/>
          <a:p>
            <a:r>
              <a:rPr lang="en-US" sz="2000" dirty="0" smtClean="0"/>
              <a:t>EN</a:t>
            </a:r>
            <a:endParaRPr lang="en-US" sz="2000" dirty="0"/>
          </a:p>
        </p:txBody>
      </p:sp>
      <p:sp>
        <p:nvSpPr>
          <p:cNvPr id="68" name="TextBox 67"/>
          <p:cNvSpPr txBox="1"/>
          <p:nvPr/>
        </p:nvSpPr>
        <p:spPr>
          <a:xfrm>
            <a:off x="6300877" y="2206823"/>
            <a:ext cx="609600" cy="400110"/>
          </a:xfrm>
          <a:prstGeom prst="rect">
            <a:avLst/>
          </a:prstGeom>
          <a:noFill/>
        </p:spPr>
        <p:txBody>
          <a:bodyPr wrap="square" rtlCol="0">
            <a:spAutoFit/>
          </a:bodyPr>
          <a:lstStyle/>
          <a:p>
            <a:r>
              <a:rPr lang="en-US" sz="2000" dirty="0" smtClean="0"/>
              <a:t>DN</a:t>
            </a:r>
            <a:endParaRPr lang="en-US" sz="2000" dirty="0"/>
          </a:p>
        </p:txBody>
      </p:sp>
      <p:sp>
        <p:nvSpPr>
          <p:cNvPr id="69" name="TextBox 68"/>
          <p:cNvSpPr txBox="1"/>
          <p:nvPr/>
        </p:nvSpPr>
        <p:spPr>
          <a:xfrm>
            <a:off x="1871932" y="1308909"/>
            <a:ext cx="990600" cy="304800"/>
          </a:xfrm>
          <a:prstGeom prst="rect">
            <a:avLst/>
          </a:prstGeom>
          <a:noFill/>
        </p:spPr>
        <p:txBody>
          <a:bodyPr wrap="square" rtlCol="0">
            <a:spAutoFit/>
          </a:bodyPr>
          <a:lstStyle/>
          <a:p>
            <a:r>
              <a:rPr lang="en-US" dirty="0" smtClean="0"/>
              <a:t>I:1/0</a:t>
            </a:r>
            <a:endParaRPr lang="en-US" dirty="0"/>
          </a:p>
        </p:txBody>
      </p:sp>
      <p:sp>
        <p:nvSpPr>
          <p:cNvPr id="71" name="TextBox 70"/>
          <p:cNvSpPr txBox="1"/>
          <p:nvPr/>
        </p:nvSpPr>
        <p:spPr>
          <a:xfrm>
            <a:off x="6286329" y="4945558"/>
            <a:ext cx="1021422" cy="461665"/>
          </a:xfrm>
          <a:prstGeom prst="rect">
            <a:avLst/>
          </a:prstGeom>
          <a:noFill/>
        </p:spPr>
        <p:txBody>
          <a:bodyPr wrap="square" rtlCol="0">
            <a:spAutoFit/>
          </a:bodyPr>
          <a:lstStyle/>
          <a:p>
            <a:r>
              <a:rPr lang="en-US" dirty="0" smtClean="0"/>
              <a:t>O:2/1</a:t>
            </a:r>
            <a:endParaRPr lang="en-US" dirty="0"/>
          </a:p>
        </p:txBody>
      </p:sp>
      <p:sp>
        <p:nvSpPr>
          <p:cNvPr id="75" name="TextBox 74"/>
          <p:cNvSpPr txBox="1"/>
          <p:nvPr/>
        </p:nvSpPr>
        <p:spPr>
          <a:xfrm>
            <a:off x="1828800" y="4872335"/>
            <a:ext cx="1371600" cy="461665"/>
          </a:xfrm>
          <a:prstGeom prst="rect">
            <a:avLst/>
          </a:prstGeom>
          <a:noFill/>
        </p:spPr>
        <p:txBody>
          <a:bodyPr wrap="square" rtlCol="0">
            <a:spAutoFit/>
          </a:bodyPr>
          <a:lstStyle/>
          <a:p>
            <a:r>
              <a:rPr lang="en-US" dirty="0" smtClean="0"/>
              <a:t>T4:2/DN</a:t>
            </a:r>
            <a:endParaRPr lang="en-US" dirty="0"/>
          </a:p>
        </p:txBody>
      </p:sp>
      <p:sp>
        <p:nvSpPr>
          <p:cNvPr id="105" name="Rectangle 104"/>
          <p:cNvSpPr/>
          <p:nvPr/>
        </p:nvSpPr>
        <p:spPr>
          <a:xfrm>
            <a:off x="4648200" y="34290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8"/>
          <p:cNvGrpSpPr/>
          <p:nvPr/>
        </p:nvGrpSpPr>
        <p:grpSpPr>
          <a:xfrm>
            <a:off x="1828800" y="3855858"/>
            <a:ext cx="685800" cy="457200"/>
            <a:chOff x="1600200" y="1371600"/>
            <a:chExt cx="685800" cy="457200"/>
          </a:xfrm>
        </p:grpSpPr>
        <p:cxnSp>
          <p:nvCxnSpPr>
            <p:cNvPr id="107" name="Straight Connector 106"/>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33"/>
          <p:cNvGrpSpPr/>
          <p:nvPr/>
        </p:nvGrpSpPr>
        <p:grpSpPr>
          <a:xfrm>
            <a:off x="6248400" y="3505200"/>
            <a:ext cx="685800" cy="457200"/>
            <a:chOff x="2667000" y="1295400"/>
            <a:chExt cx="1143000" cy="609600"/>
          </a:xfrm>
        </p:grpSpPr>
        <p:sp>
          <p:nvSpPr>
            <p:cNvPr id="112" name="Double Bracket 11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3" name="Straight Connector 112"/>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37"/>
          <p:cNvGrpSpPr/>
          <p:nvPr/>
        </p:nvGrpSpPr>
        <p:grpSpPr>
          <a:xfrm>
            <a:off x="6248400" y="4191000"/>
            <a:ext cx="685800" cy="457200"/>
            <a:chOff x="2667000" y="1295400"/>
            <a:chExt cx="1143000" cy="609600"/>
          </a:xfrm>
        </p:grpSpPr>
        <p:sp>
          <p:nvSpPr>
            <p:cNvPr id="116" name="Double Bracket 115"/>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7" name="Straight Connector 116"/>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9" name="Straight Connector 118"/>
          <p:cNvCxnSpPr/>
          <p:nvPr/>
        </p:nvCxnSpPr>
        <p:spPr>
          <a:xfrm>
            <a:off x="6934200" y="3733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2362200" y="4083978"/>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4876800" y="3276600"/>
            <a:ext cx="838200" cy="461665"/>
          </a:xfrm>
          <a:prstGeom prst="rect">
            <a:avLst/>
          </a:prstGeom>
          <a:solidFill>
            <a:schemeClr val="bg2">
              <a:lumMod val="40000"/>
              <a:lumOff val="60000"/>
            </a:schemeClr>
          </a:solidFill>
        </p:spPr>
        <p:txBody>
          <a:bodyPr wrap="square" rtlCol="0">
            <a:spAutoFit/>
          </a:bodyPr>
          <a:lstStyle/>
          <a:p>
            <a:r>
              <a:rPr lang="en-US" dirty="0" smtClean="0"/>
              <a:t>TON</a:t>
            </a:r>
            <a:endParaRPr lang="en-US" dirty="0"/>
          </a:p>
        </p:txBody>
      </p:sp>
      <p:sp>
        <p:nvSpPr>
          <p:cNvPr id="122" name="TextBox 121"/>
          <p:cNvSpPr txBox="1"/>
          <p:nvPr/>
        </p:nvSpPr>
        <p:spPr>
          <a:xfrm>
            <a:off x="4648200" y="3540304"/>
            <a:ext cx="1295400" cy="261610"/>
          </a:xfrm>
          <a:prstGeom prst="rect">
            <a:avLst/>
          </a:prstGeom>
          <a:noFill/>
        </p:spPr>
        <p:txBody>
          <a:bodyPr wrap="square" rtlCol="0">
            <a:spAutoFit/>
          </a:bodyPr>
          <a:lstStyle/>
          <a:p>
            <a:r>
              <a:rPr lang="en-US" sz="1100" dirty="0" smtClean="0"/>
              <a:t>Timer On Delay</a:t>
            </a:r>
            <a:endParaRPr lang="en-US" sz="1100" dirty="0"/>
          </a:p>
        </p:txBody>
      </p:sp>
      <p:sp>
        <p:nvSpPr>
          <p:cNvPr id="123" name="TextBox 122"/>
          <p:cNvSpPr txBox="1"/>
          <p:nvPr/>
        </p:nvSpPr>
        <p:spPr>
          <a:xfrm>
            <a:off x="4648200" y="3702978"/>
            <a:ext cx="1752600" cy="1431161"/>
          </a:xfrm>
          <a:prstGeom prst="rect">
            <a:avLst/>
          </a:prstGeom>
          <a:noFill/>
        </p:spPr>
        <p:txBody>
          <a:bodyPr wrap="square" rtlCol="0">
            <a:spAutoFit/>
          </a:bodyPr>
          <a:lstStyle/>
          <a:p>
            <a:pPr>
              <a:lnSpc>
                <a:spcPct val="150000"/>
              </a:lnSpc>
            </a:pPr>
            <a:r>
              <a:rPr lang="en-US" sz="1100" dirty="0" smtClean="0"/>
              <a:t>Timer                    T4:2</a:t>
            </a:r>
          </a:p>
          <a:p>
            <a:pPr>
              <a:lnSpc>
                <a:spcPct val="150000"/>
              </a:lnSpc>
            </a:pPr>
            <a:r>
              <a:rPr lang="en-US" sz="1100" dirty="0" smtClean="0"/>
              <a:t>Time Base              0.1</a:t>
            </a:r>
          </a:p>
          <a:p>
            <a:pPr>
              <a:lnSpc>
                <a:spcPct val="150000"/>
              </a:lnSpc>
            </a:pPr>
            <a:r>
              <a:rPr lang="en-US" sz="1100" dirty="0" smtClean="0"/>
              <a:t>Preset                12000</a:t>
            </a:r>
          </a:p>
          <a:p>
            <a:pPr>
              <a:lnSpc>
                <a:spcPct val="150000"/>
              </a:lnSpc>
            </a:pPr>
            <a:r>
              <a:rPr lang="en-US" sz="1100" dirty="0" smtClean="0"/>
              <a:t>Accumulated              0        </a:t>
            </a:r>
            <a:r>
              <a:rPr lang="en-US" dirty="0" smtClean="0"/>
              <a:t>	   </a:t>
            </a:r>
            <a:endParaRPr lang="en-US" dirty="0"/>
          </a:p>
        </p:txBody>
      </p:sp>
      <p:sp>
        <p:nvSpPr>
          <p:cNvPr id="124" name="TextBox 123"/>
          <p:cNvSpPr txBox="1"/>
          <p:nvPr/>
        </p:nvSpPr>
        <p:spPr>
          <a:xfrm>
            <a:off x="6349850" y="3581400"/>
            <a:ext cx="609600" cy="400110"/>
          </a:xfrm>
          <a:prstGeom prst="rect">
            <a:avLst/>
          </a:prstGeom>
          <a:noFill/>
        </p:spPr>
        <p:txBody>
          <a:bodyPr wrap="square" rtlCol="0">
            <a:spAutoFit/>
          </a:bodyPr>
          <a:lstStyle/>
          <a:p>
            <a:r>
              <a:rPr lang="en-US" sz="2000" dirty="0" smtClean="0"/>
              <a:t>EN</a:t>
            </a:r>
            <a:endParaRPr lang="en-US" sz="2000" dirty="0"/>
          </a:p>
        </p:txBody>
      </p:sp>
      <p:sp>
        <p:nvSpPr>
          <p:cNvPr id="125" name="TextBox 124"/>
          <p:cNvSpPr txBox="1"/>
          <p:nvPr/>
        </p:nvSpPr>
        <p:spPr>
          <a:xfrm>
            <a:off x="6300877" y="4219545"/>
            <a:ext cx="609600" cy="400110"/>
          </a:xfrm>
          <a:prstGeom prst="rect">
            <a:avLst/>
          </a:prstGeom>
          <a:noFill/>
        </p:spPr>
        <p:txBody>
          <a:bodyPr wrap="square" rtlCol="0">
            <a:spAutoFit/>
          </a:bodyPr>
          <a:lstStyle/>
          <a:p>
            <a:r>
              <a:rPr lang="en-US" sz="2000" dirty="0" smtClean="0"/>
              <a:t>DN</a:t>
            </a:r>
            <a:endParaRPr lang="en-US" sz="2000" dirty="0"/>
          </a:p>
        </p:txBody>
      </p:sp>
      <p:sp>
        <p:nvSpPr>
          <p:cNvPr id="127" name="TextBox 126"/>
          <p:cNvSpPr txBox="1"/>
          <p:nvPr/>
        </p:nvSpPr>
        <p:spPr>
          <a:xfrm>
            <a:off x="1828800" y="3394193"/>
            <a:ext cx="1371600" cy="461665"/>
          </a:xfrm>
          <a:prstGeom prst="rect">
            <a:avLst/>
          </a:prstGeom>
          <a:noFill/>
        </p:spPr>
        <p:txBody>
          <a:bodyPr wrap="square" rtlCol="0">
            <a:spAutoFit/>
          </a:bodyPr>
          <a:lstStyle/>
          <a:p>
            <a:r>
              <a:rPr lang="en-US" dirty="0" smtClean="0"/>
              <a:t>T4:1/DN</a:t>
            </a:r>
            <a:endParaRPr lang="en-US" dirty="0"/>
          </a:p>
        </p:txBody>
      </p:sp>
      <p:sp>
        <p:nvSpPr>
          <p:cNvPr id="129" name="TextBox 128"/>
          <p:cNvSpPr txBox="1"/>
          <p:nvPr/>
        </p:nvSpPr>
        <p:spPr>
          <a:xfrm>
            <a:off x="6321554" y="5407223"/>
            <a:ext cx="609600" cy="400110"/>
          </a:xfrm>
          <a:prstGeom prst="rect">
            <a:avLst/>
          </a:prstGeom>
          <a:noFill/>
        </p:spPr>
        <p:txBody>
          <a:bodyPr wrap="square" rtlCol="0">
            <a:spAutoFit/>
          </a:bodyPr>
          <a:lstStyle/>
          <a:p>
            <a:r>
              <a:rPr lang="en-US" sz="2000" dirty="0" smtClean="0"/>
              <a:t>M2</a:t>
            </a:r>
            <a:endParaRPr lang="en-US" sz="2000" dirty="0"/>
          </a:p>
        </p:txBody>
      </p:sp>
    </p:spTree>
    <p:extLst>
      <p:ext uri="{BB962C8B-B14F-4D97-AF65-F5344CB8AC3E}">
        <p14:creationId xmlns:p14="http://schemas.microsoft.com/office/powerpoint/2010/main" val="854487543"/>
      </p:ext>
    </p:extLst>
  </p:cSld>
  <p:clrMapOvr>
    <a:masterClrMapping/>
  </p:clrMapOvr>
  <p:transition spd="slow">
    <p:cut/>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C7044"/>
                </a:solidFill>
              </a:rPr>
              <a:t>ACTIVITY: LOGIXPRO INTRODUCTION TO TIMERS LAB</a:t>
            </a:r>
            <a:endParaRPr lang="en-US" dirty="0">
              <a:solidFill>
                <a:srgbClr val="7C7044"/>
              </a:solidFill>
            </a:endParaRPr>
          </a:p>
        </p:txBody>
      </p:sp>
      <p:sp>
        <p:nvSpPr>
          <p:cNvPr id="3" name="Content Placeholder 2"/>
          <p:cNvSpPr>
            <a:spLocks noGrp="1"/>
          </p:cNvSpPr>
          <p:nvPr>
            <p:ph idx="1"/>
          </p:nvPr>
        </p:nvSpPr>
        <p:spPr>
          <a:xfrm>
            <a:off x="457200" y="2057400"/>
            <a:ext cx="8001000" cy="3962400"/>
          </a:xfrm>
        </p:spPr>
        <p:txBody>
          <a:bodyPr/>
          <a:lstStyle/>
          <a:p>
            <a:pPr marL="0" indent="0">
              <a:spcBef>
                <a:spcPts val="1200"/>
              </a:spcBef>
              <a:spcAft>
                <a:spcPts val="1200"/>
              </a:spcAft>
              <a:buFontTx/>
              <a:buNone/>
              <a:defRPr/>
            </a:pPr>
            <a:r>
              <a:rPr lang="en-US" sz="2800" b="1" dirty="0" smtClean="0">
                <a:solidFill>
                  <a:srgbClr val="FF9900"/>
                </a:solidFill>
                <a:cs typeface="Arial" pitchFamily="34" charset="0"/>
              </a:rPr>
              <a:t>EXERCISE: </a:t>
            </a:r>
            <a:endParaRPr lang="en-US" sz="2800" b="1" dirty="0">
              <a:solidFill>
                <a:srgbClr val="FF9900"/>
              </a:solidFill>
              <a:cs typeface="Arial" pitchFamily="34" charset="0"/>
            </a:endParaRPr>
          </a:p>
          <a:p>
            <a:pPr marL="228600" indent="-228600">
              <a:spcBef>
                <a:spcPts val="1200"/>
              </a:spcBef>
              <a:spcAft>
                <a:spcPts val="1200"/>
              </a:spcAft>
              <a:defRPr/>
            </a:pPr>
            <a:r>
              <a:rPr lang="en-US" sz="2800" b="1" dirty="0" smtClean="0">
                <a:solidFill>
                  <a:srgbClr val="7C7044"/>
                </a:solidFill>
                <a:cs typeface="Arial" pitchFamily="34" charset="0"/>
              </a:rPr>
              <a:t>Introduction to </a:t>
            </a:r>
            <a:r>
              <a:rPr lang="en-US" sz="2800" b="1" dirty="0" err="1" smtClean="0">
                <a:solidFill>
                  <a:srgbClr val="7C7044"/>
                </a:solidFill>
                <a:cs typeface="Arial" pitchFamily="34" charset="0"/>
              </a:rPr>
              <a:t>RSLogix</a:t>
            </a:r>
            <a:r>
              <a:rPr lang="en-US" sz="2800" b="1" dirty="0" smtClean="0">
                <a:solidFill>
                  <a:srgbClr val="7C7044"/>
                </a:solidFill>
                <a:cs typeface="Arial" pitchFamily="34" charset="0"/>
              </a:rPr>
              <a:t> Timers</a:t>
            </a:r>
            <a:endParaRPr lang="en-US" sz="2800" b="1" dirty="0">
              <a:solidFill>
                <a:srgbClr val="7C7044"/>
              </a:solidFill>
              <a:cs typeface="Arial" pitchFamily="34" charset="0"/>
            </a:endParaRP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201</a:t>
            </a:fld>
            <a:endParaRPr lang="en-US" dirty="0">
              <a:solidFill>
                <a:srgbClr val="7C7044"/>
              </a:solidFill>
            </a:endParaRPr>
          </a:p>
        </p:txBody>
      </p:sp>
    </p:spTree>
    <p:extLst>
      <p:ext uri="{BB962C8B-B14F-4D97-AF65-F5344CB8AC3E}">
        <p14:creationId xmlns:p14="http://schemas.microsoft.com/office/powerpoint/2010/main" val="318004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chor="b"/>
          <a:lstStyle/>
          <a:p>
            <a:pPr lvl="1">
              <a:buFont typeface="Arial" pitchFamily="34" charset="0"/>
              <a:buChar char="•"/>
              <a:defRPr/>
            </a:pPr>
            <a:r>
              <a:rPr lang="en-US" dirty="0">
                <a:solidFill>
                  <a:srgbClr val="7C7044"/>
                </a:solidFill>
                <a:cs typeface="Arial" pitchFamily="34" charset="0"/>
              </a:rPr>
              <a:t>Enjoy your break!</a:t>
            </a:r>
          </a:p>
          <a:p>
            <a:endParaRPr lang="en-US" sz="1800" dirty="0"/>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202</a:t>
            </a:fld>
            <a:endParaRPr lang="en-US" dirty="0">
              <a:solidFill>
                <a:srgbClr val="7C7044"/>
              </a:solidFill>
            </a:endParaRPr>
          </a:p>
        </p:txBody>
      </p:sp>
      <p:sp>
        <p:nvSpPr>
          <p:cNvPr id="5" name="Rectangle 4"/>
          <p:cNvSpPr/>
          <p:nvPr/>
        </p:nvSpPr>
        <p:spPr>
          <a:xfrm>
            <a:off x="2057400" y="1447800"/>
            <a:ext cx="2805990"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rPr>
              <a:t>BREAK</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endParaRPr>
          </a:p>
        </p:txBody>
      </p:sp>
      <p:sp>
        <p:nvSpPr>
          <p:cNvPr id="6" name="Rectangle 5"/>
          <p:cNvSpPr/>
          <p:nvPr/>
        </p:nvSpPr>
        <p:spPr>
          <a:xfrm>
            <a:off x="2209799" y="2109520"/>
            <a:ext cx="5105399" cy="264687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16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rPr>
              <a:t>TIME</a:t>
            </a:r>
            <a:endParaRPr lang="en-US" sz="8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endParaRPr>
          </a:p>
        </p:txBody>
      </p:sp>
    </p:spTree>
    <p:extLst>
      <p:ext uri="{BB962C8B-B14F-4D97-AF65-F5344CB8AC3E}">
        <p14:creationId xmlns:p14="http://schemas.microsoft.com/office/powerpoint/2010/main" val="420581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C7044"/>
                </a:solidFill>
              </a:rPr>
              <a:t>ACTIVITY: LOGIXPRO INTRODUCTION TO TIMERS LAB</a:t>
            </a:r>
            <a:endParaRPr lang="en-US" dirty="0">
              <a:solidFill>
                <a:srgbClr val="7C7044"/>
              </a:solidFill>
            </a:endParaRPr>
          </a:p>
        </p:txBody>
      </p:sp>
      <p:sp>
        <p:nvSpPr>
          <p:cNvPr id="3" name="Content Placeholder 2"/>
          <p:cNvSpPr>
            <a:spLocks noGrp="1"/>
          </p:cNvSpPr>
          <p:nvPr>
            <p:ph idx="1"/>
          </p:nvPr>
        </p:nvSpPr>
        <p:spPr>
          <a:xfrm>
            <a:off x="457200" y="2057400"/>
            <a:ext cx="8001000" cy="3962400"/>
          </a:xfrm>
        </p:spPr>
        <p:txBody>
          <a:bodyPr/>
          <a:lstStyle/>
          <a:p>
            <a:pPr marL="0" indent="0">
              <a:spcBef>
                <a:spcPts val="1200"/>
              </a:spcBef>
              <a:spcAft>
                <a:spcPts val="1200"/>
              </a:spcAft>
              <a:buFontTx/>
              <a:buNone/>
              <a:defRPr/>
            </a:pPr>
            <a:r>
              <a:rPr lang="en-US" sz="2800" b="1" dirty="0" smtClean="0">
                <a:solidFill>
                  <a:srgbClr val="FF9900"/>
                </a:solidFill>
                <a:cs typeface="Arial" pitchFamily="34" charset="0"/>
              </a:rPr>
              <a:t>EXERCISE: </a:t>
            </a:r>
            <a:endParaRPr lang="en-US" sz="2800" b="1" dirty="0">
              <a:solidFill>
                <a:srgbClr val="FF9900"/>
              </a:solidFill>
              <a:cs typeface="Arial" pitchFamily="34" charset="0"/>
            </a:endParaRPr>
          </a:p>
          <a:p>
            <a:pPr marL="228600" indent="-228600">
              <a:spcBef>
                <a:spcPts val="1200"/>
              </a:spcBef>
              <a:spcAft>
                <a:spcPts val="1200"/>
              </a:spcAft>
              <a:defRPr/>
            </a:pPr>
            <a:r>
              <a:rPr lang="en-US" sz="2800" b="1" dirty="0" smtClean="0">
                <a:solidFill>
                  <a:srgbClr val="7C7044"/>
                </a:solidFill>
                <a:cs typeface="Arial" pitchFamily="34" charset="0"/>
              </a:rPr>
              <a:t>Introduction to </a:t>
            </a:r>
            <a:r>
              <a:rPr lang="en-US" sz="2800" b="1" dirty="0" err="1" smtClean="0">
                <a:solidFill>
                  <a:srgbClr val="7C7044"/>
                </a:solidFill>
                <a:cs typeface="Arial" pitchFamily="34" charset="0"/>
              </a:rPr>
              <a:t>RSLogix</a:t>
            </a:r>
            <a:r>
              <a:rPr lang="en-US" sz="2800" b="1" dirty="0" smtClean="0">
                <a:solidFill>
                  <a:srgbClr val="7C7044"/>
                </a:solidFill>
                <a:cs typeface="Arial" pitchFamily="34" charset="0"/>
              </a:rPr>
              <a:t> Timers (Cont’d)</a:t>
            </a:r>
          </a:p>
          <a:p>
            <a:pPr marL="228600" indent="-228600">
              <a:spcBef>
                <a:spcPts val="1200"/>
              </a:spcBef>
              <a:spcAft>
                <a:spcPts val="1200"/>
              </a:spcAft>
              <a:defRPr/>
            </a:pPr>
            <a:r>
              <a:rPr lang="en-US" sz="2800" b="1" dirty="0" smtClean="0">
                <a:solidFill>
                  <a:srgbClr val="7C7044"/>
                </a:solidFill>
                <a:cs typeface="Arial" pitchFamily="34" charset="0"/>
              </a:rPr>
              <a:t>Traffic control utilizing TON timers – Exercises 1 and 2</a:t>
            </a:r>
            <a:endParaRPr lang="en-US" sz="2800" b="1" dirty="0">
              <a:solidFill>
                <a:srgbClr val="7C7044"/>
              </a:solidFill>
              <a:cs typeface="Arial" pitchFamily="34" charset="0"/>
            </a:endParaRP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203</a:t>
            </a:fld>
            <a:endParaRPr lang="en-US" dirty="0">
              <a:solidFill>
                <a:srgbClr val="7C7044"/>
              </a:solidFill>
            </a:endParaRPr>
          </a:p>
        </p:txBody>
      </p:sp>
    </p:spTree>
    <p:extLst>
      <p:ext uri="{BB962C8B-B14F-4D97-AF65-F5344CB8AC3E}">
        <p14:creationId xmlns:p14="http://schemas.microsoft.com/office/powerpoint/2010/main" val="234634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chor="b"/>
          <a:lstStyle/>
          <a:p>
            <a:pPr lvl="1">
              <a:buFont typeface="Arial" pitchFamily="34" charset="0"/>
              <a:buChar char="•"/>
              <a:defRPr/>
            </a:pPr>
            <a:r>
              <a:rPr lang="en-US" dirty="0">
                <a:solidFill>
                  <a:srgbClr val="7C7044"/>
                </a:solidFill>
                <a:cs typeface="Arial" pitchFamily="34" charset="0"/>
              </a:rPr>
              <a:t>Enjoy your </a:t>
            </a:r>
            <a:r>
              <a:rPr lang="en-US" dirty="0" smtClean="0">
                <a:solidFill>
                  <a:srgbClr val="7C7044"/>
                </a:solidFill>
                <a:cs typeface="Arial" pitchFamily="34" charset="0"/>
              </a:rPr>
              <a:t>lunch!</a:t>
            </a:r>
            <a:endParaRPr lang="en-US" dirty="0">
              <a:solidFill>
                <a:srgbClr val="7C7044"/>
              </a:solidFill>
              <a:cs typeface="Arial" pitchFamily="34" charset="0"/>
            </a:endParaRPr>
          </a:p>
          <a:p>
            <a:endParaRPr lang="en-US" sz="1800" dirty="0"/>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204</a:t>
            </a:fld>
            <a:endParaRPr lang="en-US" dirty="0">
              <a:solidFill>
                <a:srgbClr val="7C7044"/>
              </a:solidFill>
            </a:endParaRPr>
          </a:p>
        </p:txBody>
      </p:sp>
      <p:sp>
        <p:nvSpPr>
          <p:cNvPr id="5" name="Rectangle 4"/>
          <p:cNvSpPr/>
          <p:nvPr/>
        </p:nvSpPr>
        <p:spPr>
          <a:xfrm>
            <a:off x="2057400" y="1447800"/>
            <a:ext cx="2805990"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rPr>
              <a:t>LUNCH</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endParaRPr>
          </a:p>
        </p:txBody>
      </p:sp>
      <p:sp>
        <p:nvSpPr>
          <p:cNvPr id="6" name="Rectangle 5"/>
          <p:cNvSpPr/>
          <p:nvPr/>
        </p:nvSpPr>
        <p:spPr>
          <a:xfrm>
            <a:off x="2209799" y="2109520"/>
            <a:ext cx="5105399" cy="264687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16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rPr>
              <a:t>TIME</a:t>
            </a:r>
            <a:endParaRPr lang="en-US" sz="8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endParaRPr>
          </a:p>
        </p:txBody>
      </p:sp>
    </p:spTree>
    <p:extLst>
      <p:ext uri="{BB962C8B-B14F-4D97-AF65-F5344CB8AC3E}">
        <p14:creationId xmlns:p14="http://schemas.microsoft.com/office/powerpoint/2010/main" val="127213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Shape 97"/>
        <p:cNvGrpSpPr/>
        <p:nvPr/>
      </p:nvGrpSpPr>
      <p:grpSpPr>
        <a:xfrm>
          <a:off x="0" y="0"/>
          <a:ext cx="0" cy="0"/>
          <a:chOff x="0" y="0"/>
          <a:chExt cx="0" cy="0"/>
        </a:xfrm>
      </p:grpSpPr>
      <p:sp>
        <p:nvSpPr>
          <p:cNvPr id="3" name="Title 2"/>
          <p:cNvSpPr>
            <a:spLocks noGrp="1"/>
          </p:cNvSpPr>
          <p:nvPr>
            <p:ph type="ctrTitle"/>
          </p:nvPr>
        </p:nvSpPr>
        <p:spPr>
          <a:xfrm>
            <a:off x="548640" y="2286000"/>
            <a:ext cx="8001000" cy="1673352"/>
          </a:xfrm>
        </p:spPr>
        <p:txBody>
          <a:bodyPr/>
          <a:lstStyle/>
          <a:p>
            <a:r>
              <a:rPr lang="en-US" dirty="0" smtClean="0">
                <a:solidFill>
                  <a:srgbClr val="7C7044"/>
                </a:solidFill>
              </a:rPr>
              <a:t>INTRODUCTION</a:t>
            </a:r>
            <a:r>
              <a:rPr lang="en-US" dirty="0">
                <a:solidFill>
                  <a:srgbClr val="7C7044"/>
                </a:solidFill>
              </a:rPr>
              <a:t> </a:t>
            </a:r>
            <a:r>
              <a:rPr lang="en-US" dirty="0" smtClean="0">
                <a:solidFill>
                  <a:srgbClr val="7C7044"/>
                </a:solidFill>
              </a:rPr>
              <a:t>TO PLC COUNTERS</a:t>
            </a:r>
            <a:endParaRPr lang="en-US" dirty="0">
              <a:solidFill>
                <a:srgbClr val="7C7044"/>
              </a:solidFil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205</a:t>
            </a:fld>
            <a:endParaRPr lang="en-US" sz="1800" dirty="0">
              <a:solidFill>
                <a:srgbClr val="7C7044"/>
              </a:solidFill>
              <a:latin typeface="Arial Black" panose="020B0A04020102020204" pitchFamily="34" charset="0"/>
            </a:endParaRPr>
          </a:p>
        </p:txBody>
      </p:sp>
      <p:sp>
        <p:nvSpPr>
          <p:cNvPr id="5" name="Title 1"/>
          <p:cNvSpPr txBox="1">
            <a:spLocks/>
          </p:cNvSpPr>
          <p:nvPr/>
        </p:nvSpPr>
        <p:spPr bwMode="auto">
          <a:xfrm>
            <a:off x="228600" y="136525"/>
            <a:ext cx="8762999"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8666" tIns="39333" rIns="78666" bIns="39333" numCol="1" anchor="t" anchorCtr="0" compatLnSpc="1">
            <a:prstTxWarp prst="textNoShape">
              <a:avLst/>
            </a:prstTxWarp>
          </a:bodyPr>
          <a:lstStyle>
            <a:lvl1pPr algn="l" defTabSz="787400" rtl="0" eaLnBrk="1" fontAlgn="base" hangingPunct="1">
              <a:spcBef>
                <a:spcPct val="0"/>
              </a:spcBef>
              <a:spcAft>
                <a:spcPct val="0"/>
              </a:spcAft>
              <a:defRPr sz="4000">
                <a:solidFill>
                  <a:schemeClr val="accent1">
                    <a:lumMod val="50000"/>
                  </a:schemeClr>
                </a:solidFill>
                <a:latin typeface="Arial Black" pitchFamily="34" charset="0"/>
                <a:ea typeface="+mj-ea"/>
                <a:cs typeface="+mj-cs"/>
              </a:defRPr>
            </a:lvl1pPr>
            <a:lvl2pPr algn="l" defTabSz="787400" rtl="0" eaLnBrk="1" fontAlgn="base" hangingPunct="1">
              <a:spcBef>
                <a:spcPct val="0"/>
              </a:spcBef>
              <a:spcAft>
                <a:spcPct val="0"/>
              </a:spcAft>
              <a:defRPr sz="3400">
                <a:solidFill>
                  <a:srgbClr val="00202E"/>
                </a:solidFill>
                <a:latin typeface="ScalaSansLF-Bold" pitchFamily="2" charset="0"/>
              </a:defRPr>
            </a:lvl2pPr>
            <a:lvl3pPr algn="l" defTabSz="787400" rtl="0" eaLnBrk="1" fontAlgn="base" hangingPunct="1">
              <a:spcBef>
                <a:spcPct val="0"/>
              </a:spcBef>
              <a:spcAft>
                <a:spcPct val="0"/>
              </a:spcAft>
              <a:defRPr sz="3400">
                <a:solidFill>
                  <a:srgbClr val="00202E"/>
                </a:solidFill>
                <a:latin typeface="ScalaSansLF-Bold" pitchFamily="2" charset="0"/>
              </a:defRPr>
            </a:lvl3pPr>
            <a:lvl4pPr algn="l" defTabSz="787400" rtl="0" eaLnBrk="1" fontAlgn="base" hangingPunct="1">
              <a:spcBef>
                <a:spcPct val="0"/>
              </a:spcBef>
              <a:spcAft>
                <a:spcPct val="0"/>
              </a:spcAft>
              <a:defRPr sz="3400">
                <a:solidFill>
                  <a:srgbClr val="00202E"/>
                </a:solidFill>
                <a:latin typeface="ScalaSansLF-Bold" pitchFamily="2" charset="0"/>
              </a:defRPr>
            </a:lvl4pPr>
            <a:lvl5pPr algn="l" defTabSz="787400" rtl="0" eaLnBrk="1" fontAlgn="base" hangingPunct="1">
              <a:spcBef>
                <a:spcPct val="0"/>
              </a:spcBef>
              <a:spcAft>
                <a:spcPct val="0"/>
              </a:spcAft>
              <a:defRPr sz="3400">
                <a:solidFill>
                  <a:srgbClr val="00202E"/>
                </a:solidFill>
                <a:latin typeface="ScalaSansLF-Bold" pitchFamily="2" charset="0"/>
              </a:defRPr>
            </a:lvl5pPr>
            <a:lvl6pPr marL="457200" algn="l" defTabSz="787400" rtl="0" eaLnBrk="1" fontAlgn="base" hangingPunct="1">
              <a:spcBef>
                <a:spcPct val="0"/>
              </a:spcBef>
              <a:spcAft>
                <a:spcPct val="0"/>
              </a:spcAft>
              <a:defRPr sz="3400">
                <a:solidFill>
                  <a:srgbClr val="00202E"/>
                </a:solidFill>
                <a:latin typeface="ScalaSansLF-Bold" pitchFamily="2" charset="0"/>
              </a:defRPr>
            </a:lvl6pPr>
            <a:lvl7pPr marL="914400" algn="l" defTabSz="787400" rtl="0" eaLnBrk="1" fontAlgn="base" hangingPunct="1">
              <a:spcBef>
                <a:spcPct val="0"/>
              </a:spcBef>
              <a:spcAft>
                <a:spcPct val="0"/>
              </a:spcAft>
              <a:defRPr sz="3400">
                <a:solidFill>
                  <a:srgbClr val="00202E"/>
                </a:solidFill>
                <a:latin typeface="ScalaSansLF-Bold" pitchFamily="2" charset="0"/>
              </a:defRPr>
            </a:lvl7pPr>
            <a:lvl8pPr marL="1371600" algn="l" defTabSz="787400" rtl="0" eaLnBrk="1" fontAlgn="base" hangingPunct="1">
              <a:spcBef>
                <a:spcPct val="0"/>
              </a:spcBef>
              <a:spcAft>
                <a:spcPct val="0"/>
              </a:spcAft>
              <a:defRPr sz="3400">
                <a:solidFill>
                  <a:srgbClr val="00202E"/>
                </a:solidFill>
                <a:latin typeface="ScalaSansLF-Bold" pitchFamily="2" charset="0"/>
              </a:defRPr>
            </a:lvl8pPr>
            <a:lvl9pPr marL="1828800" algn="l" defTabSz="787400" rtl="0" eaLnBrk="1" fontAlgn="base" hangingPunct="1">
              <a:spcBef>
                <a:spcPct val="0"/>
              </a:spcBef>
              <a:spcAft>
                <a:spcPct val="0"/>
              </a:spcAft>
              <a:defRPr sz="3400">
                <a:solidFill>
                  <a:srgbClr val="00202E"/>
                </a:solidFill>
                <a:latin typeface="ScalaSansLF-Bold" pitchFamily="2" charset="0"/>
              </a:defRPr>
            </a:lvl9pPr>
          </a:lstStyle>
          <a:p>
            <a:r>
              <a:rPr lang="en-US" b="1" kern="0" dirty="0" smtClean="0">
                <a:solidFill>
                  <a:srgbClr val="7C7044"/>
                </a:solidFill>
                <a:cs typeface="Arial" pitchFamily="34" charset="0"/>
              </a:rPr>
              <a:t>SESSION VI</a:t>
            </a:r>
            <a:endParaRPr lang="en-US" kern="0" dirty="0">
              <a:solidFill>
                <a:srgbClr val="7C7044"/>
              </a:solidFill>
            </a:endParaRPr>
          </a:p>
        </p:txBody>
      </p:sp>
    </p:spTree>
    <p:extLst>
      <p:ext uri="{BB962C8B-B14F-4D97-AF65-F5344CB8AC3E}">
        <p14:creationId xmlns:p14="http://schemas.microsoft.com/office/powerpoint/2010/main" val="690216870"/>
      </p:ext>
    </p:extLst>
  </p:cSld>
  <p:clrMapOvr>
    <a:masterClrMapping/>
  </p:clrMapOvr>
  <p:transition spd="slow">
    <p:cut/>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6525"/>
            <a:ext cx="8762999" cy="685800"/>
          </a:xfrm>
        </p:spPr>
        <p:txBody>
          <a:bodyPr/>
          <a:lstStyle/>
          <a:p>
            <a:r>
              <a:rPr lang="en-US" b="1" dirty="0">
                <a:solidFill>
                  <a:srgbClr val="7C7044"/>
                </a:solidFill>
                <a:cs typeface="Arial" pitchFamily="34" charset="0"/>
              </a:rPr>
              <a:t>SESSION </a:t>
            </a:r>
            <a:r>
              <a:rPr lang="en-US" b="1" dirty="0" smtClean="0">
                <a:solidFill>
                  <a:srgbClr val="7C7044"/>
                </a:solidFill>
                <a:cs typeface="Arial" pitchFamily="34" charset="0"/>
              </a:rPr>
              <a:t>VI: </a:t>
            </a:r>
            <a:r>
              <a:rPr lang="en-US" b="1" dirty="0">
                <a:solidFill>
                  <a:srgbClr val="7C7044"/>
                </a:solidFill>
                <a:cs typeface="Arial" pitchFamily="34" charset="0"/>
              </a:rPr>
              <a:t>LEARNING OBJECTIVES</a:t>
            </a:r>
            <a:endParaRPr lang="en-US" dirty="0">
              <a:solidFill>
                <a:srgbClr val="7C7044"/>
              </a:solidFill>
            </a:endParaRPr>
          </a:p>
        </p:txBody>
      </p:sp>
      <p:sp>
        <p:nvSpPr>
          <p:cNvPr id="3" name="Content Placeholder 2"/>
          <p:cNvSpPr>
            <a:spLocks noGrp="1"/>
          </p:cNvSpPr>
          <p:nvPr>
            <p:ph idx="1"/>
          </p:nvPr>
        </p:nvSpPr>
        <p:spPr>
          <a:xfrm>
            <a:off x="548640" y="1463040"/>
            <a:ext cx="8001000" cy="4572000"/>
          </a:xfrm>
        </p:spPr>
        <p:txBody>
          <a:bodyPr/>
          <a:lstStyle/>
          <a:p>
            <a:pPr marL="228600" indent="-228600">
              <a:spcBef>
                <a:spcPts val="1200"/>
              </a:spcBef>
              <a:spcAft>
                <a:spcPts val="0"/>
              </a:spcAft>
              <a:buFont typeface="Arial" panose="020B0604020202020204" pitchFamily="34" charset="0"/>
              <a:buChar char="•"/>
              <a:defRPr/>
            </a:pPr>
            <a:r>
              <a:rPr lang="en-US" sz="2800" dirty="0" smtClean="0">
                <a:solidFill>
                  <a:srgbClr val="7C7044"/>
                </a:solidFill>
              </a:rPr>
              <a:t>At the conclusion of this session, participants will understand principles related to:</a:t>
            </a:r>
          </a:p>
          <a:p>
            <a:pPr marL="685800" lvl="1" indent="-228600">
              <a:spcBef>
                <a:spcPts val="0"/>
              </a:spcBef>
              <a:spcAft>
                <a:spcPts val="0"/>
              </a:spcAft>
              <a:buFont typeface="Courier New" panose="02070309020205020404" pitchFamily="49" charset="0"/>
              <a:buChar char="o"/>
            </a:pPr>
            <a:r>
              <a:rPr lang="en-US" sz="2200" dirty="0" smtClean="0">
                <a:solidFill>
                  <a:srgbClr val="7C7044"/>
                </a:solidFill>
                <a:cs typeface="Arial" pitchFamily="34" charset="0"/>
              </a:rPr>
              <a:t>Counter instructions</a:t>
            </a:r>
          </a:p>
          <a:p>
            <a:pPr marL="685800" lvl="1" indent="-228600">
              <a:spcBef>
                <a:spcPts val="0"/>
              </a:spcBef>
              <a:spcAft>
                <a:spcPts val="0"/>
              </a:spcAft>
              <a:buFont typeface="Courier New" panose="02070309020205020404" pitchFamily="49" charset="0"/>
              <a:buChar char="o"/>
            </a:pPr>
            <a:r>
              <a:rPr lang="en-US" sz="2200" dirty="0" smtClean="0">
                <a:solidFill>
                  <a:srgbClr val="7C7044"/>
                </a:solidFill>
                <a:cs typeface="Arial" pitchFamily="34" charset="0"/>
              </a:rPr>
              <a:t>Counter quantities</a:t>
            </a:r>
          </a:p>
          <a:p>
            <a:pPr marL="685800" lvl="1" indent="-228600">
              <a:spcBef>
                <a:spcPts val="0"/>
              </a:spcBef>
              <a:spcAft>
                <a:spcPts val="0"/>
              </a:spcAft>
              <a:buFont typeface="Courier New" panose="02070309020205020404" pitchFamily="49" charset="0"/>
              <a:buChar char="o"/>
            </a:pPr>
            <a:r>
              <a:rPr lang="en-US" sz="2200" dirty="0" smtClean="0">
                <a:solidFill>
                  <a:srgbClr val="7C7044"/>
                </a:solidFill>
                <a:cs typeface="Arial" pitchFamily="34" charset="0"/>
              </a:rPr>
              <a:t>Counter bits</a:t>
            </a:r>
          </a:p>
          <a:p>
            <a:pPr marL="685800" lvl="1" indent="-228600">
              <a:spcBef>
                <a:spcPts val="0"/>
              </a:spcBef>
              <a:spcAft>
                <a:spcPts val="0"/>
              </a:spcAft>
              <a:buFont typeface="Courier New" panose="02070309020205020404" pitchFamily="49" charset="0"/>
              <a:buChar char="o"/>
            </a:pPr>
            <a:r>
              <a:rPr lang="en-US" sz="2200" dirty="0" smtClean="0">
                <a:solidFill>
                  <a:srgbClr val="7C7044"/>
                </a:solidFill>
                <a:cs typeface="Arial" pitchFamily="34" charset="0"/>
              </a:rPr>
              <a:t>Counter types</a:t>
            </a:r>
            <a:endParaRPr lang="en-US" sz="2200" dirty="0">
              <a:solidFill>
                <a:srgbClr val="7C7044"/>
              </a:solidFill>
              <a:cs typeface="Arial" pitchFamily="34" charset="0"/>
            </a:endParaRP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206</a:t>
            </a:fld>
            <a:endParaRPr lang="en-US" dirty="0">
              <a:solidFill>
                <a:srgbClr val="7C7044"/>
              </a:solidFill>
            </a:endParaRPr>
          </a:p>
        </p:txBody>
      </p:sp>
    </p:spTree>
    <p:extLst>
      <p:ext uri="{BB962C8B-B14F-4D97-AF65-F5344CB8AC3E}">
        <p14:creationId xmlns:p14="http://schemas.microsoft.com/office/powerpoint/2010/main" val="310121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207</a:t>
            </a:fld>
            <a:endParaRPr lang="en-US" sz="1800" dirty="0">
              <a:solidFill>
                <a:srgbClr val="7C7044"/>
              </a:solidFill>
              <a:latin typeface="Arial Black" panose="020B0A04020102020204" pitchFamily="34" charset="0"/>
            </a:endParaRPr>
          </a:p>
        </p:txBody>
      </p:sp>
      <p:sp>
        <p:nvSpPr>
          <p:cNvPr id="5" name="Title 14"/>
          <p:cNvSpPr txBox="1">
            <a:spLocks/>
          </p:cNvSpPr>
          <p:nvPr/>
        </p:nvSpPr>
        <p:spPr>
          <a:xfrm>
            <a:off x="228600" y="137160"/>
            <a:ext cx="8412480" cy="685800"/>
          </a:xfrm>
          <a:prstGeom prst="rect">
            <a:avLst/>
          </a:prstGeom>
        </p:spPr>
        <p:txBody>
          <a:bodyPr vert="horz" lIns="82296" tIns="36576" rIns="82296" bIns="36576"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7C7044"/>
                </a:solidFill>
                <a:uLnTx/>
                <a:uFillTx/>
                <a:latin typeface="Arial Black" pitchFamily="34" charset="0"/>
                <a:ea typeface="+mj-ea"/>
                <a:cs typeface="+mj-cs"/>
              </a:rPr>
              <a:t>COUNTER INSTRUCTIONS</a:t>
            </a:r>
            <a:endParaRPr kumimoji="0" lang="en-US" sz="3600" b="1" i="0" u="none" strike="noStrike" kern="1200" cap="none" spc="0" normalizeH="0" baseline="0" noProof="0" dirty="0">
              <a:ln>
                <a:noFill/>
              </a:ln>
              <a:solidFill>
                <a:srgbClr val="7C7044"/>
              </a:solidFill>
              <a:uLnTx/>
              <a:uFillTx/>
              <a:latin typeface="Arial Black" pitchFamily="34" charset="0"/>
              <a:ea typeface="+mj-ea"/>
              <a:cs typeface="+mj-cs"/>
            </a:endParaRPr>
          </a:p>
        </p:txBody>
      </p:sp>
      <p:sp>
        <p:nvSpPr>
          <p:cNvPr id="8" name="TextBox 7"/>
          <p:cNvSpPr txBox="1"/>
          <p:nvPr/>
        </p:nvSpPr>
        <p:spPr>
          <a:xfrm>
            <a:off x="548640" y="1463040"/>
            <a:ext cx="8001000" cy="4678204"/>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PLC counters can serve the same function as real world counters</a:t>
            </a:r>
          </a:p>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All PLC manufactures offer some from of counter </a:t>
            </a:r>
            <a:r>
              <a:rPr lang="en-US" sz="2800" dirty="0" smtClean="0">
                <a:solidFill>
                  <a:srgbClr val="7C7044"/>
                </a:solidFill>
                <a:latin typeface="Arial Black" panose="020B0A04020102020204" pitchFamily="34" charset="0"/>
              </a:rPr>
              <a:t>instructions</a:t>
            </a:r>
          </a:p>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PLC  counters are similar to timers except they do not operate on an internal clock but are dependent on external inputs for </a:t>
            </a:r>
            <a:r>
              <a:rPr lang="en-US" sz="2800" dirty="0" smtClean="0">
                <a:solidFill>
                  <a:srgbClr val="7C7044"/>
                </a:solidFill>
                <a:latin typeface="Arial Black" panose="020B0A04020102020204" pitchFamily="34" charset="0"/>
              </a:rPr>
              <a:t>counting</a:t>
            </a:r>
            <a:endParaRPr lang="en-US" sz="2800" dirty="0">
              <a:solidFill>
                <a:srgbClr val="7C7044"/>
              </a:solidFill>
              <a:latin typeface="Arial Black" panose="020B0A04020102020204" pitchFamily="34" charset="0"/>
            </a:endParaRPr>
          </a:p>
          <a:p>
            <a:endParaRPr lang="en-US" sz="2400" dirty="0">
              <a:solidFill>
                <a:srgbClr val="7C7044"/>
              </a:solidFill>
            </a:endParaRPr>
          </a:p>
        </p:txBody>
      </p:sp>
    </p:spTree>
    <p:extLst>
      <p:ext uri="{BB962C8B-B14F-4D97-AF65-F5344CB8AC3E}">
        <p14:creationId xmlns:p14="http://schemas.microsoft.com/office/powerpoint/2010/main" val="2072032630"/>
      </p:ext>
    </p:extLst>
  </p:cSld>
  <p:clrMapOvr>
    <a:masterClrMapping/>
  </p:clrMapOvr>
  <p:transition spd="slow">
    <p:cut/>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208</a:t>
            </a:fld>
            <a:endParaRPr lang="en-US" sz="1800" dirty="0">
              <a:solidFill>
                <a:srgbClr val="7C7044"/>
              </a:solidFill>
              <a:latin typeface="Arial Black" panose="020B0A04020102020204" pitchFamily="34" charset="0"/>
            </a:endParaRPr>
          </a:p>
        </p:txBody>
      </p:sp>
      <p:sp>
        <p:nvSpPr>
          <p:cNvPr id="5" name="Title 14"/>
          <p:cNvSpPr txBox="1">
            <a:spLocks/>
          </p:cNvSpPr>
          <p:nvPr/>
        </p:nvSpPr>
        <p:spPr>
          <a:xfrm>
            <a:off x="228600" y="137160"/>
            <a:ext cx="8412480" cy="685800"/>
          </a:xfrm>
          <a:prstGeom prst="rect">
            <a:avLst/>
          </a:prstGeom>
        </p:spPr>
        <p:txBody>
          <a:bodyPr vert="horz" lIns="82296" tIns="36576" rIns="82296" bIns="36576"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7C7044"/>
                </a:solidFill>
                <a:uLnTx/>
                <a:uFillTx/>
                <a:latin typeface="Arial Black" pitchFamily="34" charset="0"/>
                <a:ea typeface="+mj-ea"/>
                <a:cs typeface="+mj-cs"/>
              </a:rPr>
              <a:t>COUNTER TYPES</a:t>
            </a:r>
            <a:endParaRPr kumimoji="0" lang="en-US" sz="3600" b="1" i="0" u="none" strike="noStrike" kern="1200" cap="none" spc="0" normalizeH="0" baseline="0" noProof="0" dirty="0">
              <a:ln>
                <a:noFill/>
              </a:ln>
              <a:solidFill>
                <a:srgbClr val="7C7044"/>
              </a:solidFill>
              <a:uLnTx/>
              <a:uFillTx/>
              <a:latin typeface="Arial Black" pitchFamily="34" charset="0"/>
              <a:ea typeface="+mj-ea"/>
              <a:cs typeface="+mj-cs"/>
            </a:endParaRPr>
          </a:p>
        </p:txBody>
      </p:sp>
      <p:sp>
        <p:nvSpPr>
          <p:cNvPr id="8" name="TextBox 7"/>
          <p:cNvSpPr txBox="1"/>
          <p:nvPr/>
        </p:nvSpPr>
        <p:spPr>
          <a:xfrm>
            <a:off x="548640" y="1463040"/>
            <a:ext cx="8001000" cy="2536079"/>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There are two types of counters, Up-Counters and Down Counters</a:t>
            </a:r>
          </a:p>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The Up-Counter increments up by 1 every time the counter rung transitions from false to </a:t>
            </a:r>
            <a:r>
              <a:rPr lang="en-US" sz="2800" dirty="0" smtClean="0">
                <a:solidFill>
                  <a:srgbClr val="7C7044"/>
                </a:solidFill>
                <a:latin typeface="Arial Black" panose="020B0A04020102020204" pitchFamily="34" charset="0"/>
              </a:rPr>
              <a:t>true</a:t>
            </a:r>
          </a:p>
        </p:txBody>
      </p:sp>
    </p:spTree>
    <p:extLst>
      <p:ext uri="{BB962C8B-B14F-4D97-AF65-F5344CB8AC3E}">
        <p14:creationId xmlns:p14="http://schemas.microsoft.com/office/powerpoint/2010/main" val="3583923814"/>
      </p:ext>
    </p:extLst>
  </p:cSld>
  <p:clrMapOvr>
    <a:masterClrMapping/>
  </p:clrMapOvr>
  <p:transition spd="slow">
    <p:cut/>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209</a:t>
            </a:fld>
            <a:endParaRPr lang="en-US" sz="1800" dirty="0">
              <a:solidFill>
                <a:srgbClr val="7C7044"/>
              </a:solidFill>
              <a:latin typeface="Arial Black" panose="020B0A04020102020204" pitchFamily="34" charset="0"/>
            </a:endParaRPr>
          </a:p>
        </p:txBody>
      </p:sp>
      <p:sp>
        <p:nvSpPr>
          <p:cNvPr id="5" name="Title 14"/>
          <p:cNvSpPr txBox="1">
            <a:spLocks/>
          </p:cNvSpPr>
          <p:nvPr/>
        </p:nvSpPr>
        <p:spPr>
          <a:xfrm>
            <a:off x="228600" y="137160"/>
            <a:ext cx="8412480" cy="685800"/>
          </a:xfrm>
          <a:prstGeom prst="rect">
            <a:avLst/>
          </a:prstGeom>
        </p:spPr>
        <p:txBody>
          <a:bodyPr vert="horz" lIns="82296" tIns="36576" rIns="82296" bIns="36576"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7C7044"/>
                </a:solidFill>
                <a:uLnTx/>
                <a:uFillTx/>
                <a:latin typeface="Arial Black" pitchFamily="34" charset="0"/>
                <a:ea typeface="+mj-ea"/>
                <a:cs typeface="+mj-cs"/>
              </a:rPr>
              <a:t>COUNTER TYPES</a:t>
            </a:r>
            <a:endParaRPr kumimoji="0" lang="en-US" sz="3600" b="1" i="0" u="none" strike="noStrike" kern="1200" cap="none" spc="0" normalizeH="0" baseline="0" noProof="0" dirty="0">
              <a:ln>
                <a:noFill/>
              </a:ln>
              <a:solidFill>
                <a:srgbClr val="7C7044"/>
              </a:solidFill>
              <a:uLnTx/>
              <a:uFillTx/>
              <a:latin typeface="Arial Black" pitchFamily="34" charset="0"/>
              <a:ea typeface="+mj-ea"/>
              <a:cs typeface="+mj-cs"/>
            </a:endParaRPr>
          </a:p>
        </p:txBody>
      </p:sp>
      <p:sp>
        <p:nvSpPr>
          <p:cNvPr id="8" name="TextBox 7"/>
          <p:cNvSpPr txBox="1"/>
          <p:nvPr/>
        </p:nvSpPr>
        <p:spPr>
          <a:xfrm>
            <a:off x="548640" y="1463040"/>
            <a:ext cx="8001000" cy="4228850"/>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The </a:t>
            </a:r>
            <a:r>
              <a:rPr lang="en-US" sz="2800" dirty="0">
                <a:solidFill>
                  <a:srgbClr val="7C7044"/>
                </a:solidFill>
                <a:latin typeface="Arial Black" panose="020B0A04020102020204" pitchFamily="34" charset="0"/>
              </a:rPr>
              <a:t>Down-Counter decrements down by 1 every time the counter rung transitions from false to </a:t>
            </a:r>
            <a:r>
              <a:rPr lang="en-US" sz="2800" dirty="0" smtClean="0">
                <a:solidFill>
                  <a:srgbClr val="7C7044"/>
                </a:solidFill>
                <a:latin typeface="Arial Black" panose="020B0A04020102020204" pitchFamily="34" charset="0"/>
              </a:rPr>
              <a:t>true</a:t>
            </a:r>
          </a:p>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Both the Up-Counter and Down Counter are retentive so they require a reset instruction</a:t>
            </a:r>
          </a:p>
          <a:p>
            <a:endParaRPr lang="en-US" dirty="0">
              <a:solidFill>
                <a:srgbClr val="7C7044"/>
              </a:solidFill>
            </a:endParaRPr>
          </a:p>
          <a:p>
            <a:endParaRPr lang="en-US" dirty="0">
              <a:solidFill>
                <a:srgbClr val="7C7044"/>
              </a:solidFill>
            </a:endParaRPr>
          </a:p>
          <a:p>
            <a:endParaRPr lang="en-US" sz="2400" dirty="0">
              <a:solidFill>
                <a:srgbClr val="7C7044"/>
              </a:solidFill>
            </a:endParaRPr>
          </a:p>
        </p:txBody>
      </p:sp>
    </p:spTree>
    <p:extLst>
      <p:ext uri="{BB962C8B-B14F-4D97-AF65-F5344CB8AC3E}">
        <p14:creationId xmlns:p14="http://schemas.microsoft.com/office/powerpoint/2010/main" val="3058023868"/>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1333500" y="3619500"/>
            <a:ext cx="480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5600700" y="3619500"/>
            <a:ext cx="480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066800" y="2209800"/>
            <a:ext cx="16002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066800" y="3900486"/>
            <a:ext cx="16002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066800" y="5423834"/>
            <a:ext cx="1600200" cy="0"/>
          </a:xfrm>
          <a:prstGeom prst="line">
            <a:avLst/>
          </a:prstGeom>
        </p:spPr>
        <p:style>
          <a:lnRef idx="1">
            <a:schemeClr val="dk1"/>
          </a:lnRef>
          <a:fillRef idx="0">
            <a:schemeClr val="dk1"/>
          </a:fillRef>
          <a:effectRef idx="0">
            <a:schemeClr val="dk1"/>
          </a:effectRef>
          <a:fontRef idx="minor">
            <a:schemeClr val="tx1"/>
          </a:fontRef>
        </p:style>
      </p:cxnSp>
      <p:sp>
        <p:nvSpPr>
          <p:cNvPr id="11" name="Oval 10"/>
          <p:cNvSpPr/>
          <p:nvPr/>
        </p:nvSpPr>
        <p:spPr>
          <a:xfrm>
            <a:off x="2676677" y="2095496"/>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sp>
        <p:nvSpPr>
          <p:cNvPr id="12" name="Oval 11"/>
          <p:cNvSpPr/>
          <p:nvPr/>
        </p:nvSpPr>
        <p:spPr>
          <a:xfrm>
            <a:off x="3276600" y="2090733"/>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cxnSp>
        <p:nvCxnSpPr>
          <p:cNvPr id="14" name="Straight Connector 13"/>
          <p:cNvCxnSpPr>
            <a:stCxn id="12" idx="2"/>
            <a:endCxn id="11" idx="4"/>
          </p:cNvCxnSpPr>
          <p:nvPr/>
        </p:nvCxnSpPr>
        <p:spPr>
          <a:xfrm rot="10800000" flipV="1">
            <a:off x="2790978" y="2205032"/>
            <a:ext cx="485623" cy="119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791200" y="17526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sp>
        <p:nvSpPr>
          <p:cNvPr id="16" name="Oval 15"/>
          <p:cNvSpPr/>
          <p:nvPr/>
        </p:nvSpPr>
        <p:spPr>
          <a:xfrm>
            <a:off x="5778064" y="3442136"/>
            <a:ext cx="914400" cy="914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sp>
        <p:nvSpPr>
          <p:cNvPr id="17" name="Oval 16"/>
          <p:cNvSpPr/>
          <p:nvPr/>
        </p:nvSpPr>
        <p:spPr>
          <a:xfrm>
            <a:off x="5778064" y="4968766"/>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C7044"/>
              </a:solidFill>
            </a:endParaRPr>
          </a:p>
        </p:txBody>
      </p:sp>
      <p:cxnSp>
        <p:nvCxnSpPr>
          <p:cNvPr id="19" name="Straight Connector 18"/>
          <p:cNvCxnSpPr/>
          <p:nvPr/>
        </p:nvCxnSpPr>
        <p:spPr>
          <a:xfrm rot="10800000">
            <a:off x="6705600" y="22098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6"/>
            <a:endCxn id="15" idx="2"/>
          </p:cNvCxnSpPr>
          <p:nvPr/>
        </p:nvCxnSpPr>
        <p:spPr>
          <a:xfrm>
            <a:off x="3505200" y="2205033"/>
            <a:ext cx="2286000" cy="4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6705600" y="38862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a:off x="6705600" y="5410199"/>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2917934" y="391116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298934" y="391116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5634" y="390639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651234" y="389983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933700" y="543516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314700" y="543516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581400" y="543039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67000" y="5423833"/>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733800" y="5428596"/>
            <a:ext cx="205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718020" y="3901966"/>
            <a:ext cx="205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28600" y="137160"/>
            <a:ext cx="8412480" cy="504754"/>
          </a:xfrm>
          <a:prstGeom prst="rect">
            <a:avLst/>
          </a:prstGeom>
          <a:noFill/>
        </p:spPr>
        <p:txBody>
          <a:bodyPr wrap="square" lIns="82296" tIns="36576" rIns="82296" bIns="36576" rtlCol="0">
            <a:spAutoFit/>
          </a:bodyPr>
          <a:lstStyle/>
          <a:p>
            <a:r>
              <a:rPr lang="en-US" sz="2800" dirty="0" smtClean="0">
                <a:solidFill>
                  <a:srgbClr val="7C7044"/>
                </a:solidFill>
                <a:latin typeface="Arial Black" panose="020B0A04020102020204" pitchFamily="34" charset="0"/>
              </a:rPr>
              <a:t>CLOSED SWITCH</a:t>
            </a:r>
            <a:endParaRPr lang="en-US" sz="2800" dirty="0">
              <a:solidFill>
                <a:srgbClr val="7C7044"/>
              </a:solidFill>
              <a:latin typeface="Arial Black" panose="020B0A04020102020204" pitchFamily="34" charset="0"/>
            </a:endParaRPr>
          </a:p>
        </p:txBody>
      </p:sp>
      <p:sp>
        <p:nvSpPr>
          <p:cNvPr id="39" name="TextBox 38"/>
          <p:cNvSpPr txBox="1"/>
          <p:nvPr/>
        </p:nvSpPr>
        <p:spPr>
          <a:xfrm>
            <a:off x="746234" y="838200"/>
            <a:ext cx="685800" cy="461665"/>
          </a:xfrm>
          <a:prstGeom prst="rect">
            <a:avLst/>
          </a:prstGeom>
          <a:noFill/>
        </p:spPr>
        <p:txBody>
          <a:bodyPr wrap="square" rtlCol="0">
            <a:spAutoFit/>
          </a:bodyPr>
          <a:lstStyle/>
          <a:p>
            <a:pPr algn="ctr"/>
            <a:r>
              <a:rPr lang="en-US" dirty="0" smtClean="0">
                <a:solidFill>
                  <a:srgbClr val="7C7044"/>
                </a:solidFill>
              </a:rPr>
              <a:t>L1</a:t>
            </a:r>
            <a:endParaRPr lang="en-US" dirty="0">
              <a:solidFill>
                <a:srgbClr val="7C7044"/>
              </a:solidFill>
            </a:endParaRPr>
          </a:p>
        </p:txBody>
      </p:sp>
      <p:sp>
        <p:nvSpPr>
          <p:cNvPr id="40" name="TextBox 39"/>
          <p:cNvSpPr txBox="1"/>
          <p:nvPr/>
        </p:nvSpPr>
        <p:spPr>
          <a:xfrm>
            <a:off x="7680434" y="832940"/>
            <a:ext cx="685800" cy="461665"/>
          </a:xfrm>
          <a:prstGeom prst="rect">
            <a:avLst/>
          </a:prstGeom>
          <a:noFill/>
        </p:spPr>
        <p:txBody>
          <a:bodyPr wrap="square" rtlCol="0">
            <a:spAutoFit/>
          </a:bodyPr>
          <a:lstStyle/>
          <a:p>
            <a:pPr algn="ctr"/>
            <a:r>
              <a:rPr lang="en-US" dirty="0" smtClean="0">
                <a:solidFill>
                  <a:srgbClr val="7C7044"/>
                </a:solidFill>
              </a:rPr>
              <a:t>L2</a:t>
            </a:r>
            <a:endParaRPr lang="en-US" dirty="0">
              <a:solidFill>
                <a:srgbClr val="7C7044"/>
              </a:solidFill>
            </a:endParaRPr>
          </a:p>
        </p:txBody>
      </p:sp>
      <p:sp>
        <p:nvSpPr>
          <p:cNvPr id="41" name="TextBox 40"/>
          <p:cNvSpPr txBox="1"/>
          <p:nvPr/>
        </p:nvSpPr>
        <p:spPr>
          <a:xfrm>
            <a:off x="5722876" y="1968064"/>
            <a:ext cx="990600" cy="461665"/>
          </a:xfrm>
          <a:prstGeom prst="rect">
            <a:avLst/>
          </a:prstGeom>
          <a:noFill/>
        </p:spPr>
        <p:txBody>
          <a:bodyPr wrap="square" rtlCol="0">
            <a:spAutoFit/>
          </a:bodyPr>
          <a:lstStyle/>
          <a:p>
            <a:pPr algn="ctr"/>
            <a:r>
              <a:rPr lang="en-US" sz="2400" dirty="0" smtClean="0">
                <a:solidFill>
                  <a:srgbClr val="7C7044"/>
                </a:solidFill>
              </a:rPr>
              <a:t>CR-1</a:t>
            </a:r>
            <a:endParaRPr lang="en-US" sz="2400" dirty="0">
              <a:solidFill>
                <a:srgbClr val="7C7044"/>
              </a:solidFill>
            </a:endParaRPr>
          </a:p>
        </p:txBody>
      </p:sp>
      <p:cxnSp>
        <p:nvCxnSpPr>
          <p:cNvPr id="43" name="Straight Connector 42"/>
          <p:cNvCxnSpPr/>
          <p:nvPr/>
        </p:nvCxnSpPr>
        <p:spPr>
          <a:xfrm rot="10800000" flipV="1">
            <a:off x="3124200" y="3657600"/>
            <a:ext cx="533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743200" y="3124200"/>
            <a:ext cx="1295400" cy="461665"/>
          </a:xfrm>
          <a:prstGeom prst="rect">
            <a:avLst/>
          </a:prstGeom>
          <a:noFill/>
        </p:spPr>
        <p:txBody>
          <a:bodyPr wrap="square" rtlCol="0">
            <a:spAutoFit/>
          </a:bodyPr>
          <a:lstStyle/>
          <a:p>
            <a:pPr algn="ctr"/>
            <a:r>
              <a:rPr lang="en-US" sz="2400" dirty="0" smtClean="0">
                <a:solidFill>
                  <a:srgbClr val="7C7044"/>
                </a:solidFill>
              </a:rPr>
              <a:t>CR1-1</a:t>
            </a:r>
            <a:endParaRPr lang="en-US" sz="2400" dirty="0">
              <a:solidFill>
                <a:srgbClr val="7C7044"/>
              </a:solidFill>
            </a:endParaRPr>
          </a:p>
        </p:txBody>
      </p:sp>
      <p:sp>
        <p:nvSpPr>
          <p:cNvPr id="45" name="TextBox 44"/>
          <p:cNvSpPr txBox="1"/>
          <p:nvPr/>
        </p:nvSpPr>
        <p:spPr>
          <a:xfrm>
            <a:off x="2743200" y="4719935"/>
            <a:ext cx="1295400" cy="461665"/>
          </a:xfrm>
          <a:prstGeom prst="rect">
            <a:avLst/>
          </a:prstGeom>
          <a:noFill/>
        </p:spPr>
        <p:txBody>
          <a:bodyPr wrap="square" rtlCol="0">
            <a:spAutoFit/>
          </a:bodyPr>
          <a:lstStyle/>
          <a:p>
            <a:pPr algn="ctr"/>
            <a:r>
              <a:rPr lang="en-US" sz="2400" dirty="0" smtClean="0">
                <a:solidFill>
                  <a:srgbClr val="7C7044"/>
                </a:solidFill>
              </a:rPr>
              <a:t>CR1-2</a:t>
            </a:r>
            <a:endParaRPr lang="en-US" sz="2400" dirty="0">
              <a:solidFill>
                <a:srgbClr val="7C7044"/>
              </a:solidFill>
            </a:endParaRPr>
          </a:p>
        </p:txBody>
      </p:sp>
      <p:sp>
        <p:nvSpPr>
          <p:cNvPr id="46" name="TextBox 45"/>
          <p:cNvSpPr txBox="1"/>
          <p:nvPr/>
        </p:nvSpPr>
        <p:spPr>
          <a:xfrm>
            <a:off x="5867400" y="3668901"/>
            <a:ext cx="762000" cy="461665"/>
          </a:xfrm>
          <a:prstGeom prst="rect">
            <a:avLst/>
          </a:prstGeom>
          <a:noFill/>
        </p:spPr>
        <p:txBody>
          <a:bodyPr wrap="square" rtlCol="0">
            <a:spAutoFit/>
          </a:bodyPr>
          <a:lstStyle/>
          <a:p>
            <a:pPr algn="ctr"/>
            <a:r>
              <a:rPr lang="en-US" sz="2400" dirty="0" smtClean="0">
                <a:solidFill>
                  <a:srgbClr val="7C7044"/>
                </a:solidFill>
              </a:rPr>
              <a:t>R</a:t>
            </a:r>
            <a:endParaRPr lang="en-US" sz="2400" dirty="0">
              <a:solidFill>
                <a:srgbClr val="7C7044"/>
              </a:solidFill>
            </a:endParaRPr>
          </a:p>
        </p:txBody>
      </p:sp>
      <p:sp>
        <p:nvSpPr>
          <p:cNvPr id="47" name="TextBox 46"/>
          <p:cNvSpPr txBox="1"/>
          <p:nvPr/>
        </p:nvSpPr>
        <p:spPr>
          <a:xfrm>
            <a:off x="5867400" y="5177135"/>
            <a:ext cx="762000" cy="461665"/>
          </a:xfrm>
          <a:prstGeom prst="rect">
            <a:avLst/>
          </a:prstGeom>
          <a:noFill/>
        </p:spPr>
        <p:txBody>
          <a:bodyPr wrap="square" rtlCol="0">
            <a:spAutoFit/>
          </a:bodyPr>
          <a:lstStyle/>
          <a:p>
            <a:pPr algn="ctr"/>
            <a:r>
              <a:rPr lang="en-US" sz="2400" dirty="0" smtClean="0">
                <a:solidFill>
                  <a:srgbClr val="7C7044"/>
                </a:solidFill>
              </a:rPr>
              <a:t>G</a:t>
            </a:r>
            <a:endParaRPr lang="en-US" sz="2400" dirty="0">
              <a:solidFill>
                <a:srgbClr val="7C7044"/>
              </a:solidFill>
            </a:endParaRPr>
          </a:p>
        </p:txBody>
      </p:sp>
      <p:sp>
        <p:nvSpPr>
          <p:cNvPr id="37"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21</a:t>
            </a:fld>
            <a:endParaRPr lang="en-US" dirty="0">
              <a:solidFill>
                <a:srgbClr val="7C7044"/>
              </a:solidFill>
            </a:endParaRPr>
          </a:p>
        </p:txBody>
      </p:sp>
    </p:spTree>
    <p:extLst>
      <p:ext uri="{BB962C8B-B14F-4D97-AF65-F5344CB8AC3E}">
        <p14:creationId xmlns:p14="http://schemas.microsoft.com/office/powerpoint/2010/main" val="47363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210</a:t>
            </a:fld>
            <a:endParaRPr lang="en-US" sz="1800" dirty="0">
              <a:solidFill>
                <a:srgbClr val="7C7044"/>
              </a:solidFill>
              <a:latin typeface="Arial Black" panose="020B0A04020102020204" pitchFamily="34" charset="0"/>
            </a:endParaRPr>
          </a:p>
        </p:txBody>
      </p:sp>
      <p:sp>
        <p:nvSpPr>
          <p:cNvPr id="9" name="Title 14"/>
          <p:cNvSpPr txBox="1">
            <a:spLocks/>
          </p:cNvSpPr>
          <p:nvPr/>
        </p:nvSpPr>
        <p:spPr>
          <a:xfrm>
            <a:off x="228600" y="137160"/>
            <a:ext cx="8412480" cy="685800"/>
          </a:xfrm>
          <a:prstGeom prst="rect">
            <a:avLst/>
          </a:prstGeom>
        </p:spPr>
        <p:txBody>
          <a:bodyPr vert="horz" lIns="82296" tIns="36576" rIns="82296" bIns="36576"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7C7044"/>
                </a:solidFill>
                <a:uLnTx/>
                <a:uFillTx/>
                <a:latin typeface="Arial Black" pitchFamily="34" charset="0"/>
                <a:ea typeface="+mj-ea"/>
                <a:cs typeface="+mj-cs"/>
              </a:rPr>
              <a:t>COUNTER QUANTITIES</a:t>
            </a:r>
            <a:endParaRPr kumimoji="0" lang="en-US" sz="3600" b="1" i="0" u="none" strike="noStrike" kern="1200" cap="none" spc="0" normalizeH="0" baseline="0" noProof="0" dirty="0">
              <a:ln>
                <a:noFill/>
              </a:ln>
              <a:solidFill>
                <a:srgbClr val="7C7044"/>
              </a:solidFill>
              <a:uLnTx/>
              <a:uFillTx/>
              <a:latin typeface="Arial Black" pitchFamily="34" charset="0"/>
              <a:ea typeface="+mj-ea"/>
              <a:cs typeface="+mj-cs"/>
            </a:endParaRPr>
          </a:p>
        </p:txBody>
      </p:sp>
      <p:sp>
        <p:nvSpPr>
          <p:cNvPr id="12" name="TextBox 11"/>
          <p:cNvSpPr txBox="1"/>
          <p:nvPr/>
        </p:nvSpPr>
        <p:spPr>
          <a:xfrm>
            <a:off x="548640" y="1463040"/>
            <a:ext cx="8001000" cy="4782848"/>
          </a:xfrm>
          <a:prstGeom prst="rect">
            <a:avLst/>
          </a:prstGeom>
          <a:noFill/>
        </p:spPr>
        <p:txBody>
          <a:bodyPr wrap="square" lIns="82296" tIns="36576" rIns="82296" bIns="36576" rtlCol="0">
            <a:spAutoFit/>
          </a:bodyPr>
          <a:lstStyle/>
          <a:p>
            <a:pPr marL="228600" indent="-228600">
              <a:spcBef>
                <a:spcPts val="1200"/>
              </a:spcBef>
              <a:spcAft>
                <a:spcPts val="1200"/>
              </a:spcAft>
              <a:buClr>
                <a:srgbClr val="7C7044"/>
              </a:buClr>
              <a:buFont typeface="Arial" panose="020B0604020202020204" pitchFamily="34" charset="0"/>
              <a:buChar char="•"/>
            </a:pPr>
            <a:r>
              <a:rPr lang="en-US" sz="2800" b="1" dirty="0" smtClean="0">
                <a:solidFill>
                  <a:srgbClr val="FFC000"/>
                </a:solidFill>
                <a:latin typeface="Arial Black" panose="020B0A04020102020204" pitchFamily="34" charset="0"/>
              </a:rPr>
              <a:t>Preset Value: </a:t>
            </a:r>
            <a:r>
              <a:rPr lang="en-US" sz="2800" dirty="0" smtClean="0">
                <a:solidFill>
                  <a:srgbClr val="7C7044"/>
                </a:solidFill>
                <a:latin typeface="Arial Black" panose="020B0A04020102020204" pitchFamily="34" charset="0"/>
              </a:rPr>
              <a:t>Specifies the number the counter must reach before it changes the state of the done bit. It can range from -32,768 to +32,767</a:t>
            </a:r>
          </a:p>
          <a:p>
            <a:pPr marL="228600" indent="-228600">
              <a:spcBef>
                <a:spcPts val="1200"/>
              </a:spcBef>
              <a:spcAft>
                <a:spcPts val="1200"/>
              </a:spcAft>
              <a:buClr>
                <a:srgbClr val="7C7044"/>
              </a:buClr>
              <a:buFont typeface="Arial" panose="020B0604020202020204" pitchFamily="34" charset="0"/>
              <a:buChar char="•"/>
            </a:pPr>
            <a:r>
              <a:rPr lang="en-US" sz="2800" b="1" dirty="0">
                <a:solidFill>
                  <a:srgbClr val="FFC000"/>
                </a:solidFill>
                <a:latin typeface="Arial Black" panose="020B0A04020102020204" pitchFamily="34" charset="0"/>
              </a:rPr>
              <a:t>Accumulated Value: </a:t>
            </a:r>
            <a:r>
              <a:rPr lang="en-US" sz="2800" dirty="0">
                <a:solidFill>
                  <a:srgbClr val="7C7044"/>
                </a:solidFill>
                <a:latin typeface="Arial Black" panose="020B0A04020102020204" pitchFamily="34" charset="0"/>
              </a:rPr>
              <a:t>Represents the current count of the </a:t>
            </a:r>
            <a:r>
              <a:rPr lang="en-US" sz="2800" dirty="0" smtClean="0">
                <a:solidFill>
                  <a:srgbClr val="7C7044"/>
                </a:solidFill>
                <a:latin typeface="Arial Black" panose="020B0A04020102020204" pitchFamily="34" charset="0"/>
              </a:rPr>
              <a:t>counter</a:t>
            </a:r>
            <a:r>
              <a:rPr lang="en-US" sz="2800" dirty="0">
                <a:solidFill>
                  <a:srgbClr val="7C7044"/>
                </a:solidFill>
                <a:latin typeface="Arial Black" panose="020B0A04020102020204" pitchFamily="34" charset="0"/>
              </a:rPr>
              <a:t>. It can either increment up (CTU) </a:t>
            </a:r>
            <a:r>
              <a:rPr lang="en-US" sz="2800" dirty="0" smtClean="0">
                <a:solidFill>
                  <a:srgbClr val="7C7044"/>
                </a:solidFill>
                <a:latin typeface="Arial Black" panose="020B0A04020102020204" pitchFamily="34" charset="0"/>
              </a:rPr>
              <a:t>or </a:t>
            </a:r>
            <a:r>
              <a:rPr lang="en-US" sz="2800" dirty="0">
                <a:solidFill>
                  <a:srgbClr val="7C7044"/>
                </a:solidFill>
                <a:latin typeface="Arial Black" panose="020B0A04020102020204" pitchFamily="34" charset="0"/>
              </a:rPr>
              <a:t>decrement down (CTD). It has the </a:t>
            </a:r>
            <a:r>
              <a:rPr lang="en-US" sz="2800" dirty="0" smtClean="0">
                <a:solidFill>
                  <a:srgbClr val="7C7044"/>
                </a:solidFill>
                <a:latin typeface="Arial Black" panose="020B0A04020102020204" pitchFamily="34" charset="0"/>
              </a:rPr>
              <a:t>same </a:t>
            </a:r>
            <a:r>
              <a:rPr lang="en-US" sz="2800" dirty="0">
                <a:solidFill>
                  <a:srgbClr val="7C7044"/>
                </a:solidFill>
                <a:latin typeface="Arial Black" panose="020B0A04020102020204" pitchFamily="34" charset="0"/>
              </a:rPr>
              <a:t>range as the p</a:t>
            </a:r>
            <a:r>
              <a:rPr lang="en-US" sz="2800" dirty="0" smtClean="0">
                <a:solidFill>
                  <a:srgbClr val="7C7044"/>
                </a:solidFill>
                <a:latin typeface="Arial Black" panose="020B0A04020102020204" pitchFamily="34" charset="0"/>
              </a:rPr>
              <a:t>reset </a:t>
            </a:r>
            <a:r>
              <a:rPr lang="en-US" sz="2800" dirty="0">
                <a:solidFill>
                  <a:srgbClr val="7C7044"/>
                </a:solidFill>
                <a:latin typeface="Arial Black" panose="020B0A04020102020204" pitchFamily="34" charset="0"/>
              </a:rPr>
              <a:t>v</a:t>
            </a:r>
            <a:r>
              <a:rPr lang="en-US" sz="2800" dirty="0" smtClean="0">
                <a:solidFill>
                  <a:srgbClr val="7C7044"/>
                </a:solidFill>
                <a:latin typeface="Arial Black" panose="020B0A04020102020204" pitchFamily="34" charset="0"/>
              </a:rPr>
              <a:t>alue</a:t>
            </a:r>
            <a:endParaRPr lang="en-US" sz="2800" dirty="0">
              <a:solidFill>
                <a:srgbClr val="7C7044"/>
              </a:solidFill>
              <a:latin typeface="Arial Black" panose="020B0A04020102020204" pitchFamily="34" charset="0"/>
            </a:endParaRPr>
          </a:p>
          <a:p>
            <a:endParaRPr lang="en-US" sz="2400" i="1" dirty="0"/>
          </a:p>
        </p:txBody>
      </p:sp>
    </p:spTree>
    <p:extLst>
      <p:ext uri="{BB962C8B-B14F-4D97-AF65-F5344CB8AC3E}">
        <p14:creationId xmlns:p14="http://schemas.microsoft.com/office/powerpoint/2010/main" val="1366783736"/>
      </p:ext>
    </p:extLst>
  </p:cSld>
  <p:clrMapOvr>
    <a:masterClrMapping/>
  </p:clrMapOvr>
  <p:transition spd="slow">
    <p:cut/>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211</a:t>
            </a:fld>
            <a:endParaRPr lang="en-US" sz="1800" dirty="0">
              <a:solidFill>
                <a:srgbClr val="7C7044"/>
              </a:solidFill>
              <a:latin typeface="Arial Black" panose="020B0A04020102020204" pitchFamily="34" charset="0"/>
            </a:endParaRPr>
          </a:p>
        </p:txBody>
      </p:sp>
      <p:sp>
        <p:nvSpPr>
          <p:cNvPr id="3" name="Title 14"/>
          <p:cNvSpPr txBox="1">
            <a:spLocks/>
          </p:cNvSpPr>
          <p:nvPr/>
        </p:nvSpPr>
        <p:spPr>
          <a:xfrm>
            <a:off x="228600" y="137160"/>
            <a:ext cx="8412480" cy="685800"/>
          </a:xfrm>
          <a:prstGeom prst="rect">
            <a:avLst/>
          </a:prstGeom>
        </p:spPr>
        <p:txBody>
          <a:bodyPr vert="horz" lIns="82296" tIns="36576" rIns="82296" bIns="36576"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7C7044"/>
                </a:solidFill>
                <a:uLnTx/>
                <a:uFillTx/>
                <a:latin typeface="Arial Black" pitchFamily="34" charset="0"/>
                <a:ea typeface="+mj-ea"/>
                <a:cs typeface="+mj-cs"/>
              </a:rPr>
              <a:t>COUNTER BITS</a:t>
            </a:r>
            <a:endParaRPr kumimoji="0" lang="en-US" sz="3600" b="1" i="0" u="none" strike="noStrike" kern="1200" cap="none" spc="0" normalizeH="0" baseline="0" noProof="0" dirty="0">
              <a:ln>
                <a:noFill/>
              </a:ln>
              <a:solidFill>
                <a:srgbClr val="7C7044"/>
              </a:solidFill>
              <a:uLnTx/>
              <a:uFillTx/>
              <a:latin typeface="Arial Black" pitchFamily="34" charset="0"/>
              <a:ea typeface="+mj-ea"/>
              <a:cs typeface="+mj-cs"/>
            </a:endParaRPr>
          </a:p>
        </p:txBody>
      </p:sp>
      <p:sp>
        <p:nvSpPr>
          <p:cNvPr id="7" name="TextBox 6"/>
          <p:cNvSpPr txBox="1"/>
          <p:nvPr/>
        </p:nvSpPr>
        <p:spPr>
          <a:xfrm>
            <a:off x="548640" y="1463040"/>
            <a:ext cx="8001000" cy="3490186"/>
          </a:xfrm>
          <a:prstGeom prst="rect">
            <a:avLst/>
          </a:prstGeom>
          <a:noFill/>
        </p:spPr>
        <p:txBody>
          <a:bodyPr wrap="square" lIns="82296" tIns="36576" rIns="82296" bIns="36576" rtlCol="0">
            <a:spAutoFit/>
          </a:bodyPr>
          <a:lstStyle/>
          <a:p>
            <a:pPr marL="228600" indent="-228600">
              <a:spcBef>
                <a:spcPts val="1200"/>
              </a:spcBef>
              <a:spcAft>
                <a:spcPts val="1200"/>
              </a:spcAft>
              <a:buClr>
                <a:srgbClr val="7C7044"/>
              </a:buClr>
              <a:buFont typeface="Arial" panose="020B0604020202020204" pitchFamily="34" charset="0"/>
              <a:buChar char="•"/>
            </a:pPr>
            <a:r>
              <a:rPr lang="en-US" sz="2800" b="1" dirty="0" smtClean="0">
                <a:solidFill>
                  <a:srgbClr val="FFC000"/>
                </a:solidFill>
                <a:latin typeface="Arial Black" panose="020B0A04020102020204" pitchFamily="34" charset="0"/>
              </a:rPr>
              <a:t>Count-Up (CU) Enable Bit: </a:t>
            </a:r>
            <a:r>
              <a:rPr lang="en-US" sz="2800" dirty="0" smtClean="0">
                <a:solidFill>
                  <a:srgbClr val="7C7044"/>
                </a:solidFill>
                <a:latin typeface="Arial Black" panose="020B0A04020102020204" pitchFamily="34" charset="0"/>
              </a:rPr>
              <a:t>The count-up enable bit is true whenever the count-up counter instruction is true. If the rung instruction is false the enable bit is false</a:t>
            </a:r>
          </a:p>
          <a:p>
            <a:endParaRPr lang="en-US" dirty="0"/>
          </a:p>
          <a:p>
            <a:endParaRPr lang="en-US" sz="2400" dirty="0" smtClean="0"/>
          </a:p>
          <a:p>
            <a:endParaRPr lang="en-US" sz="2400" dirty="0"/>
          </a:p>
        </p:txBody>
      </p:sp>
    </p:spTree>
    <p:extLst>
      <p:ext uri="{BB962C8B-B14F-4D97-AF65-F5344CB8AC3E}">
        <p14:creationId xmlns:p14="http://schemas.microsoft.com/office/powerpoint/2010/main" val="1282863059"/>
      </p:ext>
    </p:extLst>
  </p:cSld>
  <p:clrMapOvr>
    <a:masterClrMapping/>
  </p:clrMapOvr>
  <p:transition spd="slow">
    <p:cut/>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212</a:t>
            </a:fld>
            <a:endParaRPr lang="en-US" sz="1800" dirty="0">
              <a:solidFill>
                <a:srgbClr val="7C7044"/>
              </a:solidFill>
              <a:latin typeface="Arial Black" panose="020B0A04020102020204" pitchFamily="34" charset="0"/>
            </a:endParaRPr>
          </a:p>
        </p:txBody>
      </p:sp>
      <p:sp>
        <p:nvSpPr>
          <p:cNvPr id="3" name="Title 14"/>
          <p:cNvSpPr txBox="1">
            <a:spLocks/>
          </p:cNvSpPr>
          <p:nvPr/>
        </p:nvSpPr>
        <p:spPr>
          <a:xfrm>
            <a:off x="228600" y="137160"/>
            <a:ext cx="8412480" cy="685800"/>
          </a:xfrm>
          <a:prstGeom prst="rect">
            <a:avLst/>
          </a:prstGeom>
        </p:spPr>
        <p:txBody>
          <a:bodyPr vert="horz" lIns="82296" tIns="36576" rIns="82296" bIns="36576"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7C7044"/>
                </a:solidFill>
                <a:uLnTx/>
                <a:uFillTx/>
                <a:latin typeface="Arial Black" pitchFamily="34" charset="0"/>
                <a:ea typeface="+mj-ea"/>
                <a:cs typeface="+mj-cs"/>
              </a:rPr>
              <a:t>COUNTER BITS</a:t>
            </a:r>
            <a:endParaRPr kumimoji="0" lang="en-US" sz="3600" b="1" i="0" u="none" strike="noStrike" kern="1200" cap="none" spc="0" normalizeH="0" baseline="0" noProof="0" dirty="0">
              <a:ln>
                <a:noFill/>
              </a:ln>
              <a:solidFill>
                <a:srgbClr val="7C7044"/>
              </a:solidFill>
              <a:uLnTx/>
              <a:uFillTx/>
              <a:latin typeface="Arial Black" pitchFamily="34" charset="0"/>
              <a:ea typeface="+mj-ea"/>
              <a:cs typeface="+mj-cs"/>
            </a:endParaRPr>
          </a:p>
        </p:txBody>
      </p:sp>
      <p:sp>
        <p:nvSpPr>
          <p:cNvPr id="7" name="TextBox 6"/>
          <p:cNvSpPr txBox="1"/>
          <p:nvPr/>
        </p:nvSpPr>
        <p:spPr>
          <a:xfrm>
            <a:off x="548640" y="1463040"/>
            <a:ext cx="8001000" cy="4782848"/>
          </a:xfrm>
          <a:prstGeom prst="rect">
            <a:avLst/>
          </a:prstGeom>
          <a:noFill/>
        </p:spPr>
        <p:txBody>
          <a:bodyPr wrap="square" lIns="82296" tIns="36576" rIns="82296" bIns="36576" rtlCol="0">
            <a:spAutoFit/>
          </a:bodyPr>
          <a:lstStyle/>
          <a:p>
            <a:pPr marL="228600" indent="-228600">
              <a:spcBef>
                <a:spcPts val="1200"/>
              </a:spcBef>
              <a:spcAft>
                <a:spcPts val="1200"/>
              </a:spcAft>
              <a:buClr>
                <a:srgbClr val="7C7044"/>
              </a:buClr>
              <a:buFont typeface="Arial" panose="020B0604020202020204" pitchFamily="34" charset="0"/>
              <a:buChar char="•"/>
            </a:pPr>
            <a:r>
              <a:rPr lang="en-US" sz="2800" b="1" dirty="0" smtClean="0">
                <a:solidFill>
                  <a:srgbClr val="FFC000"/>
                </a:solidFill>
                <a:latin typeface="Arial Black" panose="020B0A04020102020204" pitchFamily="34" charset="0"/>
              </a:rPr>
              <a:t>Count-Down </a:t>
            </a:r>
            <a:r>
              <a:rPr lang="en-US" sz="2800" b="1" dirty="0">
                <a:solidFill>
                  <a:srgbClr val="FFC000"/>
                </a:solidFill>
                <a:latin typeface="Arial Black" panose="020B0A04020102020204" pitchFamily="34" charset="0"/>
              </a:rPr>
              <a:t>(CD) enable Bit: </a:t>
            </a:r>
            <a:r>
              <a:rPr lang="en-US" sz="2800" dirty="0">
                <a:solidFill>
                  <a:srgbClr val="7C7044"/>
                </a:solidFill>
                <a:latin typeface="Arial Black" panose="020B0A04020102020204" pitchFamily="34" charset="0"/>
              </a:rPr>
              <a:t>The count-down enable bit is true whenever the </a:t>
            </a:r>
            <a:r>
              <a:rPr lang="en-US" sz="2800" dirty="0" smtClean="0">
                <a:solidFill>
                  <a:srgbClr val="7C7044"/>
                </a:solidFill>
                <a:latin typeface="Arial Black" panose="020B0A04020102020204" pitchFamily="34" charset="0"/>
              </a:rPr>
              <a:t>Count-Down </a:t>
            </a:r>
            <a:r>
              <a:rPr lang="en-US" sz="2800" dirty="0">
                <a:solidFill>
                  <a:srgbClr val="7C7044"/>
                </a:solidFill>
                <a:latin typeface="Arial Black" panose="020B0A04020102020204" pitchFamily="34" charset="0"/>
              </a:rPr>
              <a:t>counter instruction is true. If the rung instruction is false the enable bit is false </a:t>
            </a:r>
            <a:endParaRPr lang="en-US" sz="2800" dirty="0" smtClean="0">
              <a:solidFill>
                <a:srgbClr val="7C7044"/>
              </a:solidFill>
              <a:latin typeface="Arial Black" panose="020B0A04020102020204" pitchFamily="34" charset="0"/>
            </a:endParaRPr>
          </a:p>
          <a:p>
            <a:pPr marL="228600" indent="-228600">
              <a:spcBef>
                <a:spcPts val="1200"/>
              </a:spcBef>
              <a:spcAft>
                <a:spcPts val="1200"/>
              </a:spcAft>
              <a:buClr>
                <a:srgbClr val="7C7044"/>
              </a:buClr>
              <a:buFont typeface="Arial" panose="020B0604020202020204" pitchFamily="34" charset="0"/>
              <a:buChar char="•"/>
            </a:pPr>
            <a:r>
              <a:rPr lang="en-US" sz="2800" b="1" dirty="0">
                <a:solidFill>
                  <a:srgbClr val="FFC000"/>
                </a:solidFill>
                <a:latin typeface="Arial Black" panose="020B0A04020102020204" pitchFamily="34" charset="0"/>
              </a:rPr>
              <a:t>Done (DN) Bit:</a:t>
            </a:r>
            <a:r>
              <a:rPr lang="en-US" sz="2800" dirty="0">
                <a:solidFill>
                  <a:srgbClr val="FFC000"/>
                </a:solidFill>
                <a:latin typeface="Arial Black" panose="020B0A04020102020204" pitchFamily="34" charset="0"/>
              </a:rPr>
              <a:t> </a:t>
            </a:r>
            <a:r>
              <a:rPr lang="en-US" sz="2800" dirty="0">
                <a:solidFill>
                  <a:srgbClr val="7C7044"/>
                </a:solidFill>
                <a:latin typeface="Arial Black" panose="020B0A04020102020204" pitchFamily="34" charset="0"/>
              </a:rPr>
              <a:t>The done bit is true when the accumulated value is equal or greater then the preset </a:t>
            </a:r>
            <a:r>
              <a:rPr lang="en-US" sz="2800" dirty="0" smtClean="0">
                <a:solidFill>
                  <a:srgbClr val="7C7044"/>
                </a:solidFill>
                <a:latin typeface="Arial Black" panose="020B0A04020102020204" pitchFamily="34" charset="0"/>
              </a:rPr>
              <a:t>value</a:t>
            </a:r>
            <a:endParaRPr lang="en-US" sz="2400" dirty="0" smtClean="0">
              <a:solidFill>
                <a:srgbClr val="7C7044"/>
              </a:solidFill>
            </a:endParaRPr>
          </a:p>
          <a:p>
            <a:endParaRPr lang="en-US" sz="2400" dirty="0"/>
          </a:p>
        </p:txBody>
      </p:sp>
    </p:spTree>
    <p:extLst>
      <p:ext uri="{BB962C8B-B14F-4D97-AF65-F5344CB8AC3E}">
        <p14:creationId xmlns:p14="http://schemas.microsoft.com/office/powerpoint/2010/main" val="1066382463"/>
      </p:ext>
    </p:extLst>
  </p:cSld>
  <p:clrMapOvr>
    <a:masterClrMapping/>
  </p:clrMapOvr>
  <p:transition spd="slow">
    <p:cut/>
  </p:transition>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213</a:t>
            </a:fld>
            <a:endParaRPr lang="en-US" sz="1800" dirty="0">
              <a:solidFill>
                <a:srgbClr val="7C7044"/>
              </a:solidFill>
              <a:latin typeface="Arial Black" panose="020B0A04020102020204" pitchFamily="34" charset="0"/>
            </a:endParaRPr>
          </a:p>
        </p:txBody>
      </p:sp>
      <p:sp>
        <p:nvSpPr>
          <p:cNvPr id="3" name="TextBox 2"/>
          <p:cNvSpPr txBox="1"/>
          <p:nvPr/>
        </p:nvSpPr>
        <p:spPr>
          <a:xfrm>
            <a:off x="548640" y="1463040"/>
            <a:ext cx="8001000" cy="2659190"/>
          </a:xfrm>
          <a:prstGeom prst="rect">
            <a:avLst/>
          </a:prstGeom>
          <a:noFill/>
        </p:spPr>
        <p:txBody>
          <a:bodyPr wrap="square" lIns="82296" tIns="36576" rIns="82296" bIns="36576" rtlCol="0">
            <a:spAutoFit/>
          </a:bodyPr>
          <a:lstStyle/>
          <a:p>
            <a:pPr marL="228600" indent="-228600">
              <a:spcBef>
                <a:spcPts val="1200"/>
              </a:spcBef>
              <a:spcAft>
                <a:spcPts val="1200"/>
              </a:spcAft>
              <a:buClr>
                <a:srgbClr val="7C7044"/>
              </a:buClr>
              <a:buFont typeface="Arial" panose="020B0604020202020204" pitchFamily="34" charset="0"/>
              <a:buChar char="•"/>
            </a:pPr>
            <a:r>
              <a:rPr lang="en-US" sz="2800" b="1" dirty="0" smtClean="0">
                <a:solidFill>
                  <a:srgbClr val="FFC000"/>
                </a:solidFill>
                <a:latin typeface="Arial Black" panose="020B0A04020102020204" pitchFamily="34" charset="0"/>
              </a:rPr>
              <a:t>Overflow (OV) Bit:</a:t>
            </a:r>
            <a:r>
              <a:rPr lang="en-US" sz="2800" dirty="0" smtClean="0">
                <a:solidFill>
                  <a:srgbClr val="FFC000"/>
                </a:solidFill>
                <a:latin typeface="Arial Black" panose="020B0A04020102020204" pitchFamily="34" charset="0"/>
              </a:rPr>
              <a:t> </a:t>
            </a:r>
            <a:r>
              <a:rPr lang="en-US" sz="2800" dirty="0" smtClean="0">
                <a:solidFill>
                  <a:srgbClr val="7C7044"/>
                </a:solidFill>
                <a:latin typeface="Arial Black" panose="020B0A04020102020204" pitchFamily="34" charset="0"/>
              </a:rPr>
              <a:t>The overflow bit is true whenever the counter counts past its maximum value of 32,767. When the limit is reached the count wraps around to -32,767 and begins to count up from there</a:t>
            </a:r>
          </a:p>
        </p:txBody>
      </p:sp>
      <p:sp>
        <p:nvSpPr>
          <p:cNvPr id="6" name="Title 14"/>
          <p:cNvSpPr txBox="1">
            <a:spLocks/>
          </p:cNvSpPr>
          <p:nvPr/>
        </p:nvSpPr>
        <p:spPr>
          <a:xfrm>
            <a:off x="228600" y="137160"/>
            <a:ext cx="8412480" cy="685800"/>
          </a:xfrm>
          <a:prstGeom prst="rect">
            <a:avLst/>
          </a:prstGeom>
        </p:spPr>
        <p:txBody>
          <a:bodyPr vert="horz" lIns="82296" tIns="36576" rIns="82296" bIns="36576"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7C7044"/>
                </a:solidFill>
                <a:uLnTx/>
                <a:uFillTx/>
                <a:latin typeface="Arial Black" pitchFamily="34" charset="0"/>
                <a:ea typeface="+mj-ea"/>
                <a:cs typeface="+mj-cs"/>
              </a:rPr>
              <a:t>COUNTER BITS</a:t>
            </a:r>
            <a:endParaRPr kumimoji="0" lang="en-US" sz="3600" b="1" i="0" u="none" strike="noStrike" kern="1200" cap="none" spc="0" normalizeH="0" baseline="0" noProof="0" dirty="0">
              <a:ln>
                <a:noFill/>
              </a:ln>
              <a:solidFill>
                <a:srgbClr val="7C7044"/>
              </a:solidFill>
              <a:uLnTx/>
              <a:uFillTx/>
              <a:latin typeface="Arial Black" pitchFamily="34" charset="0"/>
              <a:ea typeface="+mj-ea"/>
              <a:cs typeface="+mj-cs"/>
            </a:endParaRPr>
          </a:p>
        </p:txBody>
      </p:sp>
    </p:spTree>
    <p:extLst>
      <p:ext uri="{BB962C8B-B14F-4D97-AF65-F5344CB8AC3E}">
        <p14:creationId xmlns:p14="http://schemas.microsoft.com/office/powerpoint/2010/main" val="696582734"/>
      </p:ext>
    </p:extLst>
  </p:cSld>
  <p:clrMapOvr>
    <a:masterClrMapping/>
  </p:clrMapOvr>
  <p:transition spd="slow">
    <p:cut/>
  </p:transition>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214</a:t>
            </a:fld>
            <a:endParaRPr lang="en-US" sz="1800" dirty="0">
              <a:solidFill>
                <a:srgbClr val="7C7044"/>
              </a:solidFill>
              <a:latin typeface="Arial Black" panose="020B0A04020102020204" pitchFamily="34" charset="0"/>
            </a:endParaRPr>
          </a:p>
        </p:txBody>
      </p:sp>
      <p:sp>
        <p:nvSpPr>
          <p:cNvPr id="3" name="TextBox 2"/>
          <p:cNvSpPr txBox="1"/>
          <p:nvPr/>
        </p:nvSpPr>
        <p:spPr>
          <a:xfrm>
            <a:off x="548640" y="1463040"/>
            <a:ext cx="8001000" cy="2659190"/>
          </a:xfrm>
          <a:prstGeom prst="rect">
            <a:avLst/>
          </a:prstGeom>
          <a:noFill/>
        </p:spPr>
        <p:txBody>
          <a:bodyPr wrap="square" lIns="82296" tIns="36576" rIns="82296" bIns="36576" rtlCol="0">
            <a:spAutoFit/>
          </a:bodyPr>
          <a:lstStyle/>
          <a:p>
            <a:pPr marL="228600" indent="-228600">
              <a:spcBef>
                <a:spcPts val="1200"/>
              </a:spcBef>
              <a:spcAft>
                <a:spcPts val="1200"/>
              </a:spcAft>
              <a:buClr>
                <a:srgbClr val="7C7044"/>
              </a:buClr>
              <a:buFont typeface="Arial" panose="020B0604020202020204" pitchFamily="34" charset="0"/>
              <a:buChar char="•"/>
            </a:pPr>
            <a:r>
              <a:rPr lang="en-US" sz="2800" b="1" dirty="0" smtClean="0">
                <a:solidFill>
                  <a:srgbClr val="FFC000"/>
                </a:solidFill>
                <a:latin typeface="Arial Black" panose="020B0A04020102020204" pitchFamily="34" charset="0"/>
              </a:rPr>
              <a:t>Underflow </a:t>
            </a:r>
            <a:r>
              <a:rPr lang="en-US" sz="2800" b="1" dirty="0">
                <a:solidFill>
                  <a:srgbClr val="FFC000"/>
                </a:solidFill>
                <a:latin typeface="Arial Black" panose="020B0A04020102020204" pitchFamily="34" charset="0"/>
              </a:rPr>
              <a:t>(UN) Bit:</a:t>
            </a:r>
            <a:r>
              <a:rPr lang="en-US" sz="2800" dirty="0">
                <a:solidFill>
                  <a:srgbClr val="FFC000"/>
                </a:solidFill>
                <a:latin typeface="Arial Black" panose="020B0A04020102020204" pitchFamily="34" charset="0"/>
              </a:rPr>
              <a:t> </a:t>
            </a:r>
            <a:r>
              <a:rPr lang="en-US" sz="2800" dirty="0">
                <a:solidFill>
                  <a:srgbClr val="7C7044"/>
                </a:solidFill>
                <a:latin typeface="Arial Black" panose="020B0A04020102020204" pitchFamily="34" charset="0"/>
              </a:rPr>
              <a:t>The overflow bit is true whenever the counter counts past its minimum value of -32,767. When the limit is reached the count wraps around to +32,767 and begins to count down from </a:t>
            </a:r>
            <a:r>
              <a:rPr lang="en-US" sz="2800" dirty="0" smtClean="0">
                <a:solidFill>
                  <a:srgbClr val="7C7044"/>
                </a:solidFill>
                <a:latin typeface="Arial Black" panose="020B0A04020102020204" pitchFamily="34" charset="0"/>
              </a:rPr>
              <a:t>there</a:t>
            </a:r>
            <a:endParaRPr lang="en-US" sz="2800" i="1" dirty="0">
              <a:solidFill>
                <a:srgbClr val="7C7044"/>
              </a:solidFill>
              <a:latin typeface="Arial Black" panose="020B0A04020102020204" pitchFamily="34" charset="0"/>
            </a:endParaRPr>
          </a:p>
        </p:txBody>
      </p:sp>
      <p:sp>
        <p:nvSpPr>
          <p:cNvPr id="6" name="Title 14"/>
          <p:cNvSpPr txBox="1">
            <a:spLocks/>
          </p:cNvSpPr>
          <p:nvPr/>
        </p:nvSpPr>
        <p:spPr>
          <a:xfrm>
            <a:off x="228600" y="137160"/>
            <a:ext cx="8412480" cy="685800"/>
          </a:xfrm>
          <a:prstGeom prst="rect">
            <a:avLst/>
          </a:prstGeom>
        </p:spPr>
        <p:txBody>
          <a:bodyPr vert="horz" lIns="82296" tIns="36576" rIns="82296" bIns="36576"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7C7044"/>
                </a:solidFill>
                <a:uLnTx/>
                <a:uFillTx/>
                <a:latin typeface="Arial Black" pitchFamily="34" charset="0"/>
                <a:ea typeface="+mj-ea"/>
                <a:cs typeface="+mj-cs"/>
              </a:rPr>
              <a:t>COUNTER BITS</a:t>
            </a:r>
            <a:endParaRPr kumimoji="0" lang="en-US" sz="3600" b="1" i="0" u="none" strike="noStrike" kern="1200" cap="none" spc="0" normalizeH="0" baseline="0" noProof="0" dirty="0">
              <a:ln>
                <a:noFill/>
              </a:ln>
              <a:solidFill>
                <a:srgbClr val="7C7044"/>
              </a:solidFill>
              <a:uLnTx/>
              <a:uFillTx/>
              <a:latin typeface="Arial Black" pitchFamily="34" charset="0"/>
              <a:ea typeface="+mj-ea"/>
              <a:cs typeface="+mj-cs"/>
            </a:endParaRPr>
          </a:p>
        </p:txBody>
      </p:sp>
    </p:spTree>
    <p:extLst>
      <p:ext uri="{BB962C8B-B14F-4D97-AF65-F5344CB8AC3E}">
        <p14:creationId xmlns:p14="http://schemas.microsoft.com/office/powerpoint/2010/main" val="2605413886"/>
      </p:ext>
    </p:extLst>
  </p:cSld>
  <p:clrMapOvr>
    <a:masterClrMapping/>
  </p:clrMapOvr>
  <p:transition spd="slow">
    <p:cut/>
  </p:transition>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215</a:t>
            </a:fld>
            <a:endParaRPr lang="en-US" sz="1800" dirty="0">
              <a:solidFill>
                <a:srgbClr val="7C7044"/>
              </a:solidFill>
              <a:latin typeface="Arial Black" panose="020B0A04020102020204" pitchFamily="34" charset="0"/>
            </a:endParaRPr>
          </a:p>
        </p:txBody>
      </p:sp>
      <p:sp>
        <p:nvSpPr>
          <p:cNvPr id="5" name="Rectangle 4"/>
          <p:cNvSpPr/>
          <p:nvPr/>
        </p:nvSpPr>
        <p:spPr>
          <a:xfrm>
            <a:off x="4648200" y="13716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1828800" y="1798458"/>
            <a:ext cx="685800" cy="457200"/>
            <a:chOff x="1600200" y="1371600"/>
            <a:chExt cx="685800" cy="457200"/>
          </a:xfrm>
        </p:grpSpPr>
        <p:cxnSp>
          <p:nvCxnSpPr>
            <p:cNvPr id="7" name="Straight Connector 6"/>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1828800" y="3197385"/>
            <a:ext cx="685800" cy="457200"/>
            <a:chOff x="1600200" y="1371600"/>
            <a:chExt cx="685800" cy="457200"/>
          </a:xfrm>
        </p:grpSpPr>
        <p:cxnSp>
          <p:nvCxnSpPr>
            <p:cNvPr id="12" name="Straight Connector 1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1828800" y="4343400"/>
            <a:ext cx="685800" cy="457200"/>
            <a:chOff x="1600200" y="1371600"/>
            <a:chExt cx="685800" cy="457200"/>
          </a:xfrm>
        </p:grpSpPr>
        <p:cxnSp>
          <p:nvCxnSpPr>
            <p:cNvPr id="17" name="Straight Connector 16"/>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6248400" y="1447800"/>
            <a:ext cx="685800" cy="457200"/>
            <a:chOff x="2667000" y="1295400"/>
            <a:chExt cx="1143000" cy="609600"/>
          </a:xfrm>
        </p:grpSpPr>
        <p:sp>
          <p:nvSpPr>
            <p:cNvPr id="27" name="Double Bracket 2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Connector 2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248400" y="2133600"/>
            <a:ext cx="685800" cy="457200"/>
            <a:chOff x="2667000" y="1295400"/>
            <a:chExt cx="1143000" cy="609600"/>
          </a:xfrm>
        </p:grpSpPr>
        <p:sp>
          <p:nvSpPr>
            <p:cNvPr id="31" name="Double Bracket 30"/>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a:xfrm>
            <a:off x="6934200" y="16764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362200" y="2026578"/>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248400" y="3203377"/>
            <a:ext cx="685800" cy="457200"/>
            <a:chOff x="2667000" y="1295400"/>
            <a:chExt cx="1143000" cy="609600"/>
          </a:xfrm>
        </p:grpSpPr>
        <p:sp>
          <p:nvSpPr>
            <p:cNvPr id="42" name="Double Bracket 4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Connector 42"/>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5" name="Straight Connector 44"/>
          <p:cNvCxnSpPr/>
          <p:nvPr/>
        </p:nvCxnSpPr>
        <p:spPr>
          <a:xfrm>
            <a:off x="6934200" y="3431977"/>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6248400" y="4343400"/>
            <a:ext cx="685800" cy="457200"/>
            <a:chOff x="2667000" y="1295400"/>
            <a:chExt cx="1143000" cy="609600"/>
          </a:xfrm>
        </p:grpSpPr>
        <p:sp>
          <p:nvSpPr>
            <p:cNvPr id="47" name="Double Bracket 4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a:xfrm>
            <a:off x="6934200" y="4572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362200" y="3431977"/>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362200" y="4572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876800" y="1219201"/>
            <a:ext cx="838200" cy="461665"/>
          </a:xfrm>
          <a:prstGeom prst="rect">
            <a:avLst/>
          </a:prstGeom>
          <a:solidFill>
            <a:schemeClr val="bg2">
              <a:lumMod val="40000"/>
              <a:lumOff val="60000"/>
            </a:schemeClr>
          </a:solidFill>
        </p:spPr>
        <p:txBody>
          <a:bodyPr wrap="square" rtlCol="0">
            <a:spAutoFit/>
          </a:bodyPr>
          <a:lstStyle/>
          <a:p>
            <a:r>
              <a:rPr lang="en-US" dirty="0" smtClean="0"/>
              <a:t>CTU</a:t>
            </a:r>
            <a:endParaRPr lang="en-US" dirty="0"/>
          </a:p>
        </p:txBody>
      </p:sp>
      <p:sp>
        <p:nvSpPr>
          <p:cNvPr id="55" name="TextBox 54"/>
          <p:cNvSpPr txBox="1"/>
          <p:nvPr/>
        </p:nvSpPr>
        <p:spPr>
          <a:xfrm>
            <a:off x="4648200" y="1482904"/>
            <a:ext cx="1447800" cy="261610"/>
          </a:xfrm>
          <a:prstGeom prst="rect">
            <a:avLst/>
          </a:prstGeom>
          <a:noFill/>
        </p:spPr>
        <p:txBody>
          <a:bodyPr wrap="square" rtlCol="0">
            <a:spAutoFit/>
          </a:bodyPr>
          <a:lstStyle/>
          <a:p>
            <a:r>
              <a:rPr lang="en-US" sz="1100" dirty="0" smtClean="0"/>
              <a:t>Count-Up Counter</a:t>
            </a:r>
            <a:endParaRPr lang="en-US" sz="1100" dirty="0"/>
          </a:p>
        </p:txBody>
      </p:sp>
      <p:sp>
        <p:nvSpPr>
          <p:cNvPr id="56" name="TextBox 55"/>
          <p:cNvSpPr txBox="1"/>
          <p:nvPr/>
        </p:nvSpPr>
        <p:spPr>
          <a:xfrm>
            <a:off x="4648200" y="1794555"/>
            <a:ext cx="1752600" cy="1177245"/>
          </a:xfrm>
          <a:prstGeom prst="rect">
            <a:avLst/>
          </a:prstGeom>
          <a:noFill/>
        </p:spPr>
        <p:txBody>
          <a:bodyPr wrap="square" rtlCol="0">
            <a:spAutoFit/>
          </a:bodyPr>
          <a:lstStyle/>
          <a:p>
            <a:pPr>
              <a:lnSpc>
                <a:spcPct val="150000"/>
              </a:lnSpc>
            </a:pPr>
            <a:r>
              <a:rPr lang="en-US" sz="1100" dirty="0" smtClean="0"/>
              <a:t>Counter                 C5:1</a:t>
            </a:r>
          </a:p>
          <a:p>
            <a:pPr>
              <a:lnSpc>
                <a:spcPct val="150000"/>
              </a:lnSpc>
            </a:pPr>
            <a:r>
              <a:rPr lang="en-US" sz="1100" dirty="0" smtClean="0"/>
              <a:t>Preset                    100</a:t>
            </a:r>
          </a:p>
          <a:p>
            <a:pPr>
              <a:lnSpc>
                <a:spcPct val="150000"/>
              </a:lnSpc>
            </a:pPr>
            <a:r>
              <a:rPr lang="en-US" sz="1100" dirty="0" smtClean="0"/>
              <a:t>Accumulated              0        </a:t>
            </a:r>
            <a:r>
              <a:rPr lang="en-US" dirty="0" smtClean="0"/>
              <a:t>	   </a:t>
            </a:r>
            <a:endParaRPr lang="en-US" dirty="0"/>
          </a:p>
        </p:txBody>
      </p:sp>
      <p:sp>
        <p:nvSpPr>
          <p:cNvPr id="57" name="TextBox 56"/>
          <p:cNvSpPr txBox="1"/>
          <p:nvPr/>
        </p:nvSpPr>
        <p:spPr>
          <a:xfrm>
            <a:off x="6324600" y="1488655"/>
            <a:ext cx="609600" cy="400110"/>
          </a:xfrm>
          <a:prstGeom prst="rect">
            <a:avLst/>
          </a:prstGeom>
          <a:noFill/>
        </p:spPr>
        <p:txBody>
          <a:bodyPr wrap="square" rtlCol="0">
            <a:spAutoFit/>
          </a:bodyPr>
          <a:lstStyle/>
          <a:p>
            <a:r>
              <a:rPr lang="en-US" sz="2000" dirty="0" smtClean="0"/>
              <a:t>CU</a:t>
            </a:r>
            <a:endParaRPr lang="en-US" sz="2000" dirty="0"/>
          </a:p>
        </p:txBody>
      </p:sp>
      <p:sp>
        <p:nvSpPr>
          <p:cNvPr id="58" name="TextBox 57"/>
          <p:cNvSpPr txBox="1"/>
          <p:nvPr/>
        </p:nvSpPr>
        <p:spPr>
          <a:xfrm>
            <a:off x="6286500" y="2162145"/>
            <a:ext cx="609600" cy="400110"/>
          </a:xfrm>
          <a:prstGeom prst="rect">
            <a:avLst/>
          </a:prstGeom>
          <a:noFill/>
        </p:spPr>
        <p:txBody>
          <a:bodyPr wrap="square" rtlCol="0">
            <a:spAutoFit/>
          </a:bodyPr>
          <a:lstStyle/>
          <a:p>
            <a:r>
              <a:rPr lang="en-US" sz="2000" dirty="0" smtClean="0"/>
              <a:t>DN</a:t>
            </a:r>
            <a:endParaRPr lang="en-US" sz="2000" dirty="0"/>
          </a:p>
        </p:txBody>
      </p:sp>
      <p:sp>
        <p:nvSpPr>
          <p:cNvPr id="59" name="TextBox 58"/>
          <p:cNvSpPr txBox="1"/>
          <p:nvPr/>
        </p:nvSpPr>
        <p:spPr>
          <a:xfrm>
            <a:off x="1905000" y="1324724"/>
            <a:ext cx="990600" cy="304800"/>
          </a:xfrm>
          <a:prstGeom prst="rect">
            <a:avLst/>
          </a:prstGeom>
          <a:noFill/>
        </p:spPr>
        <p:txBody>
          <a:bodyPr wrap="square" rtlCol="0">
            <a:spAutoFit/>
          </a:bodyPr>
          <a:lstStyle/>
          <a:p>
            <a:r>
              <a:rPr lang="en-US" dirty="0" smtClean="0"/>
              <a:t>I:1/0</a:t>
            </a:r>
            <a:endParaRPr lang="en-US" dirty="0"/>
          </a:p>
        </p:txBody>
      </p:sp>
      <p:sp>
        <p:nvSpPr>
          <p:cNvPr id="60" name="TextBox 59"/>
          <p:cNvSpPr txBox="1"/>
          <p:nvPr/>
        </p:nvSpPr>
        <p:spPr>
          <a:xfrm>
            <a:off x="6299770" y="2787719"/>
            <a:ext cx="1015430" cy="461665"/>
          </a:xfrm>
          <a:prstGeom prst="rect">
            <a:avLst/>
          </a:prstGeom>
          <a:noFill/>
        </p:spPr>
        <p:txBody>
          <a:bodyPr wrap="square" rtlCol="0">
            <a:spAutoFit/>
          </a:bodyPr>
          <a:lstStyle/>
          <a:p>
            <a:r>
              <a:rPr lang="en-US" dirty="0" smtClean="0"/>
              <a:t>O:2/0</a:t>
            </a:r>
            <a:endParaRPr lang="en-US" dirty="0"/>
          </a:p>
        </p:txBody>
      </p:sp>
      <p:sp>
        <p:nvSpPr>
          <p:cNvPr id="62" name="TextBox 61"/>
          <p:cNvSpPr txBox="1"/>
          <p:nvPr/>
        </p:nvSpPr>
        <p:spPr>
          <a:xfrm>
            <a:off x="6299770" y="3916328"/>
            <a:ext cx="1015430" cy="461665"/>
          </a:xfrm>
          <a:prstGeom prst="rect">
            <a:avLst/>
          </a:prstGeom>
          <a:noFill/>
        </p:spPr>
        <p:txBody>
          <a:bodyPr wrap="square" rtlCol="0">
            <a:spAutoFit/>
          </a:bodyPr>
          <a:lstStyle/>
          <a:p>
            <a:r>
              <a:rPr lang="en-US" dirty="0" smtClean="0"/>
              <a:t>O:2/1</a:t>
            </a:r>
            <a:endParaRPr lang="en-US" dirty="0"/>
          </a:p>
        </p:txBody>
      </p:sp>
      <p:sp>
        <p:nvSpPr>
          <p:cNvPr id="63" name="TextBox 62"/>
          <p:cNvSpPr txBox="1"/>
          <p:nvPr/>
        </p:nvSpPr>
        <p:spPr>
          <a:xfrm>
            <a:off x="1828800" y="2741712"/>
            <a:ext cx="1447800" cy="461665"/>
          </a:xfrm>
          <a:prstGeom prst="rect">
            <a:avLst/>
          </a:prstGeom>
          <a:noFill/>
        </p:spPr>
        <p:txBody>
          <a:bodyPr wrap="square" rtlCol="0">
            <a:spAutoFit/>
          </a:bodyPr>
          <a:lstStyle/>
          <a:p>
            <a:r>
              <a:rPr lang="en-US" dirty="0" smtClean="0"/>
              <a:t>C5:1/DN</a:t>
            </a:r>
            <a:endParaRPr lang="en-US" dirty="0"/>
          </a:p>
        </p:txBody>
      </p:sp>
      <p:sp>
        <p:nvSpPr>
          <p:cNvPr id="64" name="TextBox 63"/>
          <p:cNvSpPr txBox="1"/>
          <p:nvPr/>
        </p:nvSpPr>
        <p:spPr>
          <a:xfrm>
            <a:off x="1828800" y="3844304"/>
            <a:ext cx="1447800" cy="461665"/>
          </a:xfrm>
          <a:prstGeom prst="rect">
            <a:avLst/>
          </a:prstGeom>
          <a:noFill/>
        </p:spPr>
        <p:txBody>
          <a:bodyPr wrap="square" rtlCol="0">
            <a:spAutoFit/>
          </a:bodyPr>
          <a:lstStyle/>
          <a:p>
            <a:r>
              <a:rPr lang="en-US" dirty="0" smtClean="0"/>
              <a:t>C5:1/DN</a:t>
            </a:r>
            <a:endParaRPr lang="en-US" dirty="0"/>
          </a:p>
        </p:txBody>
      </p:sp>
      <p:sp>
        <p:nvSpPr>
          <p:cNvPr id="66" name="TextBox 65"/>
          <p:cNvSpPr txBox="1"/>
          <p:nvPr/>
        </p:nvSpPr>
        <p:spPr>
          <a:xfrm>
            <a:off x="1840302" y="3593163"/>
            <a:ext cx="1676400" cy="323165"/>
          </a:xfrm>
          <a:prstGeom prst="rect">
            <a:avLst/>
          </a:prstGeom>
          <a:noFill/>
        </p:spPr>
        <p:txBody>
          <a:bodyPr wrap="square" rtlCol="0">
            <a:spAutoFit/>
          </a:bodyPr>
          <a:lstStyle/>
          <a:p>
            <a:r>
              <a:rPr lang="en-US" sz="1500" dirty="0" smtClean="0"/>
              <a:t>Counter done bit</a:t>
            </a:r>
            <a:endParaRPr lang="en-US" sz="1500" dirty="0"/>
          </a:p>
        </p:txBody>
      </p:sp>
      <p:sp>
        <p:nvSpPr>
          <p:cNvPr id="67" name="TextBox 66"/>
          <p:cNvSpPr txBox="1"/>
          <p:nvPr/>
        </p:nvSpPr>
        <p:spPr>
          <a:xfrm>
            <a:off x="1828800" y="4727460"/>
            <a:ext cx="1676400" cy="323165"/>
          </a:xfrm>
          <a:prstGeom prst="rect">
            <a:avLst/>
          </a:prstGeom>
          <a:noFill/>
        </p:spPr>
        <p:txBody>
          <a:bodyPr wrap="square" rtlCol="0">
            <a:spAutoFit/>
          </a:bodyPr>
          <a:lstStyle/>
          <a:p>
            <a:r>
              <a:rPr lang="en-US" sz="1500" dirty="0" smtClean="0"/>
              <a:t>Counter done bit</a:t>
            </a:r>
            <a:endParaRPr lang="en-US" sz="1500" dirty="0"/>
          </a:p>
        </p:txBody>
      </p:sp>
      <p:cxnSp>
        <p:nvCxnSpPr>
          <p:cNvPr id="68" name="Straight Connector 67"/>
          <p:cNvCxnSpPr/>
          <p:nvPr/>
        </p:nvCxnSpPr>
        <p:spPr>
          <a:xfrm>
            <a:off x="18288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152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0" name="Group 19"/>
          <p:cNvGrpSpPr/>
          <p:nvPr/>
        </p:nvGrpSpPr>
        <p:grpSpPr>
          <a:xfrm>
            <a:off x="1828800" y="5410200"/>
            <a:ext cx="685800" cy="457200"/>
            <a:chOff x="1600200" y="1371600"/>
            <a:chExt cx="685800" cy="457200"/>
          </a:xfrm>
        </p:grpSpPr>
        <p:cxnSp>
          <p:nvCxnSpPr>
            <p:cNvPr id="71" name="Straight Connector 7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55"/>
          <p:cNvGrpSpPr/>
          <p:nvPr/>
        </p:nvGrpSpPr>
        <p:grpSpPr>
          <a:xfrm>
            <a:off x="6096000" y="5410200"/>
            <a:ext cx="1028700" cy="457200"/>
            <a:chOff x="2667000" y="1295400"/>
            <a:chExt cx="1143000" cy="609600"/>
          </a:xfrm>
        </p:grpSpPr>
        <p:sp>
          <p:nvSpPr>
            <p:cNvPr id="76" name="Double Bracket 75"/>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7" name="Straight Connector 76"/>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Straight Connector 78"/>
          <p:cNvCxnSpPr/>
          <p:nvPr/>
        </p:nvCxnSpPr>
        <p:spPr>
          <a:xfrm>
            <a:off x="6934200" y="5638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362200" y="56388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299770" y="5105401"/>
            <a:ext cx="1015430" cy="461665"/>
          </a:xfrm>
          <a:prstGeom prst="rect">
            <a:avLst/>
          </a:prstGeom>
          <a:noFill/>
        </p:spPr>
        <p:txBody>
          <a:bodyPr wrap="square" rtlCol="0">
            <a:spAutoFit/>
          </a:bodyPr>
          <a:lstStyle/>
          <a:p>
            <a:r>
              <a:rPr lang="en-US" dirty="0" smtClean="0"/>
              <a:t>C5:1</a:t>
            </a:r>
            <a:endParaRPr lang="en-US" dirty="0"/>
          </a:p>
        </p:txBody>
      </p:sp>
      <p:sp>
        <p:nvSpPr>
          <p:cNvPr id="82" name="TextBox 81"/>
          <p:cNvSpPr txBox="1"/>
          <p:nvPr/>
        </p:nvSpPr>
        <p:spPr>
          <a:xfrm>
            <a:off x="1905000" y="4984539"/>
            <a:ext cx="990600" cy="304800"/>
          </a:xfrm>
          <a:prstGeom prst="rect">
            <a:avLst/>
          </a:prstGeom>
          <a:noFill/>
        </p:spPr>
        <p:txBody>
          <a:bodyPr wrap="square" rtlCol="0">
            <a:spAutoFit/>
          </a:bodyPr>
          <a:lstStyle/>
          <a:p>
            <a:r>
              <a:rPr lang="en-US" dirty="0" smtClean="0"/>
              <a:t>I:1/1</a:t>
            </a:r>
            <a:endParaRPr lang="en-US" dirty="0"/>
          </a:p>
        </p:txBody>
      </p:sp>
      <p:sp>
        <p:nvSpPr>
          <p:cNvPr id="83" name="TextBox 82"/>
          <p:cNvSpPr txBox="1"/>
          <p:nvPr/>
        </p:nvSpPr>
        <p:spPr>
          <a:xfrm>
            <a:off x="1905000" y="5887586"/>
            <a:ext cx="609600" cy="323165"/>
          </a:xfrm>
          <a:prstGeom prst="rect">
            <a:avLst/>
          </a:prstGeom>
          <a:noFill/>
        </p:spPr>
        <p:txBody>
          <a:bodyPr wrap="square" rtlCol="0">
            <a:spAutoFit/>
          </a:bodyPr>
          <a:lstStyle/>
          <a:p>
            <a:r>
              <a:rPr lang="en-US" sz="1500" dirty="0" smtClean="0"/>
              <a:t>Reset</a:t>
            </a:r>
            <a:endParaRPr lang="en-US" sz="1500" dirty="0"/>
          </a:p>
        </p:txBody>
      </p:sp>
      <p:sp>
        <p:nvSpPr>
          <p:cNvPr id="84" name="TextBox 83"/>
          <p:cNvSpPr txBox="1"/>
          <p:nvPr/>
        </p:nvSpPr>
        <p:spPr>
          <a:xfrm>
            <a:off x="6286500" y="5487476"/>
            <a:ext cx="990600" cy="400110"/>
          </a:xfrm>
          <a:prstGeom prst="rect">
            <a:avLst/>
          </a:prstGeom>
          <a:noFill/>
        </p:spPr>
        <p:txBody>
          <a:bodyPr wrap="square" rtlCol="0">
            <a:spAutoFit/>
          </a:bodyPr>
          <a:lstStyle/>
          <a:p>
            <a:r>
              <a:rPr lang="en-US" sz="2000" dirty="0" smtClean="0"/>
              <a:t>RES</a:t>
            </a:r>
            <a:endParaRPr lang="en-US" sz="2000" dirty="0"/>
          </a:p>
        </p:txBody>
      </p:sp>
      <p:cxnSp>
        <p:nvCxnSpPr>
          <p:cNvPr id="86" name="Straight Connector 85"/>
          <p:cNvCxnSpPr/>
          <p:nvPr/>
        </p:nvCxnSpPr>
        <p:spPr>
          <a:xfrm flipH="1">
            <a:off x="1981200" y="4267200"/>
            <a:ext cx="3810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itle 14"/>
          <p:cNvSpPr>
            <a:spLocks noGrp="1"/>
          </p:cNvSpPr>
          <p:nvPr>
            <p:ph type="title"/>
          </p:nvPr>
        </p:nvSpPr>
        <p:spPr>
          <a:xfrm>
            <a:off x="228600" y="137160"/>
            <a:ext cx="8412480" cy="685800"/>
          </a:xfrm>
        </p:spPr>
        <p:txBody>
          <a:bodyPr/>
          <a:lstStyle/>
          <a:p>
            <a:r>
              <a:rPr lang="en-US" dirty="0" smtClean="0">
                <a:solidFill>
                  <a:srgbClr val="7C7044"/>
                </a:solidFill>
              </a:rPr>
              <a:t>UP-COUNTER</a:t>
            </a:r>
            <a:endParaRPr lang="en-US" dirty="0">
              <a:solidFill>
                <a:srgbClr val="7C7044"/>
              </a:solidFill>
            </a:endParaRPr>
          </a:p>
        </p:txBody>
      </p:sp>
    </p:spTree>
    <p:extLst>
      <p:ext uri="{BB962C8B-B14F-4D97-AF65-F5344CB8AC3E}">
        <p14:creationId xmlns:p14="http://schemas.microsoft.com/office/powerpoint/2010/main" val="2081862039"/>
      </p:ext>
    </p:extLst>
  </p:cSld>
  <p:clrMapOvr>
    <a:masterClrMapping/>
  </p:clrMapOvr>
  <p:transition spd="slow">
    <p:cut/>
  </p:transition>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2000" smtClean="0">
                <a:solidFill>
                  <a:srgbClr val="7C7044"/>
                </a:solidFill>
                <a:latin typeface="Arial Black" panose="020B0A04020102020204" pitchFamily="34" charset="0"/>
              </a:rPr>
              <a:pPr/>
              <a:t>216</a:t>
            </a:fld>
            <a:endParaRPr lang="en-US" sz="2000" dirty="0">
              <a:solidFill>
                <a:srgbClr val="7C7044"/>
              </a:solidFill>
              <a:latin typeface="Arial Black" panose="020B0A04020102020204" pitchFamily="34" charset="0"/>
            </a:endParaRPr>
          </a:p>
        </p:txBody>
      </p:sp>
      <p:sp>
        <p:nvSpPr>
          <p:cNvPr id="5" name="Rectangle 4"/>
          <p:cNvSpPr/>
          <p:nvPr/>
        </p:nvSpPr>
        <p:spPr>
          <a:xfrm>
            <a:off x="4648200" y="13716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5"/>
          <p:cNvGrpSpPr/>
          <p:nvPr/>
        </p:nvGrpSpPr>
        <p:grpSpPr>
          <a:xfrm>
            <a:off x="1828800" y="1798458"/>
            <a:ext cx="685800" cy="457200"/>
            <a:chOff x="1600200" y="1371600"/>
            <a:chExt cx="685800" cy="457200"/>
          </a:xfrm>
        </p:grpSpPr>
        <p:cxnSp>
          <p:nvCxnSpPr>
            <p:cNvPr id="7" name="Straight Connector 6"/>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10"/>
          <p:cNvGrpSpPr/>
          <p:nvPr/>
        </p:nvGrpSpPr>
        <p:grpSpPr>
          <a:xfrm>
            <a:off x="1828800" y="3197385"/>
            <a:ext cx="685800" cy="457200"/>
            <a:chOff x="1600200" y="1371600"/>
            <a:chExt cx="685800" cy="457200"/>
          </a:xfrm>
        </p:grpSpPr>
        <p:cxnSp>
          <p:nvCxnSpPr>
            <p:cNvPr id="12" name="Straight Connector 1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Group 15"/>
          <p:cNvGrpSpPr/>
          <p:nvPr/>
        </p:nvGrpSpPr>
        <p:grpSpPr>
          <a:xfrm>
            <a:off x="1828800" y="4343400"/>
            <a:ext cx="685800" cy="457200"/>
            <a:chOff x="1600200" y="1371600"/>
            <a:chExt cx="685800" cy="457200"/>
          </a:xfrm>
        </p:grpSpPr>
        <p:cxnSp>
          <p:nvCxnSpPr>
            <p:cNvPr id="17" name="Straight Connector 16"/>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25"/>
          <p:cNvGrpSpPr/>
          <p:nvPr/>
        </p:nvGrpSpPr>
        <p:grpSpPr>
          <a:xfrm>
            <a:off x="6248400" y="1447800"/>
            <a:ext cx="685800" cy="457200"/>
            <a:chOff x="2667000" y="1295400"/>
            <a:chExt cx="1143000" cy="609600"/>
          </a:xfrm>
        </p:grpSpPr>
        <p:sp>
          <p:nvSpPr>
            <p:cNvPr id="27" name="Double Bracket 2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Connector 2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29"/>
          <p:cNvGrpSpPr/>
          <p:nvPr/>
        </p:nvGrpSpPr>
        <p:grpSpPr>
          <a:xfrm>
            <a:off x="6248400" y="2133600"/>
            <a:ext cx="685800" cy="457200"/>
            <a:chOff x="2667000" y="1295400"/>
            <a:chExt cx="1143000" cy="609600"/>
          </a:xfrm>
        </p:grpSpPr>
        <p:sp>
          <p:nvSpPr>
            <p:cNvPr id="31" name="Double Bracket 30"/>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a:xfrm>
            <a:off x="6934200" y="16764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362200" y="2026578"/>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Group 40"/>
          <p:cNvGrpSpPr/>
          <p:nvPr/>
        </p:nvGrpSpPr>
        <p:grpSpPr>
          <a:xfrm>
            <a:off x="6248400" y="3203377"/>
            <a:ext cx="685800" cy="457200"/>
            <a:chOff x="2667000" y="1295400"/>
            <a:chExt cx="1143000" cy="609600"/>
          </a:xfrm>
        </p:grpSpPr>
        <p:sp>
          <p:nvSpPr>
            <p:cNvPr id="42" name="Double Bracket 4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Connector 42"/>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5" name="Straight Connector 44"/>
          <p:cNvCxnSpPr/>
          <p:nvPr/>
        </p:nvCxnSpPr>
        <p:spPr>
          <a:xfrm>
            <a:off x="6934200" y="3431977"/>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Group 45"/>
          <p:cNvGrpSpPr/>
          <p:nvPr/>
        </p:nvGrpSpPr>
        <p:grpSpPr>
          <a:xfrm>
            <a:off x="6248400" y="4343400"/>
            <a:ext cx="685800" cy="457200"/>
            <a:chOff x="2667000" y="1295400"/>
            <a:chExt cx="1143000" cy="609600"/>
          </a:xfrm>
        </p:grpSpPr>
        <p:sp>
          <p:nvSpPr>
            <p:cNvPr id="47" name="Double Bracket 4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a:xfrm>
            <a:off x="6934200" y="4572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362200" y="3431977"/>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362200" y="4572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876800" y="1219201"/>
            <a:ext cx="838200" cy="461665"/>
          </a:xfrm>
          <a:prstGeom prst="rect">
            <a:avLst/>
          </a:prstGeom>
          <a:solidFill>
            <a:schemeClr val="bg2">
              <a:lumMod val="40000"/>
              <a:lumOff val="60000"/>
            </a:schemeClr>
          </a:solidFill>
        </p:spPr>
        <p:txBody>
          <a:bodyPr wrap="square" rtlCol="0">
            <a:spAutoFit/>
          </a:bodyPr>
          <a:lstStyle/>
          <a:p>
            <a:r>
              <a:rPr lang="en-US" dirty="0" smtClean="0"/>
              <a:t>CTD</a:t>
            </a:r>
            <a:endParaRPr lang="en-US" dirty="0"/>
          </a:p>
        </p:txBody>
      </p:sp>
      <p:sp>
        <p:nvSpPr>
          <p:cNvPr id="55" name="TextBox 54"/>
          <p:cNvSpPr txBox="1"/>
          <p:nvPr/>
        </p:nvSpPr>
        <p:spPr>
          <a:xfrm>
            <a:off x="4648200" y="1482904"/>
            <a:ext cx="1676400" cy="261610"/>
          </a:xfrm>
          <a:prstGeom prst="rect">
            <a:avLst/>
          </a:prstGeom>
          <a:noFill/>
        </p:spPr>
        <p:txBody>
          <a:bodyPr wrap="square" rtlCol="0">
            <a:spAutoFit/>
          </a:bodyPr>
          <a:lstStyle/>
          <a:p>
            <a:r>
              <a:rPr lang="en-US" sz="1100" dirty="0" smtClean="0"/>
              <a:t>Count-Down Counter</a:t>
            </a:r>
            <a:endParaRPr lang="en-US" sz="1100" dirty="0"/>
          </a:p>
        </p:txBody>
      </p:sp>
      <p:sp>
        <p:nvSpPr>
          <p:cNvPr id="56" name="TextBox 55"/>
          <p:cNvSpPr txBox="1"/>
          <p:nvPr/>
        </p:nvSpPr>
        <p:spPr>
          <a:xfrm>
            <a:off x="4648200" y="1794555"/>
            <a:ext cx="1752600" cy="1177245"/>
          </a:xfrm>
          <a:prstGeom prst="rect">
            <a:avLst/>
          </a:prstGeom>
          <a:noFill/>
        </p:spPr>
        <p:txBody>
          <a:bodyPr wrap="square" rtlCol="0">
            <a:spAutoFit/>
          </a:bodyPr>
          <a:lstStyle/>
          <a:p>
            <a:pPr>
              <a:lnSpc>
                <a:spcPct val="150000"/>
              </a:lnSpc>
            </a:pPr>
            <a:r>
              <a:rPr lang="en-US" sz="1100" dirty="0" smtClean="0"/>
              <a:t>Counter                 C5:1</a:t>
            </a:r>
          </a:p>
          <a:p>
            <a:pPr>
              <a:lnSpc>
                <a:spcPct val="150000"/>
              </a:lnSpc>
            </a:pPr>
            <a:r>
              <a:rPr lang="en-US" sz="1100" dirty="0" smtClean="0"/>
              <a:t>Preset                    100</a:t>
            </a:r>
          </a:p>
          <a:p>
            <a:pPr>
              <a:lnSpc>
                <a:spcPct val="150000"/>
              </a:lnSpc>
            </a:pPr>
            <a:r>
              <a:rPr lang="en-US" sz="1100" dirty="0" smtClean="0"/>
              <a:t>Accumulated              0        </a:t>
            </a:r>
            <a:r>
              <a:rPr lang="en-US" dirty="0" smtClean="0"/>
              <a:t>	   </a:t>
            </a:r>
            <a:endParaRPr lang="en-US" dirty="0"/>
          </a:p>
        </p:txBody>
      </p:sp>
      <p:sp>
        <p:nvSpPr>
          <p:cNvPr id="57" name="TextBox 56"/>
          <p:cNvSpPr txBox="1"/>
          <p:nvPr/>
        </p:nvSpPr>
        <p:spPr>
          <a:xfrm>
            <a:off x="6337870" y="1504890"/>
            <a:ext cx="609600" cy="400110"/>
          </a:xfrm>
          <a:prstGeom prst="rect">
            <a:avLst/>
          </a:prstGeom>
          <a:noFill/>
        </p:spPr>
        <p:txBody>
          <a:bodyPr wrap="square" rtlCol="0">
            <a:spAutoFit/>
          </a:bodyPr>
          <a:lstStyle/>
          <a:p>
            <a:r>
              <a:rPr lang="en-US" sz="2000" dirty="0" smtClean="0"/>
              <a:t>CU</a:t>
            </a:r>
            <a:endParaRPr lang="en-US" sz="2000" dirty="0"/>
          </a:p>
        </p:txBody>
      </p:sp>
      <p:sp>
        <p:nvSpPr>
          <p:cNvPr id="58" name="TextBox 57"/>
          <p:cNvSpPr txBox="1"/>
          <p:nvPr/>
        </p:nvSpPr>
        <p:spPr>
          <a:xfrm>
            <a:off x="6286500" y="2162145"/>
            <a:ext cx="609600" cy="400110"/>
          </a:xfrm>
          <a:prstGeom prst="rect">
            <a:avLst/>
          </a:prstGeom>
          <a:noFill/>
        </p:spPr>
        <p:txBody>
          <a:bodyPr wrap="square" rtlCol="0">
            <a:spAutoFit/>
          </a:bodyPr>
          <a:lstStyle/>
          <a:p>
            <a:r>
              <a:rPr lang="en-US" sz="2000" dirty="0" smtClean="0"/>
              <a:t>DN</a:t>
            </a:r>
            <a:endParaRPr lang="en-US" sz="2000" dirty="0"/>
          </a:p>
        </p:txBody>
      </p:sp>
      <p:sp>
        <p:nvSpPr>
          <p:cNvPr id="59" name="TextBox 58"/>
          <p:cNvSpPr txBox="1"/>
          <p:nvPr/>
        </p:nvSpPr>
        <p:spPr>
          <a:xfrm>
            <a:off x="1871932" y="1371600"/>
            <a:ext cx="990600" cy="304800"/>
          </a:xfrm>
          <a:prstGeom prst="rect">
            <a:avLst/>
          </a:prstGeom>
          <a:noFill/>
        </p:spPr>
        <p:txBody>
          <a:bodyPr wrap="square" rtlCol="0">
            <a:spAutoFit/>
          </a:bodyPr>
          <a:lstStyle/>
          <a:p>
            <a:r>
              <a:rPr lang="en-US" dirty="0" smtClean="0"/>
              <a:t>I:1/0</a:t>
            </a:r>
            <a:endParaRPr lang="en-US" dirty="0"/>
          </a:p>
        </p:txBody>
      </p:sp>
      <p:sp>
        <p:nvSpPr>
          <p:cNvPr id="60" name="TextBox 59"/>
          <p:cNvSpPr txBox="1"/>
          <p:nvPr/>
        </p:nvSpPr>
        <p:spPr>
          <a:xfrm>
            <a:off x="6282848" y="2756089"/>
            <a:ext cx="1015430" cy="461665"/>
          </a:xfrm>
          <a:prstGeom prst="rect">
            <a:avLst/>
          </a:prstGeom>
          <a:noFill/>
        </p:spPr>
        <p:txBody>
          <a:bodyPr wrap="square" rtlCol="0">
            <a:spAutoFit/>
          </a:bodyPr>
          <a:lstStyle/>
          <a:p>
            <a:r>
              <a:rPr lang="en-US" dirty="0" smtClean="0"/>
              <a:t>O:2/0</a:t>
            </a:r>
            <a:endParaRPr lang="en-US" dirty="0"/>
          </a:p>
        </p:txBody>
      </p:sp>
      <p:sp>
        <p:nvSpPr>
          <p:cNvPr id="62" name="TextBox 61"/>
          <p:cNvSpPr txBox="1"/>
          <p:nvPr/>
        </p:nvSpPr>
        <p:spPr>
          <a:xfrm>
            <a:off x="6299770" y="3942646"/>
            <a:ext cx="1015430" cy="461665"/>
          </a:xfrm>
          <a:prstGeom prst="rect">
            <a:avLst/>
          </a:prstGeom>
          <a:noFill/>
        </p:spPr>
        <p:txBody>
          <a:bodyPr wrap="square" rtlCol="0">
            <a:spAutoFit/>
          </a:bodyPr>
          <a:lstStyle/>
          <a:p>
            <a:r>
              <a:rPr lang="en-US" dirty="0" smtClean="0"/>
              <a:t>O:2/1</a:t>
            </a:r>
            <a:endParaRPr lang="en-US" dirty="0"/>
          </a:p>
        </p:txBody>
      </p:sp>
      <p:sp>
        <p:nvSpPr>
          <p:cNvPr id="63" name="TextBox 62"/>
          <p:cNvSpPr txBox="1"/>
          <p:nvPr/>
        </p:nvSpPr>
        <p:spPr>
          <a:xfrm>
            <a:off x="1828800" y="2741712"/>
            <a:ext cx="1371600" cy="461665"/>
          </a:xfrm>
          <a:prstGeom prst="rect">
            <a:avLst/>
          </a:prstGeom>
          <a:noFill/>
        </p:spPr>
        <p:txBody>
          <a:bodyPr wrap="square" rtlCol="0">
            <a:spAutoFit/>
          </a:bodyPr>
          <a:lstStyle/>
          <a:p>
            <a:r>
              <a:rPr lang="en-US" dirty="0" smtClean="0"/>
              <a:t>C5:1/DN</a:t>
            </a:r>
            <a:endParaRPr lang="en-US" dirty="0"/>
          </a:p>
        </p:txBody>
      </p:sp>
      <p:sp>
        <p:nvSpPr>
          <p:cNvPr id="64" name="TextBox 63"/>
          <p:cNvSpPr txBox="1"/>
          <p:nvPr/>
        </p:nvSpPr>
        <p:spPr>
          <a:xfrm>
            <a:off x="1828800" y="3884712"/>
            <a:ext cx="1371600" cy="461665"/>
          </a:xfrm>
          <a:prstGeom prst="rect">
            <a:avLst/>
          </a:prstGeom>
          <a:noFill/>
        </p:spPr>
        <p:txBody>
          <a:bodyPr wrap="square" rtlCol="0">
            <a:spAutoFit/>
          </a:bodyPr>
          <a:lstStyle/>
          <a:p>
            <a:r>
              <a:rPr lang="en-US" dirty="0" smtClean="0"/>
              <a:t>C5:1/DN</a:t>
            </a:r>
            <a:endParaRPr lang="en-US" dirty="0"/>
          </a:p>
        </p:txBody>
      </p:sp>
      <p:sp>
        <p:nvSpPr>
          <p:cNvPr id="66" name="TextBox 65"/>
          <p:cNvSpPr txBox="1"/>
          <p:nvPr/>
        </p:nvSpPr>
        <p:spPr>
          <a:xfrm>
            <a:off x="1828800" y="3619481"/>
            <a:ext cx="1676400" cy="323165"/>
          </a:xfrm>
          <a:prstGeom prst="rect">
            <a:avLst/>
          </a:prstGeom>
          <a:noFill/>
        </p:spPr>
        <p:txBody>
          <a:bodyPr wrap="square" rtlCol="0">
            <a:spAutoFit/>
          </a:bodyPr>
          <a:lstStyle/>
          <a:p>
            <a:r>
              <a:rPr lang="en-US" sz="1500" dirty="0" smtClean="0"/>
              <a:t>Counter done bit</a:t>
            </a:r>
            <a:endParaRPr lang="en-US" sz="1500" dirty="0"/>
          </a:p>
        </p:txBody>
      </p:sp>
      <p:sp>
        <p:nvSpPr>
          <p:cNvPr id="67" name="TextBox 66"/>
          <p:cNvSpPr txBox="1"/>
          <p:nvPr/>
        </p:nvSpPr>
        <p:spPr>
          <a:xfrm>
            <a:off x="1828800" y="4767590"/>
            <a:ext cx="1676400" cy="323165"/>
          </a:xfrm>
          <a:prstGeom prst="rect">
            <a:avLst/>
          </a:prstGeom>
          <a:noFill/>
        </p:spPr>
        <p:txBody>
          <a:bodyPr wrap="square" rtlCol="0">
            <a:spAutoFit/>
          </a:bodyPr>
          <a:lstStyle/>
          <a:p>
            <a:r>
              <a:rPr lang="en-US" sz="1500" dirty="0" smtClean="0"/>
              <a:t>Counter done bit</a:t>
            </a:r>
            <a:endParaRPr lang="en-US" sz="1500" dirty="0"/>
          </a:p>
        </p:txBody>
      </p:sp>
      <p:cxnSp>
        <p:nvCxnSpPr>
          <p:cNvPr id="68" name="Straight Connector 67"/>
          <p:cNvCxnSpPr/>
          <p:nvPr/>
        </p:nvCxnSpPr>
        <p:spPr>
          <a:xfrm>
            <a:off x="18288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152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Group 19"/>
          <p:cNvGrpSpPr/>
          <p:nvPr/>
        </p:nvGrpSpPr>
        <p:grpSpPr>
          <a:xfrm>
            <a:off x="1828800" y="5410200"/>
            <a:ext cx="685800" cy="457200"/>
            <a:chOff x="1600200" y="1371600"/>
            <a:chExt cx="685800" cy="457200"/>
          </a:xfrm>
        </p:grpSpPr>
        <p:cxnSp>
          <p:nvCxnSpPr>
            <p:cNvPr id="71" name="Straight Connector 7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55"/>
          <p:cNvGrpSpPr/>
          <p:nvPr/>
        </p:nvGrpSpPr>
        <p:grpSpPr>
          <a:xfrm>
            <a:off x="6248400" y="5410200"/>
            <a:ext cx="876300" cy="457200"/>
            <a:chOff x="2667000" y="1295400"/>
            <a:chExt cx="1143000" cy="609600"/>
          </a:xfrm>
        </p:grpSpPr>
        <p:sp>
          <p:nvSpPr>
            <p:cNvPr id="76" name="Double Bracket 75"/>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7" name="Straight Connector 76"/>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Straight Connector 78"/>
          <p:cNvCxnSpPr/>
          <p:nvPr/>
        </p:nvCxnSpPr>
        <p:spPr>
          <a:xfrm>
            <a:off x="6934200" y="5638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362200" y="56388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299770" y="5030370"/>
            <a:ext cx="824930" cy="461665"/>
          </a:xfrm>
          <a:prstGeom prst="rect">
            <a:avLst/>
          </a:prstGeom>
          <a:noFill/>
        </p:spPr>
        <p:txBody>
          <a:bodyPr wrap="square" rtlCol="0">
            <a:spAutoFit/>
          </a:bodyPr>
          <a:lstStyle/>
          <a:p>
            <a:r>
              <a:rPr lang="en-US" dirty="0" smtClean="0"/>
              <a:t>C5:1</a:t>
            </a:r>
            <a:endParaRPr lang="en-US" dirty="0"/>
          </a:p>
        </p:txBody>
      </p:sp>
      <p:sp>
        <p:nvSpPr>
          <p:cNvPr id="82" name="TextBox 81"/>
          <p:cNvSpPr txBox="1"/>
          <p:nvPr/>
        </p:nvSpPr>
        <p:spPr>
          <a:xfrm>
            <a:off x="1905000" y="5029200"/>
            <a:ext cx="990600" cy="304800"/>
          </a:xfrm>
          <a:prstGeom prst="rect">
            <a:avLst/>
          </a:prstGeom>
          <a:noFill/>
        </p:spPr>
        <p:txBody>
          <a:bodyPr wrap="square" rtlCol="0">
            <a:spAutoFit/>
          </a:bodyPr>
          <a:lstStyle/>
          <a:p>
            <a:r>
              <a:rPr lang="en-US" dirty="0" smtClean="0"/>
              <a:t>I:1/1</a:t>
            </a:r>
            <a:endParaRPr lang="en-US" dirty="0"/>
          </a:p>
        </p:txBody>
      </p:sp>
      <p:sp>
        <p:nvSpPr>
          <p:cNvPr id="83" name="TextBox 82"/>
          <p:cNvSpPr txBox="1"/>
          <p:nvPr/>
        </p:nvSpPr>
        <p:spPr>
          <a:xfrm>
            <a:off x="1905000" y="5834390"/>
            <a:ext cx="609600" cy="323165"/>
          </a:xfrm>
          <a:prstGeom prst="rect">
            <a:avLst/>
          </a:prstGeom>
          <a:noFill/>
        </p:spPr>
        <p:txBody>
          <a:bodyPr wrap="square" rtlCol="0">
            <a:spAutoFit/>
          </a:bodyPr>
          <a:lstStyle/>
          <a:p>
            <a:r>
              <a:rPr lang="en-US" sz="1500" dirty="0" smtClean="0"/>
              <a:t>Rese</a:t>
            </a:r>
            <a:r>
              <a:rPr lang="en-US" sz="1100" dirty="0" smtClean="0"/>
              <a:t>t</a:t>
            </a:r>
            <a:endParaRPr lang="en-US" sz="1100" dirty="0"/>
          </a:p>
        </p:txBody>
      </p:sp>
      <p:sp>
        <p:nvSpPr>
          <p:cNvPr id="84" name="TextBox 83"/>
          <p:cNvSpPr txBox="1"/>
          <p:nvPr/>
        </p:nvSpPr>
        <p:spPr>
          <a:xfrm>
            <a:off x="6378781" y="5417815"/>
            <a:ext cx="973678" cy="400110"/>
          </a:xfrm>
          <a:prstGeom prst="rect">
            <a:avLst/>
          </a:prstGeom>
          <a:noFill/>
        </p:spPr>
        <p:txBody>
          <a:bodyPr wrap="square" rtlCol="0">
            <a:spAutoFit/>
          </a:bodyPr>
          <a:lstStyle/>
          <a:p>
            <a:r>
              <a:rPr lang="en-US" sz="2000" dirty="0" smtClean="0"/>
              <a:t>RES</a:t>
            </a:r>
            <a:endParaRPr lang="en-US" sz="2000" dirty="0"/>
          </a:p>
        </p:txBody>
      </p:sp>
      <p:cxnSp>
        <p:nvCxnSpPr>
          <p:cNvPr id="86" name="Straight Connector 85"/>
          <p:cNvCxnSpPr/>
          <p:nvPr/>
        </p:nvCxnSpPr>
        <p:spPr>
          <a:xfrm flipH="1">
            <a:off x="1981200" y="4267200"/>
            <a:ext cx="3810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itle 14"/>
          <p:cNvSpPr>
            <a:spLocks noGrp="1"/>
          </p:cNvSpPr>
          <p:nvPr>
            <p:ph type="title"/>
          </p:nvPr>
        </p:nvSpPr>
        <p:spPr>
          <a:xfrm>
            <a:off x="228600" y="137160"/>
            <a:ext cx="8412480" cy="685800"/>
          </a:xfrm>
        </p:spPr>
        <p:txBody>
          <a:bodyPr/>
          <a:lstStyle/>
          <a:p>
            <a:r>
              <a:rPr lang="en-US" dirty="0" smtClean="0">
                <a:solidFill>
                  <a:srgbClr val="7C7044"/>
                </a:solidFill>
              </a:rPr>
              <a:t>DOWN-COUNTER</a:t>
            </a:r>
            <a:endParaRPr lang="en-US" dirty="0">
              <a:solidFill>
                <a:srgbClr val="7C7044"/>
              </a:solidFill>
            </a:endParaRPr>
          </a:p>
        </p:txBody>
      </p:sp>
    </p:spTree>
    <p:extLst>
      <p:ext uri="{BB962C8B-B14F-4D97-AF65-F5344CB8AC3E}">
        <p14:creationId xmlns:p14="http://schemas.microsoft.com/office/powerpoint/2010/main" val="2445755319"/>
      </p:ext>
    </p:extLst>
  </p:cSld>
  <p:clrMapOvr>
    <a:masterClrMapping/>
  </p:clrMapOvr>
  <p:transition spd="slow">
    <p:cut/>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MasterSp="0">
  <p:cSld>
    <p:spTree>
      <p:nvGrpSpPr>
        <p:cNvPr id="1" name="Shape 153"/>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217</a:t>
            </a:fld>
            <a:endParaRPr lang="en-US" sz="1800" dirty="0">
              <a:solidFill>
                <a:srgbClr val="7C7044"/>
              </a:solidFill>
              <a:latin typeface="Arial Black" panose="020B0A04020102020204" pitchFamily="34" charset="0"/>
            </a:endParaRPr>
          </a:p>
        </p:txBody>
      </p:sp>
      <p:sp>
        <p:nvSpPr>
          <p:cNvPr id="5" name="Title 14"/>
          <p:cNvSpPr>
            <a:spLocks noGrp="1"/>
          </p:cNvSpPr>
          <p:nvPr>
            <p:ph type="title"/>
          </p:nvPr>
        </p:nvSpPr>
        <p:spPr>
          <a:xfrm>
            <a:off x="228600" y="137160"/>
            <a:ext cx="8412480" cy="685800"/>
          </a:xfrm>
        </p:spPr>
        <p:txBody>
          <a:bodyPr/>
          <a:lstStyle/>
          <a:p>
            <a:r>
              <a:rPr lang="en-US" dirty="0" smtClean="0">
                <a:solidFill>
                  <a:srgbClr val="7C7044"/>
                </a:solidFill>
              </a:rPr>
              <a:t>CASCADING COUNTERS</a:t>
            </a:r>
            <a:endParaRPr lang="en-US" dirty="0">
              <a:solidFill>
                <a:srgbClr val="7C7044"/>
              </a:solidFill>
            </a:endParaRPr>
          </a:p>
        </p:txBody>
      </p:sp>
      <p:sp>
        <p:nvSpPr>
          <p:cNvPr id="6" name="Slide Number Placeholder 3"/>
          <p:cNvSpPr txBox="1">
            <a:spLocks/>
          </p:cNvSpPr>
          <p:nvPr/>
        </p:nvSpPr>
        <p:spPr>
          <a:xfrm>
            <a:off x="6656173" y="6194854"/>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7C7044"/>
              </a:solidFill>
              <a:effectLst>
                <a:outerShdw blurRad="38100" dist="38100" dir="2700000" algn="tl">
                  <a:srgbClr val="000000">
                    <a:alpha val="43137"/>
                  </a:srgbClr>
                </a:outerShdw>
              </a:effectLst>
              <a:uLnTx/>
              <a:uFillTx/>
              <a:latin typeface="Arial"/>
              <a:ea typeface="Arial"/>
              <a:cs typeface="Arial"/>
              <a:sym typeface="Arial"/>
            </a:endParaRPr>
          </a:p>
        </p:txBody>
      </p:sp>
      <p:sp>
        <p:nvSpPr>
          <p:cNvPr id="7" name="TextBox 6"/>
          <p:cNvSpPr txBox="1"/>
          <p:nvPr/>
        </p:nvSpPr>
        <p:spPr>
          <a:xfrm>
            <a:off x="548640" y="1463040"/>
            <a:ext cx="8001000" cy="539840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The programming of two or more counters together is called Cascading</a:t>
            </a:r>
          </a:p>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Cascading counters can allow you to exceed the maximum preset count of a single </a:t>
            </a:r>
            <a:r>
              <a:rPr lang="en-US" sz="2800" dirty="0" smtClean="0">
                <a:solidFill>
                  <a:srgbClr val="7C7044"/>
                </a:solidFill>
                <a:latin typeface="Arial Black" panose="020B0A04020102020204" pitchFamily="34" charset="0"/>
              </a:rPr>
              <a:t>counter</a:t>
            </a:r>
          </a:p>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The following slide shows how  two counter can be used to exceed the maximum value of 32,767</a:t>
            </a:r>
          </a:p>
          <a:p>
            <a:endParaRPr lang="en-US" dirty="0" smtClean="0">
              <a:solidFill>
                <a:srgbClr val="7C7044"/>
              </a:solidFill>
            </a:endParaRPr>
          </a:p>
          <a:p>
            <a:endParaRPr lang="en-US" dirty="0">
              <a:solidFill>
                <a:srgbClr val="7C7044"/>
              </a:solidFill>
            </a:endParaRPr>
          </a:p>
          <a:p>
            <a:endParaRPr lang="en-US" sz="2400" dirty="0">
              <a:solidFill>
                <a:srgbClr val="7C7044"/>
              </a:solidFill>
            </a:endParaRPr>
          </a:p>
        </p:txBody>
      </p:sp>
    </p:spTree>
    <p:extLst>
      <p:ext uri="{BB962C8B-B14F-4D97-AF65-F5344CB8AC3E}">
        <p14:creationId xmlns:p14="http://schemas.microsoft.com/office/powerpoint/2010/main" val="315379044"/>
      </p:ext>
    </p:extLst>
  </p:cSld>
  <p:clrMapOvr>
    <a:masterClrMapping/>
  </p:clrMapOvr>
  <p:transition spd="slow">
    <p:cut/>
  </p:transition>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MasterSp="0">
  <p:cSld>
    <p:spTree>
      <p:nvGrpSpPr>
        <p:cNvPr id="1" name="Shape 153"/>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fld id="{15BF3794-AD95-4899-865D-F93B2B68F2FB}" type="slidenum">
              <a:rPr lang="en-US" sz="1800" smtClean="0">
                <a:solidFill>
                  <a:srgbClr val="7C7044"/>
                </a:solidFill>
                <a:latin typeface="Arial Black" panose="020B0A04020102020204" pitchFamily="34" charset="0"/>
              </a:rPr>
              <a:pPr/>
              <a:t>218</a:t>
            </a:fld>
            <a:endParaRPr lang="en-US" sz="1800" dirty="0">
              <a:solidFill>
                <a:srgbClr val="7C7044"/>
              </a:solidFill>
              <a:latin typeface="Arial Black" panose="020B0A04020102020204" pitchFamily="34" charset="0"/>
            </a:endParaRPr>
          </a:p>
        </p:txBody>
      </p:sp>
      <p:sp>
        <p:nvSpPr>
          <p:cNvPr id="3" name="Title 14"/>
          <p:cNvSpPr>
            <a:spLocks noGrp="1"/>
          </p:cNvSpPr>
          <p:nvPr>
            <p:ph type="title"/>
          </p:nvPr>
        </p:nvSpPr>
        <p:spPr>
          <a:xfrm>
            <a:off x="228600" y="137160"/>
            <a:ext cx="8412480" cy="685800"/>
          </a:xfrm>
        </p:spPr>
        <p:txBody>
          <a:bodyPr/>
          <a:lstStyle/>
          <a:p>
            <a:r>
              <a:rPr lang="en-US" dirty="0" smtClean="0">
                <a:solidFill>
                  <a:srgbClr val="7C7044"/>
                </a:solidFill>
              </a:rPr>
              <a:t>CASCADING COUNTERS</a:t>
            </a:r>
            <a:endParaRPr lang="en-US" dirty="0">
              <a:solidFill>
                <a:srgbClr val="7C7044"/>
              </a:solidFill>
            </a:endParaRPr>
          </a:p>
        </p:txBody>
      </p:sp>
      <p:sp>
        <p:nvSpPr>
          <p:cNvPr id="5" name="Rectangle 4"/>
          <p:cNvSpPr/>
          <p:nvPr/>
        </p:nvSpPr>
        <p:spPr>
          <a:xfrm>
            <a:off x="4648200" y="13716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8"/>
          <p:cNvGrpSpPr/>
          <p:nvPr/>
        </p:nvGrpSpPr>
        <p:grpSpPr>
          <a:xfrm>
            <a:off x="1828800" y="1798458"/>
            <a:ext cx="685800" cy="457200"/>
            <a:chOff x="1600200" y="1371600"/>
            <a:chExt cx="685800" cy="457200"/>
          </a:xfrm>
        </p:grpSpPr>
        <p:cxnSp>
          <p:nvCxnSpPr>
            <p:cNvPr id="7" name="Straight Connector 6"/>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33"/>
          <p:cNvGrpSpPr/>
          <p:nvPr/>
        </p:nvGrpSpPr>
        <p:grpSpPr>
          <a:xfrm>
            <a:off x="6248400" y="1447800"/>
            <a:ext cx="685800" cy="457200"/>
            <a:chOff x="2667000" y="1295400"/>
            <a:chExt cx="1143000" cy="609600"/>
          </a:xfrm>
        </p:grpSpPr>
        <p:sp>
          <p:nvSpPr>
            <p:cNvPr id="22" name="Double Bracket 2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Connector 22"/>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37"/>
          <p:cNvGrpSpPr/>
          <p:nvPr/>
        </p:nvGrpSpPr>
        <p:grpSpPr>
          <a:xfrm>
            <a:off x="6248400" y="2133600"/>
            <a:ext cx="685800" cy="457200"/>
            <a:chOff x="2667000" y="1295400"/>
            <a:chExt cx="1143000" cy="609600"/>
          </a:xfrm>
        </p:grpSpPr>
        <p:sp>
          <p:nvSpPr>
            <p:cNvPr id="26" name="Double Bracket 25"/>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Connector 26"/>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p:nvPr/>
        </p:nvCxnSpPr>
        <p:spPr>
          <a:xfrm>
            <a:off x="6934200" y="16764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876800" y="1163546"/>
            <a:ext cx="838200" cy="461665"/>
          </a:xfrm>
          <a:prstGeom prst="rect">
            <a:avLst/>
          </a:prstGeom>
          <a:solidFill>
            <a:schemeClr val="bg2">
              <a:lumMod val="40000"/>
              <a:lumOff val="60000"/>
            </a:schemeClr>
          </a:solidFill>
        </p:spPr>
        <p:txBody>
          <a:bodyPr wrap="square" rtlCol="0">
            <a:spAutoFit/>
          </a:bodyPr>
          <a:lstStyle/>
          <a:p>
            <a:r>
              <a:rPr lang="en-US" dirty="0" smtClean="0"/>
              <a:t>CTU</a:t>
            </a:r>
            <a:endParaRPr lang="en-US" dirty="0"/>
          </a:p>
        </p:txBody>
      </p:sp>
      <p:sp>
        <p:nvSpPr>
          <p:cNvPr id="44" name="TextBox 43"/>
          <p:cNvSpPr txBox="1"/>
          <p:nvPr/>
        </p:nvSpPr>
        <p:spPr>
          <a:xfrm>
            <a:off x="4605168" y="1482904"/>
            <a:ext cx="1905000" cy="261610"/>
          </a:xfrm>
          <a:prstGeom prst="rect">
            <a:avLst/>
          </a:prstGeom>
          <a:noFill/>
        </p:spPr>
        <p:txBody>
          <a:bodyPr wrap="square" rtlCol="0">
            <a:spAutoFit/>
          </a:bodyPr>
          <a:lstStyle/>
          <a:p>
            <a:r>
              <a:rPr lang="en-US" sz="1100" dirty="0" smtClean="0"/>
              <a:t>Count-Up Counter</a:t>
            </a:r>
            <a:endParaRPr lang="en-US" sz="1100" dirty="0"/>
          </a:p>
        </p:txBody>
      </p:sp>
      <p:sp>
        <p:nvSpPr>
          <p:cNvPr id="45" name="TextBox 44"/>
          <p:cNvSpPr txBox="1"/>
          <p:nvPr/>
        </p:nvSpPr>
        <p:spPr>
          <a:xfrm>
            <a:off x="4648200" y="1710126"/>
            <a:ext cx="1752600" cy="1408078"/>
          </a:xfrm>
          <a:prstGeom prst="rect">
            <a:avLst/>
          </a:prstGeom>
          <a:noFill/>
        </p:spPr>
        <p:txBody>
          <a:bodyPr wrap="square" rtlCol="0">
            <a:spAutoFit/>
          </a:bodyPr>
          <a:lstStyle/>
          <a:p>
            <a:pPr>
              <a:lnSpc>
                <a:spcPct val="150000"/>
              </a:lnSpc>
            </a:pPr>
            <a:r>
              <a:rPr lang="en-US" sz="1100" dirty="0" smtClean="0"/>
              <a:t>Counter                  C5:1</a:t>
            </a:r>
          </a:p>
          <a:p>
            <a:pPr>
              <a:lnSpc>
                <a:spcPct val="150000"/>
              </a:lnSpc>
            </a:pPr>
            <a:r>
              <a:rPr lang="en-US" sz="1100" dirty="0" smtClean="0"/>
              <a:t>Preset                 32,000</a:t>
            </a:r>
          </a:p>
          <a:p>
            <a:pPr>
              <a:lnSpc>
                <a:spcPct val="150000"/>
              </a:lnSpc>
            </a:pPr>
            <a:r>
              <a:rPr lang="en-US" sz="1100" dirty="0" smtClean="0"/>
              <a:t>Accumulated             0        </a:t>
            </a:r>
            <a:r>
              <a:rPr lang="en-US" dirty="0" smtClean="0"/>
              <a:t>	   </a:t>
            </a:r>
            <a:endParaRPr lang="en-US" dirty="0"/>
          </a:p>
        </p:txBody>
      </p:sp>
      <p:sp>
        <p:nvSpPr>
          <p:cNvPr id="46" name="TextBox 45"/>
          <p:cNvSpPr txBox="1"/>
          <p:nvPr/>
        </p:nvSpPr>
        <p:spPr>
          <a:xfrm>
            <a:off x="6339190" y="1447800"/>
            <a:ext cx="609600" cy="400110"/>
          </a:xfrm>
          <a:prstGeom prst="rect">
            <a:avLst/>
          </a:prstGeom>
          <a:noFill/>
        </p:spPr>
        <p:txBody>
          <a:bodyPr wrap="square" rtlCol="0">
            <a:spAutoFit/>
          </a:bodyPr>
          <a:lstStyle/>
          <a:p>
            <a:r>
              <a:rPr lang="en-US" sz="2000" dirty="0" smtClean="0"/>
              <a:t>CU</a:t>
            </a:r>
            <a:endParaRPr lang="en-US" sz="2000" dirty="0"/>
          </a:p>
        </p:txBody>
      </p:sp>
      <p:sp>
        <p:nvSpPr>
          <p:cNvPr id="47" name="TextBox 46"/>
          <p:cNvSpPr txBox="1"/>
          <p:nvPr/>
        </p:nvSpPr>
        <p:spPr>
          <a:xfrm>
            <a:off x="6339190" y="2133600"/>
            <a:ext cx="609600" cy="400110"/>
          </a:xfrm>
          <a:prstGeom prst="rect">
            <a:avLst/>
          </a:prstGeom>
          <a:noFill/>
        </p:spPr>
        <p:txBody>
          <a:bodyPr wrap="square" rtlCol="0">
            <a:spAutoFit/>
          </a:bodyPr>
          <a:lstStyle/>
          <a:p>
            <a:r>
              <a:rPr lang="en-US" sz="2000" dirty="0" smtClean="0"/>
              <a:t>DN</a:t>
            </a:r>
            <a:endParaRPr lang="en-US" sz="2000" dirty="0"/>
          </a:p>
        </p:txBody>
      </p:sp>
      <p:sp>
        <p:nvSpPr>
          <p:cNvPr id="48" name="TextBox 47"/>
          <p:cNvSpPr txBox="1"/>
          <p:nvPr/>
        </p:nvSpPr>
        <p:spPr>
          <a:xfrm>
            <a:off x="1905000" y="1370162"/>
            <a:ext cx="990600" cy="304800"/>
          </a:xfrm>
          <a:prstGeom prst="rect">
            <a:avLst/>
          </a:prstGeom>
          <a:noFill/>
        </p:spPr>
        <p:txBody>
          <a:bodyPr wrap="square" rtlCol="0">
            <a:spAutoFit/>
          </a:bodyPr>
          <a:lstStyle/>
          <a:p>
            <a:r>
              <a:rPr lang="en-US" dirty="0" smtClean="0"/>
              <a:t>I:1/0</a:t>
            </a:r>
            <a:endParaRPr lang="en-US" dirty="0"/>
          </a:p>
        </p:txBody>
      </p:sp>
      <p:sp>
        <p:nvSpPr>
          <p:cNvPr id="53" name="Rectangle 52"/>
          <p:cNvSpPr/>
          <p:nvPr/>
        </p:nvSpPr>
        <p:spPr>
          <a:xfrm>
            <a:off x="4648200" y="3124200"/>
            <a:ext cx="16002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8"/>
          <p:cNvGrpSpPr/>
          <p:nvPr/>
        </p:nvGrpSpPr>
        <p:grpSpPr>
          <a:xfrm>
            <a:off x="2514600" y="3551058"/>
            <a:ext cx="685800" cy="457200"/>
            <a:chOff x="1600200" y="1371600"/>
            <a:chExt cx="685800" cy="457200"/>
          </a:xfrm>
        </p:grpSpPr>
        <p:cxnSp>
          <p:nvCxnSpPr>
            <p:cNvPr id="55" name="Straight Connector 5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33"/>
          <p:cNvGrpSpPr/>
          <p:nvPr/>
        </p:nvGrpSpPr>
        <p:grpSpPr>
          <a:xfrm>
            <a:off x="6248400" y="3200400"/>
            <a:ext cx="685800" cy="457200"/>
            <a:chOff x="2667000" y="1295400"/>
            <a:chExt cx="1143000" cy="609600"/>
          </a:xfrm>
        </p:grpSpPr>
        <p:sp>
          <p:nvSpPr>
            <p:cNvPr id="60" name="Double Bracket 59"/>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1" name="Straight Connector 60"/>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 name="Group 37"/>
          <p:cNvGrpSpPr/>
          <p:nvPr/>
        </p:nvGrpSpPr>
        <p:grpSpPr>
          <a:xfrm>
            <a:off x="6248400" y="3886200"/>
            <a:ext cx="685800" cy="457200"/>
            <a:chOff x="2667000" y="1295400"/>
            <a:chExt cx="1143000" cy="609600"/>
          </a:xfrm>
        </p:grpSpPr>
        <p:sp>
          <p:nvSpPr>
            <p:cNvPr id="64" name="Double Bracket 63"/>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5" name="Straight Connector 64"/>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7" name="Straight Connector 66"/>
          <p:cNvCxnSpPr/>
          <p:nvPr/>
        </p:nvCxnSpPr>
        <p:spPr>
          <a:xfrm>
            <a:off x="6934200" y="34290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876800" y="2905672"/>
            <a:ext cx="838200" cy="461665"/>
          </a:xfrm>
          <a:prstGeom prst="rect">
            <a:avLst/>
          </a:prstGeom>
          <a:solidFill>
            <a:schemeClr val="bg2">
              <a:lumMod val="40000"/>
              <a:lumOff val="60000"/>
            </a:schemeClr>
          </a:solidFill>
        </p:spPr>
        <p:txBody>
          <a:bodyPr wrap="square" rtlCol="0">
            <a:spAutoFit/>
          </a:bodyPr>
          <a:lstStyle/>
          <a:p>
            <a:r>
              <a:rPr lang="en-US" dirty="0" smtClean="0"/>
              <a:t>CTU</a:t>
            </a:r>
            <a:endParaRPr lang="en-US" dirty="0"/>
          </a:p>
        </p:txBody>
      </p:sp>
      <p:sp>
        <p:nvSpPr>
          <p:cNvPr id="71" name="TextBox 70"/>
          <p:cNvSpPr txBox="1"/>
          <p:nvPr/>
        </p:nvSpPr>
        <p:spPr>
          <a:xfrm>
            <a:off x="4648200" y="3462726"/>
            <a:ext cx="1752600" cy="1408078"/>
          </a:xfrm>
          <a:prstGeom prst="rect">
            <a:avLst/>
          </a:prstGeom>
          <a:noFill/>
        </p:spPr>
        <p:txBody>
          <a:bodyPr wrap="square" rtlCol="0">
            <a:spAutoFit/>
          </a:bodyPr>
          <a:lstStyle/>
          <a:p>
            <a:pPr>
              <a:lnSpc>
                <a:spcPct val="150000"/>
              </a:lnSpc>
            </a:pPr>
            <a:r>
              <a:rPr lang="en-US" sz="1100" dirty="0" smtClean="0"/>
              <a:t>Counter                 C5:2</a:t>
            </a:r>
          </a:p>
          <a:p>
            <a:pPr>
              <a:lnSpc>
                <a:spcPct val="150000"/>
              </a:lnSpc>
            </a:pPr>
            <a:r>
              <a:rPr lang="en-US" sz="1100" dirty="0" smtClean="0"/>
              <a:t>Preset                32,000</a:t>
            </a:r>
          </a:p>
          <a:p>
            <a:pPr>
              <a:lnSpc>
                <a:spcPct val="150000"/>
              </a:lnSpc>
            </a:pPr>
            <a:r>
              <a:rPr lang="en-US" sz="1100" dirty="0" smtClean="0"/>
              <a:t>Accumulated            0        </a:t>
            </a:r>
            <a:r>
              <a:rPr lang="en-US" dirty="0" smtClean="0"/>
              <a:t>	   </a:t>
            </a:r>
            <a:endParaRPr lang="en-US" dirty="0"/>
          </a:p>
        </p:txBody>
      </p:sp>
      <p:sp>
        <p:nvSpPr>
          <p:cNvPr id="72" name="TextBox 71"/>
          <p:cNvSpPr txBox="1"/>
          <p:nvPr/>
        </p:nvSpPr>
        <p:spPr>
          <a:xfrm>
            <a:off x="6324600" y="3202633"/>
            <a:ext cx="609600" cy="400110"/>
          </a:xfrm>
          <a:prstGeom prst="rect">
            <a:avLst/>
          </a:prstGeom>
          <a:noFill/>
        </p:spPr>
        <p:txBody>
          <a:bodyPr wrap="square" rtlCol="0">
            <a:spAutoFit/>
          </a:bodyPr>
          <a:lstStyle/>
          <a:p>
            <a:r>
              <a:rPr lang="en-US" sz="2000" dirty="0" smtClean="0"/>
              <a:t>CU</a:t>
            </a:r>
            <a:endParaRPr lang="en-US" sz="2000" dirty="0"/>
          </a:p>
        </p:txBody>
      </p:sp>
      <p:sp>
        <p:nvSpPr>
          <p:cNvPr id="73" name="TextBox 72"/>
          <p:cNvSpPr txBox="1"/>
          <p:nvPr/>
        </p:nvSpPr>
        <p:spPr>
          <a:xfrm>
            <a:off x="6339909" y="3913098"/>
            <a:ext cx="609600" cy="400110"/>
          </a:xfrm>
          <a:prstGeom prst="rect">
            <a:avLst/>
          </a:prstGeom>
          <a:noFill/>
        </p:spPr>
        <p:txBody>
          <a:bodyPr wrap="square" rtlCol="0">
            <a:spAutoFit/>
          </a:bodyPr>
          <a:lstStyle/>
          <a:p>
            <a:r>
              <a:rPr lang="en-US" sz="2000" dirty="0" smtClean="0"/>
              <a:t>DN</a:t>
            </a:r>
            <a:endParaRPr lang="en-US" sz="2000" dirty="0"/>
          </a:p>
        </p:txBody>
      </p:sp>
      <p:sp>
        <p:nvSpPr>
          <p:cNvPr id="74" name="TextBox 73"/>
          <p:cNvSpPr txBox="1"/>
          <p:nvPr/>
        </p:nvSpPr>
        <p:spPr>
          <a:xfrm>
            <a:off x="2514600" y="3080432"/>
            <a:ext cx="1333500" cy="461665"/>
          </a:xfrm>
          <a:prstGeom prst="rect">
            <a:avLst/>
          </a:prstGeom>
          <a:noFill/>
        </p:spPr>
        <p:txBody>
          <a:bodyPr wrap="square" rtlCol="0">
            <a:spAutoFit/>
          </a:bodyPr>
          <a:lstStyle/>
          <a:p>
            <a:r>
              <a:rPr lang="en-US" dirty="0" smtClean="0"/>
              <a:t>C5:1/DN</a:t>
            </a:r>
            <a:endParaRPr lang="en-US" dirty="0"/>
          </a:p>
        </p:txBody>
      </p:sp>
      <p:cxnSp>
        <p:nvCxnSpPr>
          <p:cNvPr id="77" name="Straight Connector 76"/>
          <p:cNvCxnSpPr/>
          <p:nvPr/>
        </p:nvCxnSpPr>
        <p:spPr>
          <a:xfrm>
            <a:off x="73152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143000" y="1219200"/>
            <a:ext cx="0" cy="495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604274" y="3232832"/>
            <a:ext cx="1905000" cy="261610"/>
          </a:xfrm>
          <a:prstGeom prst="rect">
            <a:avLst/>
          </a:prstGeom>
          <a:noFill/>
        </p:spPr>
        <p:txBody>
          <a:bodyPr wrap="square" rtlCol="0">
            <a:spAutoFit/>
          </a:bodyPr>
          <a:lstStyle/>
          <a:p>
            <a:r>
              <a:rPr lang="en-US" sz="1100" dirty="0" smtClean="0"/>
              <a:t>Count-Up Counter</a:t>
            </a:r>
            <a:endParaRPr lang="en-US" sz="1100" dirty="0"/>
          </a:p>
        </p:txBody>
      </p:sp>
      <p:grpSp>
        <p:nvGrpSpPr>
          <p:cNvPr id="81" name="Group 24"/>
          <p:cNvGrpSpPr/>
          <p:nvPr/>
        </p:nvGrpSpPr>
        <p:grpSpPr>
          <a:xfrm>
            <a:off x="1828800" y="5257800"/>
            <a:ext cx="685800" cy="457200"/>
            <a:chOff x="1600200" y="1371600"/>
            <a:chExt cx="685800" cy="457200"/>
          </a:xfrm>
        </p:grpSpPr>
        <p:cxnSp>
          <p:nvCxnSpPr>
            <p:cNvPr id="82" name="Straight Connector 8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 name="Group 45"/>
          <p:cNvGrpSpPr/>
          <p:nvPr/>
        </p:nvGrpSpPr>
        <p:grpSpPr>
          <a:xfrm>
            <a:off x="6248400" y="5257800"/>
            <a:ext cx="685800" cy="457200"/>
            <a:chOff x="2667000" y="1295400"/>
            <a:chExt cx="1143000" cy="609600"/>
          </a:xfrm>
        </p:grpSpPr>
        <p:sp>
          <p:nvSpPr>
            <p:cNvPr id="87" name="Double Bracket 8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8" name="Straight Connector 8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0" name="Straight Connector 89"/>
          <p:cNvCxnSpPr/>
          <p:nvPr/>
        </p:nvCxnSpPr>
        <p:spPr>
          <a:xfrm>
            <a:off x="6934200" y="54864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733800" y="5486400"/>
            <a:ext cx="2590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293778" y="4799855"/>
            <a:ext cx="1021422" cy="461665"/>
          </a:xfrm>
          <a:prstGeom prst="rect">
            <a:avLst/>
          </a:prstGeom>
          <a:noFill/>
        </p:spPr>
        <p:txBody>
          <a:bodyPr wrap="square" rtlCol="0">
            <a:spAutoFit/>
          </a:bodyPr>
          <a:lstStyle/>
          <a:p>
            <a:r>
              <a:rPr lang="en-US" dirty="0" smtClean="0"/>
              <a:t>Light</a:t>
            </a:r>
            <a:endParaRPr lang="en-US" dirty="0"/>
          </a:p>
        </p:txBody>
      </p:sp>
      <p:sp>
        <p:nvSpPr>
          <p:cNvPr id="94" name="TextBox 93"/>
          <p:cNvSpPr txBox="1"/>
          <p:nvPr/>
        </p:nvSpPr>
        <p:spPr>
          <a:xfrm>
            <a:off x="1748318" y="4799855"/>
            <a:ext cx="1371600" cy="461665"/>
          </a:xfrm>
          <a:prstGeom prst="rect">
            <a:avLst/>
          </a:prstGeom>
          <a:noFill/>
        </p:spPr>
        <p:txBody>
          <a:bodyPr wrap="square" rtlCol="0">
            <a:spAutoFit/>
          </a:bodyPr>
          <a:lstStyle/>
          <a:p>
            <a:r>
              <a:rPr lang="en-US" dirty="0" smtClean="0"/>
              <a:t>C5:1/DN</a:t>
            </a:r>
            <a:endParaRPr lang="en-US" dirty="0"/>
          </a:p>
        </p:txBody>
      </p:sp>
      <p:grpSp>
        <p:nvGrpSpPr>
          <p:cNvPr id="96" name="Group 24"/>
          <p:cNvGrpSpPr/>
          <p:nvPr/>
        </p:nvGrpSpPr>
        <p:grpSpPr>
          <a:xfrm>
            <a:off x="3048000" y="5257800"/>
            <a:ext cx="685800" cy="457200"/>
            <a:chOff x="1600200" y="1371600"/>
            <a:chExt cx="685800" cy="457200"/>
          </a:xfrm>
        </p:grpSpPr>
        <p:cxnSp>
          <p:nvCxnSpPr>
            <p:cNvPr id="97" name="Straight Connector 96"/>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1" name="TextBox 100"/>
          <p:cNvSpPr txBox="1"/>
          <p:nvPr/>
        </p:nvSpPr>
        <p:spPr>
          <a:xfrm>
            <a:off x="3048000" y="4799855"/>
            <a:ext cx="1371600" cy="461665"/>
          </a:xfrm>
          <a:prstGeom prst="rect">
            <a:avLst/>
          </a:prstGeom>
          <a:noFill/>
        </p:spPr>
        <p:txBody>
          <a:bodyPr wrap="square" rtlCol="0">
            <a:spAutoFit/>
          </a:bodyPr>
          <a:lstStyle/>
          <a:p>
            <a:r>
              <a:rPr lang="en-US" dirty="0" smtClean="0"/>
              <a:t>C5:2/DN</a:t>
            </a:r>
            <a:endParaRPr lang="en-US" dirty="0"/>
          </a:p>
        </p:txBody>
      </p:sp>
      <p:cxnSp>
        <p:nvCxnSpPr>
          <p:cNvPr id="103" name="Straight Connector 102"/>
          <p:cNvCxnSpPr/>
          <p:nvPr/>
        </p:nvCxnSpPr>
        <p:spPr>
          <a:xfrm>
            <a:off x="2329032" y="54864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endCxn id="53" idx="1"/>
          </p:cNvCxnSpPr>
          <p:nvPr/>
        </p:nvCxnSpPr>
        <p:spPr>
          <a:xfrm flipV="1">
            <a:off x="3048000" y="3771900"/>
            <a:ext cx="1600200" cy="49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3" name="Group 8"/>
          <p:cNvGrpSpPr/>
          <p:nvPr/>
        </p:nvGrpSpPr>
        <p:grpSpPr>
          <a:xfrm>
            <a:off x="1828800" y="3550578"/>
            <a:ext cx="685800" cy="457200"/>
            <a:chOff x="1600200" y="1371600"/>
            <a:chExt cx="685800" cy="457200"/>
          </a:xfrm>
        </p:grpSpPr>
        <p:cxnSp>
          <p:nvCxnSpPr>
            <p:cNvPr id="95" name="Straight Connector 9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3" name="TextBox 112"/>
          <p:cNvSpPr txBox="1"/>
          <p:nvPr/>
        </p:nvSpPr>
        <p:spPr>
          <a:xfrm>
            <a:off x="1889216" y="3068720"/>
            <a:ext cx="1371600" cy="461665"/>
          </a:xfrm>
          <a:prstGeom prst="rect">
            <a:avLst/>
          </a:prstGeom>
          <a:noFill/>
        </p:spPr>
        <p:txBody>
          <a:bodyPr wrap="square" rtlCol="0">
            <a:spAutoFit/>
          </a:bodyPr>
          <a:lstStyle/>
          <a:p>
            <a:r>
              <a:rPr lang="en-US" dirty="0" smtClean="0"/>
              <a:t>I:1/0</a:t>
            </a:r>
            <a:endParaRPr lang="en-US" dirty="0"/>
          </a:p>
        </p:txBody>
      </p:sp>
      <p:cxnSp>
        <p:nvCxnSpPr>
          <p:cNvPr id="124" name="Straight Connector 123"/>
          <p:cNvCxnSpPr/>
          <p:nvPr/>
        </p:nvCxnSpPr>
        <p:spPr>
          <a:xfrm flipH="1">
            <a:off x="1143000" y="2022296"/>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1143000" y="54864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34118" y="2022296"/>
            <a:ext cx="2209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143000" y="378517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722836"/>
      </p:ext>
    </p:extLst>
  </p:cSld>
  <p:clrMapOvr>
    <a:masterClrMapping/>
  </p:clrMapOvr>
  <p:transition spd="slow">
    <p:cut/>
  </p:transition>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C7044"/>
                </a:solidFill>
              </a:rPr>
              <a:t>ACTIVITY: LOGIXPRO INTRODUCTION TO COUNTERS LAB</a:t>
            </a:r>
            <a:endParaRPr lang="en-US" dirty="0">
              <a:solidFill>
                <a:srgbClr val="7C7044"/>
              </a:solidFill>
            </a:endParaRPr>
          </a:p>
        </p:txBody>
      </p:sp>
      <p:sp>
        <p:nvSpPr>
          <p:cNvPr id="3" name="Content Placeholder 2"/>
          <p:cNvSpPr>
            <a:spLocks noGrp="1"/>
          </p:cNvSpPr>
          <p:nvPr>
            <p:ph idx="1"/>
          </p:nvPr>
        </p:nvSpPr>
        <p:spPr>
          <a:xfrm>
            <a:off x="457200" y="2057400"/>
            <a:ext cx="8001000" cy="3962400"/>
          </a:xfrm>
        </p:spPr>
        <p:txBody>
          <a:bodyPr/>
          <a:lstStyle/>
          <a:p>
            <a:pPr marL="0" indent="0">
              <a:spcBef>
                <a:spcPts val="1200"/>
              </a:spcBef>
              <a:spcAft>
                <a:spcPts val="1200"/>
              </a:spcAft>
              <a:buFontTx/>
              <a:buNone/>
              <a:defRPr/>
            </a:pPr>
            <a:r>
              <a:rPr lang="en-US" sz="2800" b="1" dirty="0" smtClean="0">
                <a:solidFill>
                  <a:srgbClr val="FF9900"/>
                </a:solidFill>
                <a:cs typeface="Arial" pitchFamily="34" charset="0"/>
              </a:rPr>
              <a:t>EXERCISE: </a:t>
            </a:r>
            <a:endParaRPr lang="en-US" sz="2800" b="1" dirty="0">
              <a:solidFill>
                <a:srgbClr val="FF9900"/>
              </a:solidFill>
              <a:cs typeface="Arial" pitchFamily="34" charset="0"/>
            </a:endParaRPr>
          </a:p>
          <a:p>
            <a:pPr marL="228600" indent="-228600">
              <a:spcBef>
                <a:spcPts val="1200"/>
              </a:spcBef>
              <a:spcAft>
                <a:spcPts val="1200"/>
              </a:spcAft>
              <a:defRPr/>
            </a:pPr>
            <a:r>
              <a:rPr lang="en-US" sz="2800" b="1" dirty="0" smtClean="0">
                <a:solidFill>
                  <a:srgbClr val="7C7044"/>
                </a:solidFill>
                <a:cs typeface="Arial" pitchFamily="34" charset="0"/>
              </a:rPr>
              <a:t>Introduction to </a:t>
            </a:r>
            <a:r>
              <a:rPr lang="en-US" sz="2800" b="1" dirty="0" err="1" smtClean="0">
                <a:solidFill>
                  <a:srgbClr val="7C7044"/>
                </a:solidFill>
                <a:cs typeface="Arial" pitchFamily="34" charset="0"/>
              </a:rPr>
              <a:t>RSLogix</a:t>
            </a:r>
            <a:r>
              <a:rPr lang="en-US" sz="2800" b="1" dirty="0" smtClean="0">
                <a:solidFill>
                  <a:srgbClr val="7C7044"/>
                </a:solidFill>
                <a:cs typeface="Arial" pitchFamily="34" charset="0"/>
              </a:rPr>
              <a:t> Counters </a:t>
            </a: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219</a:t>
            </a:fld>
            <a:endParaRPr lang="en-US" dirty="0">
              <a:solidFill>
                <a:srgbClr val="7C7044"/>
              </a:solidFill>
            </a:endParaRPr>
          </a:p>
        </p:txBody>
      </p:sp>
    </p:spTree>
    <p:extLst>
      <p:ext uri="{BB962C8B-B14F-4D97-AF65-F5344CB8AC3E}">
        <p14:creationId xmlns:p14="http://schemas.microsoft.com/office/powerpoint/2010/main" val="138429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96200" y="3733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305800" y="40228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Double Bracket 55"/>
          <p:cNvSpPr/>
          <p:nvPr/>
        </p:nvSpPr>
        <p:spPr>
          <a:xfrm>
            <a:off x="6324600" y="3733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10400" y="40380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6879868" y="982032"/>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1" name="TextBox 70"/>
          <p:cNvSpPr txBox="1"/>
          <p:nvPr/>
        </p:nvSpPr>
        <p:spPr>
          <a:xfrm>
            <a:off x="8382000" y="3597166"/>
            <a:ext cx="609600" cy="381000"/>
          </a:xfrm>
          <a:prstGeom prst="rect">
            <a:avLst/>
          </a:prstGeom>
          <a:noFill/>
        </p:spPr>
        <p:txBody>
          <a:bodyPr wrap="square" rtlCol="0">
            <a:spAutoFit/>
          </a:bodyPr>
          <a:lstStyle/>
          <a:p>
            <a:r>
              <a:rPr lang="en-US" dirty="0" smtClean="0"/>
              <a:t>O/1</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5" name="TextBox 74"/>
          <p:cNvSpPr txBox="1"/>
          <p:nvPr/>
        </p:nvSpPr>
        <p:spPr>
          <a:xfrm>
            <a:off x="228600" y="137160"/>
            <a:ext cx="8412480" cy="504754"/>
          </a:xfrm>
          <a:prstGeom prst="rect">
            <a:avLst/>
          </a:prstGeom>
          <a:noFill/>
        </p:spPr>
        <p:txBody>
          <a:bodyPr wrap="square" lIns="82296" tIns="36576" rIns="82296" bIns="36576" rtlCol="0">
            <a:spAutoFit/>
          </a:bodyPr>
          <a:lstStyle/>
          <a:p>
            <a:r>
              <a:rPr lang="en-US" sz="2800" dirty="0" smtClean="0">
                <a:solidFill>
                  <a:srgbClr val="7C7044"/>
                </a:solidFill>
                <a:latin typeface="Arial Black" panose="020B0A04020102020204" pitchFamily="34" charset="0"/>
              </a:rPr>
              <a:t>EXAMINE ON &amp; EXAMINE OFF</a:t>
            </a:r>
            <a:endParaRPr lang="en-US" sz="2800" dirty="0">
              <a:solidFill>
                <a:srgbClr val="7C7044"/>
              </a:solidFill>
              <a:latin typeface="Arial Black" panose="020B0A04020102020204" pitchFamily="34" charset="0"/>
            </a:endParaRPr>
          </a:p>
        </p:txBody>
      </p:sp>
      <p:sp>
        <p:nvSpPr>
          <p:cNvPr id="76" name="TextBox 75"/>
          <p:cNvSpPr txBox="1"/>
          <p:nvPr/>
        </p:nvSpPr>
        <p:spPr>
          <a:xfrm>
            <a:off x="2257098" y="1840468"/>
            <a:ext cx="914400" cy="369332"/>
          </a:xfrm>
          <a:prstGeom prst="rect">
            <a:avLst/>
          </a:prstGeom>
          <a:no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noFill/>
        </p:spPr>
        <p:txBody>
          <a:bodyPr wrap="square" rtlCol="0">
            <a:spAutoFit/>
          </a:bodyPr>
          <a:lstStyle/>
          <a:p>
            <a:pPr algn="ctr"/>
            <a:r>
              <a:rPr lang="en-US" dirty="0" smtClean="0"/>
              <a:t>I/0</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3" name="TextBox 82"/>
          <p:cNvSpPr txBox="1"/>
          <p:nvPr/>
        </p:nvSpPr>
        <p:spPr>
          <a:xfrm>
            <a:off x="6400800" y="3413234"/>
            <a:ext cx="609600" cy="381000"/>
          </a:xfrm>
          <a:prstGeom prst="rect">
            <a:avLst/>
          </a:prstGeom>
          <a:noFill/>
        </p:spPr>
        <p:txBody>
          <a:bodyPr wrap="square" rtlCol="0">
            <a:spAutoFit/>
          </a:bodyPr>
          <a:lstStyle/>
          <a:p>
            <a:r>
              <a:rPr lang="en-US" dirty="0" smtClean="0"/>
              <a:t>O/1</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111" name="Straight Connector 110"/>
          <p:cNvCxnSpPr/>
          <p:nvPr/>
        </p:nvCxnSpPr>
        <p:spPr>
          <a:xfrm>
            <a:off x="3352800" y="2500314"/>
            <a:ext cx="2975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3352800" y="4026695"/>
            <a:ext cx="2975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22</a:t>
            </a:fld>
            <a:endParaRPr lang="en-US" dirty="0">
              <a:solidFill>
                <a:srgbClr val="7C7044"/>
              </a:solidFill>
            </a:endParaRPr>
          </a:p>
        </p:txBody>
      </p:sp>
    </p:spTree>
    <p:extLst>
      <p:ext uri="{BB962C8B-B14F-4D97-AF65-F5344CB8AC3E}">
        <p14:creationId xmlns:p14="http://schemas.microsoft.com/office/powerpoint/2010/main" val="254414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chor="b"/>
          <a:lstStyle/>
          <a:p>
            <a:pPr lvl="1">
              <a:buFont typeface="Arial" pitchFamily="34" charset="0"/>
              <a:buChar char="•"/>
              <a:defRPr/>
            </a:pPr>
            <a:r>
              <a:rPr lang="en-US" dirty="0">
                <a:solidFill>
                  <a:srgbClr val="7C7044"/>
                </a:solidFill>
                <a:cs typeface="Arial" pitchFamily="34" charset="0"/>
              </a:rPr>
              <a:t>Enjoy your break!</a:t>
            </a:r>
          </a:p>
          <a:p>
            <a:endParaRPr lang="en-US" sz="1800" dirty="0"/>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220</a:t>
            </a:fld>
            <a:endParaRPr lang="en-US" dirty="0">
              <a:solidFill>
                <a:srgbClr val="7C7044"/>
              </a:solidFill>
            </a:endParaRPr>
          </a:p>
        </p:txBody>
      </p:sp>
      <p:sp>
        <p:nvSpPr>
          <p:cNvPr id="5" name="Rectangle 4"/>
          <p:cNvSpPr/>
          <p:nvPr/>
        </p:nvSpPr>
        <p:spPr>
          <a:xfrm>
            <a:off x="2057400" y="1447800"/>
            <a:ext cx="2805990"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rPr>
              <a:t>BREAK</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endParaRPr>
          </a:p>
        </p:txBody>
      </p:sp>
      <p:sp>
        <p:nvSpPr>
          <p:cNvPr id="6" name="Rectangle 5"/>
          <p:cNvSpPr/>
          <p:nvPr/>
        </p:nvSpPr>
        <p:spPr>
          <a:xfrm>
            <a:off x="2209799" y="2109520"/>
            <a:ext cx="5105399" cy="264687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16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rPr>
              <a:t>TIME</a:t>
            </a:r>
            <a:endParaRPr lang="en-US" sz="8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Impact" pitchFamily="34" charset="0"/>
            </a:endParaRPr>
          </a:p>
        </p:txBody>
      </p:sp>
    </p:spTree>
    <p:extLst>
      <p:ext uri="{BB962C8B-B14F-4D97-AF65-F5344CB8AC3E}">
        <p14:creationId xmlns:p14="http://schemas.microsoft.com/office/powerpoint/2010/main" val="68755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C7044"/>
                </a:solidFill>
              </a:rPr>
              <a:t>ACTIVITY: LOGIXPRO BATCH MIXING LAB</a:t>
            </a:r>
            <a:endParaRPr lang="en-US" dirty="0">
              <a:solidFill>
                <a:srgbClr val="7C7044"/>
              </a:solidFill>
            </a:endParaRPr>
          </a:p>
        </p:txBody>
      </p:sp>
      <p:sp>
        <p:nvSpPr>
          <p:cNvPr id="3" name="Content Placeholder 2"/>
          <p:cNvSpPr>
            <a:spLocks noGrp="1"/>
          </p:cNvSpPr>
          <p:nvPr>
            <p:ph idx="1"/>
          </p:nvPr>
        </p:nvSpPr>
        <p:spPr>
          <a:xfrm>
            <a:off x="457200" y="2057400"/>
            <a:ext cx="8001000" cy="3962400"/>
          </a:xfrm>
        </p:spPr>
        <p:txBody>
          <a:bodyPr/>
          <a:lstStyle/>
          <a:p>
            <a:pPr marL="0" indent="0">
              <a:spcBef>
                <a:spcPts val="1200"/>
              </a:spcBef>
              <a:spcAft>
                <a:spcPts val="1200"/>
              </a:spcAft>
              <a:buFontTx/>
              <a:buNone/>
              <a:defRPr/>
            </a:pPr>
            <a:r>
              <a:rPr lang="en-US" sz="2800" b="1" dirty="0" smtClean="0">
                <a:solidFill>
                  <a:srgbClr val="FF9900"/>
                </a:solidFill>
                <a:cs typeface="Arial" pitchFamily="34" charset="0"/>
              </a:rPr>
              <a:t>EXERCISE: </a:t>
            </a:r>
            <a:endParaRPr lang="en-US" sz="2800" b="1" dirty="0">
              <a:solidFill>
                <a:srgbClr val="FF9900"/>
              </a:solidFill>
              <a:cs typeface="Arial" pitchFamily="34" charset="0"/>
            </a:endParaRPr>
          </a:p>
          <a:p>
            <a:pPr marL="228600" indent="-228600">
              <a:spcBef>
                <a:spcPts val="1200"/>
              </a:spcBef>
              <a:spcAft>
                <a:spcPts val="1200"/>
              </a:spcAft>
              <a:defRPr/>
            </a:pPr>
            <a:r>
              <a:rPr lang="en-US" sz="2800" b="1" dirty="0" smtClean="0">
                <a:solidFill>
                  <a:srgbClr val="7C7044"/>
                </a:solidFill>
                <a:cs typeface="Arial" pitchFamily="34" charset="0"/>
              </a:rPr>
              <a:t>Batch </a:t>
            </a:r>
            <a:r>
              <a:rPr lang="en-US" sz="2800" b="1" dirty="0">
                <a:solidFill>
                  <a:srgbClr val="7C7044"/>
                </a:solidFill>
                <a:cs typeface="Arial" pitchFamily="34" charset="0"/>
              </a:rPr>
              <a:t>m</a:t>
            </a:r>
            <a:r>
              <a:rPr lang="en-US" sz="2800" b="1" dirty="0" smtClean="0">
                <a:solidFill>
                  <a:srgbClr val="7C7044"/>
                </a:solidFill>
                <a:cs typeface="Arial" pitchFamily="34" charset="0"/>
              </a:rPr>
              <a:t>ix exercises utilizing PLC Counters</a:t>
            </a: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221</a:t>
            </a:fld>
            <a:endParaRPr lang="en-US" dirty="0">
              <a:solidFill>
                <a:srgbClr val="7C7044"/>
              </a:solidFill>
            </a:endParaRPr>
          </a:p>
        </p:txBody>
      </p:sp>
    </p:spTree>
    <p:extLst>
      <p:ext uri="{BB962C8B-B14F-4D97-AF65-F5344CB8AC3E}">
        <p14:creationId xmlns:p14="http://schemas.microsoft.com/office/powerpoint/2010/main" val="298431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C7044"/>
                </a:solidFill>
              </a:rPr>
              <a:t>QUESTIONS AND COMMENTS</a:t>
            </a:r>
            <a:endParaRPr lang="en-US" dirty="0">
              <a:solidFill>
                <a:srgbClr val="7C7044"/>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222</a:t>
            </a:fld>
            <a:endParaRPr lang="en-US" dirty="0">
              <a:solidFill>
                <a:srgbClr val="7C7044"/>
              </a:solidFill>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b="9965"/>
          <a:stretch/>
        </p:blipFill>
        <p:spPr>
          <a:xfrm>
            <a:off x="838200" y="1474381"/>
            <a:ext cx="3876676" cy="195461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0574" y="3581400"/>
            <a:ext cx="2077726" cy="2077726"/>
          </a:xfrm>
          <a:prstGeom prst="rect">
            <a:avLst/>
          </a:prstGeom>
        </p:spPr>
      </p:pic>
    </p:spTree>
    <p:extLst>
      <p:ext uri="{BB962C8B-B14F-4D97-AF65-F5344CB8AC3E}">
        <p14:creationId xmlns:p14="http://schemas.microsoft.com/office/powerpoint/2010/main" val="60890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C7044"/>
                </a:solidFill>
                <a:cs typeface="Arial" pitchFamily="34" charset="0"/>
              </a:rPr>
              <a:t>FINAL: </a:t>
            </a:r>
            <a:r>
              <a:rPr lang="en-US" b="1" dirty="0" smtClean="0">
                <a:solidFill>
                  <a:srgbClr val="7C7044"/>
                </a:solidFill>
                <a:cs typeface="Arial" pitchFamily="34" charset="0"/>
              </a:rPr>
              <a:t>CONCLUDING THE COURSE</a:t>
            </a:r>
            <a:endParaRPr lang="en-US" dirty="0">
              <a:solidFill>
                <a:srgbClr val="7C7044"/>
              </a:solidFill>
            </a:endParaRPr>
          </a:p>
        </p:txBody>
      </p:sp>
      <p:sp>
        <p:nvSpPr>
          <p:cNvPr id="3" name="Content Placeholder 2"/>
          <p:cNvSpPr>
            <a:spLocks noGrp="1"/>
          </p:cNvSpPr>
          <p:nvPr>
            <p:ph idx="1"/>
          </p:nvPr>
        </p:nvSpPr>
        <p:spPr>
          <a:xfrm>
            <a:off x="548640" y="1463040"/>
            <a:ext cx="8001000" cy="4572000"/>
          </a:xfrm>
        </p:spPr>
        <p:txBody>
          <a:bodyPr/>
          <a:lstStyle/>
          <a:p>
            <a:pPr marL="455613" lvl="1" indent="-227013">
              <a:spcAft>
                <a:spcPts val="1200"/>
              </a:spcAft>
              <a:buFont typeface="Arial" pitchFamily="34" charset="0"/>
              <a:buChar char="•"/>
              <a:defRPr/>
            </a:pPr>
            <a:r>
              <a:rPr lang="en-US" dirty="0" smtClean="0">
                <a:solidFill>
                  <a:srgbClr val="7C7044"/>
                </a:solidFill>
                <a:cs typeface="Arial" pitchFamily="34" charset="0"/>
              </a:rPr>
              <a:t>Concluding </a:t>
            </a:r>
            <a:r>
              <a:rPr lang="en-US" dirty="0">
                <a:solidFill>
                  <a:srgbClr val="7C7044"/>
                </a:solidFill>
                <a:cs typeface="Arial" pitchFamily="34" charset="0"/>
              </a:rPr>
              <a:t>the course</a:t>
            </a:r>
          </a:p>
          <a:p>
            <a:pPr marL="455613" lvl="1" indent="-227013">
              <a:spcAft>
                <a:spcPts val="1200"/>
              </a:spcAft>
              <a:buFont typeface="Arial" pitchFamily="34" charset="0"/>
              <a:buChar char="•"/>
              <a:defRPr/>
            </a:pPr>
            <a:r>
              <a:rPr lang="en-US" dirty="0" smtClean="0">
                <a:solidFill>
                  <a:srgbClr val="7C7044"/>
                </a:solidFill>
                <a:cs typeface="Arial" pitchFamily="34" charset="0"/>
              </a:rPr>
              <a:t>Final Assessment</a:t>
            </a:r>
            <a:endParaRPr lang="en-US" dirty="0">
              <a:solidFill>
                <a:srgbClr val="7C7044"/>
              </a:solidFill>
              <a:cs typeface="Arial" pitchFamily="34" charset="0"/>
            </a:endParaRPr>
          </a:p>
          <a:p>
            <a:pPr marL="455613" lvl="1" indent="-227013">
              <a:spcAft>
                <a:spcPts val="1200"/>
              </a:spcAft>
              <a:buFont typeface="Arial" pitchFamily="34" charset="0"/>
              <a:buChar char="•"/>
              <a:defRPr/>
            </a:pPr>
            <a:r>
              <a:rPr lang="en-US" dirty="0" smtClean="0">
                <a:solidFill>
                  <a:srgbClr val="7C7044"/>
                </a:solidFill>
                <a:cs typeface="Arial" pitchFamily="34" charset="0"/>
              </a:rPr>
              <a:t>Instructor </a:t>
            </a:r>
            <a:r>
              <a:rPr lang="en-US" dirty="0">
                <a:solidFill>
                  <a:srgbClr val="7C7044"/>
                </a:solidFill>
                <a:cs typeface="Arial" pitchFamily="34" charset="0"/>
              </a:rPr>
              <a:t>and Course </a:t>
            </a:r>
            <a:r>
              <a:rPr lang="en-US" dirty="0" smtClean="0">
                <a:solidFill>
                  <a:srgbClr val="7C7044"/>
                </a:solidFill>
                <a:cs typeface="Arial" pitchFamily="34" charset="0"/>
              </a:rPr>
              <a:t>Evaluation</a:t>
            </a:r>
            <a:endParaRPr lang="en-US" dirty="0">
              <a:solidFill>
                <a:srgbClr val="7C7044"/>
              </a:solidFill>
              <a:cs typeface="Arial" pitchFamily="34" charset="0"/>
            </a:endParaRP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223</a:t>
            </a:fld>
            <a:endParaRPr lang="en-US" dirty="0">
              <a:solidFill>
                <a:srgbClr val="7C7044"/>
              </a:solidFill>
            </a:endParaRPr>
          </a:p>
        </p:txBody>
      </p:sp>
    </p:spTree>
    <p:extLst>
      <p:ext uri="{BB962C8B-B14F-4D97-AF65-F5344CB8AC3E}">
        <p14:creationId xmlns:p14="http://schemas.microsoft.com/office/powerpoint/2010/main" val="220941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solidFill>
                <a:srgbClr val="7C7044"/>
              </a:solidFill>
            </a:endParaRPr>
          </a:p>
        </p:txBody>
      </p:sp>
      <p:sp>
        <p:nvSpPr>
          <p:cNvPr id="3" name="Content Placeholder 2"/>
          <p:cNvSpPr>
            <a:spLocks noGrp="1"/>
          </p:cNvSpPr>
          <p:nvPr>
            <p:ph idx="1"/>
          </p:nvPr>
        </p:nvSpPr>
        <p:spPr>
          <a:xfrm>
            <a:off x="548640" y="2286000"/>
            <a:ext cx="8001000" cy="1673352"/>
          </a:xfrm>
        </p:spPr>
        <p:txBody>
          <a:bodyPr/>
          <a:lstStyle/>
          <a:p>
            <a:pPr marL="341313" indent="0">
              <a:buFontTx/>
              <a:buNone/>
              <a:defRPr/>
            </a:pPr>
            <a:endParaRPr lang="en-US" sz="4000" dirty="0" smtClean="0">
              <a:solidFill>
                <a:srgbClr val="7C7044"/>
              </a:solidFill>
              <a:cs typeface="Arial" pitchFamily="34" charset="0"/>
            </a:endParaRPr>
          </a:p>
          <a:p>
            <a:pPr marL="230188" indent="0">
              <a:buFontTx/>
              <a:buNone/>
              <a:defRPr/>
            </a:pPr>
            <a:r>
              <a:rPr lang="en-US" sz="4000" b="1" dirty="0" smtClean="0">
                <a:solidFill>
                  <a:srgbClr val="7C7044"/>
                </a:solidFill>
                <a:cs typeface="Arial" pitchFamily="34" charset="0"/>
              </a:rPr>
              <a:t>FINAL ASSESSMENT</a:t>
            </a:r>
            <a:endParaRPr lang="en-US" sz="4000" b="1" dirty="0">
              <a:solidFill>
                <a:srgbClr val="7C7044"/>
              </a:solidFill>
              <a:cs typeface="Arial" pitchFamily="34" charset="0"/>
            </a:endParaRP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224</a:t>
            </a:fld>
            <a:endParaRPr lang="en-US" dirty="0">
              <a:solidFill>
                <a:srgbClr val="7C7044"/>
              </a:solidFill>
            </a:endParaRPr>
          </a:p>
        </p:txBody>
      </p:sp>
    </p:spTree>
    <p:extLst>
      <p:ext uri="{BB962C8B-B14F-4D97-AF65-F5344CB8AC3E}">
        <p14:creationId xmlns:p14="http://schemas.microsoft.com/office/powerpoint/2010/main" val="388710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96200" y="3733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305800" y="40228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Double Bracket 55"/>
          <p:cNvSpPr/>
          <p:nvPr/>
        </p:nvSpPr>
        <p:spPr>
          <a:xfrm>
            <a:off x="6324600" y="3733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10400" y="40380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6935368" y="990600"/>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1" name="TextBox 70"/>
          <p:cNvSpPr txBox="1"/>
          <p:nvPr/>
        </p:nvSpPr>
        <p:spPr>
          <a:xfrm>
            <a:off x="8382000" y="3597166"/>
            <a:ext cx="609600" cy="381000"/>
          </a:xfrm>
          <a:prstGeom prst="rect">
            <a:avLst/>
          </a:prstGeom>
          <a:noFill/>
        </p:spPr>
        <p:txBody>
          <a:bodyPr wrap="square" rtlCol="0">
            <a:spAutoFit/>
          </a:bodyPr>
          <a:lstStyle/>
          <a:p>
            <a:r>
              <a:rPr lang="en-US" dirty="0" smtClean="0"/>
              <a:t>O/1</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5" name="TextBox 74"/>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Which output if any will energize in this circuit?</a:t>
            </a:r>
            <a:endParaRPr lang="en-US" sz="2800" dirty="0">
              <a:solidFill>
                <a:srgbClr val="7C7044"/>
              </a:solidFill>
              <a:latin typeface="Arial Black" panose="020B0A04020102020204" pitchFamily="34" charset="0"/>
            </a:endParaRPr>
          </a:p>
        </p:txBody>
      </p:sp>
      <p:sp>
        <p:nvSpPr>
          <p:cNvPr id="76" name="TextBox 75"/>
          <p:cNvSpPr txBox="1"/>
          <p:nvPr/>
        </p:nvSpPr>
        <p:spPr>
          <a:xfrm>
            <a:off x="2257098" y="1840468"/>
            <a:ext cx="914400" cy="369332"/>
          </a:xfrm>
          <a:prstGeom prst="rect">
            <a:avLst/>
          </a:prstGeom>
          <a:no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noFill/>
        </p:spPr>
        <p:txBody>
          <a:bodyPr wrap="square" rtlCol="0">
            <a:spAutoFit/>
          </a:bodyPr>
          <a:lstStyle/>
          <a:p>
            <a:pPr algn="ctr"/>
            <a:r>
              <a:rPr lang="en-US" dirty="0" smtClean="0"/>
              <a:t>I/0</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3" name="TextBox 82"/>
          <p:cNvSpPr txBox="1"/>
          <p:nvPr/>
        </p:nvSpPr>
        <p:spPr>
          <a:xfrm>
            <a:off x="6400800" y="3413234"/>
            <a:ext cx="609600" cy="381000"/>
          </a:xfrm>
          <a:prstGeom prst="rect">
            <a:avLst/>
          </a:prstGeom>
          <a:noFill/>
        </p:spPr>
        <p:txBody>
          <a:bodyPr wrap="square" rtlCol="0">
            <a:spAutoFit/>
          </a:bodyPr>
          <a:lstStyle/>
          <a:p>
            <a:r>
              <a:rPr lang="en-US" dirty="0" smtClean="0"/>
              <a:t>O/1</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111" name="Straight Connector 110"/>
          <p:cNvCxnSpPr/>
          <p:nvPr/>
        </p:nvCxnSpPr>
        <p:spPr>
          <a:xfrm>
            <a:off x="3352800" y="2500314"/>
            <a:ext cx="2975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3352800" y="4026695"/>
            <a:ext cx="2975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23</a:t>
            </a:fld>
            <a:endParaRPr lang="en-US" dirty="0">
              <a:solidFill>
                <a:srgbClr val="7C7044"/>
              </a:solidFill>
            </a:endParaRPr>
          </a:p>
        </p:txBody>
      </p:sp>
    </p:spTree>
    <p:extLst>
      <p:ext uri="{BB962C8B-B14F-4D97-AF65-F5344CB8AC3E}">
        <p14:creationId xmlns:p14="http://schemas.microsoft.com/office/powerpoint/2010/main" val="256896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96200" y="3733800"/>
            <a:ext cx="609600" cy="609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305800" y="40228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Double Bracket 55"/>
          <p:cNvSpPr/>
          <p:nvPr/>
        </p:nvSpPr>
        <p:spPr>
          <a:xfrm>
            <a:off x="6324600" y="3733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10400" y="40380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7015162" y="990600"/>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1" name="TextBox 70"/>
          <p:cNvSpPr txBox="1"/>
          <p:nvPr/>
        </p:nvSpPr>
        <p:spPr>
          <a:xfrm>
            <a:off x="8382000" y="3597166"/>
            <a:ext cx="609600" cy="381000"/>
          </a:xfrm>
          <a:prstGeom prst="rect">
            <a:avLst/>
          </a:prstGeom>
          <a:noFill/>
        </p:spPr>
        <p:txBody>
          <a:bodyPr wrap="square" rtlCol="0">
            <a:spAutoFit/>
          </a:bodyPr>
          <a:lstStyle/>
          <a:p>
            <a:r>
              <a:rPr lang="en-US" dirty="0" smtClean="0"/>
              <a:t>O/1</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5" name="TextBox 74"/>
          <p:cNvSpPr txBox="1"/>
          <p:nvPr/>
        </p:nvSpPr>
        <p:spPr>
          <a:xfrm>
            <a:off x="228600" y="137160"/>
            <a:ext cx="8412480" cy="504754"/>
          </a:xfrm>
          <a:prstGeom prst="rect">
            <a:avLst/>
          </a:prstGeom>
          <a:noFill/>
        </p:spPr>
        <p:txBody>
          <a:bodyPr wrap="square" lIns="82296" tIns="36576" rIns="82296" bIns="36576" rtlCol="0">
            <a:spAutoFit/>
          </a:bodyPr>
          <a:lstStyle/>
          <a:p>
            <a:r>
              <a:rPr lang="en-US" sz="2800" dirty="0" smtClean="0">
                <a:solidFill>
                  <a:srgbClr val="7C7044"/>
                </a:solidFill>
                <a:latin typeface="Arial Black" panose="020B0A04020102020204" pitchFamily="34" charset="0"/>
              </a:rPr>
              <a:t>EXAMINE ON &amp; EXAMINE OFF</a:t>
            </a:r>
            <a:endParaRPr lang="en-US" sz="2800" dirty="0">
              <a:solidFill>
                <a:srgbClr val="7C7044"/>
              </a:solidFill>
              <a:latin typeface="Arial Black" panose="020B0A04020102020204" pitchFamily="34" charset="0"/>
            </a:endParaRPr>
          </a:p>
        </p:txBody>
      </p:sp>
      <p:sp>
        <p:nvSpPr>
          <p:cNvPr id="76" name="TextBox 75"/>
          <p:cNvSpPr txBox="1"/>
          <p:nvPr/>
        </p:nvSpPr>
        <p:spPr>
          <a:xfrm>
            <a:off x="2257098" y="1840468"/>
            <a:ext cx="914400" cy="369332"/>
          </a:xfrm>
          <a:prstGeom prst="rect">
            <a:avLst/>
          </a:prstGeom>
          <a:no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noFill/>
        </p:spPr>
        <p:txBody>
          <a:bodyPr wrap="square" rtlCol="0">
            <a:spAutoFit/>
          </a:bodyPr>
          <a:lstStyle/>
          <a:p>
            <a:pPr algn="ctr"/>
            <a:r>
              <a:rPr lang="en-US" dirty="0" smtClean="0"/>
              <a:t>I/0</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3" name="TextBox 82"/>
          <p:cNvSpPr txBox="1"/>
          <p:nvPr/>
        </p:nvSpPr>
        <p:spPr>
          <a:xfrm>
            <a:off x="6400800" y="3413234"/>
            <a:ext cx="609600" cy="381000"/>
          </a:xfrm>
          <a:prstGeom prst="rect">
            <a:avLst/>
          </a:prstGeom>
          <a:noFill/>
        </p:spPr>
        <p:txBody>
          <a:bodyPr wrap="square" rtlCol="0">
            <a:spAutoFit/>
          </a:bodyPr>
          <a:lstStyle/>
          <a:p>
            <a:r>
              <a:rPr lang="en-US" dirty="0" smtClean="0"/>
              <a:t>O/1</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111" name="Straight Connector 110"/>
          <p:cNvCxnSpPr/>
          <p:nvPr/>
        </p:nvCxnSpPr>
        <p:spPr>
          <a:xfrm>
            <a:off x="3352800" y="2500314"/>
            <a:ext cx="2975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3352800" y="4026695"/>
            <a:ext cx="2975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225566" y="1447800"/>
            <a:ext cx="1127234" cy="461665"/>
          </a:xfrm>
          <a:prstGeom prst="rect">
            <a:avLst/>
          </a:prstGeom>
          <a:solidFill>
            <a:srgbClr val="FF0000"/>
          </a:solidFill>
        </p:spPr>
        <p:txBody>
          <a:bodyPr wrap="square" rtlCol="0">
            <a:spAutoFit/>
          </a:bodyPr>
          <a:lstStyle/>
          <a:p>
            <a:pPr algn="ctr"/>
            <a:r>
              <a:rPr lang="en-US" sz="2400" dirty="0" smtClean="0"/>
              <a:t>FALSE</a:t>
            </a:r>
            <a:endParaRPr lang="en-US" sz="2400" dirty="0"/>
          </a:p>
        </p:txBody>
      </p:sp>
      <p:sp>
        <p:nvSpPr>
          <p:cNvPr id="47" name="TextBox 46"/>
          <p:cNvSpPr txBox="1"/>
          <p:nvPr/>
        </p:nvSpPr>
        <p:spPr>
          <a:xfrm>
            <a:off x="7546430" y="1524000"/>
            <a:ext cx="990600" cy="461665"/>
          </a:xfrm>
          <a:prstGeom prst="rect">
            <a:avLst/>
          </a:prstGeom>
          <a:solidFill>
            <a:srgbClr val="FF0000"/>
          </a:solidFill>
        </p:spPr>
        <p:txBody>
          <a:bodyPr wrap="square" rtlCol="0">
            <a:spAutoFit/>
          </a:bodyPr>
          <a:lstStyle/>
          <a:p>
            <a:pPr algn="ctr"/>
            <a:r>
              <a:rPr lang="en-US" sz="2400" dirty="0" smtClean="0"/>
              <a:t>OFF</a:t>
            </a:r>
            <a:endParaRPr lang="en-US" sz="2400" dirty="0"/>
          </a:p>
        </p:txBody>
      </p:sp>
      <p:sp>
        <p:nvSpPr>
          <p:cNvPr id="48" name="TextBox 47"/>
          <p:cNvSpPr txBox="1"/>
          <p:nvPr/>
        </p:nvSpPr>
        <p:spPr>
          <a:xfrm>
            <a:off x="2209800" y="2967335"/>
            <a:ext cx="990600" cy="461665"/>
          </a:xfrm>
          <a:prstGeom prst="rect">
            <a:avLst/>
          </a:prstGeom>
          <a:solidFill>
            <a:srgbClr val="FFFF00"/>
          </a:solidFill>
        </p:spPr>
        <p:txBody>
          <a:bodyPr wrap="square" rtlCol="0">
            <a:spAutoFit/>
          </a:bodyPr>
          <a:lstStyle/>
          <a:p>
            <a:pPr algn="ctr"/>
            <a:r>
              <a:rPr lang="en-US" sz="2400" dirty="0" smtClean="0"/>
              <a:t>TRUE</a:t>
            </a:r>
            <a:endParaRPr lang="en-US" sz="2400" dirty="0"/>
          </a:p>
        </p:txBody>
      </p:sp>
      <p:sp>
        <p:nvSpPr>
          <p:cNvPr id="49" name="TextBox 48"/>
          <p:cNvSpPr txBox="1"/>
          <p:nvPr/>
        </p:nvSpPr>
        <p:spPr>
          <a:xfrm>
            <a:off x="7543800" y="2971800"/>
            <a:ext cx="990600" cy="461665"/>
          </a:xfrm>
          <a:prstGeom prst="rect">
            <a:avLst/>
          </a:prstGeom>
          <a:solidFill>
            <a:srgbClr val="FFFF00"/>
          </a:solidFill>
        </p:spPr>
        <p:txBody>
          <a:bodyPr wrap="square" rtlCol="0">
            <a:spAutoFit/>
          </a:bodyPr>
          <a:lstStyle/>
          <a:p>
            <a:pPr algn="ctr"/>
            <a:r>
              <a:rPr lang="en-US" sz="2400" dirty="0" smtClean="0"/>
              <a:t>ON</a:t>
            </a:r>
            <a:endParaRPr lang="en-US" sz="2400" dirty="0"/>
          </a:p>
        </p:txBody>
      </p:sp>
      <p:sp>
        <p:nvSpPr>
          <p:cNvPr id="50"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24</a:t>
            </a:fld>
            <a:endParaRPr lang="en-US" dirty="0">
              <a:solidFill>
                <a:srgbClr val="7C7044"/>
              </a:solidFill>
            </a:endParaRPr>
          </a:p>
        </p:txBody>
      </p:sp>
    </p:spTree>
    <p:extLst>
      <p:ext uri="{BB962C8B-B14F-4D97-AF65-F5344CB8AC3E}">
        <p14:creationId xmlns:p14="http://schemas.microsoft.com/office/powerpoint/2010/main" val="148184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330668"/>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2102068"/>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96200" y="3733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305800" y="40228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Double Bracket 55"/>
          <p:cNvSpPr/>
          <p:nvPr/>
        </p:nvSpPr>
        <p:spPr>
          <a:xfrm>
            <a:off x="6324600" y="3733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10400" y="40380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7013724" y="990600"/>
            <a:ext cx="18288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1" name="TextBox 70"/>
          <p:cNvSpPr txBox="1"/>
          <p:nvPr/>
        </p:nvSpPr>
        <p:spPr>
          <a:xfrm>
            <a:off x="8382000" y="3597166"/>
            <a:ext cx="609600" cy="381000"/>
          </a:xfrm>
          <a:prstGeom prst="rect">
            <a:avLst/>
          </a:prstGeom>
          <a:noFill/>
        </p:spPr>
        <p:txBody>
          <a:bodyPr wrap="square" rtlCol="0">
            <a:spAutoFit/>
          </a:bodyPr>
          <a:lstStyle/>
          <a:p>
            <a:r>
              <a:rPr lang="en-US" dirty="0" smtClean="0"/>
              <a:t>O/1</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5" name="TextBox 74"/>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Which output if any will energize in this circuit?</a:t>
            </a:r>
            <a:endParaRPr lang="en-US" sz="2800" dirty="0">
              <a:solidFill>
                <a:srgbClr val="7C7044"/>
              </a:solidFill>
              <a:latin typeface="Arial Black" panose="020B0A04020102020204" pitchFamily="34" charset="0"/>
            </a:endParaRPr>
          </a:p>
        </p:txBody>
      </p:sp>
      <p:sp>
        <p:nvSpPr>
          <p:cNvPr id="76" name="TextBox 75"/>
          <p:cNvSpPr txBox="1"/>
          <p:nvPr/>
        </p:nvSpPr>
        <p:spPr>
          <a:xfrm>
            <a:off x="2257098" y="1840468"/>
            <a:ext cx="914400" cy="369332"/>
          </a:xfrm>
          <a:prstGeom prst="rect">
            <a:avLst/>
          </a:prstGeom>
          <a:no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noFill/>
        </p:spPr>
        <p:txBody>
          <a:bodyPr wrap="square" rtlCol="0">
            <a:spAutoFit/>
          </a:bodyPr>
          <a:lstStyle/>
          <a:p>
            <a:pPr algn="ctr"/>
            <a:r>
              <a:rPr lang="en-US" dirty="0" smtClean="0"/>
              <a:t>I/0</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3" name="TextBox 82"/>
          <p:cNvSpPr txBox="1"/>
          <p:nvPr/>
        </p:nvSpPr>
        <p:spPr>
          <a:xfrm>
            <a:off x="6400800" y="3413234"/>
            <a:ext cx="609600" cy="381000"/>
          </a:xfrm>
          <a:prstGeom prst="rect">
            <a:avLst/>
          </a:prstGeom>
          <a:noFill/>
        </p:spPr>
        <p:txBody>
          <a:bodyPr wrap="square" rtlCol="0">
            <a:spAutoFit/>
          </a:bodyPr>
          <a:lstStyle/>
          <a:p>
            <a:r>
              <a:rPr lang="en-US" dirty="0" smtClean="0"/>
              <a:t>O/1</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111" name="Straight Connector 110"/>
          <p:cNvCxnSpPr/>
          <p:nvPr/>
        </p:nvCxnSpPr>
        <p:spPr>
          <a:xfrm>
            <a:off x="3352800" y="2500314"/>
            <a:ext cx="2975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3352800" y="4026695"/>
            <a:ext cx="2975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25</a:t>
            </a:fld>
            <a:endParaRPr lang="en-US" dirty="0">
              <a:solidFill>
                <a:srgbClr val="7C7044"/>
              </a:solidFill>
            </a:endParaRPr>
          </a:p>
        </p:txBody>
      </p:sp>
    </p:spTree>
    <p:extLst>
      <p:ext uri="{BB962C8B-B14F-4D97-AF65-F5344CB8AC3E}">
        <p14:creationId xmlns:p14="http://schemas.microsoft.com/office/powerpoint/2010/main" val="798363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346434"/>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2117834"/>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96200" y="3733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305800" y="40228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Double Bracket 55"/>
          <p:cNvSpPr/>
          <p:nvPr/>
        </p:nvSpPr>
        <p:spPr>
          <a:xfrm>
            <a:off x="6324600" y="3733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10400" y="40380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7000189" y="964779"/>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1" name="TextBox 70"/>
          <p:cNvSpPr txBox="1"/>
          <p:nvPr/>
        </p:nvSpPr>
        <p:spPr>
          <a:xfrm>
            <a:off x="8382000" y="3597166"/>
            <a:ext cx="609600" cy="381000"/>
          </a:xfrm>
          <a:prstGeom prst="rect">
            <a:avLst/>
          </a:prstGeom>
          <a:noFill/>
        </p:spPr>
        <p:txBody>
          <a:bodyPr wrap="square" rtlCol="0">
            <a:spAutoFit/>
          </a:bodyPr>
          <a:lstStyle/>
          <a:p>
            <a:r>
              <a:rPr lang="en-US" dirty="0" smtClean="0"/>
              <a:t>O/1</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5" name="TextBox 74"/>
          <p:cNvSpPr txBox="1"/>
          <p:nvPr/>
        </p:nvSpPr>
        <p:spPr>
          <a:xfrm>
            <a:off x="228600" y="137160"/>
            <a:ext cx="8412480" cy="504754"/>
          </a:xfrm>
          <a:prstGeom prst="rect">
            <a:avLst/>
          </a:prstGeom>
          <a:noFill/>
        </p:spPr>
        <p:txBody>
          <a:bodyPr wrap="square" lIns="82296" tIns="36576" rIns="82296" bIns="36576" rtlCol="0">
            <a:spAutoFit/>
          </a:bodyPr>
          <a:lstStyle/>
          <a:p>
            <a:r>
              <a:rPr lang="en-US" sz="2800" dirty="0" smtClean="0">
                <a:solidFill>
                  <a:srgbClr val="7C7044"/>
                </a:solidFill>
                <a:latin typeface="Arial Black" panose="020B0A04020102020204" pitchFamily="34" charset="0"/>
              </a:rPr>
              <a:t>EXAMINE ON &amp; EXAMINE OFF</a:t>
            </a:r>
            <a:endParaRPr lang="en-US" sz="2800" dirty="0">
              <a:solidFill>
                <a:srgbClr val="7C7044"/>
              </a:solidFill>
              <a:latin typeface="Arial Black" panose="020B0A04020102020204" pitchFamily="34" charset="0"/>
            </a:endParaRPr>
          </a:p>
        </p:txBody>
      </p:sp>
      <p:sp>
        <p:nvSpPr>
          <p:cNvPr id="76" name="TextBox 75"/>
          <p:cNvSpPr txBox="1"/>
          <p:nvPr/>
        </p:nvSpPr>
        <p:spPr>
          <a:xfrm>
            <a:off x="2257098" y="1840468"/>
            <a:ext cx="914400" cy="369332"/>
          </a:xfrm>
          <a:prstGeom prst="rect">
            <a:avLst/>
          </a:prstGeom>
          <a:no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noFill/>
        </p:spPr>
        <p:txBody>
          <a:bodyPr wrap="square" rtlCol="0">
            <a:spAutoFit/>
          </a:bodyPr>
          <a:lstStyle/>
          <a:p>
            <a:pPr algn="ctr"/>
            <a:r>
              <a:rPr lang="en-US" dirty="0" smtClean="0"/>
              <a:t>I/0</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3" name="TextBox 82"/>
          <p:cNvSpPr txBox="1"/>
          <p:nvPr/>
        </p:nvSpPr>
        <p:spPr>
          <a:xfrm>
            <a:off x="6400800" y="3413234"/>
            <a:ext cx="609600" cy="381000"/>
          </a:xfrm>
          <a:prstGeom prst="rect">
            <a:avLst/>
          </a:prstGeom>
          <a:noFill/>
        </p:spPr>
        <p:txBody>
          <a:bodyPr wrap="square" rtlCol="0">
            <a:spAutoFit/>
          </a:bodyPr>
          <a:lstStyle/>
          <a:p>
            <a:r>
              <a:rPr lang="en-US" dirty="0" smtClean="0"/>
              <a:t>O/1</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111" name="Straight Connector 110"/>
          <p:cNvCxnSpPr/>
          <p:nvPr/>
        </p:nvCxnSpPr>
        <p:spPr>
          <a:xfrm>
            <a:off x="3352800" y="2500314"/>
            <a:ext cx="2975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3352800" y="4026695"/>
            <a:ext cx="2975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225566" y="2895600"/>
            <a:ext cx="1203434" cy="461665"/>
          </a:xfrm>
          <a:prstGeom prst="rect">
            <a:avLst/>
          </a:prstGeom>
          <a:solidFill>
            <a:srgbClr val="FF0000"/>
          </a:solidFill>
        </p:spPr>
        <p:txBody>
          <a:bodyPr wrap="square" rtlCol="0">
            <a:spAutoFit/>
          </a:bodyPr>
          <a:lstStyle/>
          <a:p>
            <a:pPr algn="ctr"/>
            <a:r>
              <a:rPr lang="en-US" sz="2400" dirty="0" smtClean="0"/>
              <a:t>FALSE</a:t>
            </a:r>
            <a:endParaRPr lang="en-US" sz="2400" dirty="0"/>
          </a:p>
        </p:txBody>
      </p:sp>
      <p:sp>
        <p:nvSpPr>
          <p:cNvPr id="47" name="TextBox 46"/>
          <p:cNvSpPr txBox="1"/>
          <p:nvPr/>
        </p:nvSpPr>
        <p:spPr>
          <a:xfrm>
            <a:off x="7546430" y="2971800"/>
            <a:ext cx="990600" cy="461665"/>
          </a:xfrm>
          <a:prstGeom prst="rect">
            <a:avLst/>
          </a:prstGeom>
          <a:solidFill>
            <a:srgbClr val="FF0000"/>
          </a:solidFill>
        </p:spPr>
        <p:txBody>
          <a:bodyPr wrap="square" rtlCol="0">
            <a:spAutoFit/>
          </a:bodyPr>
          <a:lstStyle/>
          <a:p>
            <a:pPr algn="ctr"/>
            <a:r>
              <a:rPr lang="en-US" sz="2400" dirty="0" smtClean="0"/>
              <a:t>OFF</a:t>
            </a:r>
            <a:endParaRPr lang="en-US" sz="2400" dirty="0"/>
          </a:p>
        </p:txBody>
      </p:sp>
      <p:sp>
        <p:nvSpPr>
          <p:cNvPr id="48" name="TextBox 47"/>
          <p:cNvSpPr txBox="1"/>
          <p:nvPr/>
        </p:nvSpPr>
        <p:spPr>
          <a:xfrm>
            <a:off x="2209800" y="1443335"/>
            <a:ext cx="990600" cy="461665"/>
          </a:xfrm>
          <a:prstGeom prst="rect">
            <a:avLst/>
          </a:prstGeom>
          <a:solidFill>
            <a:srgbClr val="FFFF00"/>
          </a:solidFill>
        </p:spPr>
        <p:txBody>
          <a:bodyPr wrap="square" rtlCol="0">
            <a:spAutoFit/>
          </a:bodyPr>
          <a:lstStyle/>
          <a:p>
            <a:pPr algn="ctr"/>
            <a:r>
              <a:rPr lang="en-US" sz="2400" dirty="0" smtClean="0"/>
              <a:t>TRUE</a:t>
            </a:r>
            <a:endParaRPr lang="en-US" sz="2400" dirty="0"/>
          </a:p>
        </p:txBody>
      </p:sp>
      <p:sp>
        <p:nvSpPr>
          <p:cNvPr id="49" name="TextBox 48"/>
          <p:cNvSpPr txBox="1"/>
          <p:nvPr/>
        </p:nvSpPr>
        <p:spPr>
          <a:xfrm>
            <a:off x="7543800" y="1519535"/>
            <a:ext cx="990600" cy="461665"/>
          </a:xfrm>
          <a:prstGeom prst="rect">
            <a:avLst/>
          </a:prstGeom>
          <a:solidFill>
            <a:srgbClr val="FFFF00"/>
          </a:solidFill>
        </p:spPr>
        <p:txBody>
          <a:bodyPr wrap="square" rtlCol="0">
            <a:spAutoFit/>
          </a:bodyPr>
          <a:lstStyle/>
          <a:p>
            <a:pPr algn="ctr"/>
            <a:r>
              <a:rPr lang="en-US" sz="2400" dirty="0" smtClean="0"/>
              <a:t>ON</a:t>
            </a:r>
            <a:endParaRPr lang="en-US" sz="2400" dirty="0"/>
          </a:p>
        </p:txBody>
      </p:sp>
      <p:sp>
        <p:nvSpPr>
          <p:cNvPr id="50"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26</a:t>
            </a:fld>
            <a:endParaRPr lang="en-US" dirty="0">
              <a:solidFill>
                <a:srgbClr val="7C7044"/>
              </a:solidFill>
            </a:endParaRPr>
          </a:p>
        </p:txBody>
      </p:sp>
    </p:spTree>
    <p:extLst>
      <p:ext uri="{BB962C8B-B14F-4D97-AF65-F5344CB8AC3E}">
        <p14:creationId xmlns:p14="http://schemas.microsoft.com/office/powerpoint/2010/main" val="349734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2672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40386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885498" y="5457498"/>
            <a:ext cx="444064" cy="2575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96200" y="3733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305800" y="40228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3924296" y="3787091"/>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143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5524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791200" y="40404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8768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37942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Double Bracket 55"/>
          <p:cNvSpPr/>
          <p:nvPr/>
        </p:nvSpPr>
        <p:spPr>
          <a:xfrm>
            <a:off x="6324600" y="3733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10400" y="40380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7010400" y="990600"/>
            <a:ext cx="18288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1" name="TextBox 70"/>
          <p:cNvSpPr txBox="1"/>
          <p:nvPr/>
        </p:nvSpPr>
        <p:spPr>
          <a:xfrm>
            <a:off x="8382000" y="3597166"/>
            <a:ext cx="609600" cy="381000"/>
          </a:xfrm>
          <a:prstGeom prst="rect">
            <a:avLst/>
          </a:prstGeom>
          <a:noFill/>
        </p:spPr>
        <p:txBody>
          <a:bodyPr wrap="square" rtlCol="0">
            <a:spAutoFit/>
          </a:bodyPr>
          <a:lstStyle/>
          <a:p>
            <a:r>
              <a:rPr lang="en-US" dirty="0" smtClean="0"/>
              <a:t>O/1</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5" name="TextBox 74"/>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Look at the inputs and determine which output will energize</a:t>
            </a:r>
            <a:endParaRPr lang="en-US" sz="2800" dirty="0">
              <a:solidFill>
                <a:srgbClr val="7C7044"/>
              </a:solidFill>
              <a:latin typeface="Arial Black" panose="020B0A04020102020204" pitchFamily="34" charset="0"/>
            </a:endParaRPr>
          </a:p>
        </p:txBody>
      </p:sp>
      <p:sp>
        <p:nvSpPr>
          <p:cNvPr id="76" name="TextBox 75"/>
          <p:cNvSpPr txBox="1"/>
          <p:nvPr/>
        </p:nvSpPr>
        <p:spPr>
          <a:xfrm>
            <a:off x="2257098" y="1840468"/>
            <a:ext cx="914400" cy="369332"/>
          </a:xfrm>
          <a:prstGeom prst="rect">
            <a:avLst/>
          </a:prstGeom>
          <a:no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no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noFill/>
        </p:spPr>
        <p:txBody>
          <a:bodyPr wrap="square" rtlCol="0">
            <a:spAutoFit/>
          </a:bodyPr>
          <a:lstStyle/>
          <a:p>
            <a:pPr algn="ctr"/>
            <a:r>
              <a:rPr lang="en-US" dirty="0" smtClean="0"/>
              <a:t>I/1</a:t>
            </a:r>
            <a:endParaRPr lang="en-US" dirty="0"/>
          </a:p>
        </p:txBody>
      </p:sp>
      <p:sp>
        <p:nvSpPr>
          <p:cNvPr id="80" name="TextBox 79"/>
          <p:cNvSpPr txBox="1"/>
          <p:nvPr/>
        </p:nvSpPr>
        <p:spPr>
          <a:xfrm>
            <a:off x="5152698" y="3409136"/>
            <a:ext cx="914400" cy="369332"/>
          </a:xfrm>
          <a:prstGeom prst="rect">
            <a:avLst/>
          </a:prstGeom>
          <a:noFill/>
        </p:spPr>
        <p:txBody>
          <a:bodyPr wrap="square" rtlCol="0">
            <a:spAutoFit/>
          </a:bodyPr>
          <a:lstStyle/>
          <a:p>
            <a:pPr algn="ctr"/>
            <a:r>
              <a:rPr lang="en-US" dirty="0" smtClean="0"/>
              <a:t>I/2</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3" name="TextBox 82"/>
          <p:cNvSpPr txBox="1"/>
          <p:nvPr/>
        </p:nvSpPr>
        <p:spPr>
          <a:xfrm>
            <a:off x="6400800" y="3413234"/>
            <a:ext cx="609600" cy="381000"/>
          </a:xfrm>
          <a:prstGeom prst="rect">
            <a:avLst/>
          </a:prstGeom>
          <a:noFill/>
        </p:spPr>
        <p:txBody>
          <a:bodyPr wrap="square" rtlCol="0">
            <a:spAutoFit/>
          </a:bodyPr>
          <a:lstStyle/>
          <a:p>
            <a:r>
              <a:rPr lang="en-US" dirty="0" smtClean="0"/>
              <a:t>O/1</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5143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5524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791200" y="54882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8768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5372096"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Double Bracket 99"/>
          <p:cNvSpPr/>
          <p:nvPr/>
        </p:nvSpPr>
        <p:spPr>
          <a:xfrm>
            <a:off x="6324600" y="51816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1" name="Straight Connector 100"/>
          <p:cNvCxnSpPr/>
          <p:nvPr/>
        </p:nvCxnSpPr>
        <p:spPr>
          <a:xfrm rot="5400000">
            <a:off x="2483068" y="52867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010400" y="54858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noFill/>
        </p:spPr>
        <p:txBody>
          <a:bodyPr wrap="square" rtlCol="0">
            <a:spAutoFit/>
          </a:bodyPr>
          <a:lstStyle/>
          <a:p>
            <a:pPr algn="ctr"/>
            <a:r>
              <a:rPr lang="en-US" dirty="0" smtClean="0"/>
              <a:t>I/0</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I/1</a:t>
            </a:r>
            <a:endParaRPr lang="en-US" dirty="0"/>
          </a:p>
        </p:txBody>
      </p:sp>
      <p:sp>
        <p:nvSpPr>
          <p:cNvPr id="105" name="TextBox 104"/>
          <p:cNvSpPr txBox="1"/>
          <p:nvPr/>
        </p:nvSpPr>
        <p:spPr>
          <a:xfrm>
            <a:off x="5152698" y="4856936"/>
            <a:ext cx="914400" cy="369332"/>
          </a:xfrm>
          <a:prstGeom prst="rect">
            <a:avLst/>
          </a:prstGeom>
          <a:noFill/>
        </p:spPr>
        <p:txBody>
          <a:bodyPr wrap="square" rtlCol="0">
            <a:spAutoFit/>
          </a:bodyPr>
          <a:lstStyle/>
          <a:p>
            <a:pPr algn="ctr"/>
            <a:r>
              <a:rPr lang="en-US" dirty="0" smtClean="0"/>
              <a:t>I/2</a:t>
            </a:r>
            <a:endParaRPr lang="en-US" dirty="0"/>
          </a:p>
        </p:txBody>
      </p:sp>
      <p:sp>
        <p:nvSpPr>
          <p:cNvPr id="106" name="TextBox 105"/>
          <p:cNvSpPr txBox="1"/>
          <p:nvPr/>
        </p:nvSpPr>
        <p:spPr>
          <a:xfrm>
            <a:off x="6400800" y="4861034"/>
            <a:ext cx="609600" cy="381000"/>
          </a:xfrm>
          <a:prstGeom prst="rect">
            <a:avLst/>
          </a:prstGeom>
          <a:noFill/>
        </p:spPr>
        <p:txBody>
          <a:bodyPr wrap="square" rtlCol="0">
            <a:spAutoFit/>
          </a:bodyPr>
          <a:lstStyle/>
          <a:p>
            <a:r>
              <a:rPr lang="en-US" dirty="0" smtClean="0"/>
              <a:t>O/2</a:t>
            </a:r>
            <a:endParaRPr lang="en-US" dirty="0"/>
          </a:p>
        </p:txBody>
      </p:sp>
      <p:sp>
        <p:nvSpPr>
          <p:cNvPr id="107" name="Oval 106"/>
          <p:cNvSpPr/>
          <p:nvPr/>
        </p:nvSpPr>
        <p:spPr>
          <a:xfrm>
            <a:off x="7696200" y="51816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8305800" y="5470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382000" y="5044966"/>
            <a:ext cx="609600" cy="381000"/>
          </a:xfrm>
          <a:prstGeom prst="rect">
            <a:avLst/>
          </a:prstGeom>
          <a:noFill/>
        </p:spPr>
        <p:txBody>
          <a:bodyPr wrap="square" rtlCol="0">
            <a:spAutoFit/>
          </a:bodyPr>
          <a:lstStyle/>
          <a:p>
            <a:r>
              <a:rPr lang="en-US" dirty="0" smtClean="0"/>
              <a:t>O/2</a:t>
            </a:r>
            <a:endParaRPr lang="en-US" dirty="0"/>
          </a:p>
        </p:txBody>
      </p:sp>
      <p:sp>
        <p:nvSpPr>
          <p:cNvPr id="110"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27</a:t>
            </a:fld>
            <a:endParaRPr lang="en-US" dirty="0">
              <a:solidFill>
                <a:srgbClr val="7C7044"/>
              </a:solidFill>
            </a:endParaRPr>
          </a:p>
        </p:txBody>
      </p:sp>
    </p:spTree>
    <p:extLst>
      <p:ext uri="{BB962C8B-B14F-4D97-AF65-F5344CB8AC3E}">
        <p14:creationId xmlns:p14="http://schemas.microsoft.com/office/powerpoint/2010/main" val="253676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2672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40386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885498" y="5457498"/>
            <a:ext cx="444064" cy="2575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96200" y="3733800"/>
            <a:ext cx="609600" cy="609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305800" y="40228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3924296" y="3787091"/>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143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5524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791200" y="40404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8768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37942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Double Bracket 55"/>
          <p:cNvSpPr/>
          <p:nvPr/>
        </p:nvSpPr>
        <p:spPr>
          <a:xfrm>
            <a:off x="6324600" y="3733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10400" y="40380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7010400" y="1001106"/>
            <a:ext cx="18288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1" name="TextBox 70"/>
          <p:cNvSpPr txBox="1"/>
          <p:nvPr/>
        </p:nvSpPr>
        <p:spPr>
          <a:xfrm>
            <a:off x="8382000" y="3597166"/>
            <a:ext cx="609600" cy="381000"/>
          </a:xfrm>
          <a:prstGeom prst="rect">
            <a:avLst/>
          </a:prstGeom>
          <a:noFill/>
        </p:spPr>
        <p:txBody>
          <a:bodyPr wrap="square" rtlCol="0">
            <a:spAutoFit/>
          </a:bodyPr>
          <a:lstStyle/>
          <a:p>
            <a:r>
              <a:rPr lang="en-US" dirty="0" smtClean="0"/>
              <a:t>O/1</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5" name="TextBox 74"/>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All inputs are open/off, so output O/1 is energized</a:t>
            </a:r>
            <a:endParaRPr lang="en-US" sz="2800" dirty="0">
              <a:solidFill>
                <a:srgbClr val="7C7044"/>
              </a:solidFill>
              <a:latin typeface="Arial Black" panose="020B0A04020102020204" pitchFamily="34" charset="0"/>
            </a:endParaRPr>
          </a:p>
        </p:txBody>
      </p:sp>
      <p:sp>
        <p:nvSpPr>
          <p:cNvPr id="76" name="TextBox 75"/>
          <p:cNvSpPr txBox="1"/>
          <p:nvPr/>
        </p:nvSpPr>
        <p:spPr>
          <a:xfrm>
            <a:off x="2257098" y="1840468"/>
            <a:ext cx="914400" cy="369332"/>
          </a:xfrm>
          <a:prstGeom prst="rect">
            <a:avLst/>
          </a:prstGeom>
          <a:no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no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noFill/>
        </p:spPr>
        <p:txBody>
          <a:bodyPr wrap="square" rtlCol="0">
            <a:spAutoFit/>
          </a:bodyPr>
          <a:lstStyle/>
          <a:p>
            <a:pPr algn="ctr"/>
            <a:r>
              <a:rPr lang="en-US" dirty="0" smtClean="0"/>
              <a:t>I/1</a:t>
            </a:r>
            <a:endParaRPr lang="en-US" dirty="0"/>
          </a:p>
        </p:txBody>
      </p:sp>
      <p:sp>
        <p:nvSpPr>
          <p:cNvPr id="80" name="TextBox 79"/>
          <p:cNvSpPr txBox="1"/>
          <p:nvPr/>
        </p:nvSpPr>
        <p:spPr>
          <a:xfrm>
            <a:off x="5152698" y="3409136"/>
            <a:ext cx="914400" cy="369332"/>
          </a:xfrm>
          <a:prstGeom prst="rect">
            <a:avLst/>
          </a:prstGeom>
          <a:noFill/>
        </p:spPr>
        <p:txBody>
          <a:bodyPr wrap="square" rtlCol="0">
            <a:spAutoFit/>
          </a:bodyPr>
          <a:lstStyle/>
          <a:p>
            <a:pPr algn="ctr"/>
            <a:r>
              <a:rPr lang="en-US" dirty="0" smtClean="0"/>
              <a:t>I/2</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3" name="TextBox 82"/>
          <p:cNvSpPr txBox="1"/>
          <p:nvPr/>
        </p:nvSpPr>
        <p:spPr>
          <a:xfrm>
            <a:off x="6400800" y="3413234"/>
            <a:ext cx="609600" cy="381000"/>
          </a:xfrm>
          <a:prstGeom prst="rect">
            <a:avLst/>
          </a:prstGeom>
          <a:noFill/>
        </p:spPr>
        <p:txBody>
          <a:bodyPr wrap="square" rtlCol="0">
            <a:spAutoFit/>
          </a:bodyPr>
          <a:lstStyle/>
          <a:p>
            <a:r>
              <a:rPr lang="en-US" dirty="0" smtClean="0"/>
              <a:t>O/1</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5143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5524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791200" y="54882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8768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5372096"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Double Bracket 99"/>
          <p:cNvSpPr/>
          <p:nvPr/>
        </p:nvSpPr>
        <p:spPr>
          <a:xfrm>
            <a:off x="6324600" y="51816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1" name="Straight Connector 100"/>
          <p:cNvCxnSpPr/>
          <p:nvPr/>
        </p:nvCxnSpPr>
        <p:spPr>
          <a:xfrm rot="5400000">
            <a:off x="2483068" y="52867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010400" y="54858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noFill/>
        </p:spPr>
        <p:txBody>
          <a:bodyPr wrap="square" rtlCol="0">
            <a:spAutoFit/>
          </a:bodyPr>
          <a:lstStyle/>
          <a:p>
            <a:pPr algn="ctr"/>
            <a:r>
              <a:rPr lang="en-US" dirty="0" smtClean="0"/>
              <a:t>I/0</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I/1</a:t>
            </a:r>
            <a:endParaRPr lang="en-US" dirty="0"/>
          </a:p>
        </p:txBody>
      </p:sp>
      <p:sp>
        <p:nvSpPr>
          <p:cNvPr id="105" name="TextBox 104"/>
          <p:cNvSpPr txBox="1"/>
          <p:nvPr/>
        </p:nvSpPr>
        <p:spPr>
          <a:xfrm>
            <a:off x="5152698" y="4856936"/>
            <a:ext cx="914400" cy="369332"/>
          </a:xfrm>
          <a:prstGeom prst="rect">
            <a:avLst/>
          </a:prstGeom>
          <a:noFill/>
        </p:spPr>
        <p:txBody>
          <a:bodyPr wrap="square" rtlCol="0">
            <a:spAutoFit/>
          </a:bodyPr>
          <a:lstStyle/>
          <a:p>
            <a:pPr algn="ctr"/>
            <a:r>
              <a:rPr lang="en-US" dirty="0" smtClean="0"/>
              <a:t>I/2</a:t>
            </a:r>
            <a:endParaRPr lang="en-US" dirty="0"/>
          </a:p>
        </p:txBody>
      </p:sp>
      <p:sp>
        <p:nvSpPr>
          <p:cNvPr id="106" name="TextBox 105"/>
          <p:cNvSpPr txBox="1"/>
          <p:nvPr/>
        </p:nvSpPr>
        <p:spPr>
          <a:xfrm>
            <a:off x="6400800" y="4861034"/>
            <a:ext cx="609600" cy="381000"/>
          </a:xfrm>
          <a:prstGeom prst="rect">
            <a:avLst/>
          </a:prstGeom>
          <a:noFill/>
        </p:spPr>
        <p:txBody>
          <a:bodyPr wrap="square" rtlCol="0">
            <a:spAutoFit/>
          </a:bodyPr>
          <a:lstStyle/>
          <a:p>
            <a:r>
              <a:rPr lang="en-US" dirty="0" smtClean="0"/>
              <a:t>O/2</a:t>
            </a:r>
            <a:endParaRPr lang="en-US" dirty="0"/>
          </a:p>
        </p:txBody>
      </p:sp>
      <p:sp>
        <p:nvSpPr>
          <p:cNvPr id="107" name="Oval 106"/>
          <p:cNvSpPr/>
          <p:nvPr/>
        </p:nvSpPr>
        <p:spPr>
          <a:xfrm>
            <a:off x="7696200" y="51816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8305800" y="5470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382000" y="5044966"/>
            <a:ext cx="609600" cy="381000"/>
          </a:xfrm>
          <a:prstGeom prst="rect">
            <a:avLst/>
          </a:prstGeom>
          <a:noFill/>
        </p:spPr>
        <p:txBody>
          <a:bodyPr wrap="square" rtlCol="0">
            <a:spAutoFit/>
          </a:bodyPr>
          <a:lstStyle/>
          <a:p>
            <a:r>
              <a:rPr lang="en-US" dirty="0" smtClean="0"/>
              <a:t>O/2</a:t>
            </a:r>
            <a:endParaRPr lang="en-US" dirty="0"/>
          </a:p>
        </p:txBody>
      </p:sp>
      <p:sp>
        <p:nvSpPr>
          <p:cNvPr id="110"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28</a:t>
            </a:fld>
            <a:endParaRPr lang="en-US" dirty="0">
              <a:solidFill>
                <a:srgbClr val="7C7044"/>
              </a:solidFill>
            </a:endParaRPr>
          </a:p>
        </p:txBody>
      </p:sp>
    </p:spTree>
    <p:extLst>
      <p:ext uri="{BB962C8B-B14F-4D97-AF65-F5344CB8AC3E}">
        <p14:creationId xmlns:p14="http://schemas.microsoft.com/office/powerpoint/2010/main" val="355117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885498" y="5457498"/>
            <a:ext cx="444064" cy="2575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96200" y="3733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305800" y="40228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3924296" y="3787091"/>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143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5524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791200" y="40404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8768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37942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Double Bracket 55"/>
          <p:cNvSpPr/>
          <p:nvPr/>
        </p:nvSpPr>
        <p:spPr>
          <a:xfrm>
            <a:off x="6324600" y="3733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10400" y="40380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7017441" y="990600"/>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1" name="TextBox 70"/>
          <p:cNvSpPr txBox="1"/>
          <p:nvPr/>
        </p:nvSpPr>
        <p:spPr>
          <a:xfrm>
            <a:off x="8382000" y="3597166"/>
            <a:ext cx="609600" cy="381000"/>
          </a:xfrm>
          <a:prstGeom prst="rect">
            <a:avLst/>
          </a:prstGeom>
          <a:noFill/>
        </p:spPr>
        <p:txBody>
          <a:bodyPr wrap="square" rtlCol="0">
            <a:spAutoFit/>
          </a:bodyPr>
          <a:lstStyle/>
          <a:p>
            <a:r>
              <a:rPr lang="en-US" dirty="0" smtClean="0"/>
              <a:t>O/1</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5" name="TextBox 74"/>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Look at the inputs and determine which output will energize</a:t>
            </a:r>
            <a:endParaRPr lang="en-US" sz="2800" dirty="0">
              <a:solidFill>
                <a:srgbClr val="7C7044"/>
              </a:solidFill>
              <a:latin typeface="Arial Black" panose="020B0A04020102020204" pitchFamily="34" charset="0"/>
            </a:endParaRPr>
          </a:p>
        </p:txBody>
      </p:sp>
      <p:sp>
        <p:nvSpPr>
          <p:cNvPr id="76" name="TextBox 75"/>
          <p:cNvSpPr txBox="1"/>
          <p:nvPr/>
        </p:nvSpPr>
        <p:spPr>
          <a:xfrm>
            <a:off x="2257098" y="1840468"/>
            <a:ext cx="914400" cy="369332"/>
          </a:xfrm>
          <a:prstGeom prst="rect">
            <a:avLst/>
          </a:prstGeom>
          <a:no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no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noFill/>
        </p:spPr>
        <p:txBody>
          <a:bodyPr wrap="square" rtlCol="0">
            <a:spAutoFit/>
          </a:bodyPr>
          <a:lstStyle/>
          <a:p>
            <a:pPr algn="ctr"/>
            <a:r>
              <a:rPr lang="en-US" dirty="0" smtClean="0"/>
              <a:t>I/1</a:t>
            </a:r>
            <a:endParaRPr lang="en-US" dirty="0"/>
          </a:p>
        </p:txBody>
      </p:sp>
      <p:sp>
        <p:nvSpPr>
          <p:cNvPr id="80" name="TextBox 79"/>
          <p:cNvSpPr txBox="1"/>
          <p:nvPr/>
        </p:nvSpPr>
        <p:spPr>
          <a:xfrm>
            <a:off x="5152698" y="3409136"/>
            <a:ext cx="914400" cy="369332"/>
          </a:xfrm>
          <a:prstGeom prst="rect">
            <a:avLst/>
          </a:prstGeom>
          <a:noFill/>
        </p:spPr>
        <p:txBody>
          <a:bodyPr wrap="square" rtlCol="0">
            <a:spAutoFit/>
          </a:bodyPr>
          <a:lstStyle/>
          <a:p>
            <a:pPr algn="ctr"/>
            <a:r>
              <a:rPr lang="en-US" dirty="0" smtClean="0"/>
              <a:t>I/2</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3" name="TextBox 82"/>
          <p:cNvSpPr txBox="1"/>
          <p:nvPr/>
        </p:nvSpPr>
        <p:spPr>
          <a:xfrm>
            <a:off x="6400800" y="3413234"/>
            <a:ext cx="609600" cy="381000"/>
          </a:xfrm>
          <a:prstGeom prst="rect">
            <a:avLst/>
          </a:prstGeom>
          <a:noFill/>
        </p:spPr>
        <p:txBody>
          <a:bodyPr wrap="square" rtlCol="0">
            <a:spAutoFit/>
          </a:bodyPr>
          <a:lstStyle/>
          <a:p>
            <a:r>
              <a:rPr lang="en-US" dirty="0" smtClean="0"/>
              <a:t>O/1</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5143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5524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791200" y="54882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8768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5372096"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Double Bracket 99"/>
          <p:cNvSpPr/>
          <p:nvPr/>
        </p:nvSpPr>
        <p:spPr>
          <a:xfrm>
            <a:off x="6324600" y="51816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1" name="Straight Connector 100"/>
          <p:cNvCxnSpPr/>
          <p:nvPr/>
        </p:nvCxnSpPr>
        <p:spPr>
          <a:xfrm rot="5400000">
            <a:off x="2483068" y="52867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010400" y="54858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noFill/>
        </p:spPr>
        <p:txBody>
          <a:bodyPr wrap="square" rtlCol="0">
            <a:spAutoFit/>
          </a:bodyPr>
          <a:lstStyle/>
          <a:p>
            <a:pPr algn="ctr"/>
            <a:r>
              <a:rPr lang="en-US" dirty="0" smtClean="0"/>
              <a:t>I/0</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I/1</a:t>
            </a:r>
            <a:endParaRPr lang="en-US" dirty="0"/>
          </a:p>
        </p:txBody>
      </p:sp>
      <p:sp>
        <p:nvSpPr>
          <p:cNvPr id="105" name="TextBox 104"/>
          <p:cNvSpPr txBox="1"/>
          <p:nvPr/>
        </p:nvSpPr>
        <p:spPr>
          <a:xfrm>
            <a:off x="5152698" y="4856936"/>
            <a:ext cx="914400" cy="369332"/>
          </a:xfrm>
          <a:prstGeom prst="rect">
            <a:avLst/>
          </a:prstGeom>
          <a:noFill/>
        </p:spPr>
        <p:txBody>
          <a:bodyPr wrap="square" rtlCol="0">
            <a:spAutoFit/>
          </a:bodyPr>
          <a:lstStyle/>
          <a:p>
            <a:pPr algn="ctr"/>
            <a:r>
              <a:rPr lang="en-US" dirty="0" smtClean="0"/>
              <a:t>I/2</a:t>
            </a:r>
            <a:endParaRPr lang="en-US" dirty="0"/>
          </a:p>
        </p:txBody>
      </p:sp>
      <p:sp>
        <p:nvSpPr>
          <p:cNvPr id="106" name="TextBox 105"/>
          <p:cNvSpPr txBox="1"/>
          <p:nvPr/>
        </p:nvSpPr>
        <p:spPr>
          <a:xfrm>
            <a:off x="6400800" y="4861034"/>
            <a:ext cx="609600" cy="381000"/>
          </a:xfrm>
          <a:prstGeom prst="rect">
            <a:avLst/>
          </a:prstGeom>
          <a:noFill/>
        </p:spPr>
        <p:txBody>
          <a:bodyPr wrap="square" rtlCol="0">
            <a:spAutoFit/>
          </a:bodyPr>
          <a:lstStyle/>
          <a:p>
            <a:r>
              <a:rPr lang="en-US" dirty="0" smtClean="0"/>
              <a:t>O/2</a:t>
            </a:r>
            <a:endParaRPr lang="en-US" dirty="0"/>
          </a:p>
        </p:txBody>
      </p:sp>
      <p:sp>
        <p:nvSpPr>
          <p:cNvPr id="107" name="Oval 106"/>
          <p:cNvSpPr/>
          <p:nvPr/>
        </p:nvSpPr>
        <p:spPr>
          <a:xfrm>
            <a:off x="7696200" y="51816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8305800" y="5470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382000" y="5044966"/>
            <a:ext cx="609600" cy="381000"/>
          </a:xfrm>
          <a:prstGeom prst="rect">
            <a:avLst/>
          </a:prstGeom>
          <a:noFill/>
        </p:spPr>
        <p:txBody>
          <a:bodyPr wrap="square" rtlCol="0">
            <a:spAutoFit/>
          </a:bodyPr>
          <a:lstStyle/>
          <a:p>
            <a:r>
              <a:rPr lang="en-US" dirty="0" smtClean="0"/>
              <a:t>O/2</a:t>
            </a:r>
            <a:endParaRPr lang="en-US" dirty="0"/>
          </a:p>
        </p:txBody>
      </p:sp>
      <p:sp>
        <p:nvSpPr>
          <p:cNvPr id="110"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29</a:t>
            </a:fld>
            <a:endParaRPr lang="en-US" dirty="0">
              <a:solidFill>
                <a:srgbClr val="7C7044"/>
              </a:solidFill>
            </a:endParaRPr>
          </a:p>
        </p:txBody>
      </p:sp>
    </p:spTree>
    <p:extLst>
      <p:ext uri="{BB962C8B-B14F-4D97-AF65-F5344CB8AC3E}">
        <p14:creationId xmlns:p14="http://schemas.microsoft.com/office/powerpoint/2010/main" val="67381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C7044"/>
                </a:solidFill>
              </a:rPr>
              <a:t>AGENDA</a:t>
            </a:r>
            <a:endParaRPr lang="en-US" dirty="0">
              <a:solidFill>
                <a:srgbClr val="7C7044"/>
              </a:solidFill>
            </a:endParaRP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t>3</a:t>
            </a:fld>
            <a:endParaRPr lang="en-US" dirty="0">
              <a:solidFill>
                <a:srgbClr val="7C7044"/>
              </a:solidFill>
            </a:endParaRPr>
          </a:p>
        </p:txBody>
      </p:sp>
      <p:sp>
        <p:nvSpPr>
          <p:cNvPr id="5" name="Rectangle 4"/>
          <p:cNvSpPr/>
          <p:nvPr/>
        </p:nvSpPr>
        <p:spPr>
          <a:xfrm>
            <a:off x="522761" y="1143000"/>
            <a:ext cx="8001000" cy="2874633"/>
          </a:xfrm>
          <a:prstGeom prst="rect">
            <a:avLst/>
          </a:prstGeom>
        </p:spPr>
        <p:txBody>
          <a:bodyPr lIns="82296" tIns="36576" rIns="82296" bIns="36576">
            <a:spAutoFit/>
          </a:bodyPr>
          <a:lstStyle/>
          <a:p>
            <a:pPr marL="0" indent="0">
              <a:spcBef>
                <a:spcPts val="1200"/>
              </a:spcBef>
              <a:spcAft>
                <a:spcPts val="0"/>
              </a:spcAft>
              <a:buNone/>
              <a:defRPr/>
            </a:pPr>
            <a:r>
              <a:rPr lang="en-US" sz="2800" b="1" dirty="0" smtClean="0">
                <a:solidFill>
                  <a:srgbClr val="7C7044"/>
                </a:solidFill>
                <a:latin typeface="Arial Black" panose="020B0A04020102020204" pitchFamily="34" charset="0"/>
              </a:rPr>
              <a:t>SESSION III: </a:t>
            </a:r>
          </a:p>
          <a:p>
            <a:pPr marL="228600" indent="-231775">
              <a:spcBef>
                <a:spcPts val="0"/>
              </a:spcBef>
              <a:buFont typeface="Arial" pitchFamily="34" charset="0"/>
              <a:buChar char="•"/>
              <a:defRPr/>
            </a:pPr>
            <a:r>
              <a:rPr lang="en-US" sz="2200" dirty="0" smtClean="0">
                <a:solidFill>
                  <a:srgbClr val="7C7044"/>
                </a:solidFill>
                <a:latin typeface="Arial Black" panose="020B0A04020102020204" pitchFamily="34" charset="0"/>
              </a:rPr>
              <a:t>Branch Instructions and Internal Bits</a:t>
            </a:r>
          </a:p>
          <a:p>
            <a:pPr marL="228600" indent="-231775">
              <a:spcBef>
                <a:spcPts val="0"/>
              </a:spcBef>
              <a:buFont typeface="Arial" pitchFamily="34" charset="0"/>
              <a:buChar char="•"/>
              <a:defRPr/>
            </a:pPr>
            <a:r>
              <a:rPr lang="en-US" sz="2200" dirty="0" smtClean="0">
                <a:solidFill>
                  <a:srgbClr val="7C7044"/>
                </a:solidFill>
                <a:latin typeface="Arial Black" panose="020B0A04020102020204" pitchFamily="34" charset="0"/>
              </a:rPr>
              <a:t>Activities: </a:t>
            </a:r>
            <a:r>
              <a:rPr lang="en-US" sz="2200" dirty="0" err="1" smtClean="0">
                <a:solidFill>
                  <a:srgbClr val="7C7044"/>
                </a:solidFill>
                <a:latin typeface="Arial Black" panose="020B0A04020102020204" pitchFamily="34" charset="0"/>
              </a:rPr>
              <a:t>LogixPro</a:t>
            </a:r>
            <a:r>
              <a:rPr lang="en-US" sz="2200" dirty="0" smtClean="0">
                <a:solidFill>
                  <a:srgbClr val="7C7044"/>
                </a:solidFill>
                <a:latin typeface="Arial Black" panose="020B0A04020102020204" pitchFamily="34" charset="0"/>
              </a:rPr>
              <a:t> Door Simulation Lab </a:t>
            </a:r>
          </a:p>
          <a:p>
            <a:pPr marL="228600" indent="-231775">
              <a:spcBef>
                <a:spcPts val="0"/>
              </a:spcBef>
              <a:buFont typeface="Arial" pitchFamily="34" charset="0"/>
              <a:buChar char="•"/>
              <a:defRPr/>
            </a:pPr>
            <a:endParaRPr lang="en-US" sz="2200" dirty="0">
              <a:solidFill>
                <a:srgbClr val="7C7044"/>
              </a:solidFill>
              <a:latin typeface="Arial Black" panose="020B0A04020102020204" pitchFamily="34" charset="0"/>
            </a:endParaRPr>
          </a:p>
          <a:p>
            <a:pPr>
              <a:spcBef>
                <a:spcPts val="0"/>
              </a:spcBef>
              <a:defRPr/>
            </a:pPr>
            <a:r>
              <a:rPr lang="en-US" sz="2800" dirty="0" smtClean="0">
                <a:solidFill>
                  <a:srgbClr val="7C7044"/>
                </a:solidFill>
                <a:latin typeface="Arial Black" panose="020B0A04020102020204" pitchFamily="34" charset="0"/>
              </a:rPr>
              <a:t>LUNCH</a:t>
            </a:r>
          </a:p>
          <a:p>
            <a:pPr marL="0" indent="0">
              <a:spcBef>
                <a:spcPts val="1200"/>
              </a:spcBef>
              <a:spcAft>
                <a:spcPts val="0"/>
              </a:spcAft>
              <a:buNone/>
              <a:defRPr/>
            </a:pPr>
            <a:r>
              <a:rPr lang="en-US" sz="2800" b="1" dirty="0">
                <a:solidFill>
                  <a:srgbClr val="7C7044"/>
                </a:solidFill>
                <a:latin typeface="Arial Black" panose="020B0A04020102020204" pitchFamily="34" charset="0"/>
              </a:rPr>
              <a:t>SESSION III: </a:t>
            </a:r>
          </a:p>
          <a:p>
            <a:pPr marL="228600" indent="-231775">
              <a:spcBef>
                <a:spcPts val="0"/>
              </a:spcBef>
              <a:spcAft>
                <a:spcPts val="1200"/>
              </a:spcAft>
              <a:buFont typeface="Arial" pitchFamily="34" charset="0"/>
              <a:buChar char="•"/>
              <a:defRPr/>
            </a:pPr>
            <a:r>
              <a:rPr lang="en-US" sz="2200" dirty="0" smtClean="0">
                <a:solidFill>
                  <a:srgbClr val="7C7044"/>
                </a:solidFill>
                <a:latin typeface="Arial Black" panose="020B0A04020102020204" pitchFamily="34" charset="0"/>
              </a:rPr>
              <a:t>Activities: </a:t>
            </a:r>
            <a:r>
              <a:rPr lang="en-US" sz="2200" dirty="0" err="1">
                <a:solidFill>
                  <a:srgbClr val="7C7044"/>
                </a:solidFill>
                <a:latin typeface="Arial Black" panose="020B0A04020102020204" pitchFamily="34" charset="0"/>
              </a:rPr>
              <a:t>LogixPro</a:t>
            </a:r>
            <a:r>
              <a:rPr lang="en-US" sz="2200" dirty="0">
                <a:solidFill>
                  <a:srgbClr val="7C7044"/>
                </a:solidFill>
                <a:latin typeface="Arial Black" panose="020B0A04020102020204" pitchFamily="34" charset="0"/>
              </a:rPr>
              <a:t> Door Simulation Lab </a:t>
            </a:r>
            <a:r>
              <a:rPr lang="en-US" sz="2200" dirty="0" smtClean="0">
                <a:solidFill>
                  <a:srgbClr val="7C7044"/>
                </a:solidFill>
                <a:latin typeface="Arial Black" panose="020B0A04020102020204" pitchFamily="34" charset="0"/>
              </a:rPr>
              <a:t>(Cont’d)</a:t>
            </a:r>
          </a:p>
        </p:txBody>
      </p:sp>
    </p:spTree>
    <p:extLst>
      <p:ext uri="{BB962C8B-B14F-4D97-AF65-F5344CB8AC3E}">
        <p14:creationId xmlns:p14="http://schemas.microsoft.com/office/powerpoint/2010/main" val="24348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885498" y="5457498"/>
            <a:ext cx="444064" cy="2575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96200" y="3733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305800" y="40228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3924296" y="3787091"/>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143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5524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791200" y="40404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8768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37942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Double Bracket 55"/>
          <p:cNvSpPr/>
          <p:nvPr/>
        </p:nvSpPr>
        <p:spPr>
          <a:xfrm>
            <a:off x="6324600" y="3733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10400" y="40380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6977332" y="1001106"/>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1" name="TextBox 70"/>
          <p:cNvSpPr txBox="1"/>
          <p:nvPr/>
        </p:nvSpPr>
        <p:spPr>
          <a:xfrm>
            <a:off x="8382000" y="3597166"/>
            <a:ext cx="609600" cy="381000"/>
          </a:xfrm>
          <a:prstGeom prst="rect">
            <a:avLst/>
          </a:prstGeom>
          <a:noFill/>
        </p:spPr>
        <p:txBody>
          <a:bodyPr wrap="square" rtlCol="0">
            <a:spAutoFit/>
          </a:bodyPr>
          <a:lstStyle/>
          <a:p>
            <a:r>
              <a:rPr lang="en-US" dirty="0" smtClean="0"/>
              <a:t>O/1</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5" name="TextBox 74"/>
          <p:cNvSpPr txBox="1"/>
          <p:nvPr/>
        </p:nvSpPr>
        <p:spPr>
          <a:xfrm>
            <a:off x="228600" y="137160"/>
            <a:ext cx="8412480" cy="504754"/>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Output O/2 will energize</a:t>
            </a:r>
            <a:endParaRPr lang="en-US" sz="2800" dirty="0">
              <a:solidFill>
                <a:srgbClr val="7C7044"/>
              </a:solidFill>
              <a:latin typeface="Arial Black" panose="020B0A04020102020204" pitchFamily="34" charset="0"/>
            </a:endParaRPr>
          </a:p>
        </p:txBody>
      </p:sp>
      <p:sp>
        <p:nvSpPr>
          <p:cNvPr id="76" name="TextBox 75"/>
          <p:cNvSpPr txBox="1"/>
          <p:nvPr/>
        </p:nvSpPr>
        <p:spPr>
          <a:xfrm>
            <a:off x="2257098" y="1840468"/>
            <a:ext cx="914400" cy="369332"/>
          </a:xfrm>
          <a:prstGeom prst="rect">
            <a:avLst/>
          </a:prstGeom>
          <a:no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no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noFill/>
        </p:spPr>
        <p:txBody>
          <a:bodyPr wrap="square" rtlCol="0">
            <a:spAutoFit/>
          </a:bodyPr>
          <a:lstStyle/>
          <a:p>
            <a:pPr algn="ctr"/>
            <a:r>
              <a:rPr lang="en-US" dirty="0" smtClean="0"/>
              <a:t>I/1</a:t>
            </a:r>
            <a:endParaRPr lang="en-US" dirty="0"/>
          </a:p>
        </p:txBody>
      </p:sp>
      <p:sp>
        <p:nvSpPr>
          <p:cNvPr id="80" name="TextBox 79"/>
          <p:cNvSpPr txBox="1"/>
          <p:nvPr/>
        </p:nvSpPr>
        <p:spPr>
          <a:xfrm>
            <a:off x="5152698" y="3409136"/>
            <a:ext cx="914400" cy="369332"/>
          </a:xfrm>
          <a:prstGeom prst="rect">
            <a:avLst/>
          </a:prstGeom>
          <a:noFill/>
        </p:spPr>
        <p:txBody>
          <a:bodyPr wrap="square" rtlCol="0">
            <a:spAutoFit/>
          </a:bodyPr>
          <a:lstStyle/>
          <a:p>
            <a:pPr algn="ctr"/>
            <a:r>
              <a:rPr lang="en-US" dirty="0" smtClean="0"/>
              <a:t>I/2</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3" name="TextBox 82"/>
          <p:cNvSpPr txBox="1"/>
          <p:nvPr/>
        </p:nvSpPr>
        <p:spPr>
          <a:xfrm>
            <a:off x="6400800" y="3413234"/>
            <a:ext cx="609600" cy="381000"/>
          </a:xfrm>
          <a:prstGeom prst="rect">
            <a:avLst/>
          </a:prstGeom>
          <a:noFill/>
        </p:spPr>
        <p:txBody>
          <a:bodyPr wrap="square" rtlCol="0">
            <a:spAutoFit/>
          </a:bodyPr>
          <a:lstStyle/>
          <a:p>
            <a:r>
              <a:rPr lang="en-US" dirty="0" smtClean="0"/>
              <a:t>O/1</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5143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5524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791200" y="54882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8768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5372096"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Double Bracket 99"/>
          <p:cNvSpPr/>
          <p:nvPr/>
        </p:nvSpPr>
        <p:spPr>
          <a:xfrm>
            <a:off x="6324600" y="51816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1" name="Straight Connector 100"/>
          <p:cNvCxnSpPr/>
          <p:nvPr/>
        </p:nvCxnSpPr>
        <p:spPr>
          <a:xfrm rot="5400000">
            <a:off x="2483068" y="52867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010400" y="54858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noFill/>
        </p:spPr>
        <p:txBody>
          <a:bodyPr wrap="square" rtlCol="0">
            <a:spAutoFit/>
          </a:bodyPr>
          <a:lstStyle/>
          <a:p>
            <a:pPr algn="ctr"/>
            <a:r>
              <a:rPr lang="en-US" dirty="0" smtClean="0"/>
              <a:t>I/0</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I/1</a:t>
            </a:r>
            <a:endParaRPr lang="en-US" dirty="0"/>
          </a:p>
        </p:txBody>
      </p:sp>
      <p:sp>
        <p:nvSpPr>
          <p:cNvPr id="105" name="TextBox 104"/>
          <p:cNvSpPr txBox="1"/>
          <p:nvPr/>
        </p:nvSpPr>
        <p:spPr>
          <a:xfrm>
            <a:off x="5152698" y="4856936"/>
            <a:ext cx="914400" cy="369332"/>
          </a:xfrm>
          <a:prstGeom prst="rect">
            <a:avLst/>
          </a:prstGeom>
          <a:noFill/>
        </p:spPr>
        <p:txBody>
          <a:bodyPr wrap="square" rtlCol="0">
            <a:spAutoFit/>
          </a:bodyPr>
          <a:lstStyle/>
          <a:p>
            <a:pPr algn="ctr"/>
            <a:r>
              <a:rPr lang="en-US" dirty="0" smtClean="0"/>
              <a:t>I/2</a:t>
            </a:r>
            <a:endParaRPr lang="en-US" dirty="0"/>
          </a:p>
        </p:txBody>
      </p:sp>
      <p:sp>
        <p:nvSpPr>
          <p:cNvPr id="106" name="TextBox 105"/>
          <p:cNvSpPr txBox="1"/>
          <p:nvPr/>
        </p:nvSpPr>
        <p:spPr>
          <a:xfrm>
            <a:off x="6400800" y="4861034"/>
            <a:ext cx="609600" cy="381000"/>
          </a:xfrm>
          <a:prstGeom prst="rect">
            <a:avLst/>
          </a:prstGeom>
          <a:noFill/>
        </p:spPr>
        <p:txBody>
          <a:bodyPr wrap="square" rtlCol="0">
            <a:spAutoFit/>
          </a:bodyPr>
          <a:lstStyle/>
          <a:p>
            <a:r>
              <a:rPr lang="en-US" dirty="0" smtClean="0"/>
              <a:t>O/2</a:t>
            </a:r>
            <a:endParaRPr lang="en-US" dirty="0"/>
          </a:p>
        </p:txBody>
      </p:sp>
      <p:sp>
        <p:nvSpPr>
          <p:cNvPr id="107" name="Oval 106"/>
          <p:cNvSpPr/>
          <p:nvPr/>
        </p:nvSpPr>
        <p:spPr>
          <a:xfrm>
            <a:off x="7696200" y="5181600"/>
            <a:ext cx="609600" cy="609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8305800" y="5470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382000" y="5044966"/>
            <a:ext cx="609600" cy="381000"/>
          </a:xfrm>
          <a:prstGeom prst="rect">
            <a:avLst/>
          </a:prstGeom>
          <a:noFill/>
        </p:spPr>
        <p:txBody>
          <a:bodyPr wrap="square" rtlCol="0">
            <a:spAutoFit/>
          </a:bodyPr>
          <a:lstStyle/>
          <a:p>
            <a:r>
              <a:rPr lang="en-US" dirty="0" smtClean="0"/>
              <a:t>O/2</a:t>
            </a:r>
            <a:endParaRPr lang="en-US" dirty="0"/>
          </a:p>
        </p:txBody>
      </p:sp>
      <p:sp>
        <p:nvSpPr>
          <p:cNvPr id="110"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30</a:t>
            </a:fld>
            <a:endParaRPr lang="en-US" dirty="0">
              <a:solidFill>
                <a:srgbClr val="7C7044"/>
              </a:solidFill>
            </a:endParaRPr>
          </a:p>
        </p:txBody>
      </p:sp>
    </p:spTree>
    <p:extLst>
      <p:ext uri="{BB962C8B-B14F-4D97-AF65-F5344CB8AC3E}">
        <p14:creationId xmlns:p14="http://schemas.microsoft.com/office/powerpoint/2010/main" val="100168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346434"/>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2117834"/>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701566" y="5457498"/>
            <a:ext cx="643762" cy="181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96200" y="3733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305800" y="40228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3924296" y="3787091"/>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143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5524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791200" y="40404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8768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37942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Double Bracket 55"/>
          <p:cNvSpPr/>
          <p:nvPr/>
        </p:nvSpPr>
        <p:spPr>
          <a:xfrm>
            <a:off x="6324600" y="3733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10400" y="40380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6958642" y="957590"/>
            <a:ext cx="18288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1" name="TextBox 70"/>
          <p:cNvSpPr txBox="1"/>
          <p:nvPr/>
        </p:nvSpPr>
        <p:spPr>
          <a:xfrm>
            <a:off x="8382000" y="3597166"/>
            <a:ext cx="609600" cy="381000"/>
          </a:xfrm>
          <a:prstGeom prst="rect">
            <a:avLst/>
          </a:prstGeom>
          <a:noFill/>
        </p:spPr>
        <p:txBody>
          <a:bodyPr wrap="square" rtlCol="0">
            <a:spAutoFit/>
          </a:bodyPr>
          <a:lstStyle/>
          <a:p>
            <a:r>
              <a:rPr lang="en-US" dirty="0" smtClean="0"/>
              <a:t>O/1</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5" name="TextBox 74"/>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Look at the inputs and determine which output will energize</a:t>
            </a:r>
            <a:endParaRPr lang="en-US" sz="2800" dirty="0">
              <a:solidFill>
                <a:srgbClr val="7C7044"/>
              </a:solidFill>
              <a:latin typeface="Arial Black" panose="020B0A04020102020204" pitchFamily="34" charset="0"/>
            </a:endParaRPr>
          </a:p>
        </p:txBody>
      </p:sp>
      <p:sp>
        <p:nvSpPr>
          <p:cNvPr id="76" name="TextBox 75"/>
          <p:cNvSpPr txBox="1"/>
          <p:nvPr/>
        </p:nvSpPr>
        <p:spPr>
          <a:xfrm>
            <a:off x="2257098" y="1840468"/>
            <a:ext cx="914400" cy="369332"/>
          </a:xfrm>
          <a:prstGeom prst="rect">
            <a:avLst/>
          </a:prstGeom>
          <a:no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no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noFill/>
        </p:spPr>
        <p:txBody>
          <a:bodyPr wrap="square" rtlCol="0">
            <a:spAutoFit/>
          </a:bodyPr>
          <a:lstStyle/>
          <a:p>
            <a:pPr algn="ctr"/>
            <a:r>
              <a:rPr lang="en-US" dirty="0" smtClean="0"/>
              <a:t>I/1</a:t>
            </a:r>
            <a:endParaRPr lang="en-US" dirty="0"/>
          </a:p>
        </p:txBody>
      </p:sp>
      <p:sp>
        <p:nvSpPr>
          <p:cNvPr id="80" name="TextBox 79"/>
          <p:cNvSpPr txBox="1"/>
          <p:nvPr/>
        </p:nvSpPr>
        <p:spPr>
          <a:xfrm>
            <a:off x="5152698" y="3409136"/>
            <a:ext cx="914400" cy="369332"/>
          </a:xfrm>
          <a:prstGeom prst="rect">
            <a:avLst/>
          </a:prstGeom>
          <a:noFill/>
        </p:spPr>
        <p:txBody>
          <a:bodyPr wrap="square" rtlCol="0">
            <a:spAutoFit/>
          </a:bodyPr>
          <a:lstStyle/>
          <a:p>
            <a:pPr algn="ctr"/>
            <a:r>
              <a:rPr lang="en-US" dirty="0" smtClean="0"/>
              <a:t>I/2</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3" name="TextBox 82"/>
          <p:cNvSpPr txBox="1"/>
          <p:nvPr/>
        </p:nvSpPr>
        <p:spPr>
          <a:xfrm>
            <a:off x="6400800" y="3413234"/>
            <a:ext cx="609600" cy="381000"/>
          </a:xfrm>
          <a:prstGeom prst="rect">
            <a:avLst/>
          </a:prstGeom>
          <a:noFill/>
        </p:spPr>
        <p:txBody>
          <a:bodyPr wrap="square" rtlCol="0">
            <a:spAutoFit/>
          </a:bodyPr>
          <a:lstStyle/>
          <a:p>
            <a:r>
              <a:rPr lang="en-US" dirty="0" smtClean="0"/>
              <a:t>O/1</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5143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5524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791200" y="54882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8768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5372096"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Double Bracket 99"/>
          <p:cNvSpPr/>
          <p:nvPr/>
        </p:nvSpPr>
        <p:spPr>
          <a:xfrm>
            <a:off x="6324600" y="51816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1" name="Straight Connector 100"/>
          <p:cNvCxnSpPr/>
          <p:nvPr/>
        </p:nvCxnSpPr>
        <p:spPr>
          <a:xfrm rot="5400000">
            <a:off x="2483068" y="52867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010400" y="54858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noFill/>
        </p:spPr>
        <p:txBody>
          <a:bodyPr wrap="square" rtlCol="0">
            <a:spAutoFit/>
          </a:bodyPr>
          <a:lstStyle/>
          <a:p>
            <a:pPr algn="ctr"/>
            <a:r>
              <a:rPr lang="en-US" dirty="0" smtClean="0"/>
              <a:t>I/0</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I/1</a:t>
            </a:r>
            <a:endParaRPr lang="en-US" dirty="0"/>
          </a:p>
        </p:txBody>
      </p:sp>
      <p:sp>
        <p:nvSpPr>
          <p:cNvPr id="105" name="TextBox 104"/>
          <p:cNvSpPr txBox="1"/>
          <p:nvPr/>
        </p:nvSpPr>
        <p:spPr>
          <a:xfrm>
            <a:off x="5152698" y="4856936"/>
            <a:ext cx="914400" cy="369332"/>
          </a:xfrm>
          <a:prstGeom prst="rect">
            <a:avLst/>
          </a:prstGeom>
          <a:noFill/>
        </p:spPr>
        <p:txBody>
          <a:bodyPr wrap="square" rtlCol="0">
            <a:spAutoFit/>
          </a:bodyPr>
          <a:lstStyle/>
          <a:p>
            <a:pPr algn="ctr"/>
            <a:r>
              <a:rPr lang="en-US" dirty="0" smtClean="0"/>
              <a:t>I/2</a:t>
            </a:r>
            <a:endParaRPr lang="en-US" dirty="0"/>
          </a:p>
        </p:txBody>
      </p:sp>
      <p:sp>
        <p:nvSpPr>
          <p:cNvPr id="106" name="TextBox 105"/>
          <p:cNvSpPr txBox="1"/>
          <p:nvPr/>
        </p:nvSpPr>
        <p:spPr>
          <a:xfrm>
            <a:off x="6400800" y="4861034"/>
            <a:ext cx="609600" cy="381000"/>
          </a:xfrm>
          <a:prstGeom prst="rect">
            <a:avLst/>
          </a:prstGeom>
          <a:noFill/>
        </p:spPr>
        <p:txBody>
          <a:bodyPr wrap="square" rtlCol="0">
            <a:spAutoFit/>
          </a:bodyPr>
          <a:lstStyle/>
          <a:p>
            <a:r>
              <a:rPr lang="en-US" dirty="0" smtClean="0"/>
              <a:t>O/2</a:t>
            </a:r>
            <a:endParaRPr lang="en-US" dirty="0"/>
          </a:p>
        </p:txBody>
      </p:sp>
      <p:sp>
        <p:nvSpPr>
          <p:cNvPr id="107" name="Oval 106"/>
          <p:cNvSpPr/>
          <p:nvPr/>
        </p:nvSpPr>
        <p:spPr>
          <a:xfrm>
            <a:off x="7696200" y="51816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8305800" y="5470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382000" y="5044966"/>
            <a:ext cx="609600" cy="381000"/>
          </a:xfrm>
          <a:prstGeom prst="rect">
            <a:avLst/>
          </a:prstGeom>
          <a:noFill/>
        </p:spPr>
        <p:txBody>
          <a:bodyPr wrap="square" rtlCol="0">
            <a:spAutoFit/>
          </a:bodyPr>
          <a:lstStyle/>
          <a:p>
            <a:r>
              <a:rPr lang="en-US" dirty="0" smtClean="0"/>
              <a:t>O/2</a:t>
            </a:r>
            <a:endParaRPr lang="en-US" dirty="0"/>
          </a:p>
        </p:txBody>
      </p:sp>
      <p:sp>
        <p:nvSpPr>
          <p:cNvPr id="110"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31</a:t>
            </a:fld>
            <a:endParaRPr lang="en-US" dirty="0">
              <a:solidFill>
                <a:srgbClr val="7C7044"/>
              </a:solidFill>
            </a:endParaRPr>
          </a:p>
        </p:txBody>
      </p:sp>
    </p:spTree>
    <p:extLst>
      <p:ext uri="{BB962C8B-B14F-4D97-AF65-F5344CB8AC3E}">
        <p14:creationId xmlns:p14="http://schemas.microsoft.com/office/powerpoint/2010/main" val="4220108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346434"/>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2117834"/>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701566" y="5457498"/>
            <a:ext cx="643762" cy="181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96200" y="3733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305800" y="40228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3924296" y="3787091"/>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143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5524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791200" y="40404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8768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37942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Double Bracket 55"/>
          <p:cNvSpPr/>
          <p:nvPr/>
        </p:nvSpPr>
        <p:spPr>
          <a:xfrm>
            <a:off x="6324600" y="3733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10400" y="40380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6983385" y="990600"/>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1" name="TextBox 70"/>
          <p:cNvSpPr txBox="1"/>
          <p:nvPr/>
        </p:nvSpPr>
        <p:spPr>
          <a:xfrm>
            <a:off x="8382000" y="3597166"/>
            <a:ext cx="609600" cy="381000"/>
          </a:xfrm>
          <a:prstGeom prst="rect">
            <a:avLst/>
          </a:prstGeom>
          <a:noFill/>
        </p:spPr>
        <p:txBody>
          <a:bodyPr wrap="square" rtlCol="0">
            <a:spAutoFit/>
          </a:bodyPr>
          <a:lstStyle/>
          <a:p>
            <a:r>
              <a:rPr lang="en-US" dirty="0" smtClean="0"/>
              <a:t>O/1</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6" name="TextBox 75"/>
          <p:cNvSpPr txBox="1"/>
          <p:nvPr/>
        </p:nvSpPr>
        <p:spPr>
          <a:xfrm>
            <a:off x="2257098" y="1840468"/>
            <a:ext cx="914400" cy="369332"/>
          </a:xfrm>
          <a:prstGeom prst="rect">
            <a:avLst/>
          </a:prstGeom>
          <a:no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no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noFill/>
        </p:spPr>
        <p:txBody>
          <a:bodyPr wrap="square" rtlCol="0">
            <a:spAutoFit/>
          </a:bodyPr>
          <a:lstStyle/>
          <a:p>
            <a:pPr algn="ctr"/>
            <a:r>
              <a:rPr lang="en-US" dirty="0" smtClean="0"/>
              <a:t>I/1</a:t>
            </a:r>
            <a:endParaRPr lang="en-US" dirty="0"/>
          </a:p>
        </p:txBody>
      </p:sp>
      <p:sp>
        <p:nvSpPr>
          <p:cNvPr id="80" name="TextBox 79"/>
          <p:cNvSpPr txBox="1"/>
          <p:nvPr/>
        </p:nvSpPr>
        <p:spPr>
          <a:xfrm>
            <a:off x="5152698" y="3409136"/>
            <a:ext cx="914400" cy="369332"/>
          </a:xfrm>
          <a:prstGeom prst="rect">
            <a:avLst/>
          </a:prstGeom>
          <a:noFill/>
        </p:spPr>
        <p:txBody>
          <a:bodyPr wrap="square" rtlCol="0">
            <a:spAutoFit/>
          </a:bodyPr>
          <a:lstStyle/>
          <a:p>
            <a:pPr algn="ctr"/>
            <a:r>
              <a:rPr lang="en-US" dirty="0" smtClean="0"/>
              <a:t>I/2</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3" name="TextBox 82"/>
          <p:cNvSpPr txBox="1"/>
          <p:nvPr/>
        </p:nvSpPr>
        <p:spPr>
          <a:xfrm>
            <a:off x="6400800" y="3413234"/>
            <a:ext cx="609600" cy="381000"/>
          </a:xfrm>
          <a:prstGeom prst="rect">
            <a:avLst/>
          </a:prstGeom>
          <a:noFill/>
        </p:spPr>
        <p:txBody>
          <a:bodyPr wrap="square" rtlCol="0">
            <a:spAutoFit/>
          </a:bodyPr>
          <a:lstStyle/>
          <a:p>
            <a:r>
              <a:rPr lang="en-US" dirty="0" smtClean="0"/>
              <a:t>O/1</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5143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5524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791200" y="54882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8768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5372096"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Double Bracket 99"/>
          <p:cNvSpPr/>
          <p:nvPr/>
        </p:nvSpPr>
        <p:spPr>
          <a:xfrm>
            <a:off x="6324600" y="51816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1" name="Straight Connector 100"/>
          <p:cNvCxnSpPr/>
          <p:nvPr/>
        </p:nvCxnSpPr>
        <p:spPr>
          <a:xfrm rot="5400000">
            <a:off x="2483068" y="52867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010400" y="54858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noFill/>
        </p:spPr>
        <p:txBody>
          <a:bodyPr wrap="square" rtlCol="0">
            <a:spAutoFit/>
          </a:bodyPr>
          <a:lstStyle/>
          <a:p>
            <a:pPr algn="ctr"/>
            <a:r>
              <a:rPr lang="en-US" dirty="0" smtClean="0"/>
              <a:t>I/0</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I/1</a:t>
            </a:r>
            <a:endParaRPr lang="en-US" dirty="0"/>
          </a:p>
        </p:txBody>
      </p:sp>
      <p:sp>
        <p:nvSpPr>
          <p:cNvPr id="105" name="TextBox 104"/>
          <p:cNvSpPr txBox="1"/>
          <p:nvPr/>
        </p:nvSpPr>
        <p:spPr>
          <a:xfrm>
            <a:off x="5152698" y="4856936"/>
            <a:ext cx="914400" cy="369332"/>
          </a:xfrm>
          <a:prstGeom prst="rect">
            <a:avLst/>
          </a:prstGeom>
          <a:noFill/>
        </p:spPr>
        <p:txBody>
          <a:bodyPr wrap="square" rtlCol="0">
            <a:spAutoFit/>
          </a:bodyPr>
          <a:lstStyle/>
          <a:p>
            <a:pPr algn="ctr"/>
            <a:r>
              <a:rPr lang="en-US" dirty="0" smtClean="0"/>
              <a:t>I/2</a:t>
            </a:r>
            <a:endParaRPr lang="en-US" dirty="0"/>
          </a:p>
        </p:txBody>
      </p:sp>
      <p:sp>
        <p:nvSpPr>
          <p:cNvPr id="106" name="TextBox 105"/>
          <p:cNvSpPr txBox="1"/>
          <p:nvPr/>
        </p:nvSpPr>
        <p:spPr>
          <a:xfrm>
            <a:off x="6400800" y="4861034"/>
            <a:ext cx="609600" cy="381000"/>
          </a:xfrm>
          <a:prstGeom prst="rect">
            <a:avLst/>
          </a:prstGeom>
          <a:noFill/>
        </p:spPr>
        <p:txBody>
          <a:bodyPr wrap="square" rtlCol="0">
            <a:spAutoFit/>
          </a:bodyPr>
          <a:lstStyle/>
          <a:p>
            <a:r>
              <a:rPr lang="en-US" dirty="0" smtClean="0"/>
              <a:t>O/2</a:t>
            </a:r>
            <a:endParaRPr lang="en-US" dirty="0"/>
          </a:p>
        </p:txBody>
      </p:sp>
      <p:sp>
        <p:nvSpPr>
          <p:cNvPr id="107" name="Oval 106"/>
          <p:cNvSpPr/>
          <p:nvPr/>
        </p:nvSpPr>
        <p:spPr>
          <a:xfrm>
            <a:off x="7696200" y="51816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8305800" y="5470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382000" y="5044966"/>
            <a:ext cx="609600" cy="381000"/>
          </a:xfrm>
          <a:prstGeom prst="rect">
            <a:avLst/>
          </a:prstGeom>
          <a:noFill/>
        </p:spPr>
        <p:txBody>
          <a:bodyPr wrap="square" rtlCol="0">
            <a:spAutoFit/>
          </a:bodyPr>
          <a:lstStyle/>
          <a:p>
            <a:r>
              <a:rPr lang="en-US" dirty="0" smtClean="0"/>
              <a:t>O/2</a:t>
            </a:r>
            <a:endParaRPr lang="en-US" dirty="0"/>
          </a:p>
        </p:txBody>
      </p:sp>
      <p:sp>
        <p:nvSpPr>
          <p:cNvPr id="110" name="TextBox 109"/>
          <p:cNvSpPr txBox="1"/>
          <p:nvPr/>
        </p:nvSpPr>
        <p:spPr>
          <a:xfrm>
            <a:off x="228600" y="137160"/>
            <a:ext cx="8412480" cy="504754"/>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Output O/0 will energize</a:t>
            </a:r>
            <a:endParaRPr lang="en-US" sz="2800" dirty="0">
              <a:solidFill>
                <a:srgbClr val="7C7044"/>
              </a:solidFill>
              <a:latin typeface="Arial Black" panose="020B0A04020102020204" pitchFamily="34" charset="0"/>
            </a:endParaRPr>
          </a:p>
        </p:txBody>
      </p:sp>
      <p:sp>
        <p:nvSpPr>
          <p:cNvPr id="111"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32</a:t>
            </a:fld>
            <a:endParaRPr lang="en-US" dirty="0">
              <a:solidFill>
                <a:srgbClr val="7C7044"/>
              </a:solidFill>
            </a:endParaRPr>
          </a:p>
        </p:txBody>
      </p:sp>
    </p:spTree>
    <p:extLst>
      <p:ext uri="{BB962C8B-B14F-4D97-AF65-F5344CB8AC3E}">
        <p14:creationId xmlns:p14="http://schemas.microsoft.com/office/powerpoint/2010/main" val="333294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701566" y="5457498"/>
            <a:ext cx="643762" cy="181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96200" y="3733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305800" y="40228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3924296" y="227286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143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5524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791200" y="40404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8768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22860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Double Bracket 55"/>
          <p:cNvSpPr/>
          <p:nvPr/>
        </p:nvSpPr>
        <p:spPr>
          <a:xfrm>
            <a:off x="6324600" y="3733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10400" y="40380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6981498" y="990600"/>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1" name="TextBox 70"/>
          <p:cNvSpPr txBox="1"/>
          <p:nvPr/>
        </p:nvSpPr>
        <p:spPr>
          <a:xfrm>
            <a:off x="8382000" y="3597166"/>
            <a:ext cx="609600" cy="381000"/>
          </a:xfrm>
          <a:prstGeom prst="rect">
            <a:avLst/>
          </a:prstGeom>
          <a:noFill/>
        </p:spPr>
        <p:txBody>
          <a:bodyPr wrap="square" rtlCol="0">
            <a:spAutoFit/>
          </a:bodyPr>
          <a:lstStyle/>
          <a:p>
            <a:r>
              <a:rPr lang="en-US" dirty="0" smtClean="0"/>
              <a:t>O/1</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5" name="TextBox 74"/>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Look at the inputs and determine which output will energize</a:t>
            </a:r>
            <a:endParaRPr lang="en-US" sz="2800" dirty="0">
              <a:solidFill>
                <a:srgbClr val="7C7044"/>
              </a:solidFill>
              <a:latin typeface="Arial Black" panose="020B0A04020102020204" pitchFamily="34" charset="0"/>
            </a:endParaRPr>
          </a:p>
        </p:txBody>
      </p:sp>
      <p:sp>
        <p:nvSpPr>
          <p:cNvPr id="76" name="TextBox 75"/>
          <p:cNvSpPr txBox="1"/>
          <p:nvPr/>
        </p:nvSpPr>
        <p:spPr>
          <a:xfrm>
            <a:off x="2257098" y="1840468"/>
            <a:ext cx="914400" cy="369332"/>
          </a:xfrm>
          <a:prstGeom prst="rect">
            <a:avLst/>
          </a:prstGeom>
          <a:no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no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noFill/>
        </p:spPr>
        <p:txBody>
          <a:bodyPr wrap="square" rtlCol="0">
            <a:spAutoFit/>
          </a:bodyPr>
          <a:lstStyle/>
          <a:p>
            <a:pPr algn="ctr"/>
            <a:r>
              <a:rPr lang="en-US" dirty="0" smtClean="0"/>
              <a:t>I/1</a:t>
            </a:r>
            <a:endParaRPr lang="en-US" dirty="0"/>
          </a:p>
        </p:txBody>
      </p:sp>
      <p:sp>
        <p:nvSpPr>
          <p:cNvPr id="80" name="TextBox 79"/>
          <p:cNvSpPr txBox="1"/>
          <p:nvPr/>
        </p:nvSpPr>
        <p:spPr>
          <a:xfrm>
            <a:off x="5152698" y="3409136"/>
            <a:ext cx="914400" cy="369332"/>
          </a:xfrm>
          <a:prstGeom prst="rect">
            <a:avLst/>
          </a:prstGeom>
          <a:noFill/>
        </p:spPr>
        <p:txBody>
          <a:bodyPr wrap="square" rtlCol="0">
            <a:spAutoFit/>
          </a:bodyPr>
          <a:lstStyle/>
          <a:p>
            <a:pPr algn="ctr"/>
            <a:r>
              <a:rPr lang="en-US" dirty="0" smtClean="0"/>
              <a:t>I/2</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3" name="TextBox 82"/>
          <p:cNvSpPr txBox="1"/>
          <p:nvPr/>
        </p:nvSpPr>
        <p:spPr>
          <a:xfrm>
            <a:off x="6400800" y="3413234"/>
            <a:ext cx="609600" cy="381000"/>
          </a:xfrm>
          <a:prstGeom prst="rect">
            <a:avLst/>
          </a:prstGeom>
          <a:noFill/>
        </p:spPr>
        <p:txBody>
          <a:bodyPr wrap="square" rtlCol="0">
            <a:spAutoFit/>
          </a:bodyPr>
          <a:lstStyle/>
          <a:p>
            <a:r>
              <a:rPr lang="en-US" dirty="0" smtClean="0"/>
              <a:t>O/1</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5143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5524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791200" y="54882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8768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5372096"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Double Bracket 99"/>
          <p:cNvSpPr/>
          <p:nvPr/>
        </p:nvSpPr>
        <p:spPr>
          <a:xfrm>
            <a:off x="6324600" y="51816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1" name="Straight Connector 100"/>
          <p:cNvCxnSpPr/>
          <p:nvPr/>
        </p:nvCxnSpPr>
        <p:spPr>
          <a:xfrm rot="5400000">
            <a:off x="2483068" y="52867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010400" y="54858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noFill/>
        </p:spPr>
        <p:txBody>
          <a:bodyPr wrap="square" rtlCol="0">
            <a:spAutoFit/>
          </a:bodyPr>
          <a:lstStyle/>
          <a:p>
            <a:pPr algn="ctr"/>
            <a:r>
              <a:rPr lang="en-US" dirty="0" smtClean="0"/>
              <a:t>I/0</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I/1</a:t>
            </a:r>
            <a:endParaRPr lang="en-US" dirty="0"/>
          </a:p>
        </p:txBody>
      </p:sp>
      <p:sp>
        <p:nvSpPr>
          <p:cNvPr id="105" name="TextBox 104"/>
          <p:cNvSpPr txBox="1"/>
          <p:nvPr/>
        </p:nvSpPr>
        <p:spPr>
          <a:xfrm>
            <a:off x="5152698" y="4856936"/>
            <a:ext cx="914400" cy="369332"/>
          </a:xfrm>
          <a:prstGeom prst="rect">
            <a:avLst/>
          </a:prstGeom>
          <a:noFill/>
        </p:spPr>
        <p:txBody>
          <a:bodyPr wrap="square" rtlCol="0">
            <a:spAutoFit/>
          </a:bodyPr>
          <a:lstStyle/>
          <a:p>
            <a:pPr algn="ctr"/>
            <a:r>
              <a:rPr lang="en-US" dirty="0" smtClean="0"/>
              <a:t>I/2</a:t>
            </a:r>
            <a:endParaRPr lang="en-US" dirty="0"/>
          </a:p>
        </p:txBody>
      </p:sp>
      <p:sp>
        <p:nvSpPr>
          <p:cNvPr id="106" name="TextBox 105"/>
          <p:cNvSpPr txBox="1"/>
          <p:nvPr/>
        </p:nvSpPr>
        <p:spPr>
          <a:xfrm>
            <a:off x="6400800" y="4861034"/>
            <a:ext cx="609600" cy="381000"/>
          </a:xfrm>
          <a:prstGeom prst="rect">
            <a:avLst/>
          </a:prstGeom>
          <a:noFill/>
        </p:spPr>
        <p:txBody>
          <a:bodyPr wrap="square" rtlCol="0">
            <a:spAutoFit/>
          </a:bodyPr>
          <a:lstStyle/>
          <a:p>
            <a:r>
              <a:rPr lang="en-US" dirty="0" smtClean="0"/>
              <a:t>O/2</a:t>
            </a:r>
            <a:endParaRPr lang="en-US" dirty="0"/>
          </a:p>
        </p:txBody>
      </p:sp>
      <p:sp>
        <p:nvSpPr>
          <p:cNvPr id="107" name="Oval 106"/>
          <p:cNvSpPr/>
          <p:nvPr/>
        </p:nvSpPr>
        <p:spPr>
          <a:xfrm>
            <a:off x="7696200" y="51816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8305800" y="5470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382000" y="5044966"/>
            <a:ext cx="609600" cy="381000"/>
          </a:xfrm>
          <a:prstGeom prst="rect">
            <a:avLst/>
          </a:prstGeom>
          <a:noFill/>
        </p:spPr>
        <p:txBody>
          <a:bodyPr wrap="square" rtlCol="0">
            <a:spAutoFit/>
          </a:bodyPr>
          <a:lstStyle/>
          <a:p>
            <a:r>
              <a:rPr lang="en-US" dirty="0" smtClean="0"/>
              <a:t>O/2</a:t>
            </a:r>
            <a:endParaRPr lang="en-US" dirty="0"/>
          </a:p>
        </p:txBody>
      </p:sp>
      <p:sp>
        <p:nvSpPr>
          <p:cNvPr id="110"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33</a:t>
            </a:fld>
            <a:endParaRPr lang="en-US" dirty="0">
              <a:solidFill>
                <a:srgbClr val="7C7044"/>
              </a:solidFill>
            </a:endParaRPr>
          </a:p>
        </p:txBody>
      </p:sp>
    </p:spTree>
    <p:extLst>
      <p:ext uri="{BB962C8B-B14F-4D97-AF65-F5344CB8AC3E}">
        <p14:creationId xmlns:p14="http://schemas.microsoft.com/office/powerpoint/2010/main" val="1032647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701566" y="5457498"/>
            <a:ext cx="643762" cy="181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96200" y="3733800"/>
            <a:ext cx="609600" cy="609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305800" y="40228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3924296" y="227286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143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5524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791200" y="40404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8768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22860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Double Bracket 55"/>
          <p:cNvSpPr/>
          <p:nvPr/>
        </p:nvSpPr>
        <p:spPr>
          <a:xfrm>
            <a:off x="6324600" y="3733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10400" y="40380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6981498" y="990600"/>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1" name="TextBox 70"/>
          <p:cNvSpPr txBox="1"/>
          <p:nvPr/>
        </p:nvSpPr>
        <p:spPr>
          <a:xfrm>
            <a:off x="8382000" y="3597166"/>
            <a:ext cx="609600" cy="381000"/>
          </a:xfrm>
          <a:prstGeom prst="rect">
            <a:avLst/>
          </a:prstGeom>
          <a:noFill/>
        </p:spPr>
        <p:txBody>
          <a:bodyPr wrap="square" rtlCol="0">
            <a:spAutoFit/>
          </a:bodyPr>
          <a:lstStyle/>
          <a:p>
            <a:r>
              <a:rPr lang="en-US" dirty="0" smtClean="0"/>
              <a:t>O/1</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6" name="TextBox 75"/>
          <p:cNvSpPr txBox="1"/>
          <p:nvPr/>
        </p:nvSpPr>
        <p:spPr>
          <a:xfrm>
            <a:off x="2257098" y="1840468"/>
            <a:ext cx="914400" cy="369332"/>
          </a:xfrm>
          <a:prstGeom prst="rect">
            <a:avLst/>
          </a:prstGeom>
          <a:no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no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noFill/>
        </p:spPr>
        <p:txBody>
          <a:bodyPr wrap="square" rtlCol="0">
            <a:spAutoFit/>
          </a:bodyPr>
          <a:lstStyle/>
          <a:p>
            <a:pPr algn="ctr"/>
            <a:r>
              <a:rPr lang="en-US" dirty="0" smtClean="0"/>
              <a:t>I/1</a:t>
            </a:r>
            <a:endParaRPr lang="en-US" dirty="0"/>
          </a:p>
        </p:txBody>
      </p:sp>
      <p:sp>
        <p:nvSpPr>
          <p:cNvPr id="80" name="TextBox 79"/>
          <p:cNvSpPr txBox="1"/>
          <p:nvPr/>
        </p:nvSpPr>
        <p:spPr>
          <a:xfrm>
            <a:off x="5152698" y="3409136"/>
            <a:ext cx="914400" cy="369332"/>
          </a:xfrm>
          <a:prstGeom prst="rect">
            <a:avLst/>
          </a:prstGeom>
          <a:noFill/>
        </p:spPr>
        <p:txBody>
          <a:bodyPr wrap="square" rtlCol="0">
            <a:spAutoFit/>
          </a:bodyPr>
          <a:lstStyle/>
          <a:p>
            <a:pPr algn="ctr"/>
            <a:r>
              <a:rPr lang="en-US" dirty="0" smtClean="0"/>
              <a:t>I/2</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3" name="TextBox 82"/>
          <p:cNvSpPr txBox="1"/>
          <p:nvPr/>
        </p:nvSpPr>
        <p:spPr>
          <a:xfrm>
            <a:off x="6400800" y="3413234"/>
            <a:ext cx="609600" cy="381000"/>
          </a:xfrm>
          <a:prstGeom prst="rect">
            <a:avLst/>
          </a:prstGeom>
          <a:noFill/>
        </p:spPr>
        <p:txBody>
          <a:bodyPr wrap="square" rtlCol="0">
            <a:spAutoFit/>
          </a:bodyPr>
          <a:lstStyle/>
          <a:p>
            <a:r>
              <a:rPr lang="en-US" dirty="0" smtClean="0"/>
              <a:t>O/1</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5143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5524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791200" y="54882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8768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5372096"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Double Bracket 99"/>
          <p:cNvSpPr/>
          <p:nvPr/>
        </p:nvSpPr>
        <p:spPr>
          <a:xfrm>
            <a:off x="6324600" y="51816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1" name="Straight Connector 100"/>
          <p:cNvCxnSpPr/>
          <p:nvPr/>
        </p:nvCxnSpPr>
        <p:spPr>
          <a:xfrm rot="5400000">
            <a:off x="2483068" y="52867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010400" y="54858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noFill/>
        </p:spPr>
        <p:txBody>
          <a:bodyPr wrap="square" rtlCol="0">
            <a:spAutoFit/>
          </a:bodyPr>
          <a:lstStyle/>
          <a:p>
            <a:pPr algn="ctr"/>
            <a:r>
              <a:rPr lang="en-US" dirty="0" smtClean="0"/>
              <a:t>I/0</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I/1</a:t>
            </a:r>
            <a:endParaRPr lang="en-US" dirty="0"/>
          </a:p>
        </p:txBody>
      </p:sp>
      <p:sp>
        <p:nvSpPr>
          <p:cNvPr id="105" name="TextBox 104"/>
          <p:cNvSpPr txBox="1"/>
          <p:nvPr/>
        </p:nvSpPr>
        <p:spPr>
          <a:xfrm>
            <a:off x="5152698" y="4856936"/>
            <a:ext cx="914400" cy="369332"/>
          </a:xfrm>
          <a:prstGeom prst="rect">
            <a:avLst/>
          </a:prstGeom>
          <a:noFill/>
        </p:spPr>
        <p:txBody>
          <a:bodyPr wrap="square" rtlCol="0">
            <a:spAutoFit/>
          </a:bodyPr>
          <a:lstStyle/>
          <a:p>
            <a:pPr algn="ctr"/>
            <a:r>
              <a:rPr lang="en-US" dirty="0" smtClean="0"/>
              <a:t>I/2</a:t>
            </a:r>
            <a:endParaRPr lang="en-US" dirty="0"/>
          </a:p>
        </p:txBody>
      </p:sp>
      <p:sp>
        <p:nvSpPr>
          <p:cNvPr id="106" name="TextBox 105"/>
          <p:cNvSpPr txBox="1"/>
          <p:nvPr/>
        </p:nvSpPr>
        <p:spPr>
          <a:xfrm>
            <a:off x="6400800" y="4861034"/>
            <a:ext cx="609600" cy="381000"/>
          </a:xfrm>
          <a:prstGeom prst="rect">
            <a:avLst/>
          </a:prstGeom>
          <a:noFill/>
        </p:spPr>
        <p:txBody>
          <a:bodyPr wrap="square" rtlCol="0">
            <a:spAutoFit/>
          </a:bodyPr>
          <a:lstStyle/>
          <a:p>
            <a:r>
              <a:rPr lang="en-US" dirty="0" smtClean="0"/>
              <a:t>O/2</a:t>
            </a:r>
            <a:endParaRPr lang="en-US" dirty="0"/>
          </a:p>
        </p:txBody>
      </p:sp>
      <p:sp>
        <p:nvSpPr>
          <p:cNvPr id="107" name="Oval 106"/>
          <p:cNvSpPr/>
          <p:nvPr/>
        </p:nvSpPr>
        <p:spPr>
          <a:xfrm>
            <a:off x="7696200" y="51816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8305800" y="5470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382000" y="5044966"/>
            <a:ext cx="609600" cy="381000"/>
          </a:xfrm>
          <a:prstGeom prst="rect">
            <a:avLst/>
          </a:prstGeom>
          <a:noFill/>
        </p:spPr>
        <p:txBody>
          <a:bodyPr wrap="square" rtlCol="0">
            <a:spAutoFit/>
          </a:bodyPr>
          <a:lstStyle/>
          <a:p>
            <a:r>
              <a:rPr lang="en-US" dirty="0" smtClean="0"/>
              <a:t>O/2</a:t>
            </a:r>
            <a:endParaRPr lang="en-US" dirty="0"/>
          </a:p>
        </p:txBody>
      </p:sp>
      <p:sp>
        <p:nvSpPr>
          <p:cNvPr id="110" name="TextBox 109"/>
          <p:cNvSpPr txBox="1"/>
          <p:nvPr/>
        </p:nvSpPr>
        <p:spPr>
          <a:xfrm>
            <a:off x="228600" y="137160"/>
            <a:ext cx="8412480" cy="523220"/>
          </a:xfrm>
          <a:prstGeom prst="rect">
            <a:avLst/>
          </a:prstGeom>
          <a:noFill/>
        </p:spPr>
        <p:txBody>
          <a:bodyPr wrap="square"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Output O/1 will energize</a:t>
            </a:r>
            <a:endParaRPr lang="en-US" sz="2800" dirty="0">
              <a:solidFill>
                <a:srgbClr val="7C7044"/>
              </a:solidFill>
              <a:latin typeface="Arial Black" panose="020B0A04020102020204" pitchFamily="34" charset="0"/>
            </a:endParaRPr>
          </a:p>
        </p:txBody>
      </p:sp>
      <p:sp>
        <p:nvSpPr>
          <p:cNvPr id="111"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34</a:t>
            </a:fld>
            <a:endParaRPr lang="en-US" dirty="0">
              <a:solidFill>
                <a:srgbClr val="7C7044"/>
              </a:solidFill>
            </a:endParaRPr>
          </a:p>
        </p:txBody>
      </p:sp>
    </p:spTree>
    <p:extLst>
      <p:ext uri="{BB962C8B-B14F-4D97-AF65-F5344CB8AC3E}">
        <p14:creationId xmlns:p14="http://schemas.microsoft.com/office/powerpoint/2010/main" val="226338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3622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21336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838200" y="5457498"/>
            <a:ext cx="507128" cy="333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96200" y="3733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305800" y="40228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3924296" y="227286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143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5524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791200" y="40404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8768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22860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Double Bracket 55"/>
          <p:cNvSpPr/>
          <p:nvPr/>
        </p:nvSpPr>
        <p:spPr>
          <a:xfrm>
            <a:off x="6324600" y="3733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10400" y="40380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6986902" y="968875"/>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1" name="TextBox 70"/>
          <p:cNvSpPr txBox="1"/>
          <p:nvPr/>
        </p:nvSpPr>
        <p:spPr>
          <a:xfrm>
            <a:off x="8382000" y="3597166"/>
            <a:ext cx="609600" cy="381000"/>
          </a:xfrm>
          <a:prstGeom prst="rect">
            <a:avLst/>
          </a:prstGeom>
          <a:noFill/>
        </p:spPr>
        <p:txBody>
          <a:bodyPr wrap="square" rtlCol="0">
            <a:spAutoFit/>
          </a:bodyPr>
          <a:lstStyle/>
          <a:p>
            <a:r>
              <a:rPr lang="en-US" dirty="0" smtClean="0"/>
              <a:t>O/1</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5" name="TextBox 74"/>
          <p:cNvSpPr txBox="1"/>
          <p:nvPr/>
        </p:nvSpPr>
        <p:spPr>
          <a:xfrm>
            <a:off x="228600" y="137159"/>
            <a:ext cx="8412480" cy="93564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Look at the inputs and determine which output will energize</a:t>
            </a:r>
            <a:endParaRPr lang="en-US" sz="2800" dirty="0">
              <a:solidFill>
                <a:srgbClr val="7C7044"/>
              </a:solidFill>
              <a:latin typeface="Arial Black" panose="020B0A04020102020204" pitchFamily="34" charset="0"/>
            </a:endParaRPr>
          </a:p>
        </p:txBody>
      </p:sp>
      <p:sp>
        <p:nvSpPr>
          <p:cNvPr id="76" name="TextBox 75"/>
          <p:cNvSpPr txBox="1"/>
          <p:nvPr/>
        </p:nvSpPr>
        <p:spPr>
          <a:xfrm>
            <a:off x="2257098" y="1840468"/>
            <a:ext cx="914400" cy="369332"/>
          </a:xfrm>
          <a:prstGeom prst="rect">
            <a:avLst/>
          </a:prstGeom>
          <a:no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no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noFill/>
        </p:spPr>
        <p:txBody>
          <a:bodyPr wrap="square" rtlCol="0">
            <a:spAutoFit/>
          </a:bodyPr>
          <a:lstStyle/>
          <a:p>
            <a:pPr algn="ctr"/>
            <a:r>
              <a:rPr lang="en-US" dirty="0" smtClean="0"/>
              <a:t>I/1</a:t>
            </a:r>
            <a:endParaRPr lang="en-US" dirty="0"/>
          </a:p>
        </p:txBody>
      </p:sp>
      <p:sp>
        <p:nvSpPr>
          <p:cNvPr id="80" name="TextBox 79"/>
          <p:cNvSpPr txBox="1"/>
          <p:nvPr/>
        </p:nvSpPr>
        <p:spPr>
          <a:xfrm>
            <a:off x="5152698" y="3409136"/>
            <a:ext cx="914400" cy="369332"/>
          </a:xfrm>
          <a:prstGeom prst="rect">
            <a:avLst/>
          </a:prstGeom>
          <a:noFill/>
        </p:spPr>
        <p:txBody>
          <a:bodyPr wrap="square" rtlCol="0">
            <a:spAutoFit/>
          </a:bodyPr>
          <a:lstStyle/>
          <a:p>
            <a:pPr algn="ctr"/>
            <a:r>
              <a:rPr lang="en-US" dirty="0" smtClean="0"/>
              <a:t>I/2</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3" name="TextBox 82"/>
          <p:cNvSpPr txBox="1"/>
          <p:nvPr/>
        </p:nvSpPr>
        <p:spPr>
          <a:xfrm>
            <a:off x="6400800" y="3413234"/>
            <a:ext cx="609600" cy="381000"/>
          </a:xfrm>
          <a:prstGeom prst="rect">
            <a:avLst/>
          </a:prstGeom>
          <a:noFill/>
        </p:spPr>
        <p:txBody>
          <a:bodyPr wrap="square" rtlCol="0">
            <a:spAutoFit/>
          </a:bodyPr>
          <a:lstStyle/>
          <a:p>
            <a:r>
              <a:rPr lang="en-US" dirty="0" smtClean="0"/>
              <a:t>O/1</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5143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5524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791200" y="54882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8768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5372096"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Double Bracket 99"/>
          <p:cNvSpPr/>
          <p:nvPr/>
        </p:nvSpPr>
        <p:spPr>
          <a:xfrm>
            <a:off x="6324600" y="51816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2" name="Straight Connector 101"/>
          <p:cNvCxnSpPr/>
          <p:nvPr/>
        </p:nvCxnSpPr>
        <p:spPr>
          <a:xfrm>
            <a:off x="7010400" y="54858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noFill/>
        </p:spPr>
        <p:txBody>
          <a:bodyPr wrap="square" rtlCol="0">
            <a:spAutoFit/>
          </a:bodyPr>
          <a:lstStyle/>
          <a:p>
            <a:pPr algn="ctr"/>
            <a:r>
              <a:rPr lang="en-US" dirty="0" smtClean="0"/>
              <a:t>I/0</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I/1</a:t>
            </a:r>
            <a:endParaRPr lang="en-US" dirty="0"/>
          </a:p>
        </p:txBody>
      </p:sp>
      <p:sp>
        <p:nvSpPr>
          <p:cNvPr id="105" name="TextBox 104"/>
          <p:cNvSpPr txBox="1"/>
          <p:nvPr/>
        </p:nvSpPr>
        <p:spPr>
          <a:xfrm>
            <a:off x="5152698" y="4856936"/>
            <a:ext cx="914400" cy="369332"/>
          </a:xfrm>
          <a:prstGeom prst="rect">
            <a:avLst/>
          </a:prstGeom>
          <a:noFill/>
        </p:spPr>
        <p:txBody>
          <a:bodyPr wrap="square" rtlCol="0">
            <a:spAutoFit/>
          </a:bodyPr>
          <a:lstStyle/>
          <a:p>
            <a:pPr algn="ctr"/>
            <a:r>
              <a:rPr lang="en-US" dirty="0" smtClean="0"/>
              <a:t>I/2</a:t>
            </a:r>
            <a:endParaRPr lang="en-US" dirty="0"/>
          </a:p>
        </p:txBody>
      </p:sp>
      <p:sp>
        <p:nvSpPr>
          <p:cNvPr id="106" name="TextBox 105"/>
          <p:cNvSpPr txBox="1"/>
          <p:nvPr/>
        </p:nvSpPr>
        <p:spPr>
          <a:xfrm>
            <a:off x="6400800" y="4861034"/>
            <a:ext cx="609600" cy="381000"/>
          </a:xfrm>
          <a:prstGeom prst="rect">
            <a:avLst/>
          </a:prstGeom>
          <a:noFill/>
        </p:spPr>
        <p:txBody>
          <a:bodyPr wrap="square" rtlCol="0">
            <a:spAutoFit/>
          </a:bodyPr>
          <a:lstStyle/>
          <a:p>
            <a:r>
              <a:rPr lang="en-US" dirty="0" smtClean="0"/>
              <a:t>O/2</a:t>
            </a:r>
            <a:endParaRPr lang="en-US" dirty="0"/>
          </a:p>
        </p:txBody>
      </p:sp>
      <p:sp>
        <p:nvSpPr>
          <p:cNvPr id="107" name="Oval 106"/>
          <p:cNvSpPr/>
          <p:nvPr/>
        </p:nvSpPr>
        <p:spPr>
          <a:xfrm>
            <a:off x="7696200" y="51816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8305800" y="5470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382000" y="5044966"/>
            <a:ext cx="609600" cy="381000"/>
          </a:xfrm>
          <a:prstGeom prst="rect">
            <a:avLst/>
          </a:prstGeom>
          <a:noFill/>
        </p:spPr>
        <p:txBody>
          <a:bodyPr wrap="square" rtlCol="0">
            <a:spAutoFit/>
          </a:bodyPr>
          <a:lstStyle/>
          <a:p>
            <a:r>
              <a:rPr lang="en-US" dirty="0" smtClean="0"/>
              <a:t>O/2</a:t>
            </a:r>
            <a:endParaRPr lang="en-US" dirty="0"/>
          </a:p>
        </p:txBody>
      </p:sp>
      <p:sp>
        <p:nvSpPr>
          <p:cNvPr id="101"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35</a:t>
            </a:fld>
            <a:endParaRPr lang="en-US" dirty="0">
              <a:solidFill>
                <a:srgbClr val="7C7044"/>
              </a:solidFill>
            </a:endParaRPr>
          </a:p>
        </p:txBody>
      </p:sp>
    </p:spTree>
    <p:extLst>
      <p:ext uri="{BB962C8B-B14F-4D97-AF65-F5344CB8AC3E}">
        <p14:creationId xmlns:p14="http://schemas.microsoft.com/office/powerpoint/2010/main" val="198086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3622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21336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838200" y="5457498"/>
            <a:ext cx="507128" cy="333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96200" y="3733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305800" y="40228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3924296" y="227286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143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5524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791200" y="40404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8768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22860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Double Bracket 55"/>
          <p:cNvSpPr/>
          <p:nvPr/>
        </p:nvSpPr>
        <p:spPr>
          <a:xfrm>
            <a:off x="6324600" y="3733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10400" y="40380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6987351" y="990600"/>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1" name="TextBox 70"/>
          <p:cNvSpPr txBox="1"/>
          <p:nvPr/>
        </p:nvSpPr>
        <p:spPr>
          <a:xfrm>
            <a:off x="8382000" y="3597166"/>
            <a:ext cx="609600" cy="381000"/>
          </a:xfrm>
          <a:prstGeom prst="rect">
            <a:avLst/>
          </a:prstGeom>
          <a:noFill/>
        </p:spPr>
        <p:txBody>
          <a:bodyPr wrap="square" rtlCol="0">
            <a:spAutoFit/>
          </a:bodyPr>
          <a:lstStyle/>
          <a:p>
            <a:r>
              <a:rPr lang="en-US" dirty="0" smtClean="0"/>
              <a:t>O/1</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6" name="TextBox 75"/>
          <p:cNvSpPr txBox="1"/>
          <p:nvPr/>
        </p:nvSpPr>
        <p:spPr>
          <a:xfrm>
            <a:off x="2257098" y="1840468"/>
            <a:ext cx="914400" cy="369332"/>
          </a:xfrm>
          <a:prstGeom prst="rect">
            <a:avLst/>
          </a:prstGeom>
          <a:no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no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noFill/>
        </p:spPr>
        <p:txBody>
          <a:bodyPr wrap="square" rtlCol="0">
            <a:spAutoFit/>
          </a:bodyPr>
          <a:lstStyle/>
          <a:p>
            <a:pPr algn="ctr"/>
            <a:r>
              <a:rPr lang="en-US" dirty="0" smtClean="0"/>
              <a:t>I/1</a:t>
            </a:r>
            <a:endParaRPr lang="en-US" dirty="0"/>
          </a:p>
        </p:txBody>
      </p:sp>
      <p:sp>
        <p:nvSpPr>
          <p:cNvPr id="80" name="TextBox 79"/>
          <p:cNvSpPr txBox="1"/>
          <p:nvPr/>
        </p:nvSpPr>
        <p:spPr>
          <a:xfrm>
            <a:off x="5152698" y="3409136"/>
            <a:ext cx="914400" cy="369332"/>
          </a:xfrm>
          <a:prstGeom prst="rect">
            <a:avLst/>
          </a:prstGeom>
          <a:noFill/>
        </p:spPr>
        <p:txBody>
          <a:bodyPr wrap="square" rtlCol="0">
            <a:spAutoFit/>
          </a:bodyPr>
          <a:lstStyle/>
          <a:p>
            <a:pPr algn="ctr"/>
            <a:r>
              <a:rPr lang="en-US" dirty="0" smtClean="0"/>
              <a:t>I/2</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3" name="TextBox 82"/>
          <p:cNvSpPr txBox="1"/>
          <p:nvPr/>
        </p:nvSpPr>
        <p:spPr>
          <a:xfrm>
            <a:off x="6400800" y="3413234"/>
            <a:ext cx="609600" cy="381000"/>
          </a:xfrm>
          <a:prstGeom prst="rect">
            <a:avLst/>
          </a:prstGeom>
          <a:noFill/>
        </p:spPr>
        <p:txBody>
          <a:bodyPr wrap="square" rtlCol="0">
            <a:spAutoFit/>
          </a:bodyPr>
          <a:lstStyle/>
          <a:p>
            <a:r>
              <a:rPr lang="en-US" dirty="0" smtClean="0"/>
              <a:t>O/1</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5143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5524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791200" y="54882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8768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5372096"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Double Bracket 99"/>
          <p:cNvSpPr/>
          <p:nvPr/>
        </p:nvSpPr>
        <p:spPr>
          <a:xfrm>
            <a:off x="6324600" y="51816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2" name="Straight Connector 101"/>
          <p:cNvCxnSpPr/>
          <p:nvPr/>
        </p:nvCxnSpPr>
        <p:spPr>
          <a:xfrm>
            <a:off x="7010400" y="54858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noFill/>
        </p:spPr>
        <p:txBody>
          <a:bodyPr wrap="square" rtlCol="0">
            <a:spAutoFit/>
          </a:bodyPr>
          <a:lstStyle/>
          <a:p>
            <a:pPr algn="ctr"/>
            <a:r>
              <a:rPr lang="en-US" dirty="0" smtClean="0"/>
              <a:t>I/0</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I/1</a:t>
            </a:r>
            <a:endParaRPr lang="en-US" dirty="0"/>
          </a:p>
        </p:txBody>
      </p:sp>
      <p:sp>
        <p:nvSpPr>
          <p:cNvPr id="105" name="TextBox 104"/>
          <p:cNvSpPr txBox="1"/>
          <p:nvPr/>
        </p:nvSpPr>
        <p:spPr>
          <a:xfrm>
            <a:off x="5152698" y="4856936"/>
            <a:ext cx="914400" cy="369332"/>
          </a:xfrm>
          <a:prstGeom prst="rect">
            <a:avLst/>
          </a:prstGeom>
          <a:noFill/>
        </p:spPr>
        <p:txBody>
          <a:bodyPr wrap="square" rtlCol="0">
            <a:spAutoFit/>
          </a:bodyPr>
          <a:lstStyle/>
          <a:p>
            <a:pPr algn="ctr"/>
            <a:r>
              <a:rPr lang="en-US" dirty="0" smtClean="0"/>
              <a:t>I/2</a:t>
            </a:r>
            <a:endParaRPr lang="en-US" dirty="0"/>
          </a:p>
        </p:txBody>
      </p:sp>
      <p:sp>
        <p:nvSpPr>
          <p:cNvPr id="106" name="TextBox 105"/>
          <p:cNvSpPr txBox="1"/>
          <p:nvPr/>
        </p:nvSpPr>
        <p:spPr>
          <a:xfrm>
            <a:off x="6400800" y="4861034"/>
            <a:ext cx="609600" cy="381000"/>
          </a:xfrm>
          <a:prstGeom prst="rect">
            <a:avLst/>
          </a:prstGeom>
          <a:noFill/>
        </p:spPr>
        <p:txBody>
          <a:bodyPr wrap="square" rtlCol="0">
            <a:spAutoFit/>
          </a:bodyPr>
          <a:lstStyle/>
          <a:p>
            <a:r>
              <a:rPr lang="en-US" dirty="0" smtClean="0"/>
              <a:t>O/2</a:t>
            </a:r>
            <a:endParaRPr lang="en-US" dirty="0"/>
          </a:p>
        </p:txBody>
      </p:sp>
      <p:sp>
        <p:nvSpPr>
          <p:cNvPr id="107" name="Oval 106"/>
          <p:cNvSpPr/>
          <p:nvPr/>
        </p:nvSpPr>
        <p:spPr>
          <a:xfrm>
            <a:off x="7696200" y="5181600"/>
            <a:ext cx="609600" cy="609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8305800" y="5470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382000" y="5044966"/>
            <a:ext cx="609600" cy="381000"/>
          </a:xfrm>
          <a:prstGeom prst="rect">
            <a:avLst/>
          </a:prstGeom>
          <a:noFill/>
        </p:spPr>
        <p:txBody>
          <a:bodyPr wrap="square" rtlCol="0">
            <a:spAutoFit/>
          </a:bodyPr>
          <a:lstStyle/>
          <a:p>
            <a:r>
              <a:rPr lang="en-US" dirty="0" smtClean="0"/>
              <a:t>O/2</a:t>
            </a:r>
            <a:endParaRPr lang="en-US" dirty="0"/>
          </a:p>
        </p:txBody>
      </p:sp>
      <p:sp>
        <p:nvSpPr>
          <p:cNvPr id="101" name="TextBox 100"/>
          <p:cNvSpPr txBox="1"/>
          <p:nvPr/>
        </p:nvSpPr>
        <p:spPr>
          <a:xfrm>
            <a:off x="228600" y="137160"/>
            <a:ext cx="8412480" cy="523220"/>
          </a:xfrm>
          <a:prstGeom prst="rect">
            <a:avLst/>
          </a:prstGeom>
          <a:noFill/>
        </p:spPr>
        <p:txBody>
          <a:bodyPr wrap="square"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Output O/2 will energize</a:t>
            </a:r>
            <a:endParaRPr lang="en-US" sz="2800" dirty="0">
              <a:solidFill>
                <a:srgbClr val="7C7044"/>
              </a:solidFill>
              <a:latin typeface="Arial Black" panose="020B0A04020102020204" pitchFamily="34" charset="0"/>
            </a:endParaRPr>
          </a:p>
        </p:txBody>
      </p:sp>
      <p:sp>
        <p:nvSpPr>
          <p:cNvPr id="110"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36</a:t>
            </a:fld>
            <a:endParaRPr lang="en-US" dirty="0">
              <a:solidFill>
                <a:srgbClr val="7C7044"/>
              </a:solidFill>
            </a:endParaRPr>
          </a:p>
        </p:txBody>
      </p:sp>
    </p:spTree>
    <p:extLst>
      <p:ext uri="{BB962C8B-B14F-4D97-AF65-F5344CB8AC3E}">
        <p14:creationId xmlns:p14="http://schemas.microsoft.com/office/powerpoint/2010/main" val="179724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838200" y="5425966"/>
            <a:ext cx="507128" cy="181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96200" y="3733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305800" y="40228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3924296" y="227286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143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5524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791200" y="40404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8768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22860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Double Bracket 55"/>
          <p:cNvSpPr/>
          <p:nvPr/>
        </p:nvSpPr>
        <p:spPr>
          <a:xfrm>
            <a:off x="6324600" y="3733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10400" y="40380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6981498" y="957590"/>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1" name="TextBox 70"/>
          <p:cNvSpPr txBox="1"/>
          <p:nvPr/>
        </p:nvSpPr>
        <p:spPr>
          <a:xfrm>
            <a:off x="8382000" y="3597166"/>
            <a:ext cx="609600" cy="381000"/>
          </a:xfrm>
          <a:prstGeom prst="rect">
            <a:avLst/>
          </a:prstGeom>
          <a:noFill/>
        </p:spPr>
        <p:txBody>
          <a:bodyPr wrap="square" rtlCol="0">
            <a:spAutoFit/>
          </a:bodyPr>
          <a:lstStyle/>
          <a:p>
            <a:r>
              <a:rPr lang="en-US" dirty="0" smtClean="0"/>
              <a:t>O/1</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5" name="TextBox 74"/>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Look at the inputs and determine which output will energize</a:t>
            </a:r>
            <a:endParaRPr lang="en-US" sz="2800" dirty="0">
              <a:solidFill>
                <a:srgbClr val="7C7044"/>
              </a:solidFill>
              <a:latin typeface="Arial Black" panose="020B0A04020102020204" pitchFamily="34" charset="0"/>
            </a:endParaRPr>
          </a:p>
        </p:txBody>
      </p:sp>
      <p:sp>
        <p:nvSpPr>
          <p:cNvPr id="76" name="TextBox 75"/>
          <p:cNvSpPr txBox="1"/>
          <p:nvPr/>
        </p:nvSpPr>
        <p:spPr>
          <a:xfrm>
            <a:off x="2257098" y="1840468"/>
            <a:ext cx="914400" cy="369332"/>
          </a:xfrm>
          <a:prstGeom prst="rect">
            <a:avLst/>
          </a:prstGeom>
          <a:no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no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noFill/>
        </p:spPr>
        <p:txBody>
          <a:bodyPr wrap="square" rtlCol="0">
            <a:spAutoFit/>
          </a:bodyPr>
          <a:lstStyle/>
          <a:p>
            <a:pPr algn="ctr"/>
            <a:r>
              <a:rPr lang="en-US" dirty="0" smtClean="0"/>
              <a:t>I/1</a:t>
            </a:r>
            <a:endParaRPr lang="en-US" dirty="0"/>
          </a:p>
        </p:txBody>
      </p:sp>
      <p:sp>
        <p:nvSpPr>
          <p:cNvPr id="80" name="TextBox 79"/>
          <p:cNvSpPr txBox="1"/>
          <p:nvPr/>
        </p:nvSpPr>
        <p:spPr>
          <a:xfrm>
            <a:off x="5152698" y="3409136"/>
            <a:ext cx="914400" cy="369332"/>
          </a:xfrm>
          <a:prstGeom prst="rect">
            <a:avLst/>
          </a:prstGeom>
          <a:noFill/>
        </p:spPr>
        <p:txBody>
          <a:bodyPr wrap="square" rtlCol="0">
            <a:spAutoFit/>
          </a:bodyPr>
          <a:lstStyle/>
          <a:p>
            <a:pPr algn="ctr"/>
            <a:r>
              <a:rPr lang="en-US" dirty="0" smtClean="0"/>
              <a:t>I/2</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3" name="TextBox 82"/>
          <p:cNvSpPr txBox="1"/>
          <p:nvPr/>
        </p:nvSpPr>
        <p:spPr>
          <a:xfrm>
            <a:off x="6400800" y="3413234"/>
            <a:ext cx="609600" cy="381000"/>
          </a:xfrm>
          <a:prstGeom prst="rect">
            <a:avLst/>
          </a:prstGeom>
          <a:noFill/>
        </p:spPr>
        <p:txBody>
          <a:bodyPr wrap="square" rtlCol="0">
            <a:spAutoFit/>
          </a:bodyPr>
          <a:lstStyle/>
          <a:p>
            <a:r>
              <a:rPr lang="en-US" dirty="0" smtClean="0"/>
              <a:t>O/1</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5143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5524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791200" y="54882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8768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5372096"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Double Bracket 99"/>
          <p:cNvSpPr/>
          <p:nvPr/>
        </p:nvSpPr>
        <p:spPr>
          <a:xfrm>
            <a:off x="6324600" y="51816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2" name="Straight Connector 101"/>
          <p:cNvCxnSpPr/>
          <p:nvPr/>
        </p:nvCxnSpPr>
        <p:spPr>
          <a:xfrm>
            <a:off x="7010400" y="54858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noFill/>
        </p:spPr>
        <p:txBody>
          <a:bodyPr wrap="square" rtlCol="0">
            <a:spAutoFit/>
          </a:bodyPr>
          <a:lstStyle/>
          <a:p>
            <a:pPr algn="ctr"/>
            <a:r>
              <a:rPr lang="en-US" dirty="0" smtClean="0"/>
              <a:t>I/0</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I/1</a:t>
            </a:r>
            <a:endParaRPr lang="en-US" dirty="0"/>
          </a:p>
        </p:txBody>
      </p:sp>
      <p:sp>
        <p:nvSpPr>
          <p:cNvPr id="105" name="TextBox 104"/>
          <p:cNvSpPr txBox="1"/>
          <p:nvPr/>
        </p:nvSpPr>
        <p:spPr>
          <a:xfrm>
            <a:off x="5152698" y="4856936"/>
            <a:ext cx="914400" cy="369332"/>
          </a:xfrm>
          <a:prstGeom prst="rect">
            <a:avLst/>
          </a:prstGeom>
          <a:noFill/>
        </p:spPr>
        <p:txBody>
          <a:bodyPr wrap="square" rtlCol="0">
            <a:spAutoFit/>
          </a:bodyPr>
          <a:lstStyle/>
          <a:p>
            <a:pPr algn="ctr"/>
            <a:r>
              <a:rPr lang="en-US" dirty="0" smtClean="0"/>
              <a:t>I/2</a:t>
            </a:r>
            <a:endParaRPr lang="en-US" dirty="0"/>
          </a:p>
        </p:txBody>
      </p:sp>
      <p:sp>
        <p:nvSpPr>
          <p:cNvPr id="106" name="TextBox 105"/>
          <p:cNvSpPr txBox="1"/>
          <p:nvPr/>
        </p:nvSpPr>
        <p:spPr>
          <a:xfrm>
            <a:off x="6400800" y="4861034"/>
            <a:ext cx="609600" cy="381000"/>
          </a:xfrm>
          <a:prstGeom prst="rect">
            <a:avLst/>
          </a:prstGeom>
          <a:noFill/>
        </p:spPr>
        <p:txBody>
          <a:bodyPr wrap="square" rtlCol="0">
            <a:spAutoFit/>
          </a:bodyPr>
          <a:lstStyle/>
          <a:p>
            <a:r>
              <a:rPr lang="en-US" dirty="0" smtClean="0"/>
              <a:t>O/2</a:t>
            </a:r>
            <a:endParaRPr lang="en-US" dirty="0"/>
          </a:p>
        </p:txBody>
      </p:sp>
      <p:sp>
        <p:nvSpPr>
          <p:cNvPr id="107" name="Oval 106"/>
          <p:cNvSpPr/>
          <p:nvPr/>
        </p:nvSpPr>
        <p:spPr>
          <a:xfrm>
            <a:off x="7696200" y="51816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8305800" y="5470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382000" y="5044966"/>
            <a:ext cx="609600" cy="381000"/>
          </a:xfrm>
          <a:prstGeom prst="rect">
            <a:avLst/>
          </a:prstGeom>
          <a:noFill/>
        </p:spPr>
        <p:txBody>
          <a:bodyPr wrap="square" rtlCol="0">
            <a:spAutoFit/>
          </a:bodyPr>
          <a:lstStyle/>
          <a:p>
            <a:r>
              <a:rPr lang="en-US" dirty="0" smtClean="0"/>
              <a:t>O/2</a:t>
            </a:r>
            <a:endParaRPr lang="en-US" dirty="0"/>
          </a:p>
        </p:txBody>
      </p:sp>
      <p:sp>
        <p:nvSpPr>
          <p:cNvPr id="101"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37</a:t>
            </a:fld>
            <a:endParaRPr lang="en-US" dirty="0">
              <a:solidFill>
                <a:srgbClr val="7C7044"/>
              </a:solidFill>
            </a:endParaRPr>
          </a:p>
        </p:txBody>
      </p:sp>
    </p:spTree>
    <p:extLst>
      <p:ext uri="{BB962C8B-B14F-4D97-AF65-F5344CB8AC3E}">
        <p14:creationId xmlns:p14="http://schemas.microsoft.com/office/powerpoint/2010/main" val="54979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838200" y="5425966"/>
            <a:ext cx="507128" cy="181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96200" y="3733800"/>
            <a:ext cx="609600" cy="609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305800" y="40228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3924296" y="227286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143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55245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791200" y="40404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8768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22860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Double Bracket 55"/>
          <p:cNvSpPr/>
          <p:nvPr/>
        </p:nvSpPr>
        <p:spPr>
          <a:xfrm>
            <a:off x="6324600" y="3733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10400" y="40380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6981498" y="1025548"/>
            <a:ext cx="18288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1" name="TextBox 70"/>
          <p:cNvSpPr txBox="1"/>
          <p:nvPr/>
        </p:nvSpPr>
        <p:spPr>
          <a:xfrm>
            <a:off x="8382000" y="3597166"/>
            <a:ext cx="609600" cy="381000"/>
          </a:xfrm>
          <a:prstGeom prst="rect">
            <a:avLst/>
          </a:prstGeom>
          <a:noFill/>
        </p:spPr>
        <p:txBody>
          <a:bodyPr wrap="square" rtlCol="0">
            <a:spAutoFit/>
          </a:bodyPr>
          <a:lstStyle/>
          <a:p>
            <a:r>
              <a:rPr lang="en-US" dirty="0" smtClean="0"/>
              <a:t>O/1</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6" name="TextBox 75"/>
          <p:cNvSpPr txBox="1"/>
          <p:nvPr/>
        </p:nvSpPr>
        <p:spPr>
          <a:xfrm>
            <a:off x="2257098" y="1840468"/>
            <a:ext cx="914400" cy="369332"/>
          </a:xfrm>
          <a:prstGeom prst="rect">
            <a:avLst/>
          </a:prstGeom>
          <a:no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no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noFill/>
        </p:spPr>
        <p:txBody>
          <a:bodyPr wrap="square" rtlCol="0">
            <a:spAutoFit/>
          </a:bodyPr>
          <a:lstStyle/>
          <a:p>
            <a:pPr algn="ctr"/>
            <a:r>
              <a:rPr lang="en-US" dirty="0" smtClean="0"/>
              <a:t>I/1</a:t>
            </a:r>
            <a:endParaRPr lang="en-US" dirty="0"/>
          </a:p>
        </p:txBody>
      </p:sp>
      <p:sp>
        <p:nvSpPr>
          <p:cNvPr id="80" name="TextBox 79"/>
          <p:cNvSpPr txBox="1"/>
          <p:nvPr/>
        </p:nvSpPr>
        <p:spPr>
          <a:xfrm>
            <a:off x="5152698" y="3409136"/>
            <a:ext cx="914400" cy="369332"/>
          </a:xfrm>
          <a:prstGeom prst="rect">
            <a:avLst/>
          </a:prstGeom>
          <a:noFill/>
        </p:spPr>
        <p:txBody>
          <a:bodyPr wrap="square" rtlCol="0">
            <a:spAutoFit/>
          </a:bodyPr>
          <a:lstStyle/>
          <a:p>
            <a:pPr algn="ctr"/>
            <a:r>
              <a:rPr lang="en-US" dirty="0" smtClean="0"/>
              <a:t>I/2</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3" name="TextBox 82"/>
          <p:cNvSpPr txBox="1"/>
          <p:nvPr/>
        </p:nvSpPr>
        <p:spPr>
          <a:xfrm>
            <a:off x="6400800" y="3413234"/>
            <a:ext cx="609600" cy="381000"/>
          </a:xfrm>
          <a:prstGeom prst="rect">
            <a:avLst/>
          </a:prstGeom>
          <a:noFill/>
        </p:spPr>
        <p:txBody>
          <a:bodyPr wrap="square" rtlCol="0">
            <a:spAutoFit/>
          </a:bodyPr>
          <a:lstStyle/>
          <a:p>
            <a:r>
              <a:rPr lang="en-US" dirty="0" smtClean="0"/>
              <a:t>O/1</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5143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55245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791200" y="548820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8768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5372096"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Double Bracket 99"/>
          <p:cNvSpPr/>
          <p:nvPr/>
        </p:nvSpPr>
        <p:spPr>
          <a:xfrm>
            <a:off x="6324600" y="51816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2" name="Straight Connector 101"/>
          <p:cNvCxnSpPr/>
          <p:nvPr/>
        </p:nvCxnSpPr>
        <p:spPr>
          <a:xfrm>
            <a:off x="7010400" y="5485821"/>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noFill/>
        </p:spPr>
        <p:txBody>
          <a:bodyPr wrap="square" rtlCol="0">
            <a:spAutoFit/>
          </a:bodyPr>
          <a:lstStyle/>
          <a:p>
            <a:pPr algn="ctr"/>
            <a:r>
              <a:rPr lang="en-US" dirty="0" smtClean="0"/>
              <a:t>I/0</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I/1</a:t>
            </a:r>
            <a:endParaRPr lang="en-US" dirty="0"/>
          </a:p>
        </p:txBody>
      </p:sp>
      <p:sp>
        <p:nvSpPr>
          <p:cNvPr id="105" name="TextBox 104"/>
          <p:cNvSpPr txBox="1"/>
          <p:nvPr/>
        </p:nvSpPr>
        <p:spPr>
          <a:xfrm>
            <a:off x="5152698" y="4856936"/>
            <a:ext cx="914400" cy="369332"/>
          </a:xfrm>
          <a:prstGeom prst="rect">
            <a:avLst/>
          </a:prstGeom>
          <a:noFill/>
        </p:spPr>
        <p:txBody>
          <a:bodyPr wrap="square" rtlCol="0">
            <a:spAutoFit/>
          </a:bodyPr>
          <a:lstStyle/>
          <a:p>
            <a:pPr algn="ctr"/>
            <a:r>
              <a:rPr lang="en-US" dirty="0" smtClean="0"/>
              <a:t>I/2</a:t>
            </a:r>
            <a:endParaRPr lang="en-US" dirty="0"/>
          </a:p>
        </p:txBody>
      </p:sp>
      <p:sp>
        <p:nvSpPr>
          <p:cNvPr id="106" name="TextBox 105"/>
          <p:cNvSpPr txBox="1"/>
          <p:nvPr/>
        </p:nvSpPr>
        <p:spPr>
          <a:xfrm>
            <a:off x="6400800" y="4861034"/>
            <a:ext cx="609600" cy="381000"/>
          </a:xfrm>
          <a:prstGeom prst="rect">
            <a:avLst/>
          </a:prstGeom>
          <a:noFill/>
        </p:spPr>
        <p:txBody>
          <a:bodyPr wrap="square" rtlCol="0">
            <a:spAutoFit/>
          </a:bodyPr>
          <a:lstStyle/>
          <a:p>
            <a:r>
              <a:rPr lang="en-US" dirty="0" smtClean="0"/>
              <a:t>O/2</a:t>
            </a:r>
            <a:endParaRPr lang="en-US" dirty="0"/>
          </a:p>
        </p:txBody>
      </p:sp>
      <p:sp>
        <p:nvSpPr>
          <p:cNvPr id="107" name="Oval 106"/>
          <p:cNvSpPr/>
          <p:nvPr/>
        </p:nvSpPr>
        <p:spPr>
          <a:xfrm>
            <a:off x="7696200" y="51816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8305800" y="5470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382000" y="5044966"/>
            <a:ext cx="609600" cy="381000"/>
          </a:xfrm>
          <a:prstGeom prst="rect">
            <a:avLst/>
          </a:prstGeom>
          <a:noFill/>
        </p:spPr>
        <p:txBody>
          <a:bodyPr wrap="square" rtlCol="0">
            <a:spAutoFit/>
          </a:bodyPr>
          <a:lstStyle/>
          <a:p>
            <a:r>
              <a:rPr lang="en-US" dirty="0" smtClean="0"/>
              <a:t>O/2</a:t>
            </a:r>
            <a:endParaRPr lang="en-US" dirty="0"/>
          </a:p>
        </p:txBody>
      </p:sp>
      <p:sp>
        <p:nvSpPr>
          <p:cNvPr id="101" name="TextBox 100"/>
          <p:cNvSpPr txBox="1"/>
          <p:nvPr/>
        </p:nvSpPr>
        <p:spPr>
          <a:xfrm>
            <a:off x="228600" y="137160"/>
            <a:ext cx="8412480" cy="523220"/>
          </a:xfrm>
          <a:prstGeom prst="rect">
            <a:avLst/>
          </a:prstGeom>
          <a:noFill/>
        </p:spPr>
        <p:txBody>
          <a:bodyPr wrap="square"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Output O/1 will energize</a:t>
            </a:r>
            <a:endParaRPr lang="en-US" sz="2800" dirty="0">
              <a:solidFill>
                <a:srgbClr val="7C7044"/>
              </a:solidFill>
              <a:latin typeface="Arial Black" panose="020B0A04020102020204" pitchFamily="34" charset="0"/>
            </a:endParaRPr>
          </a:p>
        </p:txBody>
      </p:sp>
      <p:sp>
        <p:nvSpPr>
          <p:cNvPr id="110"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38</a:t>
            </a:fld>
            <a:endParaRPr lang="en-US" dirty="0">
              <a:solidFill>
                <a:srgbClr val="7C7044"/>
              </a:solidFill>
            </a:endParaRPr>
          </a:p>
        </p:txBody>
      </p:sp>
    </p:spTree>
    <p:extLst>
      <p:ext uri="{BB962C8B-B14F-4D97-AF65-F5344CB8AC3E}">
        <p14:creationId xmlns:p14="http://schemas.microsoft.com/office/powerpoint/2010/main" val="366605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28600" y="137160"/>
            <a:ext cx="8412480" cy="1735860"/>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DETERMINING THE FLOW OF LOGIC WITH BRANCH INSTRUCTIONS</a:t>
            </a:r>
            <a:endParaRPr lang="en-US" sz="3600" dirty="0">
              <a:solidFill>
                <a:srgbClr val="7C7044"/>
              </a:solidFill>
              <a:latin typeface="Arial Black" panose="020B0A04020102020204" pitchFamily="34" charset="0"/>
            </a:endParaRPr>
          </a:p>
        </p:txBody>
      </p:sp>
      <p:sp>
        <p:nvSpPr>
          <p:cNvPr id="3" name="TextBox 2"/>
          <p:cNvSpPr txBox="1"/>
          <p:nvPr/>
        </p:nvSpPr>
        <p:spPr>
          <a:xfrm>
            <a:off x="548640" y="1984248"/>
            <a:ext cx="8001000" cy="4567404"/>
          </a:xfrm>
          <a:prstGeom prst="rect">
            <a:avLst/>
          </a:prstGeom>
          <a:noFill/>
        </p:spPr>
        <p:txBody>
          <a:bodyPr wrap="square" lIns="82296" tIns="36576" rIns="82296" bIns="36576" rtlCol="0">
            <a:spAutoFit/>
          </a:bodyPr>
          <a:lstStyle/>
          <a:p>
            <a:pPr marL="228600" lvl="1"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Branch instructions are used to create parallel path for logic instructions to flow</a:t>
            </a:r>
          </a:p>
          <a:p>
            <a:pPr marL="228600" lvl="1"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When determining the flow of logic begin at the top of the ladder diagram and trace a logic path from left to </a:t>
            </a:r>
            <a:r>
              <a:rPr lang="en-US" sz="2800" dirty="0" smtClean="0">
                <a:solidFill>
                  <a:srgbClr val="7C7044"/>
                </a:solidFill>
                <a:latin typeface="Arial Black" panose="020B0A04020102020204" pitchFamily="34" charset="0"/>
              </a:rPr>
              <a:t>right</a:t>
            </a:r>
          </a:p>
          <a:p>
            <a:pPr marL="228600" lvl="1"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When an instruction is false the flow of logic stops and moves downward in the </a:t>
            </a:r>
            <a:r>
              <a:rPr lang="en-US" sz="2800" dirty="0" smtClean="0">
                <a:solidFill>
                  <a:srgbClr val="7C7044"/>
                </a:solidFill>
                <a:latin typeface="Arial Black" panose="020B0A04020102020204" pitchFamily="34" charset="0"/>
              </a:rPr>
              <a:t>program</a:t>
            </a:r>
            <a:endParaRPr lang="en-US" sz="2800" dirty="0">
              <a:solidFill>
                <a:srgbClr val="7C7044"/>
              </a:solidFill>
              <a:latin typeface="Arial Black" panose="020B0A04020102020204" pitchFamily="34" charset="0"/>
            </a:endParaRPr>
          </a:p>
        </p:txBody>
      </p:sp>
      <p:sp>
        <p:nvSpPr>
          <p:cNvPr id="8"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39</a:t>
            </a:fld>
            <a:endParaRPr lang="en-US" dirty="0">
              <a:solidFill>
                <a:srgbClr val="7C7044"/>
              </a:solidFill>
            </a:endParaRPr>
          </a:p>
        </p:txBody>
      </p:sp>
    </p:spTree>
    <p:extLst>
      <p:ext uri="{BB962C8B-B14F-4D97-AF65-F5344CB8AC3E}">
        <p14:creationId xmlns:p14="http://schemas.microsoft.com/office/powerpoint/2010/main" val="4688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C7044"/>
                </a:solidFill>
              </a:rPr>
              <a:t>AGENDA</a:t>
            </a:r>
            <a:endParaRPr lang="en-US" dirty="0">
              <a:solidFill>
                <a:srgbClr val="7C7044"/>
              </a:solidFill>
            </a:endParaRP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t>4</a:t>
            </a:fld>
            <a:endParaRPr lang="en-US" dirty="0">
              <a:solidFill>
                <a:srgbClr val="7C7044"/>
              </a:solidFill>
            </a:endParaRPr>
          </a:p>
        </p:txBody>
      </p:sp>
      <p:sp>
        <p:nvSpPr>
          <p:cNvPr id="5" name="Rectangle 4"/>
          <p:cNvSpPr/>
          <p:nvPr/>
        </p:nvSpPr>
        <p:spPr>
          <a:xfrm>
            <a:off x="522761" y="1143000"/>
            <a:ext cx="8001000" cy="2843855"/>
          </a:xfrm>
          <a:prstGeom prst="rect">
            <a:avLst/>
          </a:prstGeom>
        </p:spPr>
        <p:txBody>
          <a:bodyPr lIns="82296" tIns="36576" rIns="82296" bIns="36576">
            <a:spAutoFit/>
          </a:bodyPr>
          <a:lstStyle/>
          <a:p>
            <a:pPr>
              <a:spcBef>
                <a:spcPts val="1200"/>
              </a:spcBef>
              <a:defRPr/>
            </a:pPr>
            <a:r>
              <a:rPr lang="en-US" sz="2800" dirty="0" smtClean="0">
                <a:solidFill>
                  <a:srgbClr val="7C7044"/>
                </a:solidFill>
                <a:latin typeface="Arial Black" panose="020B0A04020102020204" pitchFamily="34" charset="0"/>
              </a:rPr>
              <a:t>SESSION IV:</a:t>
            </a:r>
            <a:endParaRPr lang="en-US" sz="2800" dirty="0">
              <a:solidFill>
                <a:srgbClr val="7C7044"/>
              </a:solidFill>
              <a:latin typeface="Arial Black" panose="020B0A04020102020204" pitchFamily="34" charset="0"/>
            </a:endParaRPr>
          </a:p>
          <a:p>
            <a:pPr marL="228600" lvl="0" indent="-231775" defTabSz="914400" fontAlgn="auto">
              <a:spcBef>
                <a:spcPts val="0"/>
              </a:spcBef>
              <a:spcAft>
                <a:spcPts val="0"/>
              </a:spcAft>
              <a:buFont typeface="Arial" pitchFamily="34" charset="0"/>
              <a:buChar char="•"/>
              <a:defRPr/>
            </a:pPr>
            <a:r>
              <a:rPr lang="en-US" sz="2200" dirty="0" smtClean="0">
                <a:solidFill>
                  <a:srgbClr val="7C7044"/>
                </a:solidFill>
                <a:latin typeface="Arial Black" panose="020B0A04020102020204" pitchFamily="34" charset="0"/>
              </a:rPr>
              <a:t>Boolean Logic</a:t>
            </a:r>
          </a:p>
          <a:p>
            <a:pPr marL="228600" indent="-231775" fontAlgn="auto">
              <a:spcBef>
                <a:spcPts val="0"/>
              </a:spcBef>
              <a:spcAft>
                <a:spcPts val="0"/>
              </a:spcAft>
              <a:buFont typeface="Arial" pitchFamily="34" charset="0"/>
              <a:buChar char="•"/>
              <a:defRPr/>
            </a:pPr>
            <a:r>
              <a:rPr lang="en-US" sz="2200" dirty="0">
                <a:solidFill>
                  <a:srgbClr val="7C7044"/>
                </a:solidFill>
                <a:latin typeface="Arial Black" panose="020B0A04020102020204" pitchFamily="34" charset="0"/>
              </a:rPr>
              <a:t>B</a:t>
            </a:r>
            <a:r>
              <a:rPr lang="en-US" sz="2200" dirty="0" smtClean="0">
                <a:solidFill>
                  <a:srgbClr val="7C7044"/>
                </a:solidFill>
                <a:latin typeface="Arial Black" panose="020B0A04020102020204" pitchFamily="34" charset="0"/>
              </a:rPr>
              <a:t>reak</a:t>
            </a:r>
            <a:endParaRPr lang="en-US" sz="2200" dirty="0">
              <a:solidFill>
                <a:srgbClr val="7C7044"/>
              </a:solidFill>
              <a:latin typeface="Arial Black" panose="020B0A04020102020204" pitchFamily="34" charset="0"/>
            </a:endParaRPr>
          </a:p>
          <a:p>
            <a:pPr marL="228600" lvl="0" indent="-231775" defTabSz="914400" fontAlgn="auto">
              <a:spcBef>
                <a:spcPts val="0"/>
              </a:spcBef>
              <a:spcAft>
                <a:spcPts val="0"/>
              </a:spcAft>
              <a:buFont typeface="Arial" pitchFamily="34" charset="0"/>
              <a:buChar char="•"/>
              <a:defRPr/>
            </a:pPr>
            <a:r>
              <a:rPr lang="en-US" sz="2200" dirty="0" smtClean="0">
                <a:solidFill>
                  <a:srgbClr val="7C7044"/>
                </a:solidFill>
                <a:latin typeface="Arial Black" panose="020B0A04020102020204" pitchFamily="34" charset="0"/>
              </a:rPr>
              <a:t>Activities: </a:t>
            </a:r>
            <a:r>
              <a:rPr lang="en-US" sz="2200" dirty="0" err="1" smtClean="0">
                <a:solidFill>
                  <a:srgbClr val="7C7044"/>
                </a:solidFill>
                <a:latin typeface="Arial Black" panose="020B0A04020102020204" pitchFamily="34" charset="0"/>
              </a:rPr>
              <a:t>LogixPro</a:t>
            </a:r>
            <a:r>
              <a:rPr lang="en-US" sz="2200" dirty="0" smtClean="0">
                <a:solidFill>
                  <a:srgbClr val="7C7044"/>
                </a:solidFill>
                <a:latin typeface="Arial Black" panose="020B0A04020102020204" pitchFamily="34" charset="0"/>
              </a:rPr>
              <a:t> Silo Lab</a:t>
            </a:r>
          </a:p>
          <a:p>
            <a:pPr lvl="0">
              <a:spcBef>
                <a:spcPts val="1200"/>
              </a:spcBef>
              <a:spcAft>
                <a:spcPts val="1200"/>
              </a:spcAft>
            </a:pPr>
            <a:r>
              <a:rPr lang="en-US" sz="2800" b="1" dirty="0">
                <a:solidFill>
                  <a:srgbClr val="7C7044"/>
                </a:solidFill>
                <a:latin typeface="Arial Black" panose="020B0A04020102020204" pitchFamily="34" charset="0"/>
              </a:rPr>
              <a:t>REVIEW AND </a:t>
            </a:r>
            <a:r>
              <a:rPr lang="en-US" sz="2800" b="1" dirty="0" smtClean="0">
                <a:solidFill>
                  <a:srgbClr val="7C7044"/>
                </a:solidFill>
                <a:latin typeface="Arial Black" panose="020B0A04020102020204" pitchFamily="34" charset="0"/>
              </a:rPr>
              <a:t>REFLECTION</a:t>
            </a:r>
          </a:p>
          <a:p>
            <a:pPr lvl="0">
              <a:spcBef>
                <a:spcPts val="1200"/>
              </a:spcBef>
              <a:spcAft>
                <a:spcPts val="1200"/>
              </a:spcAft>
            </a:pPr>
            <a:r>
              <a:rPr lang="en-US" sz="2800" b="1" dirty="0" smtClean="0">
                <a:solidFill>
                  <a:srgbClr val="7C7044"/>
                </a:solidFill>
                <a:latin typeface="Arial Black" panose="020B0A04020102020204" pitchFamily="34" charset="0"/>
              </a:rPr>
              <a:t>FINAL ASSESSMENT</a:t>
            </a:r>
            <a:endParaRPr lang="en-US" sz="2800" b="1"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283030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28600" y="137160"/>
            <a:ext cx="8412480" cy="1735860"/>
          </a:xfrm>
          <a:prstGeom prst="rect">
            <a:avLst/>
          </a:prstGeom>
          <a:noFill/>
        </p:spPr>
        <p:txBody>
          <a:bodyPr wrap="square" lIns="82296" tIns="36576" rIns="82296" bIns="36576" rtlCol="0">
            <a:spAutoFit/>
          </a:bodyPr>
          <a:lstStyle/>
          <a:p>
            <a:r>
              <a:rPr lang="en-US" sz="3600" dirty="0" smtClean="0">
                <a:solidFill>
                  <a:srgbClr val="7C7044"/>
                </a:solidFill>
                <a:latin typeface="Arial Black" panose="020B0A04020102020204" pitchFamily="34" charset="0"/>
              </a:rPr>
              <a:t>DETERMINING THE FLOW OF LOGIC WITH BRANCH INSTRUCTIONS</a:t>
            </a:r>
            <a:endParaRPr lang="en-US" sz="3600" dirty="0">
              <a:solidFill>
                <a:srgbClr val="7C7044"/>
              </a:solidFill>
              <a:latin typeface="Arial Black" panose="020B0A04020102020204" pitchFamily="34" charset="0"/>
            </a:endParaRPr>
          </a:p>
        </p:txBody>
      </p:sp>
      <p:sp>
        <p:nvSpPr>
          <p:cNvPr id="7" name="TextBox 6"/>
          <p:cNvSpPr txBox="1"/>
          <p:nvPr/>
        </p:nvSpPr>
        <p:spPr>
          <a:xfrm>
            <a:off x="548640" y="1984248"/>
            <a:ext cx="8001000" cy="2966966"/>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a:solidFill>
                  <a:srgbClr val="7C7044"/>
                </a:solidFill>
                <a:latin typeface="Arial Black" panose="020B0A04020102020204" pitchFamily="34" charset="0"/>
              </a:rPr>
              <a:t>When an instruction is false move down in the program and look for another </a:t>
            </a:r>
            <a:r>
              <a:rPr lang="en-US" sz="2800" dirty="0" smtClean="0">
                <a:solidFill>
                  <a:srgbClr val="7C7044"/>
                </a:solidFill>
                <a:latin typeface="Arial Black" panose="020B0A04020102020204" pitchFamily="34" charset="0"/>
              </a:rPr>
              <a:t>path</a:t>
            </a:r>
            <a:endParaRPr lang="en-US" sz="2800" dirty="0">
              <a:solidFill>
                <a:srgbClr val="7C7044"/>
              </a:solidFill>
              <a:latin typeface="Arial Black" panose="020B0A04020102020204" pitchFamily="34" charset="0"/>
            </a:endParaRPr>
          </a:p>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When a path of true instructions exists from left to right, then the output is energized</a:t>
            </a:r>
            <a:endParaRPr lang="en-US" sz="2800" dirty="0">
              <a:solidFill>
                <a:srgbClr val="7C7044"/>
              </a:solidFill>
              <a:latin typeface="Arial Black" panose="020B0A04020102020204" pitchFamily="34" charset="0"/>
            </a:endParaRPr>
          </a:p>
        </p:txBody>
      </p:sp>
      <p:sp>
        <p:nvSpPr>
          <p:cNvPr id="8"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40</a:t>
            </a:fld>
            <a:endParaRPr lang="en-US" dirty="0">
              <a:solidFill>
                <a:srgbClr val="7C7044"/>
              </a:solidFill>
            </a:endParaRPr>
          </a:p>
        </p:txBody>
      </p:sp>
    </p:spTree>
    <p:extLst>
      <p:ext uri="{BB962C8B-B14F-4D97-AF65-F5344CB8AC3E}">
        <p14:creationId xmlns:p14="http://schemas.microsoft.com/office/powerpoint/2010/main" val="1119682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838200" y="5425966"/>
            <a:ext cx="507128" cy="365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22860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6967717" y="990600"/>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6" name="TextBox 75"/>
          <p:cNvSpPr txBox="1"/>
          <p:nvPr/>
        </p:nvSpPr>
        <p:spPr>
          <a:xfrm>
            <a:off x="2257098" y="1840468"/>
            <a:ext cx="914400" cy="369332"/>
          </a:xfrm>
          <a:prstGeom prst="rect">
            <a:avLst/>
          </a:prstGeom>
          <a:no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no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noFill/>
        </p:spPr>
        <p:txBody>
          <a:bodyPr wrap="square" rtlCol="0">
            <a:spAutoFit/>
          </a:bodyPr>
          <a:lstStyle/>
          <a:p>
            <a:pPr algn="ctr"/>
            <a:r>
              <a:rPr lang="en-US" dirty="0" smtClean="0"/>
              <a:t>I/1</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3886200"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noFill/>
        </p:spPr>
        <p:txBody>
          <a:bodyPr wrap="square" rtlCol="0">
            <a:spAutoFit/>
          </a:bodyPr>
          <a:lstStyle/>
          <a:p>
            <a:pPr algn="ctr"/>
            <a:r>
              <a:rPr lang="en-US" dirty="0" smtClean="0"/>
              <a:t>I/2</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I/0</a:t>
            </a:r>
            <a:endParaRPr lang="en-US" dirty="0"/>
          </a:p>
        </p:txBody>
      </p:sp>
      <p:cxnSp>
        <p:nvCxnSpPr>
          <p:cNvPr id="112" name="Straight Connector 111"/>
          <p:cNvCxnSpPr/>
          <p:nvPr/>
        </p:nvCxnSpPr>
        <p:spPr>
          <a:xfrm rot="5400000" flipH="1" flipV="1">
            <a:off x="3390900" y="4000500"/>
            <a:ext cx="2971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Look at the inputs and determine if output O/0 will energize</a:t>
            </a:r>
            <a:endParaRPr lang="en-US" sz="2800" dirty="0">
              <a:solidFill>
                <a:srgbClr val="7C7044"/>
              </a:solidFill>
              <a:latin typeface="Arial Black" panose="020B0A04020102020204" pitchFamily="34" charset="0"/>
            </a:endParaRPr>
          </a:p>
        </p:txBody>
      </p:sp>
      <p:sp>
        <p:nvSpPr>
          <p:cNvPr id="75"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41</a:t>
            </a:fld>
            <a:endParaRPr lang="en-US" dirty="0">
              <a:solidFill>
                <a:srgbClr val="7C7044"/>
              </a:solidFill>
            </a:endParaRPr>
          </a:p>
        </p:txBody>
      </p:sp>
    </p:spTree>
    <p:extLst>
      <p:ext uri="{BB962C8B-B14F-4D97-AF65-F5344CB8AC3E}">
        <p14:creationId xmlns:p14="http://schemas.microsoft.com/office/powerpoint/2010/main" val="306118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838200" y="5425966"/>
            <a:ext cx="507128" cy="365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22860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7055913" y="990600"/>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6" name="TextBox 75"/>
          <p:cNvSpPr txBox="1"/>
          <p:nvPr/>
        </p:nvSpPr>
        <p:spPr>
          <a:xfrm>
            <a:off x="2257098" y="1840468"/>
            <a:ext cx="914400" cy="369332"/>
          </a:xfrm>
          <a:prstGeom prst="rect">
            <a:avLst/>
          </a:prstGeom>
          <a:solidFill>
            <a:srgbClr val="FF0000"/>
          </a:solid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no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noFill/>
        </p:spPr>
        <p:txBody>
          <a:bodyPr wrap="square" rtlCol="0">
            <a:spAutoFit/>
          </a:bodyPr>
          <a:lstStyle/>
          <a:p>
            <a:pPr algn="ctr"/>
            <a:r>
              <a:rPr lang="en-US" dirty="0" smtClean="0"/>
              <a:t>I/1</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3886200"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noFill/>
        </p:spPr>
        <p:txBody>
          <a:bodyPr wrap="square" rtlCol="0">
            <a:spAutoFit/>
          </a:bodyPr>
          <a:lstStyle/>
          <a:p>
            <a:pPr algn="ctr"/>
            <a:r>
              <a:rPr lang="en-US" dirty="0" smtClean="0"/>
              <a:t>I/2</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I/0</a:t>
            </a:r>
            <a:endParaRPr lang="en-US" dirty="0"/>
          </a:p>
        </p:txBody>
      </p:sp>
      <p:cxnSp>
        <p:nvCxnSpPr>
          <p:cNvPr id="112" name="Straight Connector 111"/>
          <p:cNvCxnSpPr/>
          <p:nvPr/>
        </p:nvCxnSpPr>
        <p:spPr>
          <a:xfrm rot="5400000" flipH="1" flipV="1">
            <a:off x="3390900" y="4000500"/>
            <a:ext cx="2971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Look for a path that allows for the flow of logic</a:t>
            </a:r>
            <a:endParaRPr lang="en-US" sz="2800" dirty="0">
              <a:solidFill>
                <a:srgbClr val="7C7044"/>
              </a:solidFill>
              <a:latin typeface="Arial Black" panose="020B0A04020102020204" pitchFamily="34" charset="0"/>
            </a:endParaRPr>
          </a:p>
        </p:txBody>
      </p:sp>
      <p:sp>
        <p:nvSpPr>
          <p:cNvPr id="75"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42</a:t>
            </a:fld>
            <a:endParaRPr lang="en-US" dirty="0">
              <a:solidFill>
                <a:srgbClr val="7C7044"/>
              </a:solidFill>
            </a:endParaRPr>
          </a:p>
        </p:txBody>
      </p:sp>
    </p:spTree>
    <p:extLst>
      <p:ext uri="{BB962C8B-B14F-4D97-AF65-F5344CB8AC3E}">
        <p14:creationId xmlns:p14="http://schemas.microsoft.com/office/powerpoint/2010/main" val="3734304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838200" y="5425966"/>
            <a:ext cx="507128" cy="365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22860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7030977" y="1001548"/>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6" name="TextBox 75"/>
          <p:cNvSpPr txBox="1"/>
          <p:nvPr/>
        </p:nvSpPr>
        <p:spPr>
          <a:xfrm>
            <a:off x="2257098" y="1840468"/>
            <a:ext cx="914400" cy="369332"/>
          </a:xfrm>
          <a:prstGeom prst="rect">
            <a:avLst/>
          </a:prstGeom>
          <a:solidFill>
            <a:srgbClr val="FF0000"/>
          </a:solid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solidFill>
            <a:srgbClr val="FFFF00"/>
          </a:solid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noFill/>
        </p:spPr>
        <p:txBody>
          <a:bodyPr wrap="square" rtlCol="0">
            <a:spAutoFit/>
          </a:bodyPr>
          <a:lstStyle/>
          <a:p>
            <a:pPr algn="ctr"/>
            <a:r>
              <a:rPr lang="en-US" dirty="0" smtClean="0"/>
              <a:t>I/1</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3886200"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noFill/>
        </p:spPr>
        <p:txBody>
          <a:bodyPr wrap="square" rtlCol="0">
            <a:spAutoFit/>
          </a:bodyPr>
          <a:lstStyle/>
          <a:p>
            <a:pPr algn="ctr"/>
            <a:r>
              <a:rPr lang="en-US" dirty="0" smtClean="0"/>
              <a:t>I/2</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I/0</a:t>
            </a:r>
            <a:endParaRPr lang="en-US" dirty="0"/>
          </a:p>
        </p:txBody>
      </p:sp>
      <p:cxnSp>
        <p:nvCxnSpPr>
          <p:cNvPr id="112" name="Straight Connector 111"/>
          <p:cNvCxnSpPr/>
          <p:nvPr/>
        </p:nvCxnSpPr>
        <p:spPr>
          <a:xfrm rot="5400000" flipH="1" flipV="1">
            <a:off x="3390900" y="4000500"/>
            <a:ext cx="2971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Look for a path that allows for the flow of logic</a:t>
            </a:r>
            <a:endParaRPr lang="en-US" sz="2800" dirty="0">
              <a:solidFill>
                <a:srgbClr val="7C7044"/>
              </a:solidFill>
              <a:latin typeface="Arial Black" panose="020B0A04020102020204" pitchFamily="34" charset="0"/>
            </a:endParaRPr>
          </a:p>
        </p:txBody>
      </p:sp>
      <p:sp>
        <p:nvSpPr>
          <p:cNvPr id="80"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43</a:t>
            </a:fld>
            <a:endParaRPr lang="en-US" dirty="0">
              <a:solidFill>
                <a:srgbClr val="7C7044"/>
              </a:solidFill>
            </a:endParaRPr>
          </a:p>
        </p:txBody>
      </p:sp>
    </p:spTree>
    <p:extLst>
      <p:ext uri="{BB962C8B-B14F-4D97-AF65-F5344CB8AC3E}">
        <p14:creationId xmlns:p14="http://schemas.microsoft.com/office/powerpoint/2010/main" val="378931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838200" y="5425966"/>
            <a:ext cx="507128" cy="365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22860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7058294" y="990600"/>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6" name="TextBox 75"/>
          <p:cNvSpPr txBox="1"/>
          <p:nvPr/>
        </p:nvSpPr>
        <p:spPr>
          <a:xfrm>
            <a:off x="2257098" y="1840468"/>
            <a:ext cx="914400" cy="369332"/>
          </a:xfrm>
          <a:prstGeom prst="rect">
            <a:avLst/>
          </a:prstGeom>
          <a:solidFill>
            <a:srgbClr val="FF0000"/>
          </a:solid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solidFill>
            <a:srgbClr val="FFFF00"/>
          </a:solid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solidFill>
            <a:srgbClr val="FFFF00"/>
          </a:solidFill>
        </p:spPr>
        <p:txBody>
          <a:bodyPr wrap="square" rtlCol="0">
            <a:spAutoFit/>
          </a:bodyPr>
          <a:lstStyle/>
          <a:p>
            <a:pPr algn="ctr"/>
            <a:r>
              <a:rPr lang="en-US" dirty="0" smtClean="0"/>
              <a:t>I/1</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3886200"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noFill/>
        </p:spPr>
        <p:txBody>
          <a:bodyPr wrap="square" rtlCol="0">
            <a:spAutoFit/>
          </a:bodyPr>
          <a:lstStyle/>
          <a:p>
            <a:pPr algn="ctr"/>
            <a:r>
              <a:rPr lang="en-US" dirty="0" smtClean="0"/>
              <a:t>I/2</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I/0</a:t>
            </a:r>
            <a:endParaRPr lang="en-US" dirty="0"/>
          </a:p>
        </p:txBody>
      </p:sp>
      <p:cxnSp>
        <p:nvCxnSpPr>
          <p:cNvPr id="112" name="Straight Connector 111"/>
          <p:cNvCxnSpPr/>
          <p:nvPr/>
        </p:nvCxnSpPr>
        <p:spPr>
          <a:xfrm rot="5400000" flipH="1" flipV="1">
            <a:off x="3390900" y="4000500"/>
            <a:ext cx="2971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Look for a path that allows for the flow of logic</a:t>
            </a:r>
            <a:endParaRPr lang="en-US" sz="2800" dirty="0">
              <a:solidFill>
                <a:srgbClr val="7C7044"/>
              </a:solidFill>
              <a:latin typeface="Arial Black" panose="020B0A04020102020204" pitchFamily="34" charset="0"/>
            </a:endParaRPr>
          </a:p>
        </p:txBody>
      </p:sp>
      <p:sp>
        <p:nvSpPr>
          <p:cNvPr id="80"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44</a:t>
            </a:fld>
            <a:endParaRPr lang="en-US" dirty="0">
              <a:solidFill>
                <a:srgbClr val="7C7044"/>
              </a:solidFill>
            </a:endParaRPr>
          </a:p>
        </p:txBody>
      </p:sp>
    </p:spTree>
    <p:extLst>
      <p:ext uri="{BB962C8B-B14F-4D97-AF65-F5344CB8AC3E}">
        <p14:creationId xmlns:p14="http://schemas.microsoft.com/office/powerpoint/2010/main" val="270498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838200" y="5425966"/>
            <a:ext cx="507128" cy="365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22860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6981498" y="1008295"/>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6" name="TextBox 75"/>
          <p:cNvSpPr txBox="1"/>
          <p:nvPr/>
        </p:nvSpPr>
        <p:spPr>
          <a:xfrm>
            <a:off x="2257098" y="1840468"/>
            <a:ext cx="914400" cy="369332"/>
          </a:xfrm>
          <a:prstGeom prst="rect">
            <a:avLst/>
          </a:prstGeom>
          <a:solidFill>
            <a:srgbClr val="FF0000"/>
          </a:solid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solidFill>
            <a:srgbClr val="FFFF00"/>
          </a:solid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solidFill>
            <a:srgbClr val="FFFF00"/>
          </a:solidFill>
        </p:spPr>
        <p:txBody>
          <a:bodyPr wrap="square" rtlCol="0">
            <a:spAutoFit/>
          </a:bodyPr>
          <a:lstStyle/>
          <a:p>
            <a:pPr algn="ctr"/>
            <a:r>
              <a:rPr lang="en-US" dirty="0" smtClean="0"/>
              <a:t>I/1</a:t>
            </a:r>
            <a:endParaRPr lang="en-US" dirty="0"/>
          </a:p>
        </p:txBody>
      </p:sp>
      <p:sp>
        <p:nvSpPr>
          <p:cNvPr id="81" name="TextBox 80"/>
          <p:cNvSpPr txBox="1"/>
          <p:nvPr/>
        </p:nvSpPr>
        <p:spPr>
          <a:xfrm>
            <a:off x="5136932" y="1857372"/>
            <a:ext cx="914400" cy="369332"/>
          </a:xfrm>
          <a:prstGeom prst="rect">
            <a:avLst/>
          </a:prstGeom>
          <a:solidFill>
            <a:srgbClr val="FFFF00"/>
          </a:solid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3886200"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noFill/>
        </p:spPr>
        <p:txBody>
          <a:bodyPr wrap="square" rtlCol="0">
            <a:spAutoFit/>
          </a:bodyPr>
          <a:lstStyle/>
          <a:p>
            <a:pPr algn="ctr"/>
            <a:r>
              <a:rPr lang="en-US" dirty="0" smtClean="0"/>
              <a:t>I/2</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I/0</a:t>
            </a:r>
            <a:endParaRPr lang="en-US" dirty="0"/>
          </a:p>
        </p:txBody>
      </p:sp>
      <p:cxnSp>
        <p:nvCxnSpPr>
          <p:cNvPr id="112" name="Straight Connector 111"/>
          <p:cNvCxnSpPr/>
          <p:nvPr/>
        </p:nvCxnSpPr>
        <p:spPr>
          <a:xfrm rot="5400000" flipH="1" flipV="1">
            <a:off x="3390900" y="4000500"/>
            <a:ext cx="2971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Look for a path that allows for the flow of logic</a:t>
            </a:r>
            <a:endParaRPr lang="en-US" sz="2800" dirty="0">
              <a:solidFill>
                <a:srgbClr val="7C7044"/>
              </a:solidFill>
              <a:latin typeface="Arial Black" panose="020B0A04020102020204" pitchFamily="34" charset="0"/>
            </a:endParaRPr>
          </a:p>
        </p:txBody>
      </p:sp>
      <p:sp>
        <p:nvSpPr>
          <p:cNvPr id="80"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45</a:t>
            </a:fld>
            <a:endParaRPr lang="en-US" dirty="0">
              <a:solidFill>
                <a:srgbClr val="7C7044"/>
              </a:solidFill>
            </a:endParaRPr>
          </a:p>
        </p:txBody>
      </p:sp>
    </p:spTree>
    <p:extLst>
      <p:ext uri="{BB962C8B-B14F-4D97-AF65-F5344CB8AC3E}">
        <p14:creationId xmlns:p14="http://schemas.microsoft.com/office/powerpoint/2010/main" val="427769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838200" y="5425966"/>
            <a:ext cx="507128" cy="365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22860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7015162" y="990600"/>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6" name="TextBox 75"/>
          <p:cNvSpPr txBox="1"/>
          <p:nvPr/>
        </p:nvSpPr>
        <p:spPr>
          <a:xfrm>
            <a:off x="2257098" y="1840468"/>
            <a:ext cx="914400" cy="369332"/>
          </a:xfrm>
          <a:prstGeom prst="rect">
            <a:avLst/>
          </a:prstGeom>
          <a:solidFill>
            <a:srgbClr val="FF0000"/>
          </a:solid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solidFill>
            <a:srgbClr val="FFFF00"/>
          </a:solid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solidFill>
            <a:srgbClr val="FFFF00"/>
          </a:solidFill>
        </p:spPr>
        <p:txBody>
          <a:bodyPr wrap="square" rtlCol="0">
            <a:spAutoFit/>
          </a:bodyPr>
          <a:lstStyle/>
          <a:p>
            <a:pPr algn="ctr"/>
            <a:r>
              <a:rPr lang="en-US" dirty="0" smtClean="0"/>
              <a:t>I/1</a:t>
            </a:r>
            <a:endParaRPr lang="en-US" dirty="0"/>
          </a:p>
        </p:txBody>
      </p:sp>
      <p:sp>
        <p:nvSpPr>
          <p:cNvPr id="81" name="TextBox 80"/>
          <p:cNvSpPr txBox="1"/>
          <p:nvPr/>
        </p:nvSpPr>
        <p:spPr>
          <a:xfrm>
            <a:off x="5136932" y="1857372"/>
            <a:ext cx="914400" cy="369332"/>
          </a:xfrm>
          <a:prstGeom prst="rect">
            <a:avLst/>
          </a:prstGeom>
          <a:solidFill>
            <a:srgbClr val="FFFF00"/>
          </a:solid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3886200"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noFill/>
        </p:spPr>
        <p:txBody>
          <a:bodyPr wrap="square" rtlCol="0">
            <a:spAutoFit/>
          </a:bodyPr>
          <a:lstStyle/>
          <a:p>
            <a:pPr algn="ctr"/>
            <a:r>
              <a:rPr lang="en-US" dirty="0" smtClean="0"/>
              <a:t>I/2</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I/0</a:t>
            </a:r>
            <a:endParaRPr lang="en-US" dirty="0"/>
          </a:p>
        </p:txBody>
      </p:sp>
      <p:cxnSp>
        <p:nvCxnSpPr>
          <p:cNvPr id="112" name="Straight Connector 111"/>
          <p:cNvCxnSpPr/>
          <p:nvPr/>
        </p:nvCxnSpPr>
        <p:spPr>
          <a:xfrm rot="5400000" flipH="1" flipV="1">
            <a:off x="3390900" y="4000500"/>
            <a:ext cx="2971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28600" y="137160"/>
            <a:ext cx="8412480" cy="504754"/>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Yes</a:t>
            </a:r>
            <a:endParaRPr lang="en-US" sz="2800" dirty="0">
              <a:solidFill>
                <a:srgbClr val="7C7044"/>
              </a:solidFill>
              <a:latin typeface="Arial Black" panose="020B0A04020102020204" pitchFamily="34" charset="0"/>
            </a:endParaRPr>
          </a:p>
        </p:txBody>
      </p:sp>
      <p:sp>
        <p:nvSpPr>
          <p:cNvPr id="75"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46</a:t>
            </a:fld>
            <a:endParaRPr lang="en-US" dirty="0">
              <a:solidFill>
                <a:srgbClr val="7C7044"/>
              </a:solidFill>
            </a:endParaRPr>
          </a:p>
        </p:txBody>
      </p:sp>
    </p:spTree>
    <p:extLst>
      <p:ext uri="{BB962C8B-B14F-4D97-AF65-F5344CB8AC3E}">
        <p14:creationId xmlns:p14="http://schemas.microsoft.com/office/powerpoint/2010/main" val="18724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838200" y="5410200"/>
            <a:ext cx="507128" cy="212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22860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7015162" y="990600"/>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6" name="TextBox 75"/>
          <p:cNvSpPr txBox="1"/>
          <p:nvPr/>
        </p:nvSpPr>
        <p:spPr>
          <a:xfrm>
            <a:off x="2257098" y="1840468"/>
            <a:ext cx="914400" cy="369332"/>
          </a:xfrm>
          <a:prstGeom prst="rect">
            <a:avLst/>
          </a:prstGeom>
          <a:no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no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noFill/>
        </p:spPr>
        <p:txBody>
          <a:bodyPr wrap="square" rtlCol="0">
            <a:spAutoFit/>
          </a:bodyPr>
          <a:lstStyle/>
          <a:p>
            <a:pPr algn="ctr"/>
            <a:r>
              <a:rPr lang="en-US" dirty="0" smtClean="0"/>
              <a:t>I/1</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3886200"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noFill/>
        </p:spPr>
        <p:txBody>
          <a:bodyPr wrap="square" rtlCol="0">
            <a:spAutoFit/>
          </a:bodyPr>
          <a:lstStyle/>
          <a:p>
            <a:pPr algn="ctr"/>
            <a:r>
              <a:rPr lang="en-US" dirty="0" smtClean="0"/>
              <a:t>I/1</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I/0</a:t>
            </a:r>
            <a:endParaRPr lang="en-US" dirty="0"/>
          </a:p>
        </p:txBody>
      </p:sp>
      <p:cxnSp>
        <p:nvCxnSpPr>
          <p:cNvPr id="112" name="Straight Connector 111"/>
          <p:cNvCxnSpPr/>
          <p:nvPr/>
        </p:nvCxnSpPr>
        <p:spPr>
          <a:xfrm rot="5400000" flipH="1" flipV="1">
            <a:off x="3390900" y="4000500"/>
            <a:ext cx="2971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Look at the inputs and determine if output O/0 will energize</a:t>
            </a:r>
            <a:endParaRPr lang="en-US" sz="2800" dirty="0">
              <a:solidFill>
                <a:srgbClr val="7C7044"/>
              </a:solidFill>
              <a:latin typeface="Arial Black" panose="020B0A04020102020204" pitchFamily="34" charset="0"/>
            </a:endParaRPr>
          </a:p>
        </p:txBody>
      </p:sp>
      <p:cxnSp>
        <p:nvCxnSpPr>
          <p:cNvPr id="83" name="Straight Connector 82"/>
          <p:cNvCxnSpPr/>
          <p:nvPr/>
        </p:nvCxnSpPr>
        <p:spPr>
          <a:xfrm rot="5400000">
            <a:off x="3930868" y="37942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47</a:t>
            </a:fld>
            <a:endParaRPr lang="en-US" dirty="0">
              <a:solidFill>
                <a:srgbClr val="7C7044"/>
              </a:solidFill>
            </a:endParaRPr>
          </a:p>
        </p:txBody>
      </p:sp>
    </p:spTree>
    <p:extLst>
      <p:ext uri="{BB962C8B-B14F-4D97-AF65-F5344CB8AC3E}">
        <p14:creationId xmlns:p14="http://schemas.microsoft.com/office/powerpoint/2010/main" val="132478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838200" y="5410200"/>
            <a:ext cx="507128" cy="212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22860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7014261" y="990600"/>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6" name="TextBox 75"/>
          <p:cNvSpPr txBox="1"/>
          <p:nvPr/>
        </p:nvSpPr>
        <p:spPr>
          <a:xfrm>
            <a:off x="2257098" y="1840468"/>
            <a:ext cx="914400" cy="369332"/>
          </a:xfrm>
          <a:prstGeom prst="rect">
            <a:avLst/>
          </a:prstGeom>
          <a:solidFill>
            <a:srgbClr val="FF0000"/>
          </a:solid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no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noFill/>
        </p:spPr>
        <p:txBody>
          <a:bodyPr wrap="square" rtlCol="0">
            <a:spAutoFit/>
          </a:bodyPr>
          <a:lstStyle/>
          <a:p>
            <a:pPr algn="ctr"/>
            <a:r>
              <a:rPr lang="en-US" dirty="0" smtClean="0"/>
              <a:t>I/1</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3886200"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noFill/>
        </p:spPr>
        <p:txBody>
          <a:bodyPr wrap="square" rtlCol="0">
            <a:spAutoFit/>
          </a:bodyPr>
          <a:lstStyle/>
          <a:p>
            <a:pPr algn="ctr"/>
            <a:r>
              <a:rPr lang="en-US" dirty="0" smtClean="0"/>
              <a:t>I/1</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I/0</a:t>
            </a:r>
            <a:endParaRPr lang="en-US" dirty="0"/>
          </a:p>
        </p:txBody>
      </p:sp>
      <p:cxnSp>
        <p:nvCxnSpPr>
          <p:cNvPr id="112" name="Straight Connector 111"/>
          <p:cNvCxnSpPr/>
          <p:nvPr/>
        </p:nvCxnSpPr>
        <p:spPr>
          <a:xfrm rot="5400000" flipH="1" flipV="1">
            <a:off x="3390900" y="4000500"/>
            <a:ext cx="2971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930868" y="37942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Look for a path that allows for the flow of logic</a:t>
            </a:r>
            <a:endParaRPr lang="en-US" sz="2800" dirty="0">
              <a:solidFill>
                <a:srgbClr val="7C7044"/>
              </a:solidFill>
              <a:latin typeface="Arial Black" panose="020B0A04020102020204" pitchFamily="34" charset="0"/>
            </a:endParaRPr>
          </a:p>
        </p:txBody>
      </p:sp>
      <p:sp>
        <p:nvSpPr>
          <p:cNvPr id="80"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48</a:t>
            </a:fld>
            <a:endParaRPr lang="en-US" dirty="0">
              <a:solidFill>
                <a:srgbClr val="7C7044"/>
              </a:solidFill>
            </a:endParaRPr>
          </a:p>
        </p:txBody>
      </p:sp>
    </p:spTree>
    <p:extLst>
      <p:ext uri="{BB962C8B-B14F-4D97-AF65-F5344CB8AC3E}">
        <p14:creationId xmlns:p14="http://schemas.microsoft.com/office/powerpoint/2010/main" val="147998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838200" y="5410200"/>
            <a:ext cx="507128" cy="212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22860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6864649" y="990600"/>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6" name="TextBox 75"/>
          <p:cNvSpPr txBox="1"/>
          <p:nvPr/>
        </p:nvSpPr>
        <p:spPr>
          <a:xfrm>
            <a:off x="2257098" y="1840468"/>
            <a:ext cx="914400" cy="369332"/>
          </a:xfrm>
          <a:prstGeom prst="rect">
            <a:avLst/>
          </a:prstGeom>
          <a:solidFill>
            <a:srgbClr val="FF0000"/>
          </a:solid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solidFill>
            <a:srgbClr val="FFFF00"/>
          </a:solid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noFill/>
        </p:spPr>
        <p:txBody>
          <a:bodyPr wrap="square" rtlCol="0">
            <a:spAutoFit/>
          </a:bodyPr>
          <a:lstStyle/>
          <a:p>
            <a:pPr algn="ctr"/>
            <a:r>
              <a:rPr lang="en-US" dirty="0" smtClean="0"/>
              <a:t>I/1</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3886200"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noFill/>
        </p:spPr>
        <p:txBody>
          <a:bodyPr wrap="square" rtlCol="0">
            <a:spAutoFit/>
          </a:bodyPr>
          <a:lstStyle/>
          <a:p>
            <a:pPr algn="ctr"/>
            <a:r>
              <a:rPr lang="en-US" dirty="0" smtClean="0"/>
              <a:t>I/1</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I/0</a:t>
            </a:r>
            <a:endParaRPr lang="en-US" dirty="0"/>
          </a:p>
        </p:txBody>
      </p:sp>
      <p:cxnSp>
        <p:nvCxnSpPr>
          <p:cNvPr id="112" name="Straight Connector 111"/>
          <p:cNvCxnSpPr/>
          <p:nvPr/>
        </p:nvCxnSpPr>
        <p:spPr>
          <a:xfrm rot="5400000" flipH="1" flipV="1">
            <a:off x="3390900" y="4000500"/>
            <a:ext cx="2971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930868" y="37942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Look for a path that allows for the flow of logic</a:t>
            </a:r>
            <a:endParaRPr lang="en-US" sz="2800" dirty="0">
              <a:solidFill>
                <a:srgbClr val="7C7044"/>
              </a:solidFill>
              <a:latin typeface="Arial Black" panose="020B0A04020102020204" pitchFamily="34" charset="0"/>
            </a:endParaRPr>
          </a:p>
        </p:txBody>
      </p:sp>
      <p:sp>
        <p:nvSpPr>
          <p:cNvPr id="80"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49</a:t>
            </a:fld>
            <a:endParaRPr lang="en-US" dirty="0">
              <a:solidFill>
                <a:srgbClr val="7C7044"/>
              </a:solidFill>
            </a:endParaRPr>
          </a:p>
        </p:txBody>
      </p:sp>
    </p:spTree>
    <p:extLst>
      <p:ext uri="{BB962C8B-B14F-4D97-AF65-F5344CB8AC3E}">
        <p14:creationId xmlns:p14="http://schemas.microsoft.com/office/powerpoint/2010/main" val="183367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C7044"/>
                </a:solidFill>
              </a:rPr>
              <a:t>GENERAL AND ELECTRICAL SAFETY COURSE </a:t>
            </a:r>
            <a:r>
              <a:rPr lang="en-US" dirty="0">
                <a:solidFill>
                  <a:srgbClr val="7C7044"/>
                </a:solidFill>
              </a:rPr>
              <a:t>OVERVIEW</a:t>
            </a: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5</a:t>
            </a:fld>
            <a:endParaRPr lang="en-US" dirty="0">
              <a:solidFill>
                <a:srgbClr val="7C7044"/>
              </a:solidFill>
            </a:endParaRPr>
          </a:p>
        </p:txBody>
      </p:sp>
      <p:sp>
        <p:nvSpPr>
          <p:cNvPr id="5" name="Rectangle 4"/>
          <p:cNvSpPr/>
          <p:nvPr/>
        </p:nvSpPr>
        <p:spPr>
          <a:xfrm>
            <a:off x="548640" y="1463040"/>
            <a:ext cx="8001000" cy="2474524"/>
          </a:xfrm>
          <a:prstGeom prst="rect">
            <a:avLst/>
          </a:prstGeom>
        </p:spPr>
        <p:txBody>
          <a:bodyPr lIns="82296" tIns="36576" rIns="82296" bIns="36576">
            <a:spAutoFit/>
          </a:bodyPr>
          <a:lstStyle/>
          <a:p>
            <a:pPr indent="0">
              <a:spcBef>
                <a:spcPts val="1200"/>
              </a:spcBef>
              <a:spcAft>
                <a:spcPts val="1200"/>
              </a:spcAft>
              <a:buFontTx/>
              <a:buNone/>
              <a:defRPr/>
            </a:pPr>
            <a:r>
              <a:rPr lang="en-US" sz="2800" b="1" dirty="0">
                <a:solidFill>
                  <a:srgbClr val="7C7044"/>
                </a:solidFill>
                <a:latin typeface="Arial Black" panose="020B0A04020102020204" pitchFamily="34" charset="0"/>
              </a:rPr>
              <a:t>COURSE OVERVIEW:</a:t>
            </a:r>
          </a:p>
          <a:p>
            <a:pPr marL="228600" indent="-228600">
              <a:spcBef>
                <a:spcPts val="1200"/>
              </a:spcBef>
              <a:spcAft>
                <a:spcPts val="1200"/>
              </a:spcAft>
              <a:buFont typeface="Arial" panose="020B0604020202020204" pitchFamily="34" charset="0"/>
              <a:buChar char="•"/>
              <a:defRPr/>
            </a:pPr>
            <a:r>
              <a:rPr lang="en-US" sz="2200" dirty="0" smtClean="0">
                <a:solidFill>
                  <a:srgbClr val="7C7044"/>
                </a:solidFill>
                <a:latin typeface="Arial Black" panose="020B0A04020102020204" pitchFamily="34" charset="0"/>
              </a:rPr>
              <a:t>16 </a:t>
            </a:r>
            <a:r>
              <a:rPr lang="en-US" sz="2200" dirty="0">
                <a:solidFill>
                  <a:srgbClr val="7C7044"/>
                </a:solidFill>
                <a:latin typeface="Arial Black" panose="020B0A04020102020204" pitchFamily="34" charset="0"/>
              </a:rPr>
              <a:t>hours over </a:t>
            </a:r>
            <a:r>
              <a:rPr lang="en-US" sz="2200" dirty="0" smtClean="0">
                <a:solidFill>
                  <a:srgbClr val="7C7044"/>
                </a:solidFill>
                <a:latin typeface="Arial Black" panose="020B0A04020102020204" pitchFamily="34" charset="0"/>
              </a:rPr>
              <a:t>two days </a:t>
            </a:r>
            <a:r>
              <a:rPr lang="en-US" sz="2200" dirty="0">
                <a:solidFill>
                  <a:srgbClr val="7C7044"/>
                </a:solidFill>
                <a:latin typeface="Arial Black" panose="020B0A04020102020204" pitchFamily="34" charset="0"/>
              </a:rPr>
              <a:t>includes lecture and </a:t>
            </a:r>
            <a:r>
              <a:rPr lang="en-US" sz="2200" dirty="0" smtClean="0">
                <a:solidFill>
                  <a:srgbClr val="7C7044"/>
                </a:solidFill>
                <a:latin typeface="Arial Black" panose="020B0A04020102020204" pitchFamily="34" charset="0"/>
              </a:rPr>
              <a:t>activities</a:t>
            </a:r>
            <a:endParaRPr lang="en-US" sz="2200" dirty="0">
              <a:solidFill>
                <a:srgbClr val="7C7044"/>
              </a:solidFill>
              <a:latin typeface="Arial Black" panose="020B0A04020102020204" pitchFamily="34" charset="0"/>
            </a:endParaRPr>
          </a:p>
          <a:p>
            <a:pPr marL="228600" indent="-228600">
              <a:spcBef>
                <a:spcPts val="1200"/>
              </a:spcBef>
              <a:spcAft>
                <a:spcPts val="1200"/>
              </a:spcAft>
              <a:buFont typeface="Arial" panose="020B0604020202020204" pitchFamily="34" charset="0"/>
              <a:buChar char="•"/>
              <a:defRPr/>
            </a:pPr>
            <a:r>
              <a:rPr lang="en-US" sz="2200" dirty="0">
                <a:solidFill>
                  <a:srgbClr val="7C7044"/>
                </a:solidFill>
                <a:latin typeface="Arial Black" panose="020B0A04020102020204" pitchFamily="34" charset="0"/>
              </a:rPr>
              <a:t>Provides knowledge and skills necessary </a:t>
            </a:r>
            <a:r>
              <a:rPr lang="en-US" sz="2200" dirty="0" smtClean="0">
                <a:solidFill>
                  <a:srgbClr val="7C7044"/>
                </a:solidFill>
                <a:latin typeface="Arial Black" panose="020B0A04020102020204" pitchFamily="34" charset="0"/>
              </a:rPr>
              <a:t>to identify, read, and program PLC Logic schematics</a:t>
            </a:r>
            <a:endParaRPr lang="en-US" sz="22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14678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838200" y="5410200"/>
            <a:ext cx="507128" cy="212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22860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6914373" y="1025548"/>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6" name="TextBox 75"/>
          <p:cNvSpPr txBox="1"/>
          <p:nvPr/>
        </p:nvSpPr>
        <p:spPr>
          <a:xfrm>
            <a:off x="2257098" y="1840468"/>
            <a:ext cx="914400" cy="369332"/>
          </a:xfrm>
          <a:prstGeom prst="rect">
            <a:avLst/>
          </a:prstGeom>
          <a:solidFill>
            <a:srgbClr val="FF0000"/>
          </a:solid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solidFill>
            <a:srgbClr val="FFFF00"/>
          </a:solid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solidFill>
            <a:srgbClr val="FF0000"/>
          </a:solidFill>
        </p:spPr>
        <p:txBody>
          <a:bodyPr wrap="square" rtlCol="0">
            <a:spAutoFit/>
          </a:bodyPr>
          <a:lstStyle/>
          <a:p>
            <a:pPr algn="ctr"/>
            <a:r>
              <a:rPr lang="en-US" dirty="0" smtClean="0"/>
              <a:t>I/1</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3886200"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noFill/>
        </p:spPr>
        <p:txBody>
          <a:bodyPr wrap="square" rtlCol="0">
            <a:spAutoFit/>
          </a:bodyPr>
          <a:lstStyle/>
          <a:p>
            <a:pPr algn="ctr"/>
            <a:r>
              <a:rPr lang="en-US" dirty="0" smtClean="0"/>
              <a:t>I/1</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I/0</a:t>
            </a:r>
            <a:endParaRPr lang="en-US" dirty="0"/>
          </a:p>
        </p:txBody>
      </p:sp>
      <p:cxnSp>
        <p:nvCxnSpPr>
          <p:cNvPr id="112" name="Straight Connector 111"/>
          <p:cNvCxnSpPr/>
          <p:nvPr/>
        </p:nvCxnSpPr>
        <p:spPr>
          <a:xfrm rot="5400000" flipH="1" flipV="1">
            <a:off x="3390900" y="4000500"/>
            <a:ext cx="2971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930868" y="37942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Look for a path that allows for the flow of logic</a:t>
            </a:r>
            <a:endParaRPr lang="en-US" sz="2800" dirty="0">
              <a:solidFill>
                <a:srgbClr val="7C7044"/>
              </a:solidFill>
              <a:latin typeface="Arial Black" panose="020B0A04020102020204" pitchFamily="34" charset="0"/>
            </a:endParaRPr>
          </a:p>
        </p:txBody>
      </p:sp>
      <p:sp>
        <p:nvSpPr>
          <p:cNvPr id="80"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50</a:t>
            </a:fld>
            <a:endParaRPr lang="en-US" dirty="0">
              <a:solidFill>
                <a:srgbClr val="7C7044"/>
              </a:solidFill>
            </a:endParaRPr>
          </a:p>
        </p:txBody>
      </p:sp>
    </p:spTree>
    <p:extLst>
      <p:ext uri="{BB962C8B-B14F-4D97-AF65-F5344CB8AC3E}">
        <p14:creationId xmlns:p14="http://schemas.microsoft.com/office/powerpoint/2010/main" val="375621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838200" y="5410200"/>
            <a:ext cx="507128" cy="212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22860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6981193" y="973789"/>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6" name="TextBox 75"/>
          <p:cNvSpPr txBox="1"/>
          <p:nvPr/>
        </p:nvSpPr>
        <p:spPr>
          <a:xfrm>
            <a:off x="2257098" y="1840468"/>
            <a:ext cx="914400" cy="369332"/>
          </a:xfrm>
          <a:prstGeom prst="rect">
            <a:avLst/>
          </a:prstGeom>
          <a:solidFill>
            <a:srgbClr val="FF0000"/>
          </a:solid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solidFill>
            <a:srgbClr val="FFFF00"/>
          </a:solid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solidFill>
            <a:srgbClr val="FF0000"/>
          </a:solidFill>
        </p:spPr>
        <p:txBody>
          <a:bodyPr wrap="square" rtlCol="0">
            <a:spAutoFit/>
          </a:bodyPr>
          <a:lstStyle/>
          <a:p>
            <a:pPr algn="ctr"/>
            <a:r>
              <a:rPr lang="en-US" dirty="0" smtClean="0"/>
              <a:t>I/1</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3886200"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solidFill>
            <a:srgbClr val="FFFF00"/>
          </a:solidFill>
        </p:spPr>
        <p:txBody>
          <a:bodyPr wrap="square" rtlCol="0">
            <a:spAutoFit/>
          </a:bodyPr>
          <a:lstStyle/>
          <a:p>
            <a:pPr algn="ctr"/>
            <a:r>
              <a:rPr lang="en-US" dirty="0" smtClean="0"/>
              <a:t>I/1</a:t>
            </a:r>
            <a:endParaRPr lang="en-US" dirty="0"/>
          </a:p>
        </p:txBody>
      </p:sp>
      <p:sp>
        <p:nvSpPr>
          <p:cNvPr id="104" name="TextBox 103"/>
          <p:cNvSpPr txBox="1"/>
          <p:nvPr/>
        </p:nvSpPr>
        <p:spPr>
          <a:xfrm>
            <a:off x="3733800" y="4845268"/>
            <a:ext cx="914400" cy="369332"/>
          </a:xfrm>
          <a:prstGeom prst="rect">
            <a:avLst/>
          </a:prstGeom>
          <a:noFill/>
        </p:spPr>
        <p:txBody>
          <a:bodyPr wrap="square" rtlCol="0">
            <a:spAutoFit/>
          </a:bodyPr>
          <a:lstStyle/>
          <a:p>
            <a:pPr algn="ctr"/>
            <a:r>
              <a:rPr lang="en-US" dirty="0" smtClean="0"/>
              <a:t>I/0</a:t>
            </a:r>
            <a:endParaRPr lang="en-US" dirty="0"/>
          </a:p>
        </p:txBody>
      </p:sp>
      <p:cxnSp>
        <p:nvCxnSpPr>
          <p:cNvPr id="112" name="Straight Connector 111"/>
          <p:cNvCxnSpPr/>
          <p:nvPr/>
        </p:nvCxnSpPr>
        <p:spPr>
          <a:xfrm rot="5400000" flipH="1" flipV="1">
            <a:off x="3390900" y="4000500"/>
            <a:ext cx="2971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930868" y="37942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Look for a path that allows for the flow of logic</a:t>
            </a:r>
            <a:endParaRPr lang="en-US" sz="2800" dirty="0">
              <a:solidFill>
                <a:srgbClr val="7C7044"/>
              </a:solidFill>
              <a:latin typeface="Arial Black" panose="020B0A04020102020204" pitchFamily="34" charset="0"/>
            </a:endParaRPr>
          </a:p>
        </p:txBody>
      </p:sp>
      <p:sp>
        <p:nvSpPr>
          <p:cNvPr id="80"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51</a:t>
            </a:fld>
            <a:endParaRPr lang="en-US" dirty="0">
              <a:solidFill>
                <a:srgbClr val="7C7044"/>
              </a:solidFill>
            </a:endParaRPr>
          </a:p>
        </p:txBody>
      </p:sp>
    </p:spTree>
    <p:extLst>
      <p:ext uri="{BB962C8B-B14F-4D97-AF65-F5344CB8AC3E}">
        <p14:creationId xmlns:p14="http://schemas.microsoft.com/office/powerpoint/2010/main" val="329761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838200" y="5410200"/>
            <a:ext cx="507128" cy="212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22860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6966132" y="990600"/>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6" name="TextBox 75"/>
          <p:cNvSpPr txBox="1"/>
          <p:nvPr/>
        </p:nvSpPr>
        <p:spPr>
          <a:xfrm>
            <a:off x="2257098" y="1840468"/>
            <a:ext cx="914400" cy="369332"/>
          </a:xfrm>
          <a:prstGeom prst="rect">
            <a:avLst/>
          </a:prstGeom>
          <a:solidFill>
            <a:srgbClr val="FF0000"/>
          </a:solid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solidFill>
            <a:srgbClr val="FFFF00"/>
          </a:solid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solidFill>
            <a:srgbClr val="FF0000"/>
          </a:solidFill>
        </p:spPr>
        <p:txBody>
          <a:bodyPr wrap="square" rtlCol="0">
            <a:spAutoFit/>
          </a:bodyPr>
          <a:lstStyle/>
          <a:p>
            <a:pPr algn="ctr"/>
            <a:r>
              <a:rPr lang="en-US" dirty="0" smtClean="0"/>
              <a:t>I/1</a:t>
            </a:r>
            <a:endParaRPr lang="en-US" dirty="0"/>
          </a:p>
        </p:txBody>
      </p:sp>
      <p:sp>
        <p:nvSpPr>
          <p:cNvPr id="81" name="TextBox 80"/>
          <p:cNvSpPr txBox="1"/>
          <p:nvPr/>
        </p:nvSpPr>
        <p:spPr>
          <a:xfrm>
            <a:off x="5136932" y="1857372"/>
            <a:ext cx="914400" cy="369332"/>
          </a:xfrm>
          <a:prstGeom prst="rect">
            <a:avLst/>
          </a:prstGeom>
          <a:no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3886200"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solidFill>
            <a:srgbClr val="FFFF00"/>
          </a:solidFill>
        </p:spPr>
        <p:txBody>
          <a:bodyPr wrap="square" rtlCol="0">
            <a:spAutoFit/>
          </a:bodyPr>
          <a:lstStyle/>
          <a:p>
            <a:pPr algn="ctr"/>
            <a:r>
              <a:rPr lang="en-US" dirty="0" smtClean="0"/>
              <a:t>I/1</a:t>
            </a:r>
            <a:endParaRPr lang="en-US" dirty="0"/>
          </a:p>
        </p:txBody>
      </p:sp>
      <p:sp>
        <p:nvSpPr>
          <p:cNvPr id="104" name="TextBox 103"/>
          <p:cNvSpPr txBox="1"/>
          <p:nvPr/>
        </p:nvSpPr>
        <p:spPr>
          <a:xfrm>
            <a:off x="3733800" y="4845268"/>
            <a:ext cx="914400" cy="369332"/>
          </a:xfrm>
          <a:prstGeom prst="rect">
            <a:avLst/>
          </a:prstGeom>
          <a:solidFill>
            <a:srgbClr val="FFFF00"/>
          </a:solidFill>
        </p:spPr>
        <p:txBody>
          <a:bodyPr wrap="square" rtlCol="0">
            <a:spAutoFit/>
          </a:bodyPr>
          <a:lstStyle/>
          <a:p>
            <a:pPr algn="ctr"/>
            <a:r>
              <a:rPr lang="en-US" dirty="0" smtClean="0"/>
              <a:t>I/0</a:t>
            </a:r>
            <a:endParaRPr lang="en-US" dirty="0"/>
          </a:p>
        </p:txBody>
      </p:sp>
      <p:cxnSp>
        <p:nvCxnSpPr>
          <p:cNvPr id="112" name="Straight Connector 111"/>
          <p:cNvCxnSpPr/>
          <p:nvPr/>
        </p:nvCxnSpPr>
        <p:spPr>
          <a:xfrm rot="5400000" flipH="1" flipV="1">
            <a:off x="3390900" y="4000500"/>
            <a:ext cx="2971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930868" y="37942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Look for a path that allows for the flow of logic</a:t>
            </a:r>
            <a:endParaRPr lang="en-US" sz="2800" dirty="0">
              <a:solidFill>
                <a:srgbClr val="7C7044"/>
              </a:solidFill>
              <a:latin typeface="Arial Black" panose="020B0A04020102020204" pitchFamily="34" charset="0"/>
            </a:endParaRPr>
          </a:p>
        </p:txBody>
      </p:sp>
      <p:sp>
        <p:nvSpPr>
          <p:cNvPr id="80"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52</a:t>
            </a:fld>
            <a:endParaRPr lang="en-US" dirty="0">
              <a:solidFill>
                <a:srgbClr val="7C7044"/>
              </a:solidFill>
            </a:endParaRPr>
          </a:p>
        </p:txBody>
      </p:sp>
    </p:spTree>
    <p:extLst>
      <p:ext uri="{BB962C8B-B14F-4D97-AF65-F5344CB8AC3E}">
        <p14:creationId xmlns:p14="http://schemas.microsoft.com/office/powerpoint/2010/main" val="290758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838200" y="5410200"/>
            <a:ext cx="507128" cy="212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22860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6977185" y="957590"/>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6" name="TextBox 75"/>
          <p:cNvSpPr txBox="1"/>
          <p:nvPr/>
        </p:nvSpPr>
        <p:spPr>
          <a:xfrm>
            <a:off x="2257098" y="1840468"/>
            <a:ext cx="914400" cy="369332"/>
          </a:xfrm>
          <a:prstGeom prst="rect">
            <a:avLst/>
          </a:prstGeom>
          <a:solidFill>
            <a:srgbClr val="FF0000"/>
          </a:solid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solidFill>
            <a:srgbClr val="FFFF00"/>
          </a:solid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solidFill>
            <a:srgbClr val="FF0000"/>
          </a:solidFill>
        </p:spPr>
        <p:txBody>
          <a:bodyPr wrap="square" rtlCol="0">
            <a:spAutoFit/>
          </a:bodyPr>
          <a:lstStyle/>
          <a:p>
            <a:pPr algn="ctr"/>
            <a:r>
              <a:rPr lang="en-US" dirty="0" smtClean="0"/>
              <a:t>I/1</a:t>
            </a:r>
            <a:endParaRPr lang="en-US" dirty="0"/>
          </a:p>
        </p:txBody>
      </p:sp>
      <p:sp>
        <p:nvSpPr>
          <p:cNvPr id="81" name="TextBox 80"/>
          <p:cNvSpPr txBox="1"/>
          <p:nvPr/>
        </p:nvSpPr>
        <p:spPr>
          <a:xfrm>
            <a:off x="5136932" y="1857372"/>
            <a:ext cx="914400" cy="369332"/>
          </a:xfrm>
          <a:prstGeom prst="rect">
            <a:avLst/>
          </a:prstGeom>
          <a:solidFill>
            <a:srgbClr val="FF0000"/>
          </a:solid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3886200"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solidFill>
            <a:srgbClr val="FFFF00"/>
          </a:solidFill>
        </p:spPr>
        <p:txBody>
          <a:bodyPr wrap="square" rtlCol="0">
            <a:spAutoFit/>
          </a:bodyPr>
          <a:lstStyle/>
          <a:p>
            <a:pPr algn="ctr"/>
            <a:r>
              <a:rPr lang="en-US" dirty="0" smtClean="0"/>
              <a:t>I/1</a:t>
            </a:r>
            <a:endParaRPr lang="en-US" dirty="0"/>
          </a:p>
        </p:txBody>
      </p:sp>
      <p:sp>
        <p:nvSpPr>
          <p:cNvPr id="104" name="TextBox 103"/>
          <p:cNvSpPr txBox="1"/>
          <p:nvPr/>
        </p:nvSpPr>
        <p:spPr>
          <a:xfrm>
            <a:off x="3733800" y="4845268"/>
            <a:ext cx="914400" cy="369332"/>
          </a:xfrm>
          <a:prstGeom prst="rect">
            <a:avLst/>
          </a:prstGeom>
          <a:solidFill>
            <a:srgbClr val="FFFF00"/>
          </a:solidFill>
        </p:spPr>
        <p:txBody>
          <a:bodyPr wrap="square" rtlCol="0">
            <a:spAutoFit/>
          </a:bodyPr>
          <a:lstStyle/>
          <a:p>
            <a:pPr algn="ctr"/>
            <a:r>
              <a:rPr lang="en-US" dirty="0" smtClean="0"/>
              <a:t>I/0</a:t>
            </a:r>
            <a:endParaRPr lang="en-US" dirty="0"/>
          </a:p>
        </p:txBody>
      </p:sp>
      <p:cxnSp>
        <p:nvCxnSpPr>
          <p:cNvPr id="112" name="Straight Connector 111"/>
          <p:cNvCxnSpPr/>
          <p:nvPr/>
        </p:nvCxnSpPr>
        <p:spPr>
          <a:xfrm rot="5400000" flipH="1" flipV="1">
            <a:off x="3390900" y="4000500"/>
            <a:ext cx="2971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No I/2 must be open/off for O/0 to energize</a:t>
            </a:r>
            <a:endParaRPr lang="en-US" sz="2800" dirty="0">
              <a:solidFill>
                <a:srgbClr val="7C7044"/>
              </a:solidFill>
              <a:latin typeface="Arial Black" panose="020B0A04020102020204" pitchFamily="34" charset="0"/>
            </a:endParaRPr>
          </a:p>
        </p:txBody>
      </p:sp>
      <p:cxnSp>
        <p:nvCxnSpPr>
          <p:cNvPr id="83" name="Straight Connector 82"/>
          <p:cNvCxnSpPr/>
          <p:nvPr/>
        </p:nvCxnSpPr>
        <p:spPr>
          <a:xfrm rot="5400000">
            <a:off x="3930868" y="37942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53</a:t>
            </a:fld>
            <a:endParaRPr lang="en-US" dirty="0">
              <a:solidFill>
                <a:srgbClr val="7C7044"/>
              </a:solidFill>
            </a:endParaRPr>
          </a:p>
        </p:txBody>
      </p:sp>
    </p:spTree>
    <p:extLst>
      <p:ext uri="{BB962C8B-B14F-4D97-AF65-F5344CB8AC3E}">
        <p14:creationId xmlns:p14="http://schemas.microsoft.com/office/powerpoint/2010/main" val="347086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62502"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092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42698" y="2362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33098" y="2209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961698" y="1981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4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55834" y="38862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6234" y="4114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74834" y="3886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92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42698" y="53340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10800000" flipV="1">
            <a:off x="838200" y="5410200"/>
            <a:ext cx="507128"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3498" y="2469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3498" y="3993932"/>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498" y="5437634"/>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705600" y="38862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96200" y="2209800"/>
            <a:ext cx="609600" cy="609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05800" y="251197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96939" y="3962400"/>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181600" y="3962401"/>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47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8900" y="2505072"/>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95600" y="250030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2493741"/>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3695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076700" y="251221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250744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29000" y="250088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247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28900" y="40451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95600" y="40261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81200" y="40338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076700" y="40380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43400" y="40332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29000" y="40266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372096" y="22860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Double Bracket 56"/>
          <p:cNvSpPr/>
          <p:nvPr/>
        </p:nvSpPr>
        <p:spPr>
          <a:xfrm>
            <a:off x="6328461" y="22098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rot="5400000">
            <a:off x="5143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5524500" y="251845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91200" y="251369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76800" y="250712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83068" y="3838902"/>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15162" y="2514592"/>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8600" y="1001106"/>
            <a:ext cx="1676400"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Inputs</a:t>
            </a:r>
            <a:endParaRPr lang="en-US" sz="2800" dirty="0">
              <a:solidFill>
                <a:srgbClr val="FFC000"/>
              </a:solidFill>
              <a:latin typeface="Arial Black" panose="020B0A04020102020204" pitchFamily="34" charset="0"/>
            </a:endParaRPr>
          </a:p>
        </p:txBody>
      </p:sp>
      <p:sp>
        <p:nvSpPr>
          <p:cNvPr id="67" name="TextBox 66"/>
          <p:cNvSpPr txBox="1"/>
          <p:nvPr/>
        </p:nvSpPr>
        <p:spPr>
          <a:xfrm>
            <a:off x="6915958" y="990600"/>
            <a:ext cx="1824038" cy="523220"/>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Outputs</a:t>
            </a:r>
            <a:endParaRPr lang="en-US" sz="2800" dirty="0">
              <a:solidFill>
                <a:srgbClr val="FFC000"/>
              </a:solidFill>
              <a:latin typeface="Arial Black" panose="020B0A04020102020204" pitchFamily="34" charset="0"/>
            </a:endParaRPr>
          </a:p>
        </p:txBody>
      </p:sp>
      <p:sp>
        <p:nvSpPr>
          <p:cNvPr id="68" name="TextBox 67"/>
          <p:cNvSpPr txBox="1"/>
          <p:nvPr/>
        </p:nvSpPr>
        <p:spPr>
          <a:xfrm>
            <a:off x="2667000" y="990600"/>
            <a:ext cx="3886200" cy="954107"/>
          </a:xfrm>
          <a:prstGeom prst="rect">
            <a:avLst/>
          </a:prstGeom>
          <a:noFill/>
        </p:spPr>
        <p:txBody>
          <a:bodyPr wrap="square" rtlCol="0">
            <a:spAutoFit/>
          </a:bodyPr>
          <a:lstStyle/>
          <a:p>
            <a:pPr algn="ctr"/>
            <a:r>
              <a:rPr lang="en-US" sz="2800" dirty="0" smtClean="0">
                <a:solidFill>
                  <a:srgbClr val="FFC000"/>
                </a:solidFill>
                <a:latin typeface="Arial Black" panose="020B0A04020102020204" pitchFamily="34" charset="0"/>
              </a:rPr>
              <a:t>Ladder Logic Program</a:t>
            </a:r>
            <a:endParaRPr lang="en-US" sz="2800" dirty="0">
              <a:solidFill>
                <a:srgbClr val="FFC000"/>
              </a:solidFill>
              <a:latin typeface="Arial Black" panose="020B0A04020102020204" pitchFamily="34" charset="0"/>
            </a:endParaRPr>
          </a:p>
        </p:txBody>
      </p:sp>
      <p:sp>
        <p:nvSpPr>
          <p:cNvPr id="69" name="TextBox 68"/>
          <p:cNvSpPr txBox="1"/>
          <p:nvPr/>
        </p:nvSpPr>
        <p:spPr>
          <a:xfrm>
            <a:off x="8305800" y="2115204"/>
            <a:ext cx="609600" cy="381000"/>
          </a:xfrm>
          <a:prstGeom prst="rect">
            <a:avLst/>
          </a:prstGeom>
          <a:noFill/>
        </p:spPr>
        <p:txBody>
          <a:bodyPr wrap="square" rtlCol="0">
            <a:spAutoFit/>
          </a:bodyPr>
          <a:lstStyle/>
          <a:p>
            <a:r>
              <a:rPr lang="en-US" dirty="0" smtClean="0"/>
              <a:t>O/0</a:t>
            </a:r>
            <a:endParaRPr lang="en-US" dirty="0"/>
          </a:p>
        </p:txBody>
      </p:sp>
      <p:sp>
        <p:nvSpPr>
          <p:cNvPr id="72" name="TextBox 71"/>
          <p:cNvSpPr txBox="1"/>
          <p:nvPr/>
        </p:nvSpPr>
        <p:spPr>
          <a:xfrm>
            <a:off x="228600" y="1752600"/>
            <a:ext cx="914400" cy="369332"/>
          </a:xfrm>
          <a:prstGeom prst="rect">
            <a:avLst/>
          </a:prstGeom>
          <a:noFill/>
        </p:spPr>
        <p:txBody>
          <a:bodyPr wrap="square" rtlCol="0">
            <a:spAutoFit/>
          </a:bodyPr>
          <a:lstStyle/>
          <a:p>
            <a:pPr algn="ctr"/>
            <a:r>
              <a:rPr lang="en-US" dirty="0" smtClean="0"/>
              <a:t>I/0</a:t>
            </a:r>
            <a:endParaRPr lang="en-US" dirty="0"/>
          </a:p>
        </p:txBody>
      </p:sp>
      <p:sp>
        <p:nvSpPr>
          <p:cNvPr id="73" name="TextBox 72"/>
          <p:cNvSpPr txBox="1"/>
          <p:nvPr/>
        </p:nvSpPr>
        <p:spPr>
          <a:xfrm>
            <a:off x="228600" y="3364468"/>
            <a:ext cx="914400" cy="369332"/>
          </a:xfrm>
          <a:prstGeom prst="rect">
            <a:avLst/>
          </a:prstGeom>
          <a:noFill/>
        </p:spPr>
        <p:txBody>
          <a:bodyPr wrap="square" rtlCol="0">
            <a:spAutoFit/>
          </a:bodyPr>
          <a:lstStyle/>
          <a:p>
            <a:pPr algn="ctr"/>
            <a:r>
              <a:rPr lang="en-US" dirty="0" smtClean="0"/>
              <a:t>I/1</a:t>
            </a:r>
            <a:endParaRPr lang="en-US" dirty="0"/>
          </a:p>
        </p:txBody>
      </p:sp>
      <p:sp>
        <p:nvSpPr>
          <p:cNvPr id="74" name="TextBox 73"/>
          <p:cNvSpPr txBox="1"/>
          <p:nvPr/>
        </p:nvSpPr>
        <p:spPr>
          <a:xfrm>
            <a:off x="228600" y="4812268"/>
            <a:ext cx="914400" cy="369332"/>
          </a:xfrm>
          <a:prstGeom prst="rect">
            <a:avLst/>
          </a:prstGeom>
          <a:noFill/>
        </p:spPr>
        <p:txBody>
          <a:bodyPr wrap="square" rtlCol="0">
            <a:spAutoFit/>
          </a:bodyPr>
          <a:lstStyle/>
          <a:p>
            <a:pPr algn="ctr"/>
            <a:r>
              <a:rPr lang="en-US" dirty="0" smtClean="0"/>
              <a:t>I/2</a:t>
            </a:r>
            <a:endParaRPr lang="en-US" dirty="0"/>
          </a:p>
        </p:txBody>
      </p:sp>
      <p:sp>
        <p:nvSpPr>
          <p:cNvPr id="76" name="TextBox 75"/>
          <p:cNvSpPr txBox="1"/>
          <p:nvPr/>
        </p:nvSpPr>
        <p:spPr>
          <a:xfrm>
            <a:off x="2257098" y="1840468"/>
            <a:ext cx="914400" cy="369332"/>
          </a:xfrm>
          <a:prstGeom prst="rect">
            <a:avLst/>
          </a:prstGeom>
          <a:solidFill>
            <a:srgbClr val="FF0000"/>
          </a:solidFill>
        </p:spPr>
        <p:txBody>
          <a:bodyPr wrap="square" rtlCol="0">
            <a:spAutoFit/>
          </a:bodyPr>
          <a:lstStyle/>
          <a:p>
            <a:pPr algn="ctr"/>
            <a:r>
              <a:rPr lang="en-US" dirty="0" smtClean="0"/>
              <a:t>I/0</a:t>
            </a:r>
            <a:endParaRPr lang="en-US" dirty="0"/>
          </a:p>
        </p:txBody>
      </p:sp>
      <p:sp>
        <p:nvSpPr>
          <p:cNvPr id="77" name="TextBox 76"/>
          <p:cNvSpPr txBox="1"/>
          <p:nvPr/>
        </p:nvSpPr>
        <p:spPr>
          <a:xfrm>
            <a:off x="2241332" y="3409136"/>
            <a:ext cx="914400" cy="369332"/>
          </a:xfrm>
          <a:prstGeom prst="rect">
            <a:avLst/>
          </a:prstGeom>
          <a:solidFill>
            <a:srgbClr val="FFFF00"/>
          </a:solidFill>
        </p:spPr>
        <p:txBody>
          <a:bodyPr wrap="square" rtlCol="0">
            <a:spAutoFit/>
          </a:bodyPr>
          <a:lstStyle/>
          <a:p>
            <a:pPr algn="ctr"/>
            <a:r>
              <a:rPr lang="en-US" dirty="0" smtClean="0"/>
              <a:t>I/0</a:t>
            </a:r>
            <a:endParaRPr lang="en-US" dirty="0"/>
          </a:p>
        </p:txBody>
      </p:sp>
      <p:sp>
        <p:nvSpPr>
          <p:cNvPr id="78" name="TextBox 77"/>
          <p:cNvSpPr txBox="1"/>
          <p:nvPr/>
        </p:nvSpPr>
        <p:spPr>
          <a:xfrm>
            <a:off x="3718034" y="1857372"/>
            <a:ext cx="914400" cy="369332"/>
          </a:xfrm>
          <a:prstGeom prst="rect">
            <a:avLst/>
          </a:prstGeom>
          <a:noFill/>
        </p:spPr>
        <p:txBody>
          <a:bodyPr wrap="square" rtlCol="0">
            <a:spAutoFit/>
          </a:bodyPr>
          <a:lstStyle/>
          <a:p>
            <a:pPr algn="ctr"/>
            <a:r>
              <a:rPr lang="en-US" dirty="0" smtClean="0"/>
              <a:t>I/1</a:t>
            </a:r>
            <a:endParaRPr lang="en-US" dirty="0"/>
          </a:p>
        </p:txBody>
      </p:sp>
      <p:sp>
        <p:nvSpPr>
          <p:cNvPr id="79" name="TextBox 78"/>
          <p:cNvSpPr txBox="1"/>
          <p:nvPr/>
        </p:nvSpPr>
        <p:spPr>
          <a:xfrm>
            <a:off x="3733800" y="3397468"/>
            <a:ext cx="914400" cy="369332"/>
          </a:xfrm>
          <a:prstGeom prst="rect">
            <a:avLst/>
          </a:prstGeom>
          <a:solidFill>
            <a:srgbClr val="FF0000"/>
          </a:solidFill>
        </p:spPr>
        <p:txBody>
          <a:bodyPr wrap="square" rtlCol="0">
            <a:spAutoFit/>
          </a:bodyPr>
          <a:lstStyle/>
          <a:p>
            <a:pPr algn="ctr"/>
            <a:r>
              <a:rPr lang="en-US" dirty="0" smtClean="0"/>
              <a:t>I/1</a:t>
            </a:r>
            <a:endParaRPr lang="en-US" dirty="0"/>
          </a:p>
        </p:txBody>
      </p:sp>
      <p:sp>
        <p:nvSpPr>
          <p:cNvPr id="81" name="TextBox 80"/>
          <p:cNvSpPr txBox="1"/>
          <p:nvPr/>
        </p:nvSpPr>
        <p:spPr>
          <a:xfrm>
            <a:off x="5136932" y="1857372"/>
            <a:ext cx="914400" cy="369332"/>
          </a:xfrm>
          <a:prstGeom prst="rect">
            <a:avLst/>
          </a:prstGeom>
          <a:solidFill>
            <a:srgbClr val="FFFF00"/>
          </a:solidFill>
        </p:spPr>
        <p:txBody>
          <a:bodyPr wrap="square" rtlCol="0">
            <a:spAutoFit/>
          </a:bodyPr>
          <a:lstStyle/>
          <a:p>
            <a:pPr algn="ctr"/>
            <a:r>
              <a:rPr lang="en-US" dirty="0" smtClean="0"/>
              <a:t>I/2</a:t>
            </a:r>
            <a:endParaRPr lang="en-US" dirty="0"/>
          </a:p>
        </p:txBody>
      </p:sp>
      <p:sp>
        <p:nvSpPr>
          <p:cNvPr id="82" name="TextBox 81"/>
          <p:cNvSpPr txBox="1"/>
          <p:nvPr/>
        </p:nvSpPr>
        <p:spPr>
          <a:xfrm>
            <a:off x="6371898" y="1857372"/>
            <a:ext cx="609600" cy="381000"/>
          </a:xfrm>
          <a:prstGeom prst="rect">
            <a:avLst/>
          </a:prstGeom>
          <a:noFill/>
        </p:spPr>
        <p:txBody>
          <a:bodyPr wrap="square" rtlCol="0">
            <a:spAutoFit/>
          </a:bodyPr>
          <a:lstStyle/>
          <a:p>
            <a:r>
              <a:rPr lang="en-US" dirty="0" smtClean="0"/>
              <a:t>O/0</a:t>
            </a:r>
            <a:endParaRPr lang="en-US" dirty="0"/>
          </a:p>
        </p:txBody>
      </p:sp>
      <p:sp>
        <p:nvSpPr>
          <p:cNvPr id="84" name="TextBox 83"/>
          <p:cNvSpPr txBox="1"/>
          <p:nvPr/>
        </p:nvSpPr>
        <p:spPr>
          <a:xfrm>
            <a:off x="-76200" y="1214735"/>
            <a:ext cx="838200" cy="461665"/>
          </a:xfrm>
          <a:prstGeom prst="rect">
            <a:avLst/>
          </a:prstGeom>
          <a:noFill/>
        </p:spPr>
        <p:txBody>
          <a:bodyPr wrap="square" rtlCol="0">
            <a:spAutoFit/>
          </a:bodyPr>
          <a:lstStyle/>
          <a:p>
            <a:r>
              <a:rPr lang="en-US" sz="2400" dirty="0" smtClean="0"/>
              <a:t>L1</a:t>
            </a:r>
            <a:endParaRPr lang="en-US" sz="2400" dirty="0"/>
          </a:p>
        </p:txBody>
      </p:sp>
      <p:sp>
        <p:nvSpPr>
          <p:cNvPr id="85" name="TextBox 84"/>
          <p:cNvSpPr txBox="1"/>
          <p:nvPr/>
        </p:nvSpPr>
        <p:spPr>
          <a:xfrm>
            <a:off x="8686800" y="1219200"/>
            <a:ext cx="838200" cy="461665"/>
          </a:xfrm>
          <a:prstGeom prst="rect">
            <a:avLst/>
          </a:prstGeom>
          <a:noFill/>
        </p:spPr>
        <p:txBody>
          <a:bodyPr wrap="square" rtlCol="0">
            <a:spAutoFit/>
          </a:bodyPr>
          <a:lstStyle/>
          <a:p>
            <a:r>
              <a:rPr lang="en-US" sz="2400" dirty="0" smtClean="0"/>
              <a:t>L2</a:t>
            </a:r>
            <a:endParaRPr lang="en-US" sz="2400" dirty="0"/>
          </a:p>
        </p:txBody>
      </p:sp>
      <p:cxnSp>
        <p:nvCxnSpPr>
          <p:cNvPr id="86" name="Straight Connector 85"/>
          <p:cNvCxnSpPr/>
          <p:nvPr/>
        </p:nvCxnSpPr>
        <p:spPr>
          <a:xfrm rot="5400000">
            <a:off x="2247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2628900" y="549296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895600" y="5473916"/>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81200" y="5481637"/>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3695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076700" y="5485825"/>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343400" y="5481058"/>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29000" y="5474494"/>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3886200" y="52420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241332" y="4856936"/>
            <a:ext cx="914400" cy="369332"/>
          </a:xfrm>
          <a:prstGeom prst="rect">
            <a:avLst/>
          </a:prstGeom>
          <a:solidFill>
            <a:srgbClr val="FFFF00"/>
          </a:solidFill>
        </p:spPr>
        <p:txBody>
          <a:bodyPr wrap="square" rtlCol="0">
            <a:spAutoFit/>
          </a:bodyPr>
          <a:lstStyle/>
          <a:p>
            <a:pPr algn="ctr"/>
            <a:r>
              <a:rPr lang="en-US" dirty="0" smtClean="0"/>
              <a:t>I/1</a:t>
            </a:r>
            <a:endParaRPr lang="en-US" dirty="0"/>
          </a:p>
        </p:txBody>
      </p:sp>
      <p:sp>
        <p:nvSpPr>
          <p:cNvPr id="104" name="TextBox 103"/>
          <p:cNvSpPr txBox="1"/>
          <p:nvPr/>
        </p:nvSpPr>
        <p:spPr>
          <a:xfrm>
            <a:off x="3733800" y="4845268"/>
            <a:ext cx="914400" cy="369332"/>
          </a:xfrm>
          <a:prstGeom prst="rect">
            <a:avLst/>
          </a:prstGeom>
          <a:solidFill>
            <a:srgbClr val="FFFF00"/>
          </a:solidFill>
        </p:spPr>
        <p:txBody>
          <a:bodyPr wrap="square" rtlCol="0">
            <a:spAutoFit/>
          </a:bodyPr>
          <a:lstStyle/>
          <a:p>
            <a:pPr algn="ctr"/>
            <a:r>
              <a:rPr lang="en-US" dirty="0" smtClean="0"/>
              <a:t>I/0</a:t>
            </a:r>
            <a:endParaRPr lang="en-US" dirty="0"/>
          </a:p>
        </p:txBody>
      </p:sp>
      <p:cxnSp>
        <p:nvCxnSpPr>
          <p:cNvPr id="112" name="Straight Connector 111"/>
          <p:cNvCxnSpPr/>
          <p:nvPr/>
        </p:nvCxnSpPr>
        <p:spPr>
          <a:xfrm rot="5400000" flipH="1" flipV="1">
            <a:off x="3390900" y="4000500"/>
            <a:ext cx="2971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Now with  I/2 being open/off, output O/0 will energize</a:t>
            </a:r>
            <a:endParaRPr lang="en-US" sz="2800" dirty="0">
              <a:solidFill>
                <a:srgbClr val="7C7044"/>
              </a:solidFill>
              <a:latin typeface="Arial Black" panose="020B0A04020102020204" pitchFamily="34" charset="0"/>
            </a:endParaRPr>
          </a:p>
        </p:txBody>
      </p:sp>
      <p:cxnSp>
        <p:nvCxnSpPr>
          <p:cNvPr id="83" name="Straight Connector 82"/>
          <p:cNvCxnSpPr/>
          <p:nvPr/>
        </p:nvCxnSpPr>
        <p:spPr>
          <a:xfrm rot="5400000">
            <a:off x="3930868" y="3794234"/>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54</a:t>
            </a:fld>
            <a:endParaRPr lang="en-US" dirty="0">
              <a:solidFill>
                <a:srgbClr val="7C7044"/>
              </a:solidFill>
            </a:endParaRPr>
          </a:p>
        </p:txBody>
      </p:sp>
    </p:spTree>
    <p:extLst>
      <p:ext uri="{BB962C8B-B14F-4D97-AF65-F5344CB8AC3E}">
        <p14:creationId xmlns:p14="http://schemas.microsoft.com/office/powerpoint/2010/main" val="252935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71700" y="3756134"/>
            <a:ext cx="5562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1219200" y="2270234"/>
            <a:ext cx="228600" cy="228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676400" y="2270234"/>
            <a:ext cx="228600" cy="228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1158498" y="2528540"/>
            <a:ext cx="7929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265694" y="222374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749091" y="2271443"/>
            <a:ext cx="228600" cy="228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206291" y="2271443"/>
            <a:ext cx="228600" cy="228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2688389" y="2529749"/>
            <a:ext cx="7929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795585" y="2224949"/>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282941" y="2271524"/>
            <a:ext cx="228600" cy="228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740141" y="2271524"/>
            <a:ext cx="228600" cy="228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4222239" y="2138355"/>
            <a:ext cx="7929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329435" y="18288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280596" y="3794234"/>
            <a:ext cx="228600" cy="228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737796" y="3794234"/>
            <a:ext cx="228600" cy="228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4219894" y="3662355"/>
            <a:ext cx="7929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4327090" y="33528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171944" y="5361097"/>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4552944" y="5361097"/>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819644" y="535633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905244" y="5349766"/>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0800000">
            <a:off x="609600" y="2384534"/>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905000" y="2384534"/>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438526" y="238453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419352" y="3870438"/>
            <a:ext cx="297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71899" y="3875201"/>
            <a:ext cx="297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5900737" y="239406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6281737" y="239406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548437" y="2389293"/>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634037" y="2382729"/>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972052" y="2384538"/>
            <a:ext cx="685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6086474" y="2160701"/>
            <a:ext cx="5334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7086600" y="1893997"/>
            <a:ext cx="838200" cy="990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rot="10800000">
            <a:off x="3905252" y="3913301"/>
            <a:ext cx="381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0800000">
            <a:off x="4976815" y="3913301"/>
            <a:ext cx="381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753100" y="3771900"/>
            <a:ext cx="5562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0800000">
            <a:off x="7924800" y="2391102"/>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223234" y="2133600"/>
            <a:ext cx="609600" cy="523220"/>
          </a:xfrm>
          <a:prstGeom prst="rect">
            <a:avLst/>
          </a:prstGeom>
          <a:noFill/>
        </p:spPr>
        <p:txBody>
          <a:bodyPr wrap="square" rtlCol="0">
            <a:spAutoFit/>
          </a:bodyPr>
          <a:lstStyle/>
          <a:p>
            <a:pPr algn="ctr"/>
            <a:r>
              <a:rPr lang="en-US" sz="2800" dirty="0" smtClean="0"/>
              <a:t>M</a:t>
            </a:r>
            <a:endParaRPr lang="en-US" sz="2800" dirty="0"/>
          </a:p>
        </p:txBody>
      </p:sp>
      <p:sp>
        <p:nvSpPr>
          <p:cNvPr id="69" name="TextBox 68"/>
          <p:cNvSpPr txBox="1"/>
          <p:nvPr/>
        </p:nvSpPr>
        <p:spPr>
          <a:xfrm>
            <a:off x="273268" y="383630"/>
            <a:ext cx="685800" cy="523220"/>
          </a:xfrm>
          <a:prstGeom prst="rect">
            <a:avLst/>
          </a:prstGeom>
          <a:noFill/>
        </p:spPr>
        <p:txBody>
          <a:bodyPr wrap="square" rtlCol="0">
            <a:spAutoFit/>
          </a:bodyPr>
          <a:lstStyle/>
          <a:p>
            <a:pPr algn="ctr"/>
            <a:r>
              <a:rPr lang="en-US" sz="2800" dirty="0" smtClean="0"/>
              <a:t>L1</a:t>
            </a:r>
            <a:endParaRPr lang="en-US" sz="2800" dirty="0"/>
          </a:p>
        </p:txBody>
      </p:sp>
      <p:sp>
        <p:nvSpPr>
          <p:cNvPr id="70" name="TextBox 69"/>
          <p:cNvSpPr txBox="1"/>
          <p:nvPr/>
        </p:nvSpPr>
        <p:spPr>
          <a:xfrm>
            <a:off x="8184932" y="488732"/>
            <a:ext cx="685800" cy="523220"/>
          </a:xfrm>
          <a:prstGeom prst="rect">
            <a:avLst/>
          </a:prstGeom>
          <a:noFill/>
        </p:spPr>
        <p:txBody>
          <a:bodyPr wrap="square" rtlCol="0">
            <a:spAutoFit/>
          </a:bodyPr>
          <a:lstStyle/>
          <a:p>
            <a:pPr algn="ctr"/>
            <a:r>
              <a:rPr lang="en-US" sz="2800" dirty="0" smtClean="0"/>
              <a:t>L2</a:t>
            </a:r>
            <a:endParaRPr lang="en-US" sz="2800" dirty="0"/>
          </a:p>
        </p:txBody>
      </p:sp>
      <p:sp>
        <p:nvSpPr>
          <p:cNvPr id="71" name="TextBox 70"/>
          <p:cNvSpPr txBox="1"/>
          <p:nvPr/>
        </p:nvSpPr>
        <p:spPr>
          <a:xfrm>
            <a:off x="857576" y="1437958"/>
            <a:ext cx="1434664" cy="461665"/>
          </a:xfrm>
          <a:prstGeom prst="rect">
            <a:avLst/>
          </a:prstGeom>
          <a:noFill/>
        </p:spPr>
        <p:txBody>
          <a:bodyPr wrap="square" rtlCol="0">
            <a:spAutoFit/>
          </a:bodyPr>
          <a:lstStyle/>
          <a:p>
            <a:pPr algn="ctr"/>
            <a:r>
              <a:rPr lang="en-US" sz="2400" dirty="0" smtClean="0"/>
              <a:t>STOP 1</a:t>
            </a:r>
            <a:endParaRPr lang="en-US" sz="2400" dirty="0"/>
          </a:p>
        </p:txBody>
      </p:sp>
      <p:sp>
        <p:nvSpPr>
          <p:cNvPr id="72" name="TextBox 71"/>
          <p:cNvSpPr txBox="1"/>
          <p:nvPr/>
        </p:nvSpPr>
        <p:spPr>
          <a:xfrm>
            <a:off x="2380099" y="1438572"/>
            <a:ext cx="1434664" cy="461665"/>
          </a:xfrm>
          <a:prstGeom prst="rect">
            <a:avLst/>
          </a:prstGeom>
          <a:noFill/>
        </p:spPr>
        <p:txBody>
          <a:bodyPr wrap="square" rtlCol="0">
            <a:spAutoFit/>
          </a:bodyPr>
          <a:lstStyle/>
          <a:p>
            <a:pPr algn="ctr"/>
            <a:r>
              <a:rPr lang="en-US" sz="2400" dirty="0" smtClean="0"/>
              <a:t>STOP 2</a:t>
            </a:r>
            <a:endParaRPr lang="en-US" sz="2400" dirty="0"/>
          </a:p>
        </p:txBody>
      </p:sp>
      <p:sp>
        <p:nvSpPr>
          <p:cNvPr id="73" name="TextBox 72"/>
          <p:cNvSpPr txBox="1"/>
          <p:nvPr/>
        </p:nvSpPr>
        <p:spPr>
          <a:xfrm>
            <a:off x="3918388" y="1066800"/>
            <a:ext cx="1434664" cy="461665"/>
          </a:xfrm>
          <a:prstGeom prst="rect">
            <a:avLst/>
          </a:prstGeom>
          <a:noFill/>
        </p:spPr>
        <p:txBody>
          <a:bodyPr wrap="square" rtlCol="0">
            <a:spAutoFit/>
          </a:bodyPr>
          <a:lstStyle/>
          <a:p>
            <a:pPr algn="ctr"/>
            <a:r>
              <a:rPr lang="en-US" sz="2400" dirty="0" smtClean="0"/>
              <a:t>START 1</a:t>
            </a:r>
            <a:endParaRPr lang="en-US" sz="2400" dirty="0"/>
          </a:p>
        </p:txBody>
      </p:sp>
      <p:sp>
        <p:nvSpPr>
          <p:cNvPr id="74" name="TextBox 73"/>
          <p:cNvSpPr txBox="1"/>
          <p:nvPr/>
        </p:nvSpPr>
        <p:spPr>
          <a:xfrm>
            <a:off x="3919541" y="2590800"/>
            <a:ext cx="1434664" cy="461665"/>
          </a:xfrm>
          <a:prstGeom prst="rect">
            <a:avLst/>
          </a:prstGeom>
          <a:noFill/>
        </p:spPr>
        <p:txBody>
          <a:bodyPr wrap="square" rtlCol="0">
            <a:spAutoFit/>
          </a:bodyPr>
          <a:lstStyle/>
          <a:p>
            <a:pPr algn="ctr"/>
            <a:r>
              <a:rPr lang="en-US" sz="2400" dirty="0" smtClean="0"/>
              <a:t>START 2</a:t>
            </a:r>
            <a:endParaRPr lang="en-US" sz="2400" dirty="0"/>
          </a:p>
        </p:txBody>
      </p:sp>
      <p:sp>
        <p:nvSpPr>
          <p:cNvPr id="75" name="TextBox 74"/>
          <p:cNvSpPr txBox="1"/>
          <p:nvPr/>
        </p:nvSpPr>
        <p:spPr>
          <a:xfrm>
            <a:off x="4105282" y="5634335"/>
            <a:ext cx="1066800" cy="461665"/>
          </a:xfrm>
          <a:prstGeom prst="rect">
            <a:avLst/>
          </a:prstGeom>
          <a:noFill/>
        </p:spPr>
        <p:txBody>
          <a:bodyPr wrap="square" rtlCol="0">
            <a:spAutoFit/>
          </a:bodyPr>
          <a:lstStyle/>
          <a:p>
            <a:pPr algn="ctr"/>
            <a:r>
              <a:rPr lang="en-US" sz="2400" dirty="0" smtClean="0"/>
              <a:t>M1</a:t>
            </a:r>
            <a:endParaRPr lang="en-US" sz="2400" dirty="0"/>
          </a:p>
        </p:txBody>
      </p:sp>
      <p:sp>
        <p:nvSpPr>
          <p:cNvPr id="76" name="TextBox 75"/>
          <p:cNvSpPr txBox="1"/>
          <p:nvPr/>
        </p:nvSpPr>
        <p:spPr>
          <a:xfrm>
            <a:off x="5838830" y="1438572"/>
            <a:ext cx="990600" cy="461665"/>
          </a:xfrm>
          <a:prstGeom prst="rect">
            <a:avLst/>
          </a:prstGeom>
          <a:noFill/>
        </p:spPr>
        <p:txBody>
          <a:bodyPr wrap="square" rtlCol="0">
            <a:spAutoFit/>
          </a:bodyPr>
          <a:lstStyle/>
          <a:p>
            <a:pPr algn="ctr"/>
            <a:r>
              <a:rPr lang="en-US" sz="2400" dirty="0" smtClean="0"/>
              <a:t>OL</a:t>
            </a:r>
            <a:endParaRPr lang="en-US" sz="2400" dirty="0"/>
          </a:p>
        </p:txBody>
      </p:sp>
      <p:sp>
        <p:nvSpPr>
          <p:cNvPr id="78" name="TextBox 77"/>
          <p:cNvSpPr txBox="1"/>
          <p:nvPr/>
        </p:nvSpPr>
        <p:spPr>
          <a:xfrm>
            <a:off x="228600" y="137160"/>
            <a:ext cx="8412480" cy="504754"/>
          </a:xfrm>
          <a:prstGeom prst="rect">
            <a:avLst/>
          </a:prstGeom>
          <a:noFill/>
        </p:spPr>
        <p:txBody>
          <a:bodyPr wrap="square" lIns="82296" tIns="36576" rIns="82296" bIns="36576" rtlCol="0">
            <a:spAutoFit/>
          </a:bodyPr>
          <a:lstStyle/>
          <a:p>
            <a:pPr marL="228600" indent="-228600" algn="ctr">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Two Station Start/Stop Motor Control</a:t>
            </a:r>
            <a:endParaRPr lang="en-US" sz="2800" dirty="0">
              <a:solidFill>
                <a:srgbClr val="7C7044"/>
              </a:solidFill>
              <a:latin typeface="Arial Black" panose="020B0A04020102020204" pitchFamily="34" charset="0"/>
            </a:endParaRPr>
          </a:p>
        </p:txBody>
      </p:sp>
      <p:sp>
        <p:nvSpPr>
          <p:cNvPr id="50"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55</a:t>
            </a:fld>
            <a:endParaRPr lang="en-US" dirty="0">
              <a:solidFill>
                <a:srgbClr val="7C7044"/>
              </a:solidFill>
            </a:endParaRPr>
          </a:p>
        </p:txBody>
      </p:sp>
    </p:spTree>
    <p:extLst>
      <p:ext uri="{BB962C8B-B14F-4D97-AF65-F5344CB8AC3E}">
        <p14:creationId xmlns:p14="http://schemas.microsoft.com/office/powerpoint/2010/main" val="2166113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71700" y="3756134"/>
            <a:ext cx="5562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1219200" y="2270234"/>
            <a:ext cx="228600" cy="228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676400" y="2270234"/>
            <a:ext cx="228600" cy="228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1158498" y="2528540"/>
            <a:ext cx="7929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265694" y="222374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749091" y="2271443"/>
            <a:ext cx="228600" cy="228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206291" y="2271443"/>
            <a:ext cx="228600" cy="228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2688389" y="2529749"/>
            <a:ext cx="7929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795585" y="2224949"/>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282941" y="2271524"/>
            <a:ext cx="228600" cy="228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740141" y="2271524"/>
            <a:ext cx="228600" cy="228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4222239" y="2138355"/>
            <a:ext cx="7929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329435" y="18288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280596" y="3794234"/>
            <a:ext cx="228600" cy="228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737796" y="3794234"/>
            <a:ext cx="228600" cy="228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4219894" y="3662355"/>
            <a:ext cx="7929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4327090" y="33528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171944" y="5361097"/>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4552944" y="5361097"/>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819644" y="535633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905244" y="5349766"/>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0800000">
            <a:off x="609600" y="2384534"/>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905000" y="2384534"/>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438526" y="238453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419352" y="3870438"/>
            <a:ext cx="297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71899" y="3875201"/>
            <a:ext cx="297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5900737" y="239406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6281737" y="239406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548437" y="2389293"/>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634037" y="2382729"/>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972052" y="2384538"/>
            <a:ext cx="685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6086474" y="2160701"/>
            <a:ext cx="5334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7086600" y="1893997"/>
            <a:ext cx="838200" cy="990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rot="10800000">
            <a:off x="3905252" y="3913301"/>
            <a:ext cx="381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0800000">
            <a:off x="4976815" y="3913301"/>
            <a:ext cx="381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753100" y="3771900"/>
            <a:ext cx="5562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0800000">
            <a:off x="7924800" y="2391102"/>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223234" y="2133600"/>
            <a:ext cx="609600" cy="523220"/>
          </a:xfrm>
          <a:prstGeom prst="rect">
            <a:avLst/>
          </a:prstGeom>
          <a:noFill/>
        </p:spPr>
        <p:txBody>
          <a:bodyPr wrap="square" rtlCol="0">
            <a:spAutoFit/>
          </a:bodyPr>
          <a:lstStyle/>
          <a:p>
            <a:pPr algn="ctr"/>
            <a:r>
              <a:rPr lang="en-US" sz="2800" dirty="0" smtClean="0"/>
              <a:t>M</a:t>
            </a:r>
            <a:endParaRPr lang="en-US" sz="2800" dirty="0"/>
          </a:p>
        </p:txBody>
      </p:sp>
      <p:sp>
        <p:nvSpPr>
          <p:cNvPr id="69" name="TextBox 68"/>
          <p:cNvSpPr txBox="1"/>
          <p:nvPr/>
        </p:nvSpPr>
        <p:spPr>
          <a:xfrm>
            <a:off x="273268" y="383630"/>
            <a:ext cx="685800" cy="523220"/>
          </a:xfrm>
          <a:prstGeom prst="rect">
            <a:avLst/>
          </a:prstGeom>
          <a:noFill/>
        </p:spPr>
        <p:txBody>
          <a:bodyPr wrap="square" rtlCol="0">
            <a:spAutoFit/>
          </a:bodyPr>
          <a:lstStyle/>
          <a:p>
            <a:pPr algn="ctr"/>
            <a:r>
              <a:rPr lang="en-US" sz="2800" dirty="0" smtClean="0"/>
              <a:t>L1</a:t>
            </a:r>
            <a:endParaRPr lang="en-US" sz="2800" dirty="0"/>
          </a:p>
        </p:txBody>
      </p:sp>
      <p:sp>
        <p:nvSpPr>
          <p:cNvPr id="70" name="TextBox 69"/>
          <p:cNvSpPr txBox="1"/>
          <p:nvPr/>
        </p:nvSpPr>
        <p:spPr>
          <a:xfrm>
            <a:off x="8184932" y="488732"/>
            <a:ext cx="685800" cy="523220"/>
          </a:xfrm>
          <a:prstGeom prst="rect">
            <a:avLst/>
          </a:prstGeom>
          <a:noFill/>
        </p:spPr>
        <p:txBody>
          <a:bodyPr wrap="square" rtlCol="0">
            <a:spAutoFit/>
          </a:bodyPr>
          <a:lstStyle/>
          <a:p>
            <a:pPr algn="ctr"/>
            <a:r>
              <a:rPr lang="en-US" sz="2800" dirty="0" smtClean="0"/>
              <a:t>L2</a:t>
            </a:r>
            <a:endParaRPr lang="en-US" sz="2800" dirty="0"/>
          </a:p>
        </p:txBody>
      </p:sp>
      <p:sp>
        <p:nvSpPr>
          <p:cNvPr id="71" name="TextBox 70"/>
          <p:cNvSpPr txBox="1"/>
          <p:nvPr/>
        </p:nvSpPr>
        <p:spPr>
          <a:xfrm>
            <a:off x="857576" y="1437958"/>
            <a:ext cx="1434664" cy="461665"/>
          </a:xfrm>
          <a:prstGeom prst="rect">
            <a:avLst/>
          </a:prstGeom>
          <a:noFill/>
        </p:spPr>
        <p:txBody>
          <a:bodyPr wrap="square" rtlCol="0">
            <a:spAutoFit/>
          </a:bodyPr>
          <a:lstStyle/>
          <a:p>
            <a:pPr algn="ctr"/>
            <a:r>
              <a:rPr lang="en-US" sz="2400" dirty="0" smtClean="0"/>
              <a:t>STOP 1</a:t>
            </a:r>
            <a:endParaRPr lang="en-US" sz="2400" dirty="0"/>
          </a:p>
        </p:txBody>
      </p:sp>
      <p:sp>
        <p:nvSpPr>
          <p:cNvPr id="72" name="TextBox 71"/>
          <p:cNvSpPr txBox="1"/>
          <p:nvPr/>
        </p:nvSpPr>
        <p:spPr>
          <a:xfrm>
            <a:off x="2380099" y="1438572"/>
            <a:ext cx="1434664" cy="461665"/>
          </a:xfrm>
          <a:prstGeom prst="rect">
            <a:avLst/>
          </a:prstGeom>
          <a:noFill/>
        </p:spPr>
        <p:txBody>
          <a:bodyPr wrap="square" rtlCol="0">
            <a:spAutoFit/>
          </a:bodyPr>
          <a:lstStyle/>
          <a:p>
            <a:pPr algn="ctr"/>
            <a:r>
              <a:rPr lang="en-US" sz="2400" dirty="0" smtClean="0"/>
              <a:t>STOP 2</a:t>
            </a:r>
            <a:endParaRPr lang="en-US" sz="2400" dirty="0"/>
          </a:p>
        </p:txBody>
      </p:sp>
      <p:sp>
        <p:nvSpPr>
          <p:cNvPr id="73" name="TextBox 72"/>
          <p:cNvSpPr txBox="1"/>
          <p:nvPr/>
        </p:nvSpPr>
        <p:spPr>
          <a:xfrm>
            <a:off x="3918388" y="1066800"/>
            <a:ext cx="1434664" cy="461665"/>
          </a:xfrm>
          <a:prstGeom prst="rect">
            <a:avLst/>
          </a:prstGeom>
          <a:noFill/>
        </p:spPr>
        <p:txBody>
          <a:bodyPr wrap="square" rtlCol="0">
            <a:spAutoFit/>
          </a:bodyPr>
          <a:lstStyle/>
          <a:p>
            <a:pPr algn="ctr"/>
            <a:r>
              <a:rPr lang="en-US" sz="2400" dirty="0" smtClean="0"/>
              <a:t>START 1</a:t>
            </a:r>
            <a:endParaRPr lang="en-US" sz="2400" dirty="0"/>
          </a:p>
        </p:txBody>
      </p:sp>
      <p:sp>
        <p:nvSpPr>
          <p:cNvPr id="74" name="TextBox 73"/>
          <p:cNvSpPr txBox="1"/>
          <p:nvPr/>
        </p:nvSpPr>
        <p:spPr>
          <a:xfrm>
            <a:off x="3919541" y="2590800"/>
            <a:ext cx="1434664" cy="461665"/>
          </a:xfrm>
          <a:prstGeom prst="rect">
            <a:avLst/>
          </a:prstGeom>
          <a:noFill/>
        </p:spPr>
        <p:txBody>
          <a:bodyPr wrap="square" rtlCol="0">
            <a:spAutoFit/>
          </a:bodyPr>
          <a:lstStyle/>
          <a:p>
            <a:pPr algn="ctr"/>
            <a:r>
              <a:rPr lang="en-US" sz="2400" dirty="0" smtClean="0"/>
              <a:t>START 2</a:t>
            </a:r>
            <a:endParaRPr lang="en-US" sz="2400" dirty="0"/>
          </a:p>
        </p:txBody>
      </p:sp>
      <p:sp>
        <p:nvSpPr>
          <p:cNvPr id="75" name="TextBox 74"/>
          <p:cNvSpPr txBox="1"/>
          <p:nvPr/>
        </p:nvSpPr>
        <p:spPr>
          <a:xfrm>
            <a:off x="4105282" y="5634335"/>
            <a:ext cx="1066800" cy="461665"/>
          </a:xfrm>
          <a:prstGeom prst="rect">
            <a:avLst/>
          </a:prstGeom>
          <a:noFill/>
        </p:spPr>
        <p:txBody>
          <a:bodyPr wrap="square" rtlCol="0">
            <a:spAutoFit/>
          </a:bodyPr>
          <a:lstStyle/>
          <a:p>
            <a:pPr algn="ctr"/>
            <a:r>
              <a:rPr lang="en-US" sz="2400" dirty="0" smtClean="0"/>
              <a:t>M1</a:t>
            </a:r>
            <a:endParaRPr lang="en-US" sz="2400" dirty="0"/>
          </a:p>
        </p:txBody>
      </p:sp>
      <p:sp>
        <p:nvSpPr>
          <p:cNvPr id="76" name="TextBox 75"/>
          <p:cNvSpPr txBox="1"/>
          <p:nvPr/>
        </p:nvSpPr>
        <p:spPr>
          <a:xfrm>
            <a:off x="5838830" y="1438572"/>
            <a:ext cx="990600" cy="461665"/>
          </a:xfrm>
          <a:prstGeom prst="rect">
            <a:avLst/>
          </a:prstGeom>
          <a:noFill/>
        </p:spPr>
        <p:txBody>
          <a:bodyPr wrap="square" rtlCol="0">
            <a:spAutoFit/>
          </a:bodyPr>
          <a:lstStyle/>
          <a:p>
            <a:pPr algn="ctr"/>
            <a:r>
              <a:rPr lang="en-US" sz="2400" dirty="0" smtClean="0"/>
              <a:t>OL</a:t>
            </a:r>
            <a:endParaRPr lang="en-US" sz="2400" dirty="0"/>
          </a:p>
        </p:txBody>
      </p:sp>
      <p:sp>
        <p:nvSpPr>
          <p:cNvPr id="77" name="TextBox 76"/>
          <p:cNvSpPr txBox="1"/>
          <p:nvPr/>
        </p:nvSpPr>
        <p:spPr>
          <a:xfrm>
            <a:off x="228600" y="137160"/>
            <a:ext cx="8412480" cy="523220"/>
          </a:xfrm>
          <a:prstGeom prst="rect">
            <a:avLst/>
          </a:prstGeom>
          <a:noFill/>
        </p:spPr>
        <p:txBody>
          <a:bodyPr wrap="square" rtlCol="0">
            <a:spAutoFit/>
          </a:bodyPr>
          <a:lstStyle/>
          <a:p>
            <a:pPr marL="228600" indent="-228600" algn="ctr">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Two Station Start/Stop Motor Control</a:t>
            </a:r>
            <a:endParaRPr lang="en-US" sz="2800" dirty="0">
              <a:solidFill>
                <a:srgbClr val="7C7044"/>
              </a:solidFill>
              <a:latin typeface="Arial Black" panose="020B0A04020102020204" pitchFamily="34" charset="0"/>
            </a:endParaRPr>
          </a:p>
        </p:txBody>
      </p:sp>
      <p:sp>
        <p:nvSpPr>
          <p:cNvPr id="50" name="TextBox 49"/>
          <p:cNvSpPr txBox="1"/>
          <p:nvPr/>
        </p:nvSpPr>
        <p:spPr>
          <a:xfrm>
            <a:off x="1100962" y="3675996"/>
            <a:ext cx="2514600" cy="461665"/>
          </a:xfrm>
          <a:prstGeom prst="rect">
            <a:avLst/>
          </a:prstGeom>
          <a:noFill/>
        </p:spPr>
        <p:txBody>
          <a:bodyPr wrap="square" rtlCol="0">
            <a:spAutoFit/>
          </a:bodyPr>
          <a:lstStyle/>
          <a:p>
            <a:pPr algn="ctr"/>
            <a:r>
              <a:rPr lang="en-US" sz="2400" dirty="0" smtClean="0"/>
              <a:t>Stops are in Series</a:t>
            </a:r>
            <a:endParaRPr lang="en-US" sz="2400" dirty="0"/>
          </a:p>
        </p:txBody>
      </p:sp>
      <p:sp>
        <p:nvSpPr>
          <p:cNvPr id="57" name="TextBox 56"/>
          <p:cNvSpPr txBox="1"/>
          <p:nvPr/>
        </p:nvSpPr>
        <p:spPr>
          <a:xfrm>
            <a:off x="5533698" y="3673366"/>
            <a:ext cx="2819400" cy="461665"/>
          </a:xfrm>
          <a:prstGeom prst="rect">
            <a:avLst/>
          </a:prstGeom>
          <a:noFill/>
        </p:spPr>
        <p:txBody>
          <a:bodyPr wrap="square" rtlCol="0">
            <a:spAutoFit/>
          </a:bodyPr>
          <a:lstStyle/>
          <a:p>
            <a:r>
              <a:rPr lang="en-US" sz="2400" dirty="0" smtClean="0"/>
              <a:t>Starts are in Parallel</a:t>
            </a:r>
            <a:endParaRPr lang="en-US" sz="2400" dirty="0"/>
          </a:p>
        </p:txBody>
      </p:sp>
      <p:cxnSp>
        <p:nvCxnSpPr>
          <p:cNvPr id="78" name="Straight Arrow Connector 77"/>
          <p:cNvCxnSpPr/>
          <p:nvPr/>
        </p:nvCxnSpPr>
        <p:spPr>
          <a:xfrm rot="5400000" flipH="1" flipV="1">
            <a:off x="1774140" y="3098442"/>
            <a:ext cx="1143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0800000">
            <a:off x="5486400" y="2971800"/>
            <a:ext cx="1295400" cy="533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56</a:t>
            </a:fld>
            <a:endParaRPr lang="en-US" dirty="0">
              <a:solidFill>
                <a:srgbClr val="7C7044"/>
              </a:solidFill>
            </a:endParaRPr>
          </a:p>
        </p:txBody>
      </p:sp>
    </p:spTree>
    <p:extLst>
      <p:ext uri="{BB962C8B-B14F-4D97-AF65-F5344CB8AC3E}">
        <p14:creationId xmlns:p14="http://schemas.microsoft.com/office/powerpoint/2010/main" val="101566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71700" y="3756134"/>
            <a:ext cx="5562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171944" y="5361097"/>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4552944" y="5361097"/>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819644" y="535633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905244" y="5349766"/>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0800000">
            <a:off x="609600" y="239406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905000" y="2389297"/>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438526" y="238453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419352" y="3870438"/>
            <a:ext cx="297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71899" y="3875201"/>
            <a:ext cx="297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5900737" y="239406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6281737" y="239406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548437" y="2389293"/>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634037" y="2392255"/>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972052" y="2389301"/>
            <a:ext cx="685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6086474" y="2160701"/>
            <a:ext cx="5334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7086600" y="1893997"/>
            <a:ext cx="838200" cy="990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p:nvPr/>
        </p:nvCxnSpPr>
        <p:spPr>
          <a:xfrm rot="5400000">
            <a:off x="5753100" y="3771900"/>
            <a:ext cx="5562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0800000">
            <a:off x="7924800" y="2391102"/>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223234" y="2133600"/>
            <a:ext cx="609600" cy="523220"/>
          </a:xfrm>
          <a:prstGeom prst="rect">
            <a:avLst/>
          </a:prstGeom>
          <a:noFill/>
        </p:spPr>
        <p:txBody>
          <a:bodyPr wrap="square" rtlCol="0">
            <a:spAutoFit/>
          </a:bodyPr>
          <a:lstStyle/>
          <a:p>
            <a:pPr algn="ctr"/>
            <a:r>
              <a:rPr lang="en-US" sz="2800" dirty="0" smtClean="0"/>
              <a:t>M</a:t>
            </a:r>
            <a:endParaRPr lang="en-US" sz="2800" dirty="0"/>
          </a:p>
        </p:txBody>
      </p:sp>
      <p:sp>
        <p:nvSpPr>
          <p:cNvPr id="69" name="TextBox 68"/>
          <p:cNvSpPr txBox="1"/>
          <p:nvPr/>
        </p:nvSpPr>
        <p:spPr>
          <a:xfrm>
            <a:off x="273268" y="383630"/>
            <a:ext cx="685800" cy="523220"/>
          </a:xfrm>
          <a:prstGeom prst="rect">
            <a:avLst/>
          </a:prstGeom>
          <a:noFill/>
        </p:spPr>
        <p:txBody>
          <a:bodyPr wrap="square" rtlCol="0">
            <a:spAutoFit/>
          </a:bodyPr>
          <a:lstStyle/>
          <a:p>
            <a:pPr algn="ctr"/>
            <a:r>
              <a:rPr lang="en-US" sz="2800" dirty="0" smtClean="0"/>
              <a:t>L1</a:t>
            </a:r>
            <a:endParaRPr lang="en-US" sz="2800" dirty="0"/>
          </a:p>
        </p:txBody>
      </p:sp>
      <p:sp>
        <p:nvSpPr>
          <p:cNvPr id="70" name="TextBox 69"/>
          <p:cNvSpPr txBox="1"/>
          <p:nvPr/>
        </p:nvSpPr>
        <p:spPr>
          <a:xfrm>
            <a:off x="8184932" y="488732"/>
            <a:ext cx="685800" cy="523220"/>
          </a:xfrm>
          <a:prstGeom prst="rect">
            <a:avLst/>
          </a:prstGeom>
          <a:noFill/>
        </p:spPr>
        <p:txBody>
          <a:bodyPr wrap="square" rtlCol="0">
            <a:spAutoFit/>
          </a:bodyPr>
          <a:lstStyle/>
          <a:p>
            <a:pPr algn="ctr"/>
            <a:r>
              <a:rPr lang="en-US" sz="2800" dirty="0" smtClean="0"/>
              <a:t>L2</a:t>
            </a:r>
            <a:endParaRPr lang="en-US" sz="2800" dirty="0"/>
          </a:p>
        </p:txBody>
      </p:sp>
      <p:sp>
        <p:nvSpPr>
          <p:cNvPr id="71" name="TextBox 70"/>
          <p:cNvSpPr txBox="1"/>
          <p:nvPr/>
        </p:nvSpPr>
        <p:spPr>
          <a:xfrm>
            <a:off x="857576" y="1437958"/>
            <a:ext cx="1434664" cy="461665"/>
          </a:xfrm>
          <a:prstGeom prst="rect">
            <a:avLst/>
          </a:prstGeom>
          <a:noFill/>
        </p:spPr>
        <p:txBody>
          <a:bodyPr wrap="square" rtlCol="0">
            <a:spAutoFit/>
          </a:bodyPr>
          <a:lstStyle/>
          <a:p>
            <a:pPr algn="ctr"/>
            <a:r>
              <a:rPr lang="en-US" sz="2400" dirty="0" smtClean="0"/>
              <a:t>STOP 1</a:t>
            </a:r>
            <a:endParaRPr lang="en-US" sz="2400" dirty="0"/>
          </a:p>
        </p:txBody>
      </p:sp>
      <p:sp>
        <p:nvSpPr>
          <p:cNvPr id="72" name="TextBox 71"/>
          <p:cNvSpPr txBox="1"/>
          <p:nvPr/>
        </p:nvSpPr>
        <p:spPr>
          <a:xfrm>
            <a:off x="2380099" y="1438572"/>
            <a:ext cx="1434664" cy="461665"/>
          </a:xfrm>
          <a:prstGeom prst="rect">
            <a:avLst/>
          </a:prstGeom>
          <a:noFill/>
        </p:spPr>
        <p:txBody>
          <a:bodyPr wrap="square" rtlCol="0">
            <a:spAutoFit/>
          </a:bodyPr>
          <a:lstStyle/>
          <a:p>
            <a:pPr algn="ctr"/>
            <a:r>
              <a:rPr lang="en-US" sz="2400" dirty="0" smtClean="0"/>
              <a:t>STOP 2</a:t>
            </a:r>
            <a:endParaRPr lang="en-US" sz="2400" dirty="0"/>
          </a:p>
        </p:txBody>
      </p:sp>
      <p:sp>
        <p:nvSpPr>
          <p:cNvPr id="73" name="TextBox 72"/>
          <p:cNvSpPr txBox="1"/>
          <p:nvPr/>
        </p:nvSpPr>
        <p:spPr>
          <a:xfrm>
            <a:off x="3918388" y="1066800"/>
            <a:ext cx="1434664" cy="461665"/>
          </a:xfrm>
          <a:prstGeom prst="rect">
            <a:avLst/>
          </a:prstGeom>
          <a:noFill/>
        </p:spPr>
        <p:txBody>
          <a:bodyPr wrap="square" rtlCol="0">
            <a:spAutoFit/>
          </a:bodyPr>
          <a:lstStyle/>
          <a:p>
            <a:pPr algn="ctr"/>
            <a:r>
              <a:rPr lang="en-US" sz="2400" dirty="0" smtClean="0"/>
              <a:t>START 1</a:t>
            </a:r>
            <a:endParaRPr lang="en-US" sz="2400" dirty="0"/>
          </a:p>
        </p:txBody>
      </p:sp>
      <p:sp>
        <p:nvSpPr>
          <p:cNvPr id="74" name="TextBox 73"/>
          <p:cNvSpPr txBox="1"/>
          <p:nvPr/>
        </p:nvSpPr>
        <p:spPr>
          <a:xfrm>
            <a:off x="3919541" y="2590800"/>
            <a:ext cx="1434664" cy="461665"/>
          </a:xfrm>
          <a:prstGeom prst="rect">
            <a:avLst/>
          </a:prstGeom>
          <a:noFill/>
        </p:spPr>
        <p:txBody>
          <a:bodyPr wrap="square" rtlCol="0">
            <a:spAutoFit/>
          </a:bodyPr>
          <a:lstStyle/>
          <a:p>
            <a:pPr algn="ctr"/>
            <a:r>
              <a:rPr lang="en-US" sz="2400" dirty="0" smtClean="0"/>
              <a:t>START 2</a:t>
            </a:r>
            <a:endParaRPr lang="en-US" sz="2400" dirty="0"/>
          </a:p>
        </p:txBody>
      </p:sp>
      <p:sp>
        <p:nvSpPr>
          <p:cNvPr id="75" name="TextBox 74"/>
          <p:cNvSpPr txBox="1"/>
          <p:nvPr/>
        </p:nvSpPr>
        <p:spPr>
          <a:xfrm>
            <a:off x="4105282" y="5634335"/>
            <a:ext cx="1066800" cy="461665"/>
          </a:xfrm>
          <a:prstGeom prst="rect">
            <a:avLst/>
          </a:prstGeom>
          <a:noFill/>
        </p:spPr>
        <p:txBody>
          <a:bodyPr wrap="square" rtlCol="0">
            <a:spAutoFit/>
          </a:bodyPr>
          <a:lstStyle/>
          <a:p>
            <a:pPr algn="ctr"/>
            <a:r>
              <a:rPr lang="en-US" sz="2400" dirty="0" smtClean="0"/>
              <a:t>M1</a:t>
            </a:r>
            <a:endParaRPr lang="en-US" sz="2400" dirty="0"/>
          </a:p>
        </p:txBody>
      </p:sp>
      <p:sp>
        <p:nvSpPr>
          <p:cNvPr id="76" name="TextBox 75"/>
          <p:cNvSpPr txBox="1"/>
          <p:nvPr/>
        </p:nvSpPr>
        <p:spPr>
          <a:xfrm>
            <a:off x="5838830" y="1438572"/>
            <a:ext cx="990600" cy="461665"/>
          </a:xfrm>
          <a:prstGeom prst="rect">
            <a:avLst/>
          </a:prstGeom>
          <a:noFill/>
        </p:spPr>
        <p:txBody>
          <a:bodyPr wrap="square" rtlCol="0">
            <a:spAutoFit/>
          </a:bodyPr>
          <a:lstStyle/>
          <a:p>
            <a:pPr algn="ctr"/>
            <a:r>
              <a:rPr lang="en-US" sz="2400" dirty="0" smtClean="0"/>
              <a:t>OL</a:t>
            </a:r>
            <a:endParaRPr lang="en-US" sz="2400" dirty="0"/>
          </a:p>
        </p:txBody>
      </p:sp>
      <p:sp>
        <p:nvSpPr>
          <p:cNvPr id="77" name="TextBox 76"/>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lgn="ctr">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N.O. &amp; N.C Representation of a two Station Start/Stop Motor Control</a:t>
            </a:r>
            <a:endParaRPr lang="en-US" sz="2800" dirty="0">
              <a:solidFill>
                <a:srgbClr val="7C7044"/>
              </a:solidFill>
              <a:latin typeface="Arial Black" panose="020B0A04020102020204" pitchFamily="34" charset="0"/>
            </a:endParaRPr>
          </a:p>
        </p:txBody>
      </p:sp>
      <p:sp>
        <p:nvSpPr>
          <p:cNvPr id="50" name="TextBox 49"/>
          <p:cNvSpPr txBox="1"/>
          <p:nvPr/>
        </p:nvSpPr>
        <p:spPr>
          <a:xfrm>
            <a:off x="1100962" y="3675996"/>
            <a:ext cx="2514600" cy="461665"/>
          </a:xfrm>
          <a:prstGeom prst="rect">
            <a:avLst/>
          </a:prstGeom>
          <a:noFill/>
        </p:spPr>
        <p:txBody>
          <a:bodyPr wrap="square" rtlCol="0">
            <a:spAutoFit/>
          </a:bodyPr>
          <a:lstStyle/>
          <a:p>
            <a:pPr algn="ctr"/>
            <a:r>
              <a:rPr lang="en-US" sz="2400" dirty="0" smtClean="0"/>
              <a:t>Stops are in Series</a:t>
            </a:r>
            <a:endParaRPr lang="en-US" sz="2400" dirty="0"/>
          </a:p>
        </p:txBody>
      </p:sp>
      <p:sp>
        <p:nvSpPr>
          <p:cNvPr id="57" name="TextBox 56"/>
          <p:cNvSpPr txBox="1"/>
          <p:nvPr/>
        </p:nvSpPr>
        <p:spPr>
          <a:xfrm>
            <a:off x="5533698" y="3673366"/>
            <a:ext cx="2819400" cy="461665"/>
          </a:xfrm>
          <a:prstGeom prst="rect">
            <a:avLst/>
          </a:prstGeom>
          <a:noFill/>
        </p:spPr>
        <p:txBody>
          <a:bodyPr wrap="square" rtlCol="0">
            <a:spAutoFit/>
          </a:bodyPr>
          <a:lstStyle/>
          <a:p>
            <a:r>
              <a:rPr lang="en-US" sz="2400" dirty="0" smtClean="0"/>
              <a:t>Starts are in Parallel</a:t>
            </a:r>
            <a:endParaRPr lang="en-US" sz="2400" dirty="0"/>
          </a:p>
        </p:txBody>
      </p:sp>
      <p:cxnSp>
        <p:nvCxnSpPr>
          <p:cNvPr id="78" name="Straight Arrow Connector 77"/>
          <p:cNvCxnSpPr/>
          <p:nvPr/>
        </p:nvCxnSpPr>
        <p:spPr>
          <a:xfrm rot="5400000" flipH="1" flipV="1">
            <a:off x="1774140" y="3098442"/>
            <a:ext cx="1143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0800000">
            <a:off x="5486400" y="2971800"/>
            <a:ext cx="1295400" cy="533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4181802" y="384810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4562802" y="384810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829502" y="3843333"/>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15102" y="3836769"/>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4171944" y="2395537"/>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4552944" y="2395537"/>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819644" y="239077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905244" y="2384206"/>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2624137" y="2390774"/>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005137" y="2390774"/>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271837" y="2386007"/>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357437" y="2388969"/>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2809874" y="2157415"/>
            <a:ext cx="5334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1104900" y="2395537"/>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1485900" y="2395537"/>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752600" y="239077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838200" y="2393732"/>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1290637" y="2162178"/>
            <a:ext cx="5334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57</a:t>
            </a:fld>
            <a:endParaRPr lang="en-US" dirty="0">
              <a:solidFill>
                <a:srgbClr val="7C7044"/>
              </a:solidFill>
            </a:endParaRPr>
          </a:p>
        </p:txBody>
      </p:sp>
    </p:spTree>
    <p:extLst>
      <p:ext uri="{BB962C8B-B14F-4D97-AF65-F5344CB8AC3E}">
        <p14:creationId xmlns:p14="http://schemas.microsoft.com/office/powerpoint/2010/main" val="94608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Straight Connector 2"/>
          <p:cNvCxnSpPr/>
          <p:nvPr/>
        </p:nvCxnSpPr>
        <p:spPr>
          <a:xfrm rot="5400000">
            <a:off x="-2171700" y="3756134"/>
            <a:ext cx="5562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171944" y="5361097"/>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4552944" y="5361097"/>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819644" y="535633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905244" y="5349766"/>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0800000">
            <a:off x="609600" y="239406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905000" y="2389297"/>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438526" y="238453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419352" y="3870438"/>
            <a:ext cx="297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71899" y="3875201"/>
            <a:ext cx="297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548437" y="2389293"/>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972052" y="2389301"/>
            <a:ext cx="685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7086600" y="1893997"/>
            <a:ext cx="838200" cy="990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p:nvPr/>
        </p:nvCxnSpPr>
        <p:spPr>
          <a:xfrm rot="5400000">
            <a:off x="5753100" y="3771900"/>
            <a:ext cx="5562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0800000">
            <a:off x="7924800" y="2391102"/>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223234" y="2133600"/>
            <a:ext cx="609600" cy="523220"/>
          </a:xfrm>
          <a:prstGeom prst="rect">
            <a:avLst/>
          </a:prstGeom>
          <a:noFill/>
        </p:spPr>
        <p:txBody>
          <a:bodyPr wrap="square" rtlCol="0">
            <a:spAutoFit/>
          </a:bodyPr>
          <a:lstStyle/>
          <a:p>
            <a:pPr algn="ctr"/>
            <a:r>
              <a:rPr lang="en-US" sz="2800" dirty="0" smtClean="0"/>
              <a:t>M</a:t>
            </a:r>
            <a:endParaRPr lang="en-US" sz="2800" dirty="0"/>
          </a:p>
        </p:txBody>
      </p:sp>
      <p:sp>
        <p:nvSpPr>
          <p:cNvPr id="69" name="TextBox 68"/>
          <p:cNvSpPr txBox="1"/>
          <p:nvPr/>
        </p:nvSpPr>
        <p:spPr>
          <a:xfrm>
            <a:off x="273268" y="383630"/>
            <a:ext cx="685800" cy="523220"/>
          </a:xfrm>
          <a:prstGeom prst="rect">
            <a:avLst/>
          </a:prstGeom>
          <a:noFill/>
        </p:spPr>
        <p:txBody>
          <a:bodyPr wrap="square" rtlCol="0">
            <a:spAutoFit/>
          </a:bodyPr>
          <a:lstStyle/>
          <a:p>
            <a:pPr algn="ctr"/>
            <a:r>
              <a:rPr lang="en-US" sz="2800" dirty="0" smtClean="0"/>
              <a:t>L1</a:t>
            </a:r>
            <a:endParaRPr lang="en-US" sz="2800" dirty="0"/>
          </a:p>
        </p:txBody>
      </p:sp>
      <p:sp>
        <p:nvSpPr>
          <p:cNvPr id="70" name="TextBox 69"/>
          <p:cNvSpPr txBox="1"/>
          <p:nvPr/>
        </p:nvSpPr>
        <p:spPr>
          <a:xfrm>
            <a:off x="8184932" y="488732"/>
            <a:ext cx="685800" cy="523220"/>
          </a:xfrm>
          <a:prstGeom prst="rect">
            <a:avLst/>
          </a:prstGeom>
          <a:noFill/>
        </p:spPr>
        <p:txBody>
          <a:bodyPr wrap="square" rtlCol="0">
            <a:spAutoFit/>
          </a:bodyPr>
          <a:lstStyle/>
          <a:p>
            <a:pPr algn="ctr"/>
            <a:r>
              <a:rPr lang="en-US" sz="2800" dirty="0" smtClean="0"/>
              <a:t>L2</a:t>
            </a:r>
            <a:endParaRPr lang="en-US" sz="2800" dirty="0"/>
          </a:p>
        </p:txBody>
      </p:sp>
      <p:sp>
        <p:nvSpPr>
          <p:cNvPr id="71" name="TextBox 70"/>
          <p:cNvSpPr txBox="1"/>
          <p:nvPr/>
        </p:nvSpPr>
        <p:spPr>
          <a:xfrm>
            <a:off x="857576" y="1437958"/>
            <a:ext cx="1434664" cy="461665"/>
          </a:xfrm>
          <a:prstGeom prst="rect">
            <a:avLst/>
          </a:prstGeom>
          <a:noFill/>
        </p:spPr>
        <p:txBody>
          <a:bodyPr wrap="square" rtlCol="0">
            <a:spAutoFit/>
          </a:bodyPr>
          <a:lstStyle/>
          <a:p>
            <a:pPr algn="ctr"/>
            <a:r>
              <a:rPr lang="en-US" sz="2400" dirty="0" smtClean="0"/>
              <a:t>STOP 1</a:t>
            </a:r>
            <a:endParaRPr lang="en-US" sz="2400" dirty="0"/>
          </a:p>
        </p:txBody>
      </p:sp>
      <p:sp>
        <p:nvSpPr>
          <p:cNvPr id="72" name="TextBox 71"/>
          <p:cNvSpPr txBox="1"/>
          <p:nvPr/>
        </p:nvSpPr>
        <p:spPr>
          <a:xfrm>
            <a:off x="2380099" y="1438572"/>
            <a:ext cx="1434664" cy="461665"/>
          </a:xfrm>
          <a:prstGeom prst="rect">
            <a:avLst/>
          </a:prstGeom>
          <a:noFill/>
        </p:spPr>
        <p:txBody>
          <a:bodyPr wrap="square" rtlCol="0">
            <a:spAutoFit/>
          </a:bodyPr>
          <a:lstStyle/>
          <a:p>
            <a:pPr algn="ctr"/>
            <a:r>
              <a:rPr lang="en-US" sz="2400" dirty="0" smtClean="0"/>
              <a:t>STOP 2</a:t>
            </a:r>
            <a:endParaRPr lang="en-US" sz="2400" dirty="0"/>
          </a:p>
        </p:txBody>
      </p:sp>
      <p:sp>
        <p:nvSpPr>
          <p:cNvPr id="73" name="TextBox 72"/>
          <p:cNvSpPr txBox="1"/>
          <p:nvPr/>
        </p:nvSpPr>
        <p:spPr>
          <a:xfrm>
            <a:off x="3918388" y="1066800"/>
            <a:ext cx="1434664" cy="461665"/>
          </a:xfrm>
          <a:prstGeom prst="rect">
            <a:avLst/>
          </a:prstGeom>
          <a:noFill/>
        </p:spPr>
        <p:txBody>
          <a:bodyPr wrap="square" rtlCol="0">
            <a:spAutoFit/>
          </a:bodyPr>
          <a:lstStyle/>
          <a:p>
            <a:pPr algn="ctr"/>
            <a:r>
              <a:rPr lang="en-US" sz="2400" dirty="0" smtClean="0"/>
              <a:t>START 1</a:t>
            </a:r>
            <a:endParaRPr lang="en-US" sz="2400" dirty="0"/>
          </a:p>
        </p:txBody>
      </p:sp>
      <p:sp>
        <p:nvSpPr>
          <p:cNvPr id="74" name="TextBox 73"/>
          <p:cNvSpPr txBox="1"/>
          <p:nvPr/>
        </p:nvSpPr>
        <p:spPr>
          <a:xfrm>
            <a:off x="3919541" y="2590800"/>
            <a:ext cx="1434664" cy="461665"/>
          </a:xfrm>
          <a:prstGeom prst="rect">
            <a:avLst/>
          </a:prstGeom>
          <a:noFill/>
        </p:spPr>
        <p:txBody>
          <a:bodyPr wrap="square" rtlCol="0">
            <a:spAutoFit/>
          </a:bodyPr>
          <a:lstStyle/>
          <a:p>
            <a:pPr algn="ctr"/>
            <a:r>
              <a:rPr lang="en-US" sz="2400" dirty="0" smtClean="0"/>
              <a:t>START 2</a:t>
            </a:r>
            <a:endParaRPr lang="en-US" sz="2400" dirty="0"/>
          </a:p>
        </p:txBody>
      </p:sp>
      <p:sp>
        <p:nvSpPr>
          <p:cNvPr id="75" name="TextBox 74"/>
          <p:cNvSpPr txBox="1"/>
          <p:nvPr/>
        </p:nvSpPr>
        <p:spPr>
          <a:xfrm>
            <a:off x="4105282" y="5634335"/>
            <a:ext cx="1066800" cy="461665"/>
          </a:xfrm>
          <a:prstGeom prst="rect">
            <a:avLst/>
          </a:prstGeom>
          <a:noFill/>
        </p:spPr>
        <p:txBody>
          <a:bodyPr wrap="square" rtlCol="0">
            <a:spAutoFit/>
          </a:bodyPr>
          <a:lstStyle/>
          <a:p>
            <a:pPr algn="ctr"/>
            <a:r>
              <a:rPr lang="en-US" sz="2400" dirty="0" smtClean="0"/>
              <a:t>M1</a:t>
            </a:r>
            <a:endParaRPr lang="en-US" sz="2400" dirty="0"/>
          </a:p>
        </p:txBody>
      </p:sp>
      <p:sp>
        <p:nvSpPr>
          <p:cNvPr id="77" name="TextBox 76"/>
          <p:cNvSpPr txBox="1"/>
          <p:nvPr/>
        </p:nvSpPr>
        <p:spPr>
          <a:xfrm>
            <a:off x="228600" y="137160"/>
            <a:ext cx="8412480" cy="935641"/>
          </a:xfrm>
          <a:prstGeom prst="rect">
            <a:avLst/>
          </a:prstGeom>
          <a:noFill/>
        </p:spPr>
        <p:txBody>
          <a:bodyPr wrap="square" lIns="82296" tIns="36576" rIns="82296" bIns="36576" rtlCol="0">
            <a:spAutoFit/>
          </a:bodyPr>
          <a:lstStyle/>
          <a:p>
            <a:pPr marL="228600" indent="-228600" algn="ctr">
              <a:spcBef>
                <a:spcPts val="1200"/>
              </a:spcBef>
              <a:spcAft>
                <a:spcPts val="1200"/>
              </a:spcAft>
              <a:buFont typeface="Arial" panose="020B0604020202020204" pitchFamily="34" charset="0"/>
              <a:buChar char="•"/>
            </a:pPr>
            <a:r>
              <a:rPr lang="en-US" sz="2800" dirty="0" smtClean="0">
                <a:solidFill>
                  <a:srgbClr val="7C7044"/>
                </a:solidFill>
                <a:latin typeface="Arial Black" panose="020B0A04020102020204" pitchFamily="34" charset="0"/>
              </a:rPr>
              <a:t>Ladder Logic Representation of a two Station Start/Stop Motor Control</a:t>
            </a:r>
            <a:endParaRPr lang="en-US" sz="2800" dirty="0">
              <a:solidFill>
                <a:srgbClr val="7C7044"/>
              </a:solidFill>
              <a:latin typeface="Arial Black" panose="020B0A04020102020204" pitchFamily="34" charset="0"/>
            </a:endParaRPr>
          </a:p>
        </p:txBody>
      </p:sp>
      <p:sp>
        <p:nvSpPr>
          <p:cNvPr id="50" name="TextBox 49"/>
          <p:cNvSpPr txBox="1"/>
          <p:nvPr/>
        </p:nvSpPr>
        <p:spPr>
          <a:xfrm>
            <a:off x="1100962" y="3675996"/>
            <a:ext cx="2514600" cy="461665"/>
          </a:xfrm>
          <a:prstGeom prst="rect">
            <a:avLst/>
          </a:prstGeom>
          <a:noFill/>
        </p:spPr>
        <p:txBody>
          <a:bodyPr wrap="square" rtlCol="0">
            <a:spAutoFit/>
          </a:bodyPr>
          <a:lstStyle/>
          <a:p>
            <a:pPr algn="ctr"/>
            <a:r>
              <a:rPr lang="en-US" sz="2400" dirty="0" smtClean="0"/>
              <a:t>Stops are in Series</a:t>
            </a:r>
            <a:endParaRPr lang="en-US" sz="2400" dirty="0"/>
          </a:p>
        </p:txBody>
      </p:sp>
      <p:sp>
        <p:nvSpPr>
          <p:cNvPr id="57" name="TextBox 56"/>
          <p:cNvSpPr txBox="1"/>
          <p:nvPr/>
        </p:nvSpPr>
        <p:spPr>
          <a:xfrm>
            <a:off x="5533698" y="3673366"/>
            <a:ext cx="2819400" cy="461665"/>
          </a:xfrm>
          <a:prstGeom prst="rect">
            <a:avLst/>
          </a:prstGeom>
          <a:noFill/>
        </p:spPr>
        <p:txBody>
          <a:bodyPr wrap="square" rtlCol="0">
            <a:spAutoFit/>
          </a:bodyPr>
          <a:lstStyle/>
          <a:p>
            <a:r>
              <a:rPr lang="en-US" sz="2400" dirty="0" smtClean="0"/>
              <a:t>Starts are in Parallel</a:t>
            </a:r>
            <a:endParaRPr lang="en-US" sz="2400" dirty="0"/>
          </a:p>
        </p:txBody>
      </p:sp>
      <p:cxnSp>
        <p:nvCxnSpPr>
          <p:cNvPr id="78" name="Straight Arrow Connector 77"/>
          <p:cNvCxnSpPr/>
          <p:nvPr/>
        </p:nvCxnSpPr>
        <p:spPr>
          <a:xfrm rot="5400000" flipH="1" flipV="1">
            <a:off x="1774140" y="3098442"/>
            <a:ext cx="1143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0800000">
            <a:off x="5486400" y="2971800"/>
            <a:ext cx="1295400" cy="533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4181802" y="384810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4562802" y="384810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829502" y="3843333"/>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15102" y="3836769"/>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4171944" y="2395537"/>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4552944" y="2395537"/>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819644" y="239077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905244" y="2384206"/>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2624137" y="2390774"/>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005137" y="2390774"/>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271837" y="2386007"/>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357437" y="2388969"/>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1104900" y="2395537"/>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1485900" y="2395537"/>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752600" y="239077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838200" y="2393732"/>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562600" y="2390778"/>
            <a:ext cx="1143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58</a:t>
            </a:fld>
            <a:endParaRPr lang="en-US" dirty="0">
              <a:solidFill>
                <a:srgbClr val="7C7044"/>
              </a:solidFill>
            </a:endParaRPr>
          </a:p>
        </p:txBody>
      </p:sp>
    </p:spTree>
    <p:extLst>
      <p:ext uri="{BB962C8B-B14F-4D97-AF65-F5344CB8AC3E}">
        <p14:creationId xmlns:p14="http://schemas.microsoft.com/office/powerpoint/2010/main" val="303537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548640" y="2286000"/>
            <a:ext cx="8001000" cy="1673352"/>
          </a:xfrm>
        </p:spPr>
        <p:txBody>
          <a:bodyPr/>
          <a:lstStyle/>
          <a:p>
            <a:pPr fontAlgn="auto">
              <a:spcAft>
                <a:spcPts val="0"/>
              </a:spcAft>
              <a:defRPr/>
            </a:pPr>
            <a:r>
              <a:rPr lang="en-US" dirty="0" smtClean="0">
                <a:solidFill>
                  <a:srgbClr val="7C7044"/>
                </a:solidFill>
              </a:rPr>
              <a:t/>
            </a:r>
            <a:br>
              <a:rPr lang="en-US" dirty="0" smtClean="0">
                <a:solidFill>
                  <a:srgbClr val="7C7044"/>
                </a:solidFill>
              </a:rPr>
            </a:br>
            <a:r>
              <a:rPr lang="en-US" dirty="0" smtClean="0">
                <a:solidFill>
                  <a:srgbClr val="7C7044"/>
                </a:solidFill>
              </a:rPr>
              <a:t>CONVERTING RELAY LOGIC TO LADDER LOGIC</a:t>
            </a:r>
            <a:endParaRPr lang="en-US" dirty="0">
              <a:solidFill>
                <a:srgbClr val="7C7044"/>
              </a:solidFill>
            </a:endParaRP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59</a:t>
            </a:fld>
            <a:endParaRPr lang="en-US" dirty="0">
              <a:solidFill>
                <a:srgbClr val="7C7044"/>
              </a:solidFill>
            </a:endParaRPr>
          </a:p>
        </p:txBody>
      </p:sp>
      <p:sp>
        <p:nvSpPr>
          <p:cNvPr id="5" name="Title 14"/>
          <p:cNvSpPr txBox="1">
            <a:spLocks/>
          </p:cNvSpPr>
          <p:nvPr/>
        </p:nvSpPr>
        <p:spPr bwMode="auto">
          <a:xfrm>
            <a:off x="228600" y="137160"/>
            <a:ext cx="841248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8666" tIns="39333" rIns="78666" bIns="39333" numCol="1" anchor="t" anchorCtr="0" compatLnSpc="1">
            <a:prstTxWarp prst="textNoShape">
              <a:avLst/>
            </a:prstTxWarp>
          </a:bodyPr>
          <a:lstStyle>
            <a:lvl1pPr algn="l" defTabSz="787400" rtl="0" eaLnBrk="1" fontAlgn="base" hangingPunct="1">
              <a:spcBef>
                <a:spcPct val="0"/>
              </a:spcBef>
              <a:spcAft>
                <a:spcPct val="0"/>
              </a:spcAft>
              <a:defRPr sz="4000">
                <a:solidFill>
                  <a:schemeClr val="accent1">
                    <a:lumMod val="50000"/>
                  </a:schemeClr>
                </a:solidFill>
                <a:latin typeface="Arial Black" pitchFamily="34" charset="0"/>
                <a:ea typeface="+mj-ea"/>
                <a:cs typeface="+mj-cs"/>
              </a:defRPr>
            </a:lvl1pPr>
            <a:lvl2pPr algn="l" defTabSz="787400" rtl="0" eaLnBrk="1" fontAlgn="base" hangingPunct="1">
              <a:spcBef>
                <a:spcPct val="0"/>
              </a:spcBef>
              <a:spcAft>
                <a:spcPct val="0"/>
              </a:spcAft>
              <a:defRPr sz="3400">
                <a:solidFill>
                  <a:srgbClr val="00202E"/>
                </a:solidFill>
                <a:latin typeface="ScalaSansLF-Bold" pitchFamily="2" charset="0"/>
              </a:defRPr>
            </a:lvl2pPr>
            <a:lvl3pPr algn="l" defTabSz="787400" rtl="0" eaLnBrk="1" fontAlgn="base" hangingPunct="1">
              <a:spcBef>
                <a:spcPct val="0"/>
              </a:spcBef>
              <a:spcAft>
                <a:spcPct val="0"/>
              </a:spcAft>
              <a:defRPr sz="3400">
                <a:solidFill>
                  <a:srgbClr val="00202E"/>
                </a:solidFill>
                <a:latin typeface="ScalaSansLF-Bold" pitchFamily="2" charset="0"/>
              </a:defRPr>
            </a:lvl3pPr>
            <a:lvl4pPr algn="l" defTabSz="787400" rtl="0" eaLnBrk="1" fontAlgn="base" hangingPunct="1">
              <a:spcBef>
                <a:spcPct val="0"/>
              </a:spcBef>
              <a:spcAft>
                <a:spcPct val="0"/>
              </a:spcAft>
              <a:defRPr sz="3400">
                <a:solidFill>
                  <a:srgbClr val="00202E"/>
                </a:solidFill>
                <a:latin typeface="ScalaSansLF-Bold" pitchFamily="2" charset="0"/>
              </a:defRPr>
            </a:lvl4pPr>
            <a:lvl5pPr algn="l" defTabSz="787400" rtl="0" eaLnBrk="1" fontAlgn="base" hangingPunct="1">
              <a:spcBef>
                <a:spcPct val="0"/>
              </a:spcBef>
              <a:spcAft>
                <a:spcPct val="0"/>
              </a:spcAft>
              <a:defRPr sz="3400">
                <a:solidFill>
                  <a:srgbClr val="00202E"/>
                </a:solidFill>
                <a:latin typeface="ScalaSansLF-Bold" pitchFamily="2" charset="0"/>
              </a:defRPr>
            </a:lvl5pPr>
            <a:lvl6pPr marL="457200" algn="l" defTabSz="787400" rtl="0" eaLnBrk="1" fontAlgn="base" hangingPunct="1">
              <a:spcBef>
                <a:spcPct val="0"/>
              </a:spcBef>
              <a:spcAft>
                <a:spcPct val="0"/>
              </a:spcAft>
              <a:defRPr sz="3400">
                <a:solidFill>
                  <a:srgbClr val="00202E"/>
                </a:solidFill>
                <a:latin typeface="ScalaSansLF-Bold" pitchFamily="2" charset="0"/>
              </a:defRPr>
            </a:lvl6pPr>
            <a:lvl7pPr marL="914400" algn="l" defTabSz="787400" rtl="0" eaLnBrk="1" fontAlgn="base" hangingPunct="1">
              <a:spcBef>
                <a:spcPct val="0"/>
              </a:spcBef>
              <a:spcAft>
                <a:spcPct val="0"/>
              </a:spcAft>
              <a:defRPr sz="3400">
                <a:solidFill>
                  <a:srgbClr val="00202E"/>
                </a:solidFill>
                <a:latin typeface="ScalaSansLF-Bold" pitchFamily="2" charset="0"/>
              </a:defRPr>
            </a:lvl7pPr>
            <a:lvl8pPr marL="1371600" algn="l" defTabSz="787400" rtl="0" eaLnBrk="1" fontAlgn="base" hangingPunct="1">
              <a:spcBef>
                <a:spcPct val="0"/>
              </a:spcBef>
              <a:spcAft>
                <a:spcPct val="0"/>
              </a:spcAft>
              <a:defRPr sz="3400">
                <a:solidFill>
                  <a:srgbClr val="00202E"/>
                </a:solidFill>
                <a:latin typeface="ScalaSansLF-Bold" pitchFamily="2" charset="0"/>
              </a:defRPr>
            </a:lvl8pPr>
            <a:lvl9pPr marL="1828800" algn="l" defTabSz="787400" rtl="0" eaLnBrk="1" fontAlgn="base" hangingPunct="1">
              <a:spcBef>
                <a:spcPct val="0"/>
              </a:spcBef>
              <a:spcAft>
                <a:spcPct val="0"/>
              </a:spcAft>
              <a:defRPr sz="3400">
                <a:solidFill>
                  <a:srgbClr val="00202E"/>
                </a:solidFill>
                <a:latin typeface="ScalaSansLF-Bold" pitchFamily="2" charset="0"/>
              </a:defRPr>
            </a:lvl9pPr>
          </a:lstStyle>
          <a:p>
            <a:pPr fontAlgn="auto">
              <a:spcAft>
                <a:spcPts val="0"/>
              </a:spcAft>
              <a:defRPr/>
            </a:pPr>
            <a:r>
              <a:rPr lang="en-US" kern="0" dirty="0" smtClean="0">
                <a:solidFill>
                  <a:srgbClr val="7C7044"/>
                </a:solidFill>
              </a:rPr>
              <a:t>SESSION II</a:t>
            </a:r>
            <a:endParaRPr lang="en-US" kern="0" dirty="0">
              <a:solidFill>
                <a:srgbClr val="7C7044"/>
              </a:solidFill>
            </a:endParaRPr>
          </a:p>
        </p:txBody>
      </p:sp>
    </p:spTree>
    <p:extLst>
      <p:ext uri="{BB962C8B-B14F-4D97-AF65-F5344CB8AC3E}">
        <p14:creationId xmlns:p14="http://schemas.microsoft.com/office/powerpoint/2010/main" val="1128998979"/>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C7044"/>
                </a:solidFill>
              </a:rPr>
              <a:t>INTRODUCTON TO PLC LOGIC SCHEMATICS COURSE OUTCOMES</a:t>
            </a:r>
            <a:endParaRPr lang="en-US" dirty="0">
              <a:solidFill>
                <a:srgbClr val="7C7044"/>
              </a:solidFill>
            </a:endParaRP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6</a:t>
            </a:fld>
            <a:endParaRPr lang="en-US" dirty="0">
              <a:solidFill>
                <a:srgbClr val="7C7044"/>
              </a:solidFill>
            </a:endParaRPr>
          </a:p>
        </p:txBody>
      </p:sp>
      <p:sp>
        <p:nvSpPr>
          <p:cNvPr id="5" name="Rectangle 4"/>
          <p:cNvSpPr/>
          <p:nvPr/>
        </p:nvSpPr>
        <p:spPr>
          <a:xfrm>
            <a:off x="548640" y="1752600"/>
            <a:ext cx="8001000" cy="4444294"/>
          </a:xfrm>
          <a:prstGeom prst="rect">
            <a:avLst/>
          </a:prstGeom>
        </p:spPr>
        <p:txBody>
          <a:bodyPr lIns="82296" tIns="36576" rIns="82296" bIns="36576">
            <a:spAutoFit/>
          </a:bodyPr>
          <a:lstStyle/>
          <a:p>
            <a:pPr marL="228600" indent="-228600">
              <a:spcBef>
                <a:spcPts val="1200"/>
              </a:spcBef>
              <a:spcAft>
                <a:spcPts val="0"/>
              </a:spcAft>
              <a:buFont typeface="Arial" panose="020B0604020202020204" pitchFamily="34" charset="0"/>
              <a:buChar char="•"/>
              <a:defRPr/>
            </a:pPr>
            <a:r>
              <a:rPr lang="en-US" sz="2800" b="1" dirty="0" smtClean="0">
                <a:solidFill>
                  <a:srgbClr val="7C7044"/>
                </a:solidFill>
                <a:latin typeface="Arial Black" panose="020B0A04020102020204" pitchFamily="34" charset="0"/>
              </a:rPr>
              <a:t>At the conclusion of this course, participants should be able to identify, read, and program PLC Logic schematics related to:</a:t>
            </a:r>
            <a:endParaRPr lang="en-US" sz="2800" dirty="0">
              <a:solidFill>
                <a:srgbClr val="7C7044"/>
              </a:solidFill>
              <a:latin typeface="Arial Black" panose="020B0A04020102020204" pitchFamily="34" charset="0"/>
            </a:endParaRPr>
          </a:p>
          <a:p>
            <a:pPr marL="685800" indent="-228600">
              <a:spcBef>
                <a:spcPts val="0"/>
              </a:spcBef>
              <a:spcAft>
                <a:spcPts val="0"/>
              </a:spcAft>
              <a:buFont typeface="Courier New" panose="02070309020205020404" pitchFamily="49" charset="0"/>
              <a:buChar char="o"/>
              <a:defRPr/>
            </a:pPr>
            <a:r>
              <a:rPr lang="en-US" sz="2200" dirty="0" smtClean="0">
                <a:solidFill>
                  <a:srgbClr val="7C7044"/>
                </a:solidFill>
                <a:latin typeface="Arial Black" panose="020B0A04020102020204" pitchFamily="34" charset="0"/>
              </a:rPr>
              <a:t>Identify Schematic Symbols</a:t>
            </a:r>
          </a:p>
          <a:p>
            <a:pPr marL="1257300" lvl="1" indent="-342900">
              <a:spcBef>
                <a:spcPts val="0"/>
              </a:spcBef>
              <a:spcAft>
                <a:spcPts val="0"/>
              </a:spcAft>
              <a:buFont typeface="Wingdings" panose="05000000000000000000" pitchFamily="2" charset="2"/>
              <a:buChar char="§"/>
              <a:defRPr/>
            </a:pPr>
            <a:r>
              <a:rPr lang="en-US" sz="2000" dirty="0" smtClean="0">
                <a:solidFill>
                  <a:srgbClr val="7C7044"/>
                </a:solidFill>
                <a:latin typeface="Arial Black" panose="020B0A04020102020204" pitchFamily="34" charset="0"/>
              </a:rPr>
              <a:t>N. O. and N. C. vs. Examine On and Examine Off</a:t>
            </a:r>
            <a:endParaRPr lang="en-US" sz="2000" dirty="0">
              <a:solidFill>
                <a:srgbClr val="7C7044"/>
              </a:solidFill>
              <a:latin typeface="Arial Black" panose="020B0A04020102020204" pitchFamily="34" charset="0"/>
            </a:endParaRPr>
          </a:p>
          <a:p>
            <a:pPr marL="685800" indent="-228600">
              <a:spcBef>
                <a:spcPts val="0"/>
              </a:spcBef>
              <a:spcAft>
                <a:spcPts val="0"/>
              </a:spcAft>
              <a:buFont typeface="Courier New" panose="02070309020205020404" pitchFamily="49" charset="0"/>
              <a:buChar char="o"/>
              <a:defRPr/>
            </a:pPr>
            <a:r>
              <a:rPr lang="en-US" sz="2200" dirty="0" smtClean="0">
                <a:solidFill>
                  <a:srgbClr val="7C7044"/>
                </a:solidFill>
                <a:latin typeface="Arial Black" panose="020B0A04020102020204" pitchFamily="34" charset="0"/>
              </a:rPr>
              <a:t>Converting Relay Logic to Ladder Logic</a:t>
            </a:r>
            <a:endParaRPr lang="en-US" sz="2200" dirty="0">
              <a:solidFill>
                <a:srgbClr val="7C7044"/>
              </a:solidFill>
              <a:latin typeface="Arial Black" panose="020B0A04020102020204" pitchFamily="34" charset="0"/>
            </a:endParaRPr>
          </a:p>
          <a:p>
            <a:pPr marL="685800" indent="-228600">
              <a:spcBef>
                <a:spcPts val="0"/>
              </a:spcBef>
              <a:spcAft>
                <a:spcPts val="0"/>
              </a:spcAft>
              <a:buFont typeface="Courier New" panose="02070309020205020404" pitchFamily="49" charset="0"/>
              <a:buChar char="o"/>
              <a:defRPr/>
            </a:pPr>
            <a:r>
              <a:rPr lang="en-US" sz="2200" dirty="0" smtClean="0">
                <a:solidFill>
                  <a:srgbClr val="7C7044"/>
                </a:solidFill>
                <a:latin typeface="Arial Black" panose="020B0A04020102020204" pitchFamily="34" charset="0"/>
              </a:rPr>
              <a:t>Branch Instructions and Internal Bits</a:t>
            </a:r>
          </a:p>
          <a:p>
            <a:pPr marL="685800" indent="-228600">
              <a:spcBef>
                <a:spcPts val="0"/>
              </a:spcBef>
              <a:spcAft>
                <a:spcPts val="0"/>
              </a:spcAft>
              <a:buFont typeface="Courier New" panose="02070309020205020404" pitchFamily="49" charset="0"/>
              <a:buChar char="o"/>
              <a:defRPr/>
            </a:pPr>
            <a:r>
              <a:rPr lang="en-US" sz="2200" dirty="0" smtClean="0">
                <a:solidFill>
                  <a:srgbClr val="7C7044"/>
                </a:solidFill>
                <a:latin typeface="Arial Black" panose="020B0A04020102020204" pitchFamily="34" charset="0"/>
              </a:rPr>
              <a:t>Boolean Logic</a:t>
            </a:r>
          </a:p>
          <a:p>
            <a:pPr marL="685800" indent="-228600">
              <a:spcBef>
                <a:spcPts val="0"/>
              </a:spcBef>
              <a:spcAft>
                <a:spcPts val="0"/>
              </a:spcAft>
              <a:buFont typeface="Courier New" panose="02070309020205020404" pitchFamily="49" charset="0"/>
              <a:buChar char="o"/>
              <a:defRPr/>
            </a:pPr>
            <a:r>
              <a:rPr lang="en-US" sz="2200" dirty="0" smtClean="0">
                <a:solidFill>
                  <a:srgbClr val="7C7044"/>
                </a:solidFill>
                <a:latin typeface="Arial Black" panose="020B0A04020102020204" pitchFamily="34" charset="0"/>
              </a:rPr>
              <a:t>PLC Timers</a:t>
            </a:r>
          </a:p>
          <a:p>
            <a:pPr marL="685800" indent="-228600">
              <a:spcBef>
                <a:spcPts val="0"/>
              </a:spcBef>
              <a:spcAft>
                <a:spcPts val="0"/>
              </a:spcAft>
              <a:buFont typeface="Courier New" panose="02070309020205020404" pitchFamily="49" charset="0"/>
              <a:buChar char="o"/>
              <a:defRPr/>
            </a:pPr>
            <a:r>
              <a:rPr lang="en-US" sz="2200" dirty="0" smtClean="0">
                <a:solidFill>
                  <a:srgbClr val="7C7044"/>
                </a:solidFill>
                <a:latin typeface="Arial Black" panose="020B0A04020102020204" pitchFamily="34" charset="0"/>
              </a:rPr>
              <a:t>PLC Counters</a:t>
            </a:r>
            <a:endParaRPr lang="en-US" sz="22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278763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6525"/>
            <a:ext cx="8762999" cy="685800"/>
          </a:xfrm>
        </p:spPr>
        <p:txBody>
          <a:bodyPr/>
          <a:lstStyle/>
          <a:p>
            <a:r>
              <a:rPr lang="en-US" b="1" dirty="0">
                <a:solidFill>
                  <a:srgbClr val="7C7044"/>
                </a:solidFill>
                <a:cs typeface="Arial" pitchFamily="34" charset="0"/>
              </a:rPr>
              <a:t>SESSION </a:t>
            </a:r>
            <a:r>
              <a:rPr lang="en-US" b="1" dirty="0" smtClean="0">
                <a:solidFill>
                  <a:srgbClr val="7C7044"/>
                </a:solidFill>
                <a:cs typeface="Arial" pitchFamily="34" charset="0"/>
              </a:rPr>
              <a:t>II: </a:t>
            </a:r>
            <a:r>
              <a:rPr lang="en-US" b="1" dirty="0">
                <a:solidFill>
                  <a:srgbClr val="7C7044"/>
                </a:solidFill>
                <a:cs typeface="Arial" pitchFamily="34" charset="0"/>
              </a:rPr>
              <a:t>LEARNING OBJECTIVES</a:t>
            </a:r>
            <a:endParaRPr lang="en-US" dirty="0">
              <a:solidFill>
                <a:srgbClr val="7C7044"/>
              </a:solidFill>
            </a:endParaRPr>
          </a:p>
        </p:txBody>
      </p:sp>
      <p:sp>
        <p:nvSpPr>
          <p:cNvPr id="3" name="Content Placeholder 2"/>
          <p:cNvSpPr>
            <a:spLocks noGrp="1"/>
          </p:cNvSpPr>
          <p:nvPr>
            <p:ph idx="1"/>
          </p:nvPr>
        </p:nvSpPr>
        <p:spPr>
          <a:xfrm>
            <a:off x="548640" y="1463040"/>
            <a:ext cx="8001000" cy="4572000"/>
          </a:xfrm>
        </p:spPr>
        <p:txBody>
          <a:bodyPr/>
          <a:lstStyle/>
          <a:p>
            <a:pPr marL="228600" indent="-228600">
              <a:spcBef>
                <a:spcPts val="1200"/>
              </a:spcBef>
              <a:spcAft>
                <a:spcPts val="0"/>
              </a:spcAft>
              <a:buFont typeface="Arial" panose="020B0604020202020204" pitchFamily="34" charset="0"/>
              <a:buChar char="•"/>
              <a:defRPr/>
            </a:pPr>
            <a:r>
              <a:rPr lang="en-US" sz="2800" dirty="0" smtClean="0">
                <a:solidFill>
                  <a:srgbClr val="7C7044"/>
                </a:solidFill>
              </a:rPr>
              <a:t>At the conclusion of this session, participants will understand principles related to:</a:t>
            </a:r>
          </a:p>
          <a:p>
            <a:pPr marL="685800" lvl="1" indent="-228600">
              <a:spcBef>
                <a:spcPts val="0"/>
              </a:spcBef>
              <a:spcAft>
                <a:spcPts val="0"/>
              </a:spcAft>
              <a:buFont typeface="Courier New" panose="02070309020205020404" pitchFamily="49" charset="0"/>
              <a:buChar char="o"/>
            </a:pPr>
            <a:r>
              <a:rPr lang="en-US" sz="2200" dirty="0" smtClean="0">
                <a:solidFill>
                  <a:srgbClr val="7C7044"/>
                </a:solidFill>
                <a:cs typeface="Arial" pitchFamily="34" charset="0"/>
              </a:rPr>
              <a:t>Relay Logic Instructions</a:t>
            </a:r>
          </a:p>
          <a:p>
            <a:pPr marL="685800" lvl="1" indent="-228600">
              <a:spcBef>
                <a:spcPts val="0"/>
              </a:spcBef>
              <a:spcAft>
                <a:spcPts val="0"/>
              </a:spcAft>
              <a:buFont typeface="Courier New" panose="02070309020205020404" pitchFamily="49" charset="0"/>
              <a:buChar char="o"/>
            </a:pPr>
            <a:r>
              <a:rPr lang="en-US" sz="2200" dirty="0" smtClean="0">
                <a:solidFill>
                  <a:srgbClr val="7C7044"/>
                </a:solidFill>
                <a:cs typeface="Arial" pitchFamily="34" charset="0"/>
              </a:rPr>
              <a:t>Converting Hardwired Circuits</a:t>
            </a: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60</a:t>
            </a:fld>
            <a:endParaRPr lang="en-US" dirty="0">
              <a:solidFill>
                <a:srgbClr val="7C7044"/>
              </a:solidFill>
            </a:endParaRPr>
          </a:p>
        </p:txBody>
      </p:sp>
    </p:spTree>
    <p:extLst>
      <p:ext uri="{BB962C8B-B14F-4D97-AF65-F5344CB8AC3E}">
        <p14:creationId xmlns:p14="http://schemas.microsoft.com/office/powerpoint/2010/main" val="310121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9FD5819F-2859-4A8F-9B4F-7FB6F403FF29}" type="slidenum">
              <a:rPr lang="en-US" sz="1800">
                <a:solidFill>
                  <a:srgbClr val="7C7044"/>
                </a:solidFill>
                <a:latin typeface="Arial Black" panose="020B0A04020102020204" pitchFamily="34" charset="0"/>
              </a:rPr>
              <a:pPr>
                <a:defRPr/>
              </a:pPr>
              <a:t>61</a:t>
            </a:fld>
            <a:endParaRPr lang="en-US" sz="1800" dirty="0">
              <a:solidFill>
                <a:srgbClr val="7C7044"/>
              </a:solidFill>
              <a:latin typeface="Arial Black" panose="020B0A04020102020204" pitchFamily="34" charset="0"/>
            </a:endParaRPr>
          </a:p>
        </p:txBody>
      </p:sp>
      <p:sp>
        <p:nvSpPr>
          <p:cNvPr id="15" name="Title 14"/>
          <p:cNvSpPr>
            <a:spLocks noGrp="1"/>
          </p:cNvSpPr>
          <p:nvPr>
            <p:ph type="title"/>
          </p:nvPr>
        </p:nvSpPr>
        <p:spPr>
          <a:xfrm>
            <a:off x="228600" y="137160"/>
            <a:ext cx="8412480" cy="685800"/>
          </a:xfrm>
        </p:spPr>
        <p:txBody>
          <a:bodyPr/>
          <a:lstStyle/>
          <a:p>
            <a:pPr fontAlgn="auto">
              <a:spcAft>
                <a:spcPts val="0"/>
              </a:spcAft>
              <a:defRPr/>
            </a:pPr>
            <a:r>
              <a:rPr lang="en-US" dirty="0" smtClean="0">
                <a:solidFill>
                  <a:srgbClr val="7C7044"/>
                </a:solidFill>
              </a:rPr>
              <a:t>RELAY LOGIC INSTRUCTIONS</a:t>
            </a:r>
            <a:endParaRPr lang="en-US" dirty="0">
              <a:solidFill>
                <a:srgbClr val="7C7044"/>
              </a:solidFill>
            </a:endParaRPr>
          </a:p>
        </p:txBody>
      </p:sp>
      <p:grpSp>
        <p:nvGrpSpPr>
          <p:cNvPr id="8195" name="Group 4"/>
          <p:cNvGrpSpPr>
            <a:grpSpLocks/>
          </p:cNvGrpSpPr>
          <p:nvPr/>
        </p:nvGrpSpPr>
        <p:grpSpPr bwMode="auto">
          <a:xfrm>
            <a:off x="957263" y="2057400"/>
            <a:ext cx="1066800" cy="914400"/>
            <a:chOff x="1600200" y="1371600"/>
            <a:chExt cx="685800" cy="457200"/>
          </a:xfrm>
        </p:grpSpPr>
        <p:cxnSp>
          <p:nvCxnSpPr>
            <p:cNvPr id="6" name="Straight Connector 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196" name="Group 9"/>
          <p:cNvGrpSpPr>
            <a:grpSpLocks/>
          </p:cNvGrpSpPr>
          <p:nvPr/>
        </p:nvGrpSpPr>
        <p:grpSpPr bwMode="auto">
          <a:xfrm>
            <a:off x="2590800" y="2133600"/>
            <a:ext cx="1295400" cy="762000"/>
            <a:chOff x="2667000" y="1295400"/>
            <a:chExt cx="1143000" cy="609600"/>
          </a:xfrm>
        </p:grpSpPr>
        <p:sp>
          <p:nvSpPr>
            <p:cNvPr id="11" name="Double Bracket 10"/>
            <p:cNvSpPr/>
            <p:nvPr/>
          </p:nvSpPr>
          <p:spPr>
            <a:xfrm>
              <a:off x="2895320" y="1295400"/>
              <a:ext cx="68636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2" name="Straight Connector 11"/>
            <p:cNvCxnSpPr/>
            <p:nvPr/>
          </p:nvCxnSpPr>
          <p:spPr>
            <a:xfrm>
              <a:off x="2667000" y="1600200"/>
              <a:ext cx="228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81681" y="1600200"/>
              <a:ext cx="2283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197" name="Group 13"/>
          <p:cNvGrpSpPr>
            <a:grpSpLocks/>
          </p:cNvGrpSpPr>
          <p:nvPr/>
        </p:nvGrpSpPr>
        <p:grpSpPr bwMode="auto">
          <a:xfrm>
            <a:off x="4419600" y="2133600"/>
            <a:ext cx="1371600" cy="762000"/>
            <a:chOff x="4019548" y="1295400"/>
            <a:chExt cx="1143000" cy="609600"/>
          </a:xfrm>
        </p:grpSpPr>
        <p:grpSp>
          <p:nvGrpSpPr>
            <p:cNvPr id="8219" name="Group 44"/>
            <p:cNvGrpSpPr>
              <a:grpSpLocks/>
            </p:cNvGrpSpPr>
            <p:nvPr/>
          </p:nvGrpSpPr>
          <p:grpSpPr bwMode="auto">
            <a:xfrm>
              <a:off x="4019548" y="1295400"/>
              <a:ext cx="1143000" cy="609600"/>
              <a:chOff x="2667000" y="1295400"/>
              <a:chExt cx="1143000" cy="609600"/>
            </a:xfrm>
          </p:grpSpPr>
          <p:sp>
            <p:nvSpPr>
              <p:cNvPr id="18" name="Double Bracket 17"/>
              <p:cNvSpPr/>
              <p:nvPr/>
            </p:nvSpPr>
            <p:spPr>
              <a:xfrm>
                <a:off x="2895865" y="1295400"/>
                <a:ext cx="685271"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9" name="Straight Connector 18"/>
              <p:cNvCxnSpPr/>
              <p:nvPr/>
            </p:nvCxnSpPr>
            <p:spPr>
              <a:xfrm>
                <a:off x="2667000" y="1600200"/>
                <a:ext cx="228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81136" y="1600200"/>
                <a:ext cx="2288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20" name="TextBox 16"/>
            <p:cNvSpPr txBox="1">
              <a:spLocks noChangeArrowheads="1"/>
            </p:cNvSpPr>
            <p:nvPr/>
          </p:nvSpPr>
          <p:spPr bwMode="auto">
            <a:xfrm>
              <a:off x="4343400" y="137160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L</a:t>
              </a:r>
            </a:p>
          </p:txBody>
        </p:sp>
      </p:grpSp>
      <p:grpSp>
        <p:nvGrpSpPr>
          <p:cNvPr id="8198" name="Group 20"/>
          <p:cNvGrpSpPr>
            <a:grpSpLocks/>
          </p:cNvGrpSpPr>
          <p:nvPr/>
        </p:nvGrpSpPr>
        <p:grpSpPr bwMode="auto">
          <a:xfrm>
            <a:off x="6400800" y="2133600"/>
            <a:ext cx="1295400" cy="762000"/>
            <a:chOff x="4024311" y="2214563"/>
            <a:chExt cx="1143000" cy="609600"/>
          </a:xfrm>
        </p:grpSpPr>
        <p:grpSp>
          <p:nvGrpSpPr>
            <p:cNvPr id="8214" name="Group 49"/>
            <p:cNvGrpSpPr>
              <a:grpSpLocks/>
            </p:cNvGrpSpPr>
            <p:nvPr/>
          </p:nvGrpSpPr>
          <p:grpSpPr bwMode="auto">
            <a:xfrm>
              <a:off x="4024311" y="2214563"/>
              <a:ext cx="1143000" cy="609600"/>
              <a:chOff x="2667000" y="1295400"/>
              <a:chExt cx="1143000" cy="609600"/>
            </a:xfrm>
          </p:grpSpPr>
          <p:sp>
            <p:nvSpPr>
              <p:cNvPr id="24" name="Double Bracket 23"/>
              <p:cNvSpPr/>
              <p:nvPr/>
            </p:nvSpPr>
            <p:spPr>
              <a:xfrm>
                <a:off x="2895320" y="1295400"/>
                <a:ext cx="68636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25" name="Straight Connector 24"/>
              <p:cNvCxnSpPr/>
              <p:nvPr/>
            </p:nvCxnSpPr>
            <p:spPr>
              <a:xfrm>
                <a:off x="2667000" y="1600200"/>
                <a:ext cx="228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581681" y="1600200"/>
                <a:ext cx="2283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15" name="TextBox 22"/>
            <p:cNvSpPr txBox="1">
              <a:spLocks noChangeArrowheads="1"/>
            </p:cNvSpPr>
            <p:nvPr/>
          </p:nvSpPr>
          <p:spPr bwMode="auto">
            <a:xfrm>
              <a:off x="4348163" y="2290763"/>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U</a:t>
              </a:r>
            </a:p>
          </p:txBody>
        </p:sp>
      </p:grpSp>
      <p:grpSp>
        <p:nvGrpSpPr>
          <p:cNvPr id="8199" name="Group 26"/>
          <p:cNvGrpSpPr>
            <a:grpSpLocks/>
          </p:cNvGrpSpPr>
          <p:nvPr/>
        </p:nvGrpSpPr>
        <p:grpSpPr bwMode="auto">
          <a:xfrm>
            <a:off x="923925" y="3886200"/>
            <a:ext cx="1143000" cy="914400"/>
            <a:chOff x="1600200" y="2057400"/>
            <a:chExt cx="685800" cy="457200"/>
          </a:xfrm>
        </p:grpSpPr>
        <p:grpSp>
          <p:nvGrpSpPr>
            <p:cNvPr id="8208" name="Group 10"/>
            <p:cNvGrpSpPr>
              <a:grpSpLocks/>
            </p:cNvGrpSpPr>
            <p:nvPr/>
          </p:nvGrpSpPr>
          <p:grpSpPr bwMode="auto">
            <a:xfrm>
              <a:off x="1600200" y="2057400"/>
              <a:ext cx="685800" cy="457200"/>
              <a:chOff x="1600200" y="1371600"/>
              <a:chExt cx="685800" cy="457200"/>
            </a:xfrm>
          </p:grpSpPr>
          <p:cxnSp>
            <p:nvCxnSpPr>
              <p:cNvPr id="30" name="Straight Connector 2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200" name="Group 33"/>
          <p:cNvGrpSpPr>
            <a:grpSpLocks/>
          </p:cNvGrpSpPr>
          <p:nvPr/>
        </p:nvGrpSpPr>
        <p:grpSpPr bwMode="auto">
          <a:xfrm>
            <a:off x="2781300" y="3876675"/>
            <a:ext cx="1066800" cy="914400"/>
            <a:chOff x="2895600" y="2362200"/>
            <a:chExt cx="457200" cy="304800"/>
          </a:xfrm>
        </p:grpSpPr>
        <p:cxnSp>
          <p:nvCxnSpPr>
            <p:cNvPr id="35" name="Straight Connector 34"/>
            <p:cNvCxnSpPr/>
            <p:nvPr/>
          </p:nvCxnSpPr>
          <p:spPr>
            <a:xfrm>
              <a:off x="2895600" y="25146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35280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4800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9" name="Straight Connector 38"/>
          <p:cNvCxnSpPr/>
          <p:nvPr/>
        </p:nvCxnSpPr>
        <p:spPr>
          <a:xfrm>
            <a:off x="4876800" y="3886200"/>
            <a:ext cx="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876800" y="4800600"/>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705600" y="3886200"/>
            <a:ext cx="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flipV="1">
            <a:off x="4800600" y="3886200"/>
            <a:ext cx="1981200" cy="46038"/>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Tree>
    <p:extLst>
      <p:ext uri="{BB962C8B-B14F-4D97-AF65-F5344CB8AC3E}">
        <p14:creationId xmlns:p14="http://schemas.microsoft.com/office/powerpoint/2010/main" val="3365423533"/>
      </p:ext>
    </p:extLst>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22CD55E6-AE8F-45A0-B4CA-DD21204D5AE8}" type="slidenum">
              <a:rPr lang="en-US" sz="1800">
                <a:solidFill>
                  <a:srgbClr val="7C7044"/>
                </a:solidFill>
                <a:latin typeface="Arial Black" panose="020B0A04020102020204" pitchFamily="34" charset="0"/>
              </a:rPr>
              <a:pPr>
                <a:defRPr/>
              </a:pPr>
              <a:t>62</a:t>
            </a:fld>
            <a:endParaRPr lang="en-US" sz="1800" dirty="0">
              <a:solidFill>
                <a:srgbClr val="7C7044"/>
              </a:solidFill>
              <a:latin typeface="Arial Black" panose="020B0A04020102020204" pitchFamily="34" charset="0"/>
            </a:endParaRPr>
          </a:p>
        </p:txBody>
      </p:sp>
      <p:sp>
        <p:nvSpPr>
          <p:cNvPr id="15" name="Title 14"/>
          <p:cNvSpPr>
            <a:spLocks noGrp="1"/>
          </p:cNvSpPr>
          <p:nvPr>
            <p:ph type="title"/>
          </p:nvPr>
        </p:nvSpPr>
        <p:spPr>
          <a:xfrm>
            <a:off x="228600" y="137160"/>
            <a:ext cx="8412480" cy="685800"/>
          </a:xfrm>
        </p:spPr>
        <p:txBody>
          <a:bodyPr/>
          <a:lstStyle/>
          <a:p>
            <a:pPr fontAlgn="auto">
              <a:spcAft>
                <a:spcPts val="0"/>
              </a:spcAft>
              <a:defRPr/>
            </a:pPr>
            <a:r>
              <a:rPr lang="en-US" dirty="0" smtClean="0">
                <a:solidFill>
                  <a:srgbClr val="7C7044"/>
                </a:solidFill>
              </a:rPr>
              <a:t>EXAMINE ON OR EXAMINE IF CLOSED (XIC)</a:t>
            </a:r>
            <a:r>
              <a:rPr lang="en-US" dirty="0">
                <a:solidFill>
                  <a:srgbClr val="7C7044"/>
                </a:solidFill>
              </a:rPr>
              <a:t/>
            </a:r>
            <a:br>
              <a:rPr lang="en-US" dirty="0">
                <a:solidFill>
                  <a:srgbClr val="7C7044"/>
                </a:solidFill>
              </a:rPr>
            </a:br>
            <a:r>
              <a:rPr lang="en-US" dirty="0" smtClean="0">
                <a:solidFill>
                  <a:srgbClr val="7C7044"/>
                </a:solidFill>
              </a:rPr>
              <a:t/>
            </a:r>
            <a:br>
              <a:rPr lang="en-US" dirty="0" smtClean="0">
                <a:solidFill>
                  <a:srgbClr val="7C7044"/>
                </a:solidFill>
              </a:rPr>
            </a:br>
            <a:endParaRPr lang="en-US" dirty="0">
              <a:solidFill>
                <a:srgbClr val="7C7044"/>
              </a:solidFill>
            </a:endParaRPr>
          </a:p>
        </p:txBody>
      </p:sp>
      <p:grpSp>
        <p:nvGrpSpPr>
          <p:cNvPr id="10243" name="Group 4"/>
          <p:cNvGrpSpPr>
            <a:grpSpLocks/>
          </p:cNvGrpSpPr>
          <p:nvPr/>
        </p:nvGrpSpPr>
        <p:grpSpPr bwMode="auto">
          <a:xfrm>
            <a:off x="838200" y="2209800"/>
            <a:ext cx="1066800" cy="914400"/>
            <a:chOff x="1600200" y="1371600"/>
            <a:chExt cx="685800" cy="457200"/>
          </a:xfrm>
        </p:grpSpPr>
        <p:cxnSp>
          <p:nvCxnSpPr>
            <p:cNvPr id="6" name="Straight Connector 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244" name="TextBox 44"/>
          <p:cNvSpPr txBox="1">
            <a:spLocks noChangeArrowheads="1"/>
          </p:cNvSpPr>
          <p:nvPr/>
        </p:nvSpPr>
        <p:spPr bwMode="auto">
          <a:xfrm>
            <a:off x="2133600" y="1463040"/>
            <a:ext cx="6705600"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marL="228600" indent="-228600">
              <a:spcBef>
                <a:spcPts val="1200"/>
              </a:spcBef>
              <a:spcAft>
                <a:spcPts val="1200"/>
              </a:spcAft>
              <a:buFont typeface="Arial" panose="020B0604020202020204" pitchFamily="34" charset="0"/>
              <a:buChar char="•"/>
            </a:pPr>
            <a:r>
              <a:rPr lang="en-US" altLang="en-US" sz="2800" dirty="0">
                <a:solidFill>
                  <a:srgbClr val="7C7044"/>
                </a:solidFill>
                <a:latin typeface="Arial Black" panose="020B0A04020102020204" pitchFamily="34" charset="0"/>
              </a:rPr>
              <a:t>Examine On refers to a normally open contact instruction in a logic ladder </a:t>
            </a:r>
            <a:r>
              <a:rPr lang="en-US" altLang="en-US" sz="2800" dirty="0" smtClean="0">
                <a:solidFill>
                  <a:srgbClr val="7C7044"/>
                </a:solidFill>
                <a:latin typeface="Arial Black" panose="020B0A04020102020204" pitchFamily="34" charset="0"/>
              </a:rPr>
              <a:t>program</a:t>
            </a:r>
          </a:p>
          <a:p>
            <a:pPr marL="228600" indent="-228600">
              <a:spcBef>
                <a:spcPts val="1200"/>
              </a:spcBef>
              <a:spcAft>
                <a:spcPts val="1200"/>
              </a:spcAft>
              <a:buFont typeface="Arial" panose="020B0604020202020204" pitchFamily="34" charset="0"/>
              <a:buChar char="•"/>
            </a:pPr>
            <a:r>
              <a:rPr lang="en-US" altLang="en-US" sz="2800" dirty="0">
                <a:solidFill>
                  <a:srgbClr val="7C7044"/>
                </a:solidFill>
                <a:latin typeface="Arial Black" panose="020B0A04020102020204" pitchFamily="34" charset="0"/>
              </a:rPr>
              <a:t>Examine On is true if its addressed bit is on (1</a:t>
            </a:r>
            <a:r>
              <a:rPr lang="en-US" altLang="en-US" sz="2800" dirty="0" smtClean="0">
                <a:solidFill>
                  <a:srgbClr val="7C7044"/>
                </a:solidFill>
                <a:latin typeface="Arial Black" panose="020B0A04020102020204" pitchFamily="34" charset="0"/>
              </a:rPr>
              <a:t>)</a:t>
            </a:r>
          </a:p>
          <a:p>
            <a:pPr marL="228600" indent="-228600">
              <a:spcBef>
                <a:spcPts val="1200"/>
              </a:spcBef>
              <a:spcAft>
                <a:spcPts val="1200"/>
              </a:spcAft>
              <a:buFont typeface="Arial" panose="020B0604020202020204" pitchFamily="34" charset="0"/>
              <a:buChar char="•"/>
            </a:pPr>
            <a:r>
              <a:rPr lang="en-US" altLang="en-US" sz="2800" dirty="0">
                <a:solidFill>
                  <a:srgbClr val="7C7044"/>
                </a:solidFill>
                <a:latin typeface="Arial Black" panose="020B0A04020102020204" pitchFamily="34" charset="0"/>
              </a:rPr>
              <a:t>Examine On is false if its addressed bit is off (0</a:t>
            </a:r>
            <a:r>
              <a:rPr lang="en-US" altLang="en-US" sz="2800" dirty="0" smtClean="0">
                <a:solidFill>
                  <a:srgbClr val="7C7044"/>
                </a:solidFill>
                <a:latin typeface="Arial Black" panose="020B0A04020102020204" pitchFamily="34" charset="0"/>
              </a:rPr>
              <a:t>)</a:t>
            </a:r>
            <a:endParaRPr lang="en-US" altLang="en-US" sz="2800" dirty="0">
              <a:solidFill>
                <a:srgbClr val="7C7044"/>
              </a:solidFill>
              <a:latin typeface="Arial Black" panose="020B0A04020102020204" pitchFamily="34" charset="0"/>
            </a:endParaRPr>
          </a:p>
          <a:p>
            <a:endParaRPr lang="en-US" altLang="en-US" sz="2800" dirty="0">
              <a:solidFill>
                <a:srgbClr val="7C7044"/>
              </a:solidFill>
            </a:endParaRPr>
          </a:p>
        </p:txBody>
      </p:sp>
    </p:spTree>
    <p:extLst>
      <p:ext uri="{BB962C8B-B14F-4D97-AF65-F5344CB8AC3E}">
        <p14:creationId xmlns:p14="http://schemas.microsoft.com/office/powerpoint/2010/main" val="3448073359"/>
      </p:ext>
    </p:extLst>
  </p:cSld>
  <p:clrMapOvr>
    <a:masterClrMapping/>
  </p:clrMapOvr>
  <p:transition spd="slow">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a:lstStyle/>
          <a:p>
            <a:pPr>
              <a:defRPr/>
            </a:pPr>
            <a:fld id="{15F9C5D1-EB2C-4DD5-A2B7-7B950B653F94}" type="slidenum">
              <a:rPr lang="en-US" sz="1800">
                <a:solidFill>
                  <a:srgbClr val="7C7044"/>
                </a:solidFill>
                <a:latin typeface="Arial Black" panose="020B0A04020102020204" pitchFamily="34" charset="0"/>
              </a:rPr>
              <a:pPr>
                <a:defRPr/>
              </a:pPr>
              <a:t>63</a:t>
            </a:fld>
            <a:endParaRPr lang="en-US" sz="1800" dirty="0">
              <a:solidFill>
                <a:srgbClr val="7C7044"/>
              </a:solidFill>
              <a:latin typeface="Arial Black" panose="020B0A04020102020204" pitchFamily="34" charset="0"/>
            </a:endParaRPr>
          </a:p>
        </p:txBody>
      </p:sp>
      <p:sp>
        <p:nvSpPr>
          <p:cNvPr id="15" name="Title 14"/>
          <p:cNvSpPr>
            <a:spLocks noGrp="1"/>
          </p:cNvSpPr>
          <p:nvPr>
            <p:ph type="title"/>
          </p:nvPr>
        </p:nvSpPr>
        <p:spPr>
          <a:xfrm>
            <a:off x="228600" y="137160"/>
            <a:ext cx="8412480" cy="685800"/>
          </a:xfrm>
        </p:spPr>
        <p:txBody>
          <a:bodyPr/>
          <a:lstStyle/>
          <a:p>
            <a:pPr fontAlgn="auto">
              <a:spcAft>
                <a:spcPts val="0"/>
              </a:spcAft>
              <a:defRPr/>
            </a:pPr>
            <a:r>
              <a:rPr lang="en-US" dirty="0" smtClean="0">
                <a:solidFill>
                  <a:srgbClr val="7C7044"/>
                </a:solidFill>
              </a:rPr>
              <a:t>EXAMINE OFF OR EXAMINE IF OPEN (XIO)</a:t>
            </a:r>
            <a:br>
              <a:rPr lang="en-US" dirty="0" smtClean="0">
                <a:solidFill>
                  <a:srgbClr val="7C7044"/>
                </a:solidFill>
              </a:rPr>
            </a:br>
            <a:r>
              <a:rPr lang="en-US" dirty="0" smtClean="0">
                <a:solidFill>
                  <a:srgbClr val="7C7044"/>
                </a:solidFill>
              </a:rPr>
              <a:t/>
            </a:r>
            <a:br>
              <a:rPr lang="en-US" dirty="0" smtClean="0">
                <a:solidFill>
                  <a:srgbClr val="7C7044"/>
                </a:solidFill>
              </a:rPr>
            </a:br>
            <a:endParaRPr lang="en-US" dirty="0">
              <a:solidFill>
                <a:srgbClr val="7C7044"/>
              </a:solidFill>
            </a:endParaRPr>
          </a:p>
        </p:txBody>
      </p:sp>
      <p:sp>
        <p:nvSpPr>
          <p:cNvPr id="12291" name="TextBox 44"/>
          <p:cNvSpPr txBox="1">
            <a:spLocks noChangeArrowheads="1"/>
          </p:cNvSpPr>
          <p:nvPr/>
        </p:nvSpPr>
        <p:spPr bwMode="auto">
          <a:xfrm>
            <a:off x="2133600" y="1463040"/>
            <a:ext cx="6705600" cy="4665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9144" rIns="82296" bIns="9144">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marL="228600" indent="-228600">
              <a:spcBef>
                <a:spcPts val="1200"/>
              </a:spcBef>
              <a:spcAft>
                <a:spcPts val="1200"/>
              </a:spcAft>
              <a:buFont typeface="Arial" panose="020B0604020202020204" pitchFamily="34" charset="0"/>
              <a:buChar char="•"/>
            </a:pPr>
            <a:r>
              <a:rPr lang="en-US" altLang="en-US" sz="2800" dirty="0" smtClean="0">
                <a:solidFill>
                  <a:srgbClr val="7C7044"/>
                </a:solidFill>
                <a:latin typeface="Arial Black" panose="020B0A04020102020204" pitchFamily="34" charset="0"/>
              </a:rPr>
              <a:t>Examine off refers to a normally closed contact instruction in a logic ladder program</a:t>
            </a:r>
          </a:p>
          <a:p>
            <a:pPr marL="228600" indent="-228600">
              <a:spcBef>
                <a:spcPts val="1200"/>
              </a:spcBef>
              <a:spcAft>
                <a:spcPts val="1200"/>
              </a:spcAft>
              <a:buFont typeface="Arial" panose="020B0604020202020204" pitchFamily="34" charset="0"/>
              <a:buChar char="•"/>
            </a:pPr>
            <a:r>
              <a:rPr lang="en-US" altLang="en-US" sz="2800" dirty="0" smtClean="0">
                <a:solidFill>
                  <a:srgbClr val="7C7044"/>
                </a:solidFill>
                <a:latin typeface="Arial Black" panose="020B0A04020102020204" pitchFamily="34" charset="0"/>
              </a:rPr>
              <a:t>Examine off is true if its addressed bit is off (0)</a:t>
            </a:r>
          </a:p>
          <a:p>
            <a:pPr marL="228600" indent="-228600">
              <a:spcBef>
                <a:spcPts val="1200"/>
              </a:spcBef>
              <a:spcAft>
                <a:spcPts val="1200"/>
              </a:spcAft>
              <a:buFont typeface="Arial" panose="020B0604020202020204" pitchFamily="34" charset="0"/>
              <a:buChar char="•"/>
            </a:pPr>
            <a:r>
              <a:rPr lang="en-US" altLang="en-US" sz="2800" dirty="0" smtClean="0">
                <a:solidFill>
                  <a:srgbClr val="7C7044"/>
                </a:solidFill>
                <a:latin typeface="Arial Black" panose="020B0A04020102020204" pitchFamily="34" charset="0"/>
              </a:rPr>
              <a:t>Examine off is false if its addressed bit is on (1)</a:t>
            </a:r>
          </a:p>
          <a:p>
            <a:endParaRPr lang="en-US" altLang="en-US" sz="2800" dirty="0">
              <a:solidFill>
                <a:srgbClr val="7C7044"/>
              </a:solidFill>
            </a:endParaRPr>
          </a:p>
          <a:p>
            <a:endParaRPr lang="en-US" altLang="en-US" sz="2800" dirty="0">
              <a:solidFill>
                <a:srgbClr val="7C7044"/>
              </a:solidFill>
            </a:endParaRPr>
          </a:p>
        </p:txBody>
      </p:sp>
      <p:grpSp>
        <p:nvGrpSpPr>
          <p:cNvPr id="12294" name="Group 11"/>
          <p:cNvGrpSpPr>
            <a:grpSpLocks/>
          </p:cNvGrpSpPr>
          <p:nvPr/>
        </p:nvGrpSpPr>
        <p:grpSpPr bwMode="auto">
          <a:xfrm>
            <a:off x="809625" y="2209800"/>
            <a:ext cx="1143000" cy="914400"/>
            <a:chOff x="1600200" y="2057400"/>
            <a:chExt cx="685800" cy="457200"/>
          </a:xfrm>
        </p:grpSpPr>
        <p:grpSp>
          <p:nvGrpSpPr>
            <p:cNvPr id="12295" name="Group 10"/>
            <p:cNvGrpSpPr>
              <a:grpSpLocks/>
            </p:cNvGrpSpPr>
            <p:nvPr/>
          </p:nvGrpSpPr>
          <p:grpSpPr bwMode="auto">
            <a:xfrm>
              <a:off x="1600200" y="2057400"/>
              <a:ext cx="685800" cy="457200"/>
              <a:chOff x="1600200" y="1371600"/>
              <a:chExt cx="685800" cy="457200"/>
            </a:xfrm>
          </p:grpSpPr>
          <p:cxnSp>
            <p:nvCxnSpPr>
              <p:cNvPr id="16" name="Straight Connector 1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0106172"/>
      </p:ext>
    </p:extLst>
  </p:cSld>
  <p:clrMapOvr>
    <a:masterClrMapping/>
  </p:clrMapOvr>
  <p:transition spd="slow">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a:lstStyle/>
          <a:p>
            <a:pPr>
              <a:defRPr/>
            </a:pPr>
            <a:fld id="{39ECE7B2-3250-41E2-AA5B-BA4851082E84}" type="slidenum">
              <a:rPr lang="en-US" sz="1800">
                <a:solidFill>
                  <a:srgbClr val="7C7044"/>
                </a:solidFill>
                <a:latin typeface="Arial Black" panose="020B0A04020102020204" pitchFamily="34" charset="0"/>
              </a:rPr>
              <a:pPr>
                <a:defRPr/>
              </a:pPr>
              <a:t>64</a:t>
            </a:fld>
            <a:endParaRPr lang="en-US" sz="1800" dirty="0">
              <a:solidFill>
                <a:srgbClr val="7C7044"/>
              </a:solidFill>
              <a:latin typeface="Arial Black" panose="020B0A04020102020204" pitchFamily="34" charset="0"/>
            </a:endParaRPr>
          </a:p>
        </p:txBody>
      </p:sp>
      <p:sp>
        <p:nvSpPr>
          <p:cNvPr id="14338" name="TextBox 4"/>
          <p:cNvSpPr txBox="1">
            <a:spLocks noChangeArrowheads="1"/>
          </p:cNvSpPr>
          <p:nvPr/>
        </p:nvSpPr>
        <p:spPr bwMode="auto">
          <a:xfrm>
            <a:off x="228600" y="137160"/>
            <a:ext cx="8412480" cy="62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OUTPUT INSTRUCTIONS</a:t>
            </a:r>
            <a:endParaRPr lang="en-US" altLang="en-US" sz="3600" dirty="0">
              <a:solidFill>
                <a:srgbClr val="7C7044"/>
              </a:solidFill>
              <a:latin typeface="Arial Black" panose="020B0A04020102020204" pitchFamily="34" charset="0"/>
            </a:endParaRPr>
          </a:p>
        </p:txBody>
      </p:sp>
      <p:grpSp>
        <p:nvGrpSpPr>
          <p:cNvPr id="14339" name="Group 5"/>
          <p:cNvGrpSpPr>
            <a:grpSpLocks/>
          </p:cNvGrpSpPr>
          <p:nvPr/>
        </p:nvGrpSpPr>
        <p:grpSpPr bwMode="auto">
          <a:xfrm>
            <a:off x="790575" y="1657350"/>
            <a:ext cx="1295400" cy="762000"/>
            <a:chOff x="2667000" y="1295400"/>
            <a:chExt cx="1143000" cy="609600"/>
          </a:xfrm>
        </p:grpSpPr>
        <p:sp>
          <p:nvSpPr>
            <p:cNvPr id="7" name="Double Bracket 6"/>
            <p:cNvSpPr/>
            <p:nvPr/>
          </p:nvSpPr>
          <p:spPr>
            <a:xfrm>
              <a:off x="2895320" y="1295400"/>
              <a:ext cx="68636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8" name="Straight Connector 7"/>
            <p:cNvCxnSpPr/>
            <p:nvPr/>
          </p:nvCxnSpPr>
          <p:spPr>
            <a:xfrm>
              <a:off x="2667000" y="1600200"/>
              <a:ext cx="228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581681" y="1600200"/>
              <a:ext cx="2283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a:grpSpLocks/>
          </p:cNvGrpSpPr>
          <p:nvPr/>
        </p:nvGrpSpPr>
        <p:grpSpPr bwMode="auto">
          <a:xfrm>
            <a:off x="742950" y="3238500"/>
            <a:ext cx="1371600" cy="762000"/>
            <a:chOff x="4019548" y="1295400"/>
            <a:chExt cx="1143000" cy="609600"/>
          </a:xfrm>
        </p:grpSpPr>
        <p:grpSp>
          <p:nvGrpSpPr>
            <p:cNvPr id="14350" name="Group 44"/>
            <p:cNvGrpSpPr>
              <a:grpSpLocks/>
            </p:cNvGrpSpPr>
            <p:nvPr/>
          </p:nvGrpSpPr>
          <p:grpSpPr bwMode="auto">
            <a:xfrm>
              <a:off x="4019548" y="1295400"/>
              <a:ext cx="1143000" cy="609600"/>
              <a:chOff x="2667000" y="1295400"/>
              <a:chExt cx="1143000" cy="609600"/>
            </a:xfrm>
          </p:grpSpPr>
          <p:sp>
            <p:nvSpPr>
              <p:cNvPr id="19" name="Double Bracket 18"/>
              <p:cNvSpPr/>
              <p:nvPr/>
            </p:nvSpPr>
            <p:spPr>
              <a:xfrm>
                <a:off x="2895865" y="1295400"/>
                <a:ext cx="685271"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20" name="Straight Connector 19"/>
              <p:cNvCxnSpPr/>
              <p:nvPr/>
            </p:nvCxnSpPr>
            <p:spPr>
              <a:xfrm>
                <a:off x="2667000" y="1600200"/>
                <a:ext cx="228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81136" y="1600200"/>
                <a:ext cx="2288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51" name="TextBox 17"/>
            <p:cNvSpPr txBox="1">
              <a:spLocks noChangeArrowheads="1"/>
            </p:cNvSpPr>
            <p:nvPr/>
          </p:nvSpPr>
          <p:spPr bwMode="auto">
            <a:xfrm>
              <a:off x="4343400" y="137160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L</a:t>
              </a:r>
            </a:p>
          </p:txBody>
        </p:sp>
      </p:grpSp>
      <p:grpSp>
        <p:nvGrpSpPr>
          <p:cNvPr id="22" name="Group 21"/>
          <p:cNvGrpSpPr>
            <a:grpSpLocks/>
          </p:cNvGrpSpPr>
          <p:nvPr/>
        </p:nvGrpSpPr>
        <p:grpSpPr bwMode="auto">
          <a:xfrm>
            <a:off x="790575" y="4876800"/>
            <a:ext cx="1295400" cy="762000"/>
            <a:chOff x="4024311" y="2214563"/>
            <a:chExt cx="1143000" cy="609600"/>
          </a:xfrm>
        </p:grpSpPr>
        <p:grpSp>
          <p:nvGrpSpPr>
            <p:cNvPr id="14345" name="Group 49"/>
            <p:cNvGrpSpPr>
              <a:grpSpLocks/>
            </p:cNvGrpSpPr>
            <p:nvPr/>
          </p:nvGrpSpPr>
          <p:grpSpPr bwMode="auto">
            <a:xfrm>
              <a:off x="4024311" y="2214563"/>
              <a:ext cx="1143000" cy="609600"/>
              <a:chOff x="2667000" y="1295400"/>
              <a:chExt cx="1143000" cy="609600"/>
            </a:xfrm>
          </p:grpSpPr>
          <p:sp>
            <p:nvSpPr>
              <p:cNvPr id="25" name="Double Bracket 24"/>
              <p:cNvSpPr/>
              <p:nvPr/>
            </p:nvSpPr>
            <p:spPr>
              <a:xfrm>
                <a:off x="2895320" y="1295400"/>
                <a:ext cx="68636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26" name="Straight Connector 25"/>
              <p:cNvCxnSpPr/>
              <p:nvPr/>
            </p:nvCxnSpPr>
            <p:spPr>
              <a:xfrm>
                <a:off x="2667000" y="1600200"/>
                <a:ext cx="228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81681" y="1600200"/>
                <a:ext cx="2283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46" name="TextBox 23"/>
            <p:cNvSpPr txBox="1">
              <a:spLocks noChangeArrowheads="1"/>
            </p:cNvSpPr>
            <p:nvPr/>
          </p:nvSpPr>
          <p:spPr bwMode="auto">
            <a:xfrm>
              <a:off x="4348163" y="2290763"/>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U</a:t>
              </a:r>
            </a:p>
          </p:txBody>
        </p:sp>
      </p:grpSp>
      <p:sp>
        <p:nvSpPr>
          <p:cNvPr id="14342" name="TextBox 27"/>
          <p:cNvSpPr txBox="1">
            <a:spLocks noChangeArrowheads="1"/>
          </p:cNvSpPr>
          <p:nvPr/>
        </p:nvSpPr>
        <p:spPr bwMode="auto">
          <a:xfrm>
            <a:off x="2130552" y="1463040"/>
            <a:ext cx="6705600" cy="136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marL="228600" indent="-228600">
              <a:spcBef>
                <a:spcPts val="1200"/>
              </a:spcBef>
              <a:spcAft>
                <a:spcPts val="1200"/>
              </a:spcAft>
              <a:buFont typeface="Arial" panose="020B0604020202020204" pitchFamily="34" charset="0"/>
              <a:buChar char="•"/>
            </a:pPr>
            <a:r>
              <a:rPr lang="en-US" altLang="en-US" sz="2800" dirty="0">
                <a:solidFill>
                  <a:srgbClr val="7C7044"/>
                </a:solidFill>
                <a:latin typeface="Arial Black" panose="020B0A04020102020204" pitchFamily="34" charset="0"/>
              </a:rPr>
              <a:t>An Output instruction bit becomes true (1) </a:t>
            </a:r>
            <a:r>
              <a:rPr lang="en-US" altLang="en-US" sz="2800" dirty="0" smtClean="0">
                <a:solidFill>
                  <a:srgbClr val="7C7044"/>
                </a:solidFill>
                <a:latin typeface="Arial Black" panose="020B0A04020102020204" pitchFamily="34" charset="0"/>
              </a:rPr>
              <a:t>when </a:t>
            </a:r>
            <a:r>
              <a:rPr lang="en-US" altLang="en-US" sz="2800" dirty="0">
                <a:solidFill>
                  <a:srgbClr val="7C7044"/>
                </a:solidFill>
                <a:latin typeface="Arial Black" panose="020B0A04020102020204" pitchFamily="34" charset="0"/>
              </a:rPr>
              <a:t>a complete path of logic </a:t>
            </a:r>
            <a:r>
              <a:rPr lang="en-US" altLang="en-US" sz="2800" dirty="0" smtClean="0">
                <a:solidFill>
                  <a:srgbClr val="7C7044"/>
                </a:solidFill>
                <a:latin typeface="Arial Black" panose="020B0A04020102020204" pitchFamily="34" charset="0"/>
              </a:rPr>
              <a:t>exists</a:t>
            </a:r>
            <a:endParaRPr lang="en-US" altLang="en-US" sz="2800" dirty="0">
              <a:solidFill>
                <a:srgbClr val="7C7044"/>
              </a:solidFill>
              <a:latin typeface="Arial Black" panose="020B0A04020102020204" pitchFamily="34" charset="0"/>
            </a:endParaRPr>
          </a:p>
        </p:txBody>
      </p:sp>
      <p:sp>
        <p:nvSpPr>
          <p:cNvPr id="29" name="TextBox 28"/>
          <p:cNvSpPr txBox="1">
            <a:spLocks noChangeArrowheads="1"/>
          </p:cNvSpPr>
          <p:nvPr/>
        </p:nvSpPr>
        <p:spPr bwMode="auto">
          <a:xfrm>
            <a:off x="2130552" y="2959100"/>
            <a:ext cx="6705600" cy="136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marL="228600" indent="-228600">
              <a:spcBef>
                <a:spcPts val="1200"/>
              </a:spcBef>
              <a:spcAft>
                <a:spcPts val="1200"/>
              </a:spcAft>
              <a:buFont typeface="Arial" panose="020B0604020202020204" pitchFamily="34" charset="0"/>
              <a:buChar char="•"/>
            </a:pPr>
            <a:r>
              <a:rPr lang="en-US" altLang="en-US" sz="2800" dirty="0">
                <a:solidFill>
                  <a:srgbClr val="7C7044"/>
                </a:solidFill>
                <a:latin typeface="Arial Black" panose="020B0A04020102020204" pitchFamily="34" charset="0"/>
              </a:rPr>
              <a:t>A Latching Output instruction bit that emulates the latching action of a latching </a:t>
            </a:r>
            <a:r>
              <a:rPr lang="en-US" altLang="en-US" sz="2800" dirty="0" smtClean="0">
                <a:solidFill>
                  <a:srgbClr val="7C7044"/>
                </a:solidFill>
                <a:latin typeface="Arial Black" panose="020B0A04020102020204" pitchFamily="34" charset="0"/>
              </a:rPr>
              <a:t>relay</a:t>
            </a:r>
            <a:endParaRPr lang="en-US" altLang="en-US" sz="2800" dirty="0">
              <a:solidFill>
                <a:srgbClr val="7C7044"/>
              </a:solidFill>
              <a:latin typeface="Arial Black" panose="020B0A04020102020204" pitchFamily="34" charset="0"/>
            </a:endParaRPr>
          </a:p>
        </p:txBody>
      </p:sp>
      <p:sp>
        <p:nvSpPr>
          <p:cNvPr id="30" name="TextBox 29"/>
          <p:cNvSpPr txBox="1">
            <a:spLocks noChangeArrowheads="1"/>
          </p:cNvSpPr>
          <p:nvPr/>
        </p:nvSpPr>
        <p:spPr bwMode="auto">
          <a:xfrm>
            <a:off x="2130552" y="4546600"/>
            <a:ext cx="67056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marL="228600" indent="-228600">
              <a:spcBef>
                <a:spcPts val="1200"/>
              </a:spcBef>
              <a:spcAft>
                <a:spcPts val="1200"/>
              </a:spcAft>
              <a:buFont typeface="Arial" panose="020B0604020202020204" pitchFamily="34" charset="0"/>
              <a:buChar char="•"/>
            </a:pPr>
            <a:r>
              <a:rPr lang="en-US" altLang="en-US" sz="2800" dirty="0">
                <a:solidFill>
                  <a:srgbClr val="7C7044"/>
                </a:solidFill>
                <a:latin typeface="Arial Black" panose="020B0A04020102020204" pitchFamily="34" charset="0"/>
              </a:rPr>
              <a:t>An Unlatching Output instruction bit de-energizes a latching output that has the same </a:t>
            </a:r>
            <a:r>
              <a:rPr lang="en-US" altLang="en-US" sz="2800" dirty="0" smtClean="0">
                <a:solidFill>
                  <a:srgbClr val="7C7044"/>
                </a:solidFill>
                <a:latin typeface="Arial Black" panose="020B0A04020102020204" pitchFamily="34" charset="0"/>
              </a:rPr>
              <a:t>address</a:t>
            </a:r>
            <a:endParaRPr lang="en-US" altLang="en-US" sz="28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45944844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a:lstStyle/>
          <a:p>
            <a:pPr>
              <a:defRPr/>
            </a:pPr>
            <a:fld id="{BA9C69EE-18ED-4378-98F6-908405519D6E}" type="slidenum">
              <a:rPr lang="en-US" sz="1800">
                <a:solidFill>
                  <a:srgbClr val="7C7044"/>
                </a:solidFill>
                <a:latin typeface="Arial Black" panose="020B0A04020102020204" pitchFamily="34" charset="0"/>
              </a:rPr>
              <a:pPr>
                <a:defRPr/>
              </a:pPr>
              <a:t>65</a:t>
            </a:fld>
            <a:endParaRPr lang="en-US" sz="1800" dirty="0">
              <a:solidFill>
                <a:srgbClr val="7C7044"/>
              </a:solidFill>
              <a:latin typeface="Arial Black" panose="020B0A04020102020204" pitchFamily="34" charset="0"/>
            </a:endParaRPr>
          </a:p>
        </p:txBody>
      </p:sp>
      <p:sp>
        <p:nvSpPr>
          <p:cNvPr id="16386" name="TextBox 2"/>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NEW RUNG AND BRANCH INSTRUCTIONS</a:t>
            </a:r>
            <a:endParaRPr lang="en-US" altLang="en-US" sz="3600" dirty="0">
              <a:solidFill>
                <a:srgbClr val="7C7044"/>
              </a:solidFill>
              <a:latin typeface="Arial Black" panose="020B0A04020102020204" pitchFamily="34" charset="0"/>
            </a:endParaRPr>
          </a:p>
        </p:txBody>
      </p:sp>
      <p:grpSp>
        <p:nvGrpSpPr>
          <p:cNvPr id="16387" name="Group 4"/>
          <p:cNvGrpSpPr>
            <a:grpSpLocks/>
          </p:cNvGrpSpPr>
          <p:nvPr/>
        </p:nvGrpSpPr>
        <p:grpSpPr bwMode="auto">
          <a:xfrm>
            <a:off x="548640" y="1600200"/>
            <a:ext cx="1066800" cy="914400"/>
            <a:chOff x="2895600" y="2362200"/>
            <a:chExt cx="457200" cy="304800"/>
          </a:xfrm>
        </p:grpSpPr>
        <p:cxnSp>
          <p:nvCxnSpPr>
            <p:cNvPr id="6" name="Straight Connector 5"/>
            <p:cNvCxnSpPr/>
            <p:nvPr/>
          </p:nvCxnSpPr>
          <p:spPr>
            <a:xfrm>
              <a:off x="2895600" y="25146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280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a:grpSpLocks/>
          </p:cNvGrpSpPr>
          <p:nvPr/>
        </p:nvGrpSpPr>
        <p:grpSpPr bwMode="auto">
          <a:xfrm>
            <a:off x="548640" y="3248144"/>
            <a:ext cx="1524000" cy="914400"/>
            <a:chOff x="4495800" y="3428999"/>
            <a:chExt cx="1981200" cy="914401"/>
          </a:xfrm>
        </p:grpSpPr>
        <p:cxnSp>
          <p:nvCxnSpPr>
            <p:cNvPr id="10" name="Straight Connector 9"/>
            <p:cNvCxnSpPr/>
            <p:nvPr/>
          </p:nvCxnSpPr>
          <p:spPr>
            <a:xfrm>
              <a:off x="4572159" y="3428999"/>
              <a:ext cx="0" cy="914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159" y="4343400"/>
              <a:ext cx="18284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00642" y="3428999"/>
              <a:ext cx="0" cy="914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flipV="1">
              <a:off x="4495800" y="3428999"/>
              <a:ext cx="19812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grpSp>
      <p:sp>
        <p:nvSpPr>
          <p:cNvPr id="16389" name="TextBox 13"/>
          <p:cNvSpPr txBox="1">
            <a:spLocks noChangeArrowheads="1"/>
          </p:cNvSpPr>
          <p:nvPr/>
        </p:nvSpPr>
        <p:spPr bwMode="auto">
          <a:xfrm>
            <a:off x="2130552" y="1463040"/>
            <a:ext cx="6702552"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marL="228600" indent="-228600">
              <a:spcBef>
                <a:spcPts val="1200"/>
              </a:spcBef>
              <a:spcAft>
                <a:spcPts val="1200"/>
              </a:spcAft>
              <a:buFont typeface="Arial" panose="020B0604020202020204" pitchFamily="34" charset="0"/>
              <a:buChar char="•"/>
            </a:pPr>
            <a:r>
              <a:rPr lang="en-US" altLang="en-US" sz="2800" dirty="0" smtClean="0">
                <a:solidFill>
                  <a:srgbClr val="7C7044"/>
                </a:solidFill>
                <a:latin typeface="Arial Black" panose="020B0A04020102020204" pitchFamily="34" charset="0"/>
              </a:rPr>
              <a:t>The new rung instruction adds a rung to the ladder logic diagram</a:t>
            </a:r>
          </a:p>
          <a:p>
            <a:pPr marL="228600" indent="-228600">
              <a:spcBef>
                <a:spcPts val="1200"/>
              </a:spcBef>
              <a:spcAft>
                <a:spcPts val="1200"/>
              </a:spcAft>
              <a:buFont typeface="Arial" panose="020B0604020202020204" pitchFamily="34" charset="0"/>
              <a:buChar char="•"/>
            </a:pPr>
            <a:r>
              <a:rPr lang="en-US" altLang="en-US" sz="2800" dirty="0" smtClean="0">
                <a:solidFill>
                  <a:srgbClr val="7C7044"/>
                </a:solidFill>
                <a:latin typeface="Arial Black" panose="020B0A04020102020204" pitchFamily="34" charset="0"/>
              </a:rPr>
              <a:t>The branch instruction adds a parallel logic path within a rung</a:t>
            </a:r>
          </a:p>
          <a:p>
            <a:endParaRPr lang="en-US" altLang="en-US" sz="2800" dirty="0">
              <a:solidFill>
                <a:srgbClr val="7C7044"/>
              </a:solidFill>
            </a:endParaRPr>
          </a:p>
        </p:txBody>
      </p:sp>
    </p:spTree>
    <p:extLst>
      <p:ext uri="{BB962C8B-B14F-4D97-AF65-F5344CB8AC3E}">
        <p14:creationId xmlns:p14="http://schemas.microsoft.com/office/powerpoint/2010/main" val="25137997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a:lstStyle/>
          <a:p>
            <a:pPr>
              <a:defRPr/>
            </a:pPr>
            <a:fld id="{90A13984-B473-4544-84A1-F35661912F07}" type="slidenum">
              <a:rPr lang="en-US" sz="1800">
                <a:solidFill>
                  <a:srgbClr val="7C7044"/>
                </a:solidFill>
                <a:latin typeface="Arial Black" panose="020B0A04020102020204" pitchFamily="34" charset="0"/>
              </a:rPr>
              <a:pPr>
                <a:defRPr/>
              </a:pPr>
              <a:t>66</a:t>
            </a:fld>
            <a:endParaRPr lang="en-US" sz="1800" dirty="0">
              <a:solidFill>
                <a:srgbClr val="7C7044"/>
              </a:solidFill>
              <a:latin typeface="Arial Black" panose="020B0A04020102020204" pitchFamily="34" charset="0"/>
            </a:endParaRPr>
          </a:p>
        </p:txBody>
      </p:sp>
      <p:sp>
        <p:nvSpPr>
          <p:cNvPr id="18434" name="TextBox 2"/>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ADDRESSING BIT INSTRUCTIONS</a:t>
            </a:r>
            <a:endParaRPr lang="en-US" altLang="en-US" sz="3600" dirty="0">
              <a:solidFill>
                <a:srgbClr val="7C7044"/>
              </a:solidFill>
              <a:latin typeface="Arial Black" panose="020B0A04020102020204" pitchFamily="34" charset="0"/>
            </a:endParaRPr>
          </a:p>
        </p:txBody>
      </p:sp>
      <p:sp>
        <p:nvSpPr>
          <p:cNvPr id="18435" name="TextBox 5"/>
          <p:cNvSpPr txBox="1">
            <a:spLocks noChangeArrowheads="1"/>
          </p:cNvSpPr>
          <p:nvPr/>
        </p:nvSpPr>
        <p:spPr bwMode="auto">
          <a:xfrm>
            <a:off x="548640" y="1463040"/>
            <a:ext cx="8001000" cy="5152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marL="228600" indent="-228600">
              <a:spcBef>
                <a:spcPts val="1200"/>
              </a:spcBef>
              <a:spcAft>
                <a:spcPts val="1200"/>
              </a:spcAft>
              <a:buFont typeface="Arial" panose="020B0604020202020204" pitchFamily="34" charset="0"/>
              <a:buChar char="•"/>
            </a:pPr>
            <a:r>
              <a:rPr lang="en-US" altLang="en-US" sz="2800" dirty="0">
                <a:solidFill>
                  <a:srgbClr val="7C7044"/>
                </a:solidFill>
                <a:latin typeface="Arial Black" panose="020B0A04020102020204" pitchFamily="34" charset="0"/>
              </a:rPr>
              <a:t>Instruction addressing formats vary from one PLC family to </a:t>
            </a:r>
            <a:r>
              <a:rPr lang="en-US" altLang="en-US" sz="2800" dirty="0" smtClean="0">
                <a:solidFill>
                  <a:srgbClr val="7C7044"/>
                </a:solidFill>
                <a:latin typeface="Arial Black" panose="020B0A04020102020204" pitchFamily="34" charset="0"/>
              </a:rPr>
              <a:t>another </a:t>
            </a:r>
          </a:p>
          <a:p>
            <a:pPr marL="228600" indent="-228600">
              <a:spcBef>
                <a:spcPts val="1200"/>
              </a:spcBef>
              <a:spcAft>
                <a:spcPts val="1200"/>
              </a:spcAft>
              <a:buFont typeface="Arial" panose="020B0604020202020204" pitchFamily="34" charset="0"/>
              <a:buChar char="•"/>
            </a:pPr>
            <a:r>
              <a:rPr lang="en-US" altLang="en-US" sz="2800" dirty="0">
                <a:solidFill>
                  <a:srgbClr val="7C7044"/>
                </a:solidFill>
                <a:latin typeface="Arial Black" panose="020B0A04020102020204" pitchFamily="34" charset="0"/>
              </a:rPr>
              <a:t>The address identifies the function of an instruction and links it to a particular bit in the data portion of the </a:t>
            </a:r>
            <a:r>
              <a:rPr lang="en-US" altLang="en-US" sz="2800" dirty="0" smtClean="0">
                <a:solidFill>
                  <a:srgbClr val="7C7044"/>
                </a:solidFill>
                <a:latin typeface="Arial Black" panose="020B0A04020102020204" pitchFamily="34" charset="0"/>
              </a:rPr>
              <a:t>memory</a:t>
            </a:r>
          </a:p>
          <a:p>
            <a:pPr marL="228600" indent="-228600">
              <a:spcBef>
                <a:spcPts val="1200"/>
              </a:spcBef>
              <a:spcAft>
                <a:spcPts val="1200"/>
              </a:spcAft>
              <a:buFont typeface="Arial" panose="020B0604020202020204" pitchFamily="34" charset="0"/>
              <a:buChar char="•"/>
            </a:pPr>
            <a:r>
              <a:rPr lang="en-US" altLang="en-US" sz="2800" dirty="0">
                <a:solidFill>
                  <a:srgbClr val="7C7044"/>
                </a:solidFill>
                <a:latin typeface="Arial Black" panose="020B0A04020102020204" pitchFamily="34" charset="0"/>
              </a:rPr>
              <a:t>Address are formatted as file type, slot number, and bit number</a:t>
            </a:r>
          </a:p>
          <a:p>
            <a:endParaRPr lang="en-US" altLang="en-US" sz="2800" dirty="0">
              <a:solidFill>
                <a:srgbClr val="7C7044"/>
              </a:solidFill>
            </a:endParaRPr>
          </a:p>
          <a:p>
            <a:endParaRPr lang="en-US" altLang="en-US" sz="2800" dirty="0">
              <a:solidFill>
                <a:srgbClr val="7C7044"/>
              </a:solidFill>
            </a:endParaRPr>
          </a:p>
        </p:txBody>
      </p:sp>
    </p:spTree>
    <p:extLst>
      <p:ext uri="{BB962C8B-B14F-4D97-AF65-F5344CB8AC3E}">
        <p14:creationId xmlns:p14="http://schemas.microsoft.com/office/powerpoint/2010/main" val="2922819185"/>
      </p:ext>
    </p:extLst>
  </p:cSld>
  <p:clrMapOvr>
    <a:masterClrMapping/>
  </p:clrMapOvr>
  <p:transition spd="slow">
    <p:cu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a:lstStyle/>
          <a:p>
            <a:pPr>
              <a:defRPr/>
            </a:pPr>
            <a:fld id="{36F99B74-6794-4CC3-93A3-C1BE32EB2465}" type="slidenum">
              <a:rPr lang="en-US" sz="1800">
                <a:solidFill>
                  <a:srgbClr val="7C7044"/>
                </a:solidFill>
                <a:latin typeface="Arial Black" panose="020B0A04020102020204" pitchFamily="34" charset="0"/>
              </a:rPr>
              <a:pPr>
                <a:defRPr/>
              </a:pPr>
              <a:t>67</a:t>
            </a:fld>
            <a:endParaRPr lang="en-US" sz="1800" dirty="0">
              <a:solidFill>
                <a:srgbClr val="7C7044"/>
              </a:solidFill>
              <a:latin typeface="Arial Black" panose="020B0A04020102020204" pitchFamily="34" charset="0"/>
            </a:endParaRPr>
          </a:p>
        </p:txBody>
      </p:sp>
      <p:sp>
        <p:nvSpPr>
          <p:cNvPr id="20482" name="TextBox 2"/>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ADDRESSING BIT INSTRUCTIONS</a:t>
            </a:r>
            <a:endParaRPr lang="en-US" altLang="en-US" sz="3600" dirty="0">
              <a:solidFill>
                <a:srgbClr val="7C7044"/>
              </a:solidFill>
              <a:latin typeface="Arial Black" panose="020B0A04020102020204" pitchFamily="34" charset="0"/>
            </a:endParaRPr>
          </a:p>
        </p:txBody>
      </p:sp>
      <p:sp>
        <p:nvSpPr>
          <p:cNvPr id="20483" name="TextBox 4"/>
          <p:cNvSpPr txBox="1">
            <a:spLocks noChangeArrowheads="1"/>
          </p:cNvSpPr>
          <p:nvPr/>
        </p:nvSpPr>
        <p:spPr bwMode="auto">
          <a:xfrm>
            <a:off x="3914775" y="3200400"/>
            <a:ext cx="1447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4000" dirty="0">
                <a:solidFill>
                  <a:srgbClr val="7C7044"/>
                </a:solidFill>
                <a:latin typeface="Arial Black" panose="020B0A04020102020204" pitchFamily="34" charset="0"/>
              </a:rPr>
              <a:t>I:1/1</a:t>
            </a:r>
          </a:p>
        </p:txBody>
      </p:sp>
      <p:sp>
        <p:nvSpPr>
          <p:cNvPr id="6" name="TextBox 5"/>
          <p:cNvSpPr txBox="1">
            <a:spLocks noChangeArrowheads="1"/>
          </p:cNvSpPr>
          <p:nvPr/>
        </p:nvSpPr>
        <p:spPr bwMode="auto">
          <a:xfrm>
            <a:off x="990600" y="1600200"/>
            <a:ext cx="1981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800" dirty="0">
                <a:solidFill>
                  <a:srgbClr val="FFC000"/>
                </a:solidFill>
                <a:latin typeface="Arial Black" panose="020B0A04020102020204" pitchFamily="34" charset="0"/>
              </a:rPr>
              <a:t>File Type </a:t>
            </a:r>
          </a:p>
        </p:txBody>
      </p:sp>
      <p:sp>
        <p:nvSpPr>
          <p:cNvPr id="7" name="TextBox 6"/>
          <p:cNvSpPr txBox="1">
            <a:spLocks noChangeArrowheads="1"/>
          </p:cNvSpPr>
          <p:nvPr/>
        </p:nvSpPr>
        <p:spPr bwMode="auto">
          <a:xfrm>
            <a:off x="3276601" y="1600200"/>
            <a:ext cx="27527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800" dirty="0">
                <a:solidFill>
                  <a:srgbClr val="FFC000"/>
                </a:solidFill>
                <a:latin typeface="Arial Black" panose="020B0A04020102020204" pitchFamily="34" charset="0"/>
              </a:rPr>
              <a:t>Slot Number</a:t>
            </a:r>
          </a:p>
        </p:txBody>
      </p:sp>
      <p:sp>
        <p:nvSpPr>
          <p:cNvPr id="8" name="TextBox 7"/>
          <p:cNvSpPr txBox="1">
            <a:spLocks noChangeArrowheads="1"/>
          </p:cNvSpPr>
          <p:nvPr/>
        </p:nvSpPr>
        <p:spPr bwMode="auto">
          <a:xfrm>
            <a:off x="6172200" y="1600200"/>
            <a:ext cx="24688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800" dirty="0">
                <a:solidFill>
                  <a:srgbClr val="FFC000"/>
                </a:solidFill>
                <a:latin typeface="Arial Black" panose="020B0A04020102020204" pitchFamily="34" charset="0"/>
              </a:rPr>
              <a:t>Bit Number</a:t>
            </a:r>
          </a:p>
        </p:txBody>
      </p:sp>
      <p:cxnSp>
        <p:nvCxnSpPr>
          <p:cNvPr id="10" name="Straight Arrow Connector 9"/>
          <p:cNvCxnSpPr/>
          <p:nvPr/>
        </p:nvCxnSpPr>
        <p:spPr>
          <a:xfrm>
            <a:off x="2362200" y="2209800"/>
            <a:ext cx="1447800" cy="1371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572000" y="2057400"/>
            <a:ext cx="0" cy="914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20483" idx="3"/>
          </p:cNvCxnSpPr>
          <p:nvPr/>
        </p:nvCxnSpPr>
        <p:spPr>
          <a:xfrm flipH="1">
            <a:off x="5362575" y="2286000"/>
            <a:ext cx="1724026" cy="126834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a:off x="761999" y="4338638"/>
            <a:ext cx="2371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800" dirty="0">
                <a:solidFill>
                  <a:srgbClr val="FFC000"/>
                </a:solidFill>
                <a:latin typeface="Arial Black" panose="020B0A04020102020204" pitchFamily="34" charset="0"/>
              </a:rPr>
              <a:t>File Types </a:t>
            </a:r>
          </a:p>
        </p:txBody>
      </p:sp>
      <p:sp>
        <p:nvSpPr>
          <p:cNvPr id="25" name="TextBox 24"/>
          <p:cNvSpPr txBox="1">
            <a:spLocks noChangeArrowheads="1"/>
          </p:cNvSpPr>
          <p:nvPr/>
        </p:nvSpPr>
        <p:spPr bwMode="auto">
          <a:xfrm>
            <a:off x="3276601" y="4343400"/>
            <a:ext cx="1981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200" dirty="0">
                <a:solidFill>
                  <a:srgbClr val="7C7044"/>
                </a:solidFill>
                <a:latin typeface="Arial Black" panose="020B0A04020102020204" pitchFamily="34" charset="0"/>
              </a:rPr>
              <a:t>Input - I:1/2</a:t>
            </a:r>
          </a:p>
        </p:txBody>
      </p:sp>
      <p:sp>
        <p:nvSpPr>
          <p:cNvPr id="26" name="TextBox 25"/>
          <p:cNvSpPr txBox="1">
            <a:spLocks noChangeArrowheads="1"/>
          </p:cNvSpPr>
          <p:nvPr/>
        </p:nvSpPr>
        <p:spPr bwMode="auto">
          <a:xfrm>
            <a:off x="3276601" y="4927661"/>
            <a:ext cx="2514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2200" dirty="0">
                <a:solidFill>
                  <a:srgbClr val="7C7044"/>
                </a:solidFill>
                <a:latin typeface="Arial Black" panose="020B0A04020102020204" pitchFamily="34" charset="0"/>
              </a:rPr>
              <a:t>Output - O:1/0</a:t>
            </a:r>
          </a:p>
        </p:txBody>
      </p:sp>
      <p:sp>
        <p:nvSpPr>
          <p:cNvPr id="30" name="TextBox 29"/>
          <p:cNvSpPr txBox="1">
            <a:spLocks noChangeArrowheads="1"/>
          </p:cNvSpPr>
          <p:nvPr/>
        </p:nvSpPr>
        <p:spPr bwMode="auto">
          <a:xfrm>
            <a:off x="3276601" y="5480470"/>
            <a:ext cx="28956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2200" dirty="0">
                <a:solidFill>
                  <a:srgbClr val="7C7044"/>
                </a:solidFill>
                <a:latin typeface="Arial Black" panose="020B0A04020102020204" pitchFamily="34" charset="0"/>
              </a:rPr>
              <a:t>Internal Bit- B3:2/3</a:t>
            </a:r>
          </a:p>
        </p:txBody>
      </p:sp>
      <p:sp>
        <p:nvSpPr>
          <p:cNvPr id="15" name="TextBox 14"/>
          <p:cNvSpPr txBox="1">
            <a:spLocks noChangeArrowheads="1"/>
          </p:cNvSpPr>
          <p:nvPr/>
        </p:nvSpPr>
        <p:spPr bwMode="auto">
          <a:xfrm>
            <a:off x="6172200" y="4343400"/>
            <a:ext cx="2819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2200" dirty="0">
                <a:solidFill>
                  <a:srgbClr val="7C7044"/>
                </a:solidFill>
                <a:latin typeface="Arial Black" panose="020B0A04020102020204" pitchFamily="34" charset="0"/>
              </a:rPr>
              <a:t>Timer – T4:0</a:t>
            </a:r>
          </a:p>
        </p:txBody>
      </p:sp>
      <p:sp>
        <p:nvSpPr>
          <p:cNvPr id="16" name="TextBox 15"/>
          <p:cNvSpPr txBox="1">
            <a:spLocks noChangeArrowheads="1"/>
          </p:cNvSpPr>
          <p:nvPr/>
        </p:nvSpPr>
        <p:spPr bwMode="auto">
          <a:xfrm>
            <a:off x="6172200" y="4948238"/>
            <a:ext cx="2514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2200" dirty="0">
                <a:solidFill>
                  <a:srgbClr val="7C7044"/>
                </a:solidFill>
                <a:latin typeface="Arial Black" panose="020B0A04020102020204" pitchFamily="34" charset="0"/>
              </a:rPr>
              <a:t>Counter – C5:0</a:t>
            </a:r>
          </a:p>
        </p:txBody>
      </p:sp>
    </p:spTree>
    <p:extLst>
      <p:ext uri="{BB962C8B-B14F-4D97-AF65-F5344CB8AC3E}">
        <p14:creationId xmlns:p14="http://schemas.microsoft.com/office/powerpoint/2010/main" val="64350093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4" grpId="0"/>
      <p:bldP spid="25" grpId="0"/>
      <p:bldP spid="26" grpId="0"/>
      <p:bldP spid="30" grpId="0"/>
      <p:bldP spid="15" grpId="0"/>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3745E1AD-4AF3-4F15-BC54-CD030B9A78E2}" type="slidenum">
              <a:rPr lang="en-US" sz="1800">
                <a:solidFill>
                  <a:srgbClr val="7C7044"/>
                </a:solidFill>
                <a:latin typeface="Arial Black" panose="020B0A04020102020204" pitchFamily="34" charset="0"/>
              </a:rPr>
              <a:pPr>
                <a:defRPr/>
              </a:pPr>
              <a:t>68</a:t>
            </a:fld>
            <a:endParaRPr lang="en-US" sz="1800" dirty="0">
              <a:solidFill>
                <a:srgbClr val="7C7044"/>
              </a:solidFill>
              <a:latin typeface="Arial Black" panose="020B0A04020102020204" pitchFamily="34" charset="0"/>
            </a:endParaRPr>
          </a:p>
        </p:txBody>
      </p:sp>
      <p:sp>
        <p:nvSpPr>
          <p:cNvPr id="22530"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grpSp>
        <p:nvGrpSpPr>
          <p:cNvPr id="22531" name="Group 69"/>
          <p:cNvGrpSpPr>
            <a:grpSpLocks/>
          </p:cNvGrpSpPr>
          <p:nvPr/>
        </p:nvGrpSpPr>
        <p:grpSpPr bwMode="auto">
          <a:xfrm>
            <a:off x="1600200" y="1295400"/>
            <a:ext cx="5943600" cy="2133600"/>
            <a:chOff x="457200" y="1295400"/>
            <a:chExt cx="5943600" cy="2133600"/>
          </a:xfrm>
        </p:grpSpPr>
        <p:grpSp>
          <p:nvGrpSpPr>
            <p:cNvPr id="22549" name="Group 35"/>
            <p:cNvGrpSpPr>
              <a:grpSpLocks/>
            </p:cNvGrpSpPr>
            <p:nvPr/>
          </p:nvGrpSpPr>
          <p:grpSpPr bwMode="auto">
            <a:xfrm>
              <a:off x="1047750" y="2419350"/>
              <a:ext cx="685800" cy="395281"/>
              <a:chOff x="2895600" y="3490919"/>
              <a:chExt cx="609600" cy="319081"/>
            </a:xfrm>
          </p:grpSpPr>
          <p:sp>
            <p:nvSpPr>
              <p:cNvPr id="37" name="Oval 36"/>
              <p:cNvSpPr/>
              <p:nvPr/>
            </p:nvSpPr>
            <p:spPr>
              <a:xfrm>
                <a:off x="2895600" y="3490919"/>
                <a:ext cx="152400" cy="15249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38" name="Oval 37"/>
              <p:cNvSpPr/>
              <p:nvPr/>
            </p:nvSpPr>
            <p:spPr>
              <a:xfrm>
                <a:off x="3352800" y="3490919"/>
                <a:ext cx="152400" cy="15249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39" name="Straight Connector 38"/>
              <p:cNvCxnSpPr>
                <a:endCxn id="38" idx="2"/>
              </p:cNvCxnSpPr>
              <p:nvPr/>
            </p:nvCxnSpPr>
            <p:spPr>
              <a:xfrm flipV="1">
                <a:off x="2971800" y="3566526"/>
                <a:ext cx="381000" cy="243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550" name="Group 39"/>
            <p:cNvGrpSpPr>
              <a:grpSpLocks/>
            </p:cNvGrpSpPr>
            <p:nvPr/>
          </p:nvGrpSpPr>
          <p:grpSpPr bwMode="auto">
            <a:xfrm>
              <a:off x="5067300" y="1952625"/>
              <a:ext cx="838200" cy="1159902"/>
              <a:chOff x="1676400" y="4030149"/>
              <a:chExt cx="1219200" cy="1540902"/>
            </a:xfrm>
          </p:grpSpPr>
          <p:sp>
            <p:nvSpPr>
              <p:cNvPr id="41" name="Oval 40"/>
              <p:cNvSpPr/>
              <p:nvPr/>
            </p:nvSpPr>
            <p:spPr>
              <a:xfrm>
                <a:off x="1944255" y="4363364"/>
                <a:ext cx="685801" cy="83725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42" name="Straight Connector 41"/>
              <p:cNvCxnSpPr/>
              <p:nvPr/>
            </p:nvCxnSpPr>
            <p:spPr>
              <a:xfrm>
                <a:off x="2604655" y="5154223"/>
                <a:ext cx="290945" cy="3332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676400" y="4114507"/>
                <a:ext cx="290945" cy="295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590800" y="4030149"/>
                <a:ext cx="272473" cy="3901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1676400" y="5181639"/>
                <a:ext cx="272473" cy="3901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a:off x="457200" y="1295400"/>
              <a:ext cx="0" cy="2133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00800" y="1295400"/>
              <a:ext cx="0" cy="2133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1" idx="6"/>
            </p:cNvCxnSpPr>
            <p:nvPr/>
          </p:nvCxnSpPr>
          <p:spPr>
            <a:xfrm flipV="1">
              <a:off x="5722938" y="2514600"/>
              <a:ext cx="677862"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38" idx="6"/>
              <a:endCxn id="41" idx="2"/>
            </p:cNvCxnSpPr>
            <p:nvPr/>
          </p:nvCxnSpPr>
          <p:spPr>
            <a:xfrm>
              <a:off x="1733550" y="2513013"/>
              <a:ext cx="3516313" cy="47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37" idx="2"/>
            </p:cNvCxnSpPr>
            <p:nvPr/>
          </p:nvCxnSpPr>
          <p:spPr>
            <a:xfrm flipV="1">
              <a:off x="457200" y="2513013"/>
              <a:ext cx="59055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56" name="TextBox 65"/>
            <p:cNvSpPr txBox="1">
              <a:spLocks noChangeArrowheads="1"/>
            </p:cNvSpPr>
            <p:nvPr/>
          </p:nvSpPr>
          <p:spPr bwMode="auto">
            <a:xfrm>
              <a:off x="971550" y="1752600"/>
              <a:ext cx="91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S 1</a:t>
              </a:r>
            </a:p>
          </p:txBody>
        </p:sp>
        <p:sp>
          <p:nvSpPr>
            <p:cNvPr id="22557" name="TextBox 67"/>
            <p:cNvSpPr txBox="1">
              <a:spLocks noChangeArrowheads="1"/>
            </p:cNvSpPr>
            <p:nvPr/>
          </p:nvSpPr>
          <p:spPr bwMode="auto">
            <a:xfrm>
              <a:off x="5191125" y="2333625"/>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1800">
                  <a:solidFill>
                    <a:srgbClr val="7C7044"/>
                  </a:solidFill>
                </a:rPr>
                <a:t>PL</a:t>
              </a:r>
            </a:p>
          </p:txBody>
        </p:sp>
      </p:grpSp>
      <p:grpSp>
        <p:nvGrpSpPr>
          <p:cNvPr id="71" name="Group 70"/>
          <p:cNvGrpSpPr>
            <a:grpSpLocks/>
          </p:cNvGrpSpPr>
          <p:nvPr/>
        </p:nvGrpSpPr>
        <p:grpSpPr bwMode="auto">
          <a:xfrm>
            <a:off x="1600200" y="3886200"/>
            <a:ext cx="5943600" cy="2057400"/>
            <a:chOff x="457200" y="3886200"/>
            <a:chExt cx="5943600" cy="2057400"/>
          </a:xfrm>
        </p:grpSpPr>
        <p:grpSp>
          <p:nvGrpSpPr>
            <p:cNvPr id="22533" name="Group 5"/>
            <p:cNvGrpSpPr>
              <a:grpSpLocks/>
            </p:cNvGrpSpPr>
            <p:nvPr/>
          </p:nvGrpSpPr>
          <p:grpSpPr bwMode="auto">
            <a:xfrm>
              <a:off x="990600" y="4610100"/>
              <a:ext cx="685800" cy="457200"/>
              <a:chOff x="1600200" y="1371600"/>
              <a:chExt cx="685800" cy="457200"/>
            </a:xfrm>
          </p:grpSpPr>
          <p:cxnSp>
            <p:nvCxnSpPr>
              <p:cNvPr id="7" name="Straight Connector 6"/>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534" name="Group 31"/>
            <p:cNvGrpSpPr>
              <a:grpSpLocks/>
            </p:cNvGrpSpPr>
            <p:nvPr/>
          </p:nvGrpSpPr>
          <p:grpSpPr bwMode="auto">
            <a:xfrm>
              <a:off x="4962525" y="4572000"/>
              <a:ext cx="1028700" cy="533400"/>
              <a:chOff x="2667000" y="1295400"/>
              <a:chExt cx="1143000" cy="609600"/>
            </a:xfrm>
          </p:grpSpPr>
          <p:sp>
            <p:nvSpPr>
              <p:cNvPr id="33" name="Double Bracket 32"/>
              <p:cNvSpPr/>
              <p:nvPr/>
            </p:nvSpPr>
            <p:spPr>
              <a:xfrm>
                <a:off x="2896306" y="1295400"/>
                <a:ext cx="684389"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34" name="Straight Connector 33"/>
              <p:cNvCxnSpPr/>
              <p:nvPr/>
            </p:nvCxnSpPr>
            <p:spPr>
              <a:xfrm>
                <a:off x="2667000" y="1600200"/>
                <a:ext cx="2293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80694" y="1600200"/>
                <a:ext cx="2293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a:xfrm>
              <a:off x="457200" y="3886200"/>
              <a:ext cx="0" cy="2057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400800" y="3886200"/>
              <a:ext cx="0" cy="2057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943600" y="48387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600200" y="4838700"/>
              <a:ext cx="342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57200" y="48387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40" name="TextBox 66"/>
            <p:cNvSpPr txBox="1">
              <a:spLocks noChangeArrowheads="1"/>
            </p:cNvSpPr>
            <p:nvPr/>
          </p:nvSpPr>
          <p:spPr bwMode="auto">
            <a:xfrm>
              <a:off x="971550" y="3972580"/>
              <a:ext cx="91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S 1</a:t>
              </a:r>
            </a:p>
          </p:txBody>
        </p:sp>
        <p:sp>
          <p:nvSpPr>
            <p:cNvPr id="22541" name="TextBox 68"/>
            <p:cNvSpPr txBox="1">
              <a:spLocks noChangeArrowheads="1"/>
            </p:cNvSpPr>
            <p:nvPr/>
          </p:nvSpPr>
          <p:spPr bwMode="auto">
            <a:xfrm>
              <a:off x="5191125" y="46482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1800">
                  <a:solidFill>
                    <a:srgbClr val="7C7044"/>
                  </a:solidFill>
                </a:rPr>
                <a:t>PL</a:t>
              </a:r>
            </a:p>
          </p:txBody>
        </p:sp>
      </p:grpSp>
    </p:spTree>
    <p:extLst>
      <p:ext uri="{BB962C8B-B14F-4D97-AF65-F5344CB8AC3E}">
        <p14:creationId xmlns:p14="http://schemas.microsoft.com/office/powerpoint/2010/main" val="95619239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44257D62-2AC6-4BBF-84A9-E547A3E79D5F}" type="slidenum">
              <a:rPr lang="en-US" sz="1800">
                <a:solidFill>
                  <a:srgbClr val="7C7044"/>
                </a:solidFill>
                <a:latin typeface="Arial Black" panose="020B0A04020102020204" pitchFamily="34" charset="0"/>
              </a:rPr>
              <a:pPr>
                <a:defRPr/>
              </a:pPr>
              <a:t>69</a:t>
            </a:fld>
            <a:endParaRPr lang="en-US" sz="1800" dirty="0">
              <a:solidFill>
                <a:srgbClr val="7C7044"/>
              </a:solidFill>
              <a:latin typeface="Arial Black" panose="020B0A04020102020204" pitchFamily="34" charset="0"/>
            </a:endParaRPr>
          </a:p>
        </p:txBody>
      </p:sp>
      <p:sp>
        <p:nvSpPr>
          <p:cNvPr id="24578"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grpSp>
        <p:nvGrpSpPr>
          <p:cNvPr id="24579" name="Group 81"/>
          <p:cNvGrpSpPr>
            <a:grpSpLocks/>
          </p:cNvGrpSpPr>
          <p:nvPr/>
        </p:nvGrpSpPr>
        <p:grpSpPr bwMode="auto">
          <a:xfrm>
            <a:off x="1600200" y="1295400"/>
            <a:ext cx="5943600" cy="2133600"/>
            <a:chOff x="457200" y="1295400"/>
            <a:chExt cx="5943600" cy="2133600"/>
          </a:xfrm>
        </p:grpSpPr>
        <p:grpSp>
          <p:nvGrpSpPr>
            <p:cNvPr id="24605" name="Group 35"/>
            <p:cNvGrpSpPr>
              <a:grpSpLocks/>
            </p:cNvGrpSpPr>
            <p:nvPr/>
          </p:nvGrpSpPr>
          <p:grpSpPr bwMode="auto">
            <a:xfrm>
              <a:off x="1047750" y="2419350"/>
              <a:ext cx="685800" cy="395281"/>
              <a:chOff x="2895600" y="3490919"/>
              <a:chExt cx="609600" cy="319081"/>
            </a:xfrm>
          </p:grpSpPr>
          <p:sp>
            <p:nvSpPr>
              <p:cNvPr id="37" name="Oval 36"/>
              <p:cNvSpPr/>
              <p:nvPr/>
            </p:nvSpPr>
            <p:spPr>
              <a:xfrm>
                <a:off x="2895600" y="3490919"/>
                <a:ext cx="152400" cy="15249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38" name="Oval 37"/>
              <p:cNvSpPr/>
              <p:nvPr/>
            </p:nvSpPr>
            <p:spPr>
              <a:xfrm>
                <a:off x="3352800" y="3490919"/>
                <a:ext cx="152400" cy="15249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39" name="Straight Connector 38"/>
              <p:cNvCxnSpPr>
                <a:endCxn id="38" idx="2"/>
              </p:cNvCxnSpPr>
              <p:nvPr/>
            </p:nvCxnSpPr>
            <p:spPr>
              <a:xfrm flipV="1">
                <a:off x="2971800" y="3566526"/>
                <a:ext cx="381000" cy="243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606" name="Group 39"/>
            <p:cNvGrpSpPr>
              <a:grpSpLocks/>
            </p:cNvGrpSpPr>
            <p:nvPr/>
          </p:nvGrpSpPr>
          <p:grpSpPr bwMode="auto">
            <a:xfrm>
              <a:off x="5067300" y="1952625"/>
              <a:ext cx="838200" cy="1159902"/>
              <a:chOff x="1676400" y="4030149"/>
              <a:chExt cx="1219200" cy="1540902"/>
            </a:xfrm>
          </p:grpSpPr>
          <p:sp>
            <p:nvSpPr>
              <p:cNvPr id="41" name="Oval 40"/>
              <p:cNvSpPr/>
              <p:nvPr/>
            </p:nvSpPr>
            <p:spPr>
              <a:xfrm>
                <a:off x="1944255" y="4363364"/>
                <a:ext cx="685801" cy="83725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42" name="Straight Connector 41"/>
              <p:cNvCxnSpPr/>
              <p:nvPr/>
            </p:nvCxnSpPr>
            <p:spPr>
              <a:xfrm>
                <a:off x="2604655" y="5154223"/>
                <a:ext cx="290945" cy="3332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676400" y="4114507"/>
                <a:ext cx="290945" cy="295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590800" y="4030149"/>
                <a:ext cx="272473" cy="3901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1676400" y="5181639"/>
                <a:ext cx="272473" cy="3901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a:off x="457200" y="1295400"/>
              <a:ext cx="0" cy="2133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00800" y="1295400"/>
              <a:ext cx="0" cy="2133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1" idx="6"/>
            </p:cNvCxnSpPr>
            <p:nvPr/>
          </p:nvCxnSpPr>
          <p:spPr>
            <a:xfrm flipV="1">
              <a:off x="5722938" y="2514600"/>
              <a:ext cx="677862"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37" idx="2"/>
            </p:cNvCxnSpPr>
            <p:nvPr/>
          </p:nvCxnSpPr>
          <p:spPr>
            <a:xfrm flipV="1">
              <a:off x="457200" y="2513013"/>
              <a:ext cx="59055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611" name="TextBox 65"/>
            <p:cNvSpPr txBox="1">
              <a:spLocks noChangeArrowheads="1"/>
            </p:cNvSpPr>
            <p:nvPr/>
          </p:nvSpPr>
          <p:spPr bwMode="auto">
            <a:xfrm>
              <a:off x="971550" y="1752600"/>
              <a:ext cx="91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S 1</a:t>
              </a:r>
            </a:p>
          </p:txBody>
        </p:sp>
        <p:sp>
          <p:nvSpPr>
            <p:cNvPr id="24612" name="TextBox 67"/>
            <p:cNvSpPr txBox="1">
              <a:spLocks noChangeArrowheads="1"/>
            </p:cNvSpPr>
            <p:nvPr/>
          </p:nvSpPr>
          <p:spPr bwMode="auto">
            <a:xfrm>
              <a:off x="5191125" y="2333625"/>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1800">
                  <a:solidFill>
                    <a:srgbClr val="7C7044"/>
                  </a:solidFill>
                </a:rPr>
                <a:t>PL</a:t>
              </a:r>
            </a:p>
          </p:txBody>
        </p:sp>
        <p:sp>
          <p:nvSpPr>
            <p:cNvPr id="46" name="Oval 45"/>
            <p:cNvSpPr/>
            <p:nvPr/>
          </p:nvSpPr>
          <p:spPr>
            <a:xfrm>
              <a:off x="2819400" y="2401888"/>
              <a:ext cx="185738" cy="20002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8" name="Oval 47"/>
            <p:cNvSpPr/>
            <p:nvPr/>
          </p:nvSpPr>
          <p:spPr>
            <a:xfrm>
              <a:off x="3471863" y="2401888"/>
              <a:ext cx="185737" cy="20002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grpSp>
          <p:nvGrpSpPr>
            <p:cNvPr id="24615" name="Group 159"/>
            <p:cNvGrpSpPr>
              <a:grpSpLocks/>
            </p:cNvGrpSpPr>
            <p:nvPr/>
          </p:nvGrpSpPr>
          <p:grpSpPr bwMode="auto">
            <a:xfrm rot="-2277359">
              <a:off x="3040588" y="2286000"/>
              <a:ext cx="558800" cy="352425"/>
              <a:chOff x="5638800" y="4457704"/>
              <a:chExt cx="457200" cy="266696"/>
            </a:xfrm>
          </p:grpSpPr>
          <p:cxnSp>
            <p:nvCxnSpPr>
              <p:cNvPr id="54" name="Straight Connector 53"/>
              <p:cNvCxnSpPr>
                <a:stCxn id="46" idx="6"/>
              </p:cNvCxnSpPr>
              <p:nvPr/>
            </p:nvCxnSpPr>
            <p:spPr>
              <a:xfrm>
                <a:off x="5638605" y="4456978"/>
                <a:ext cx="457200" cy="228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637933" y="4456888"/>
                <a:ext cx="228600" cy="266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5867588" y="4609763"/>
                <a:ext cx="76633" cy="1141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60" name="Straight Connector 59"/>
          <p:cNvCxnSpPr>
            <a:stCxn id="48" idx="6"/>
            <a:endCxn id="41" idx="2"/>
          </p:cNvCxnSpPr>
          <p:nvPr/>
        </p:nvCxnSpPr>
        <p:spPr>
          <a:xfrm>
            <a:off x="4800600" y="2501900"/>
            <a:ext cx="1592263" cy="15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38" idx="6"/>
            <a:endCxn id="46" idx="2"/>
          </p:cNvCxnSpPr>
          <p:nvPr/>
        </p:nvCxnSpPr>
        <p:spPr>
          <a:xfrm flipV="1">
            <a:off x="2876550" y="2501900"/>
            <a:ext cx="1085850" cy="111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582" name="TextBox 79"/>
          <p:cNvSpPr txBox="1">
            <a:spLocks noChangeArrowheads="1"/>
          </p:cNvSpPr>
          <p:nvPr/>
        </p:nvSpPr>
        <p:spPr bwMode="auto">
          <a:xfrm>
            <a:off x="3962400" y="17526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L 1</a:t>
            </a:r>
          </a:p>
        </p:txBody>
      </p:sp>
      <p:grpSp>
        <p:nvGrpSpPr>
          <p:cNvPr id="84" name="Group 83"/>
          <p:cNvGrpSpPr>
            <a:grpSpLocks/>
          </p:cNvGrpSpPr>
          <p:nvPr/>
        </p:nvGrpSpPr>
        <p:grpSpPr bwMode="auto">
          <a:xfrm>
            <a:off x="1600200" y="3886200"/>
            <a:ext cx="5943600" cy="2057400"/>
            <a:chOff x="457200" y="3886200"/>
            <a:chExt cx="5943600" cy="2057400"/>
          </a:xfrm>
        </p:grpSpPr>
        <p:cxnSp>
          <p:nvCxnSpPr>
            <p:cNvPr id="49" name="Straight Connector 48"/>
            <p:cNvCxnSpPr/>
            <p:nvPr/>
          </p:nvCxnSpPr>
          <p:spPr>
            <a:xfrm>
              <a:off x="457200" y="3886200"/>
              <a:ext cx="0" cy="2057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400800" y="3886200"/>
              <a:ext cx="0" cy="2057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943600" y="48387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57200" y="48387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588" name="TextBox 66"/>
            <p:cNvSpPr txBox="1">
              <a:spLocks noChangeArrowheads="1"/>
            </p:cNvSpPr>
            <p:nvPr/>
          </p:nvSpPr>
          <p:spPr bwMode="auto">
            <a:xfrm>
              <a:off x="971550" y="3972580"/>
              <a:ext cx="91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S 1</a:t>
              </a:r>
            </a:p>
          </p:txBody>
        </p:sp>
        <p:sp>
          <p:nvSpPr>
            <p:cNvPr id="24589" name="TextBox 68"/>
            <p:cNvSpPr txBox="1">
              <a:spLocks noChangeArrowheads="1"/>
            </p:cNvSpPr>
            <p:nvPr/>
          </p:nvSpPr>
          <p:spPr bwMode="auto">
            <a:xfrm>
              <a:off x="5191125" y="46482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1800">
                  <a:solidFill>
                    <a:srgbClr val="7C7044"/>
                  </a:solidFill>
                </a:rPr>
                <a:t>PL</a:t>
              </a:r>
            </a:p>
          </p:txBody>
        </p:sp>
        <p:grpSp>
          <p:nvGrpSpPr>
            <p:cNvPr id="24590" name="Group 82"/>
            <p:cNvGrpSpPr>
              <a:grpSpLocks/>
            </p:cNvGrpSpPr>
            <p:nvPr/>
          </p:nvGrpSpPr>
          <p:grpSpPr bwMode="auto">
            <a:xfrm>
              <a:off x="990600" y="4572000"/>
              <a:ext cx="5000625" cy="533400"/>
              <a:chOff x="990600" y="4572000"/>
              <a:chExt cx="5000625" cy="533400"/>
            </a:xfrm>
          </p:grpSpPr>
          <p:cxnSp>
            <p:nvCxnSpPr>
              <p:cNvPr id="7" name="Straight Connector 6"/>
              <p:cNvCxnSpPr/>
              <p:nvPr/>
            </p:nvCxnSpPr>
            <p:spPr>
              <a:xfrm>
                <a:off x="1219200" y="46101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47800" y="46101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447800" y="48387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90600" y="48387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Double Bracket 32"/>
              <p:cNvSpPr/>
              <p:nvPr/>
            </p:nvSpPr>
            <p:spPr>
              <a:xfrm>
                <a:off x="5168900" y="4572000"/>
                <a:ext cx="615950" cy="5334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34" name="Straight Connector 33"/>
              <p:cNvCxnSpPr/>
              <p:nvPr/>
            </p:nvCxnSpPr>
            <p:spPr>
              <a:xfrm>
                <a:off x="4962525" y="4838700"/>
                <a:ext cx="2063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784850" y="4838700"/>
                <a:ext cx="2063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124200" y="46101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352800" y="46101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352800" y="48387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95600" y="48387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6" name="Straight Connector 75"/>
            <p:cNvCxnSpPr/>
            <p:nvPr/>
          </p:nvCxnSpPr>
          <p:spPr>
            <a:xfrm>
              <a:off x="3581400" y="4838700"/>
              <a:ext cx="144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00200" y="4838700"/>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593" name="TextBox 80"/>
            <p:cNvSpPr txBox="1">
              <a:spLocks noChangeArrowheads="1"/>
            </p:cNvSpPr>
            <p:nvPr/>
          </p:nvSpPr>
          <p:spPr bwMode="auto">
            <a:xfrm>
              <a:off x="2819400" y="4019490"/>
              <a:ext cx="91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L 1</a:t>
              </a:r>
            </a:p>
          </p:txBody>
        </p:sp>
      </p:grpSp>
    </p:spTree>
    <p:extLst>
      <p:ext uri="{BB962C8B-B14F-4D97-AF65-F5344CB8AC3E}">
        <p14:creationId xmlns:p14="http://schemas.microsoft.com/office/powerpoint/2010/main" val="33418210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C7044"/>
                </a:solidFill>
                <a:cs typeface="Arial" pitchFamily="34" charset="0"/>
              </a:rPr>
              <a:t>SESSION </a:t>
            </a:r>
            <a:r>
              <a:rPr lang="en-US" b="1" dirty="0" smtClean="0">
                <a:solidFill>
                  <a:srgbClr val="7C7044"/>
                </a:solidFill>
                <a:cs typeface="Arial" pitchFamily="34" charset="0"/>
              </a:rPr>
              <a:t>I</a:t>
            </a:r>
            <a:endParaRPr lang="en-US" dirty="0">
              <a:solidFill>
                <a:srgbClr val="7C7044"/>
              </a:solidFill>
            </a:endParaRPr>
          </a:p>
        </p:txBody>
      </p:sp>
      <p:sp>
        <p:nvSpPr>
          <p:cNvPr id="3" name="Content Placeholder 2"/>
          <p:cNvSpPr>
            <a:spLocks noGrp="1"/>
          </p:cNvSpPr>
          <p:nvPr>
            <p:ph idx="1"/>
          </p:nvPr>
        </p:nvSpPr>
        <p:spPr>
          <a:xfrm>
            <a:off x="548640" y="2286000"/>
            <a:ext cx="8001000" cy="1673352"/>
          </a:xfrm>
        </p:spPr>
        <p:txBody>
          <a:bodyPr/>
          <a:lstStyle/>
          <a:p>
            <a:pPr marL="341313" indent="0">
              <a:buFontTx/>
              <a:buNone/>
              <a:defRPr/>
            </a:pPr>
            <a:endParaRPr lang="en-US" sz="4000" dirty="0" smtClean="0">
              <a:solidFill>
                <a:srgbClr val="7C7044"/>
              </a:solidFill>
              <a:cs typeface="Arial" pitchFamily="34" charset="0"/>
            </a:endParaRPr>
          </a:p>
          <a:p>
            <a:pPr marL="230188" indent="0">
              <a:buFontTx/>
              <a:buNone/>
              <a:defRPr/>
            </a:pPr>
            <a:r>
              <a:rPr lang="en-US" sz="4000" dirty="0" smtClean="0">
                <a:solidFill>
                  <a:srgbClr val="7C7044"/>
                </a:solidFill>
                <a:cs typeface="Arial" pitchFamily="34" charset="0"/>
              </a:rPr>
              <a:t>IDENTIFY SCHEMATIC SYMBOLS</a:t>
            </a:r>
            <a:endParaRPr lang="en-US" sz="4000" dirty="0">
              <a:solidFill>
                <a:srgbClr val="7C7044"/>
              </a:solidFill>
              <a:cs typeface="Arial" pitchFamily="34" charset="0"/>
            </a:endParaRP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7</a:t>
            </a:fld>
            <a:endParaRPr lang="en-US" dirty="0">
              <a:solidFill>
                <a:srgbClr val="7C7044"/>
              </a:solidFill>
            </a:endParaRPr>
          </a:p>
        </p:txBody>
      </p:sp>
    </p:spTree>
    <p:extLst>
      <p:ext uri="{BB962C8B-B14F-4D97-AF65-F5344CB8AC3E}">
        <p14:creationId xmlns:p14="http://schemas.microsoft.com/office/powerpoint/2010/main" val="51392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4B69D77A-3612-4F1C-B831-ACCC4324E341}" type="slidenum">
              <a:rPr lang="en-US" sz="1800">
                <a:solidFill>
                  <a:srgbClr val="7C7044"/>
                </a:solidFill>
                <a:latin typeface="Arial Black" panose="020B0A04020102020204" pitchFamily="34" charset="0"/>
              </a:rPr>
              <a:pPr>
                <a:defRPr/>
              </a:pPr>
              <a:t>70</a:t>
            </a:fld>
            <a:endParaRPr lang="en-US" sz="1800" dirty="0">
              <a:solidFill>
                <a:srgbClr val="7C7044"/>
              </a:solidFill>
              <a:latin typeface="Arial Black" panose="020B0A04020102020204" pitchFamily="34" charset="0"/>
            </a:endParaRPr>
          </a:p>
        </p:txBody>
      </p:sp>
      <p:sp>
        <p:nvSpPr>
          <p:cNvPr id="26626"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grpSp>
        <p:nvGrpSpPr>
          <p:cNvPr id="12" name="Group 83"/>
          <p:cNvGrpSpPr>
            <a:grpSpLocks/>
          </p:cNvGrpSpPr>
          <p:nvPr/>
        </p:nvGrpSpPr>
        <p:grpSpPr bwMode="auto">
          <a:xfrm>
            <a:off x="1600200" y="3886200"/>
            <a:ext cx="5943600" cy="2057400"/>
            <a:chOff x="457200" y="3886200"/>
            <a:chExt cx="5943600" cy="2057400"/>
          </a:xfrm>
        </p:grpSpPr>
        <p:cxnSp>
          <p:nvCxnSpPr>
            <p:cNvPr id="49" name="Straight Connector 48"/>
            <p:cNvCxnSpPr/>
            <p:nvPr/>
          </p:nvCxnSpPr>
          <p:spPr>
            <a:xfrm>
              <a:off x="457200" y="3886200"/>
              <a:ext cx="0" cy="2057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400800" y="3886200"/>
              <a:ext cx="0" cy="2057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943600" y="48387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57200" y="48387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658" name="TextBox 66"/>
            <p:cNvSpPr txBox="1">
              <a:spLocks noChangeArrowheads="1"/>
            </p:cNvSpPr>
            <p:nvPr/>
          </p:nvSpPr>
          <p:spPr bwMode="auto">
            <a:xfrm>
              <a:off x="971550" y="3972580"/>
              <a:ext cx="91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PB 1</a:t>
              </a:r>
            </a:p>
          </p:txBody>
        </p:sp>
        <p:sp>
          <p:nvSpPr>
            <p:cNvPr id="26659" name="TextBox 68"/>
            <p:cNvSpPr txBox="1">
              <a:spLocks noChangeArrowheads="1"/>
            </p:cNvSpPr>
            <p:nvPr/>
          </p:nvSpPr>
          <p:spPr bwMode="auto">
            <a:xfrm>
              <a:off x="5191125" y="46482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1800">
                  <a:solidFill>
                    <a:srgbClr val="7C7044"/>
                  </a:solidFill>
                </a:rPr>
                <a:t>PL</a:t>
              </a:r>
            </a:p>
          </p:txBody>
        </p:sp>
        <p:grpSp>
          <p:nvGrpSpPr>
            <p:cNvPr id="26660" name="Group 82"/>
            <p:cNvGrpSpPr>
              <a:grpSpLocks/>
            </p:cNvGrpSpPr>
            <p:nvPr/>
          </p:nvGrpSpPr>
          <p:grpSpPr bwMode="auto">
            <a:xfrm>
              <a:off x="990600" y="4572000"/>
              <a:ext cx="5000625" cy="533400"/>
              <a:chOff x="990600" y="4572000"/>
              <a:chExt cx="5000625" cy="533400"/>
            </a:xfrm>
          </p:grpSpPr>
          <p:cxnSp>
            <p:nvCxnSpPr>
              <p:cNvPr id="7" name="Straight Connector 6"/>
              <p:cNvCxnSpPr/>
              <p:nvPr/>
            </p:nvCxnSpPr>
            <p:spPr>
              <a:xfrm>
                <a:off x="1219200" y="46101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47800" y="46101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447800" y="48387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90600" y="48387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Double Bracket 32"/>
              <p:cNvSpPr/>
              <p:nvPr/>
            </p:nvSpPr>
            <p:spPr>
              <a:xfrm>
                <a:off x="5168900" y="4572000"/>
                <a:ext cx="615950" cy="5334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34" name="Straight Connector 33"/>
              <p:cNvCxnSpPr/>
              <p:nvPr/>
            </p:nvCxnSpPr>
            <p:spPr>
              <a:xfrm>
                <a:off x="4962525" y="4838700"/>
                <a:ext cx="2063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784850" y="4838700"/>
                <a:ext cx="2063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124200" y="46101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352800" y="46101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352800" y="48387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95600" y="48387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6" name="Straight Connector 75"/>
            <p:cNvCxnSpPr/>
            <p:nvPr/>
          </p:nvCxnSpPr>
          <p:spPr>
            <a:xfrm>
              <a:off x="3581400" y="4838700"/>
              <a:ext cx="144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00200" y="4838700"/>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663" name="TextBox 80"/>
            <p:cNvSpPr txBox="1">
              <a:spLocks noChangeArrowheads="1"/>
            </p:cNvSpPr>
            <p:nvPr/>
          </p:nvSpPr>
          <p:spPr bwMode="auto">
            <a:xfrm>
              <a:off x="2819400" y="4019490"/>
              <a:ext cx="91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PB 2</a:t>
              </a:r>
            </a:p>
          </p:txBody>
        </p:sp>
      </p:grpSp>
      <p:grpSp>
        <p:nvGrpSpPr>
          <p:cNvPr id="26628" name="Group 39"/>
          <p:cNvGrpSpPr>
            <a:grpSpLocks/>
          </p:cNvGrpSpPr>
          <p:nvPr/>
        </p:nvGrpSpPr>
        <p:grpSpPr bwMode="auto">
          <a:xfrm>
            <a:off x="6210300" y="1952625"/>
            <a:ext cx="838200" cy="1160463"/>
            <a:chOff x="1676400" y="4030149"/>
            <a:chExt cx="1219200" cy="1540902"/>
          </a:xfrm>
        </p:grpSpPr>
        <p:sp>
          <p:nvSpPr>
            <p:cNvPr id="41" name="Oval 40"/>
            <p:cNvSpPr/>
            <p:nvPr/>
          </p:nvSpPr>
          <p:spPr>
            <a:xfrm>
              <a:off x="1944255" y="4363203"/>
              <a:ext cx="685801" cy="83685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42" name="Straight Connector 41"/>
            <p:cNvCxnSpPr/>
            <p:nvPr/>
          </p:nvCxnSpPr>
          <p:spPr>
            <a:xfrm>
              <a:off x="2604655" y="5153680"/>
              <a:ext cx="290945" cy="3330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676400" y="4114466"/>
              <a:ext cx="290945" cy="295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590800" y="4030149"/>
              <a:ext cx="272473" cy="3899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1676400" y="5181082"/>
              <a:ext cx="272473" cy="3899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a:off x="1600200" y="1295400"/>
            <a:ext cx="0" cy="2133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543800" y="1295400"/>
            <a:ext cx="0" cy="2133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1" idx="6"/>
          </p:cNvCxnSpPr>
          <p:nvPr/>
        </p:nvCxnSpPr>
        <p:spPr>
          <a:xfrm flipV="1">
            <a:off x="6865938" y="2514600"/>
            <a:ext cx="677862"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600200" y="2513013"/>
            <a:ext cx="59055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633" name="TextBox 65"/>
          <p:cNvSpPr txBox="1">
            <a:spLocks noChangeArrowheads="1"/>
          </p:cNvSpPr>
          <p:nvPr/>
        </p:nvSpPr>
        <p:spPr bwMode="auto">
          <a:xfrm>
            <a:off x="2114550" y="17526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PB 1</a:t>
            </a:r>
          </a:p>
        </p:txBody>
      </p:sp>
      <p:sp>
        <p:nvSpPr>
          <p:cNvPr id="26634" name="TextBox 67"/>
          <p:cNvSpPr txBox="1">
            <a:spLocks noChangeArrowheads="1"/>
          </p:cNvSpPr>
          <p:nvPr/>
        </p:nvSpPr>
        <p:spPr bwMode="auto">
          <a:xfrm>
            <a:off x="6334125" y="2333625"/>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1800">
                <a:solidFill>
                  <a:srgbClr val="7C7044"/>
                </a:solidFill>
              </a:rPr>
              <a:t>PL</a:t>
            </a:r>
          </a:p>
        </p:txBody>
      </p:sp>
      <p:cxnSp>
        <p:nvCxnSpPr>
          <p:cNvPr id="60" name="Straight Connector 59"/>
          <p:cNvCxnSpPr>
            <a:endCxn id="26634" idx="1"/>
          </p:cNvCxnSpPr>
          <p:nvPr/>
        </p:nvCxnSpPr>
        <p:spPr>
          <a:xfrm>
            <a:off x="4800600" y="2501900"/>
            <a:ext cx="1533525" cy="15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895600" y="2500313"/>
            <a:ext cx="10668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637" name="TextBox 79"/>
          <p:cNvSpPr txBox="1">
            <a:spLocks noChangeArrowheads="1"/>
          </p:cNvSpPr>
          <p:nvPr/>
        </p:nvSpPr>
        <p:spPr bwMode="auto">
          <a:xfrm>
            <a:off x="3895725" y="15240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PB 2</a:t>
            </a:r>
          </a:p>
        </p:txBody>
      </p:sp>
      <p:grpSp>
        <p:nvGrpSpPr>
          <p:cNvPr id="26638" name="Group 51"/>
          <p:cNvGrpSpPr>
            <a:grpSpLocks/>
          </p:cNvGrpSpPr>
          <p:nvPr/>
        </p:nvGrpSpPr>
        <p:grpSpPr bwMode="auto">
          <a:xfrm>
            <a:off x="3962400" y="1914525"/>
            <a:ext cx="838200" cy="685800"/>
            <a:chOff x="1600200" y="304800"/>
            <a:chExt cx="609600" cy="533400"/>
          </a:xfrm>
        </p:grpSpPr>
        <p:sp>
          <p:nvSpPr>
            <p:cNvPr id="58" name="Oval 57"/>
            <p:cNvSpPr/>
            <p:nvPr/>
          </p:nvSpPr>
          <p:spPr>
            <a:xfrm>
              <a:off x="1600200" y="686330"/>
              <a:ext cx="152400" cy="15187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59" name="Oval 58"/>
            <p:cNvSpPr/>
            <p:nvPr/>
          </p:nvSpPr>
          <p:spPr>
            <a:xfrm>
              <a:off x="2057400" y="686330"/>
              <a:ext cx="152400" cy="15187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62" name="Straight Connector 61"/>
            <p:cNvCxnSpPr/>
            <p:nvPr/>
          </p:nvCxnSpPr>
          <p:spPr>
            <a:xfrm>
              <a:off x="1600200" y="609777"/>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05000" y="304800"/>
              <a:ext cx="0" cy="3049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639" name="Group 69"/>
          <p:cNvGrpSpPr>
            <a:grpSpLocks/>
          </p:cNvGrpSpPr>
          <p:nvPr/>
        </p:nvGrpSpPr>
        <p:grpSpPr bwMode="auto">
          <a:xfrm>
            <a:off x="2209800" y="2181225"/>
            <a:ext cx="685800" cy="457200"/>
            <a:chOff x="2438400" y="547681"/>
            <a:chExt cx="609600" cy="304800"/>
          </a:xfrm>
        </p:grpSpPr>
        <p:sp>
          <p:nvSpPr>
            <p:cNvPr id="75" name="Oval 74"/>
            <p:cNvSpPr/>
            <p:nvPr/>
          </p:nvSpPr>
          <p:spPr>
            <a:xfrm>
              <a:off x="2438400" y="686323"/>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77" name="Oval 76"/>
            <p:cNvSpPr/>
            <p:nvPr/>
          </p:nvSpPr>
          <p:spPr>
            <a:xfrm>
              <a:off x="2895600" y="686323"/>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79" name="Straight Connector 78"/>
            <p:cNvCxnSpPr/>
            <p:nvPr/>
          </p:nvCxnSpPr>
          <p:spPr>
            <a:xfrm>
              <a:off x="2438400" y="852481"/>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743200" y="547681"/>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4" name="TextBox 53"/>
          <p:cNvSpPr txBox="1">
            <a:spLocks noChangeArrowheads="1"/>
          </p:cNvSpPr>
          <p:nvPr/>
        </p:nvSpPr>
        <p:spPr bwMode="auto">
          <a:xfrm>
            <a:off x="1828800" y="3200400"/>
            <a:ext cx="5486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200" dirty="0">
                <a:solidFill>
                  <a:srgbClr val="7C7044"/>
                </a:solidFill>
                <a:latin typeface="Arial Black" panose="020B0A04020102020204" pitchFamily="34" charset="0"/>
              </a:rPr>
              <a:t>Convert to PLC Ladder Logic</a:t>
            </a:r>
          </a:p>
        </p:txBody>
      </p:sp>
    </p:spTree>
    <p:extLst>
      <p:ext uri="{BB962C8B-B14F-4D97-AF65-F5344CB8AC3E}">
        <p14:creationId xmlns:p14="http://schemas.microsoft.com/office/powerpoint/2010/main" val="179235586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56EAE7E4-3342-4DA5-AA8F-CA082CC1D0BE}" type="slidenum">
              <a:rPr lang="en-US" sz="1800">
                <a:solidFill>
                  <a:srgbClr val="7C7044"/>
                </a:solidFill>
                <a:latin typeface="Arial Black" panose="020B0A04020102020204" pitchFamily="34" charset="0"/>
              </a:rPr>
              <a:pPr>
                <a:defRPr/>
              </a:pPr>
              <a:t>71</a:t>
            </a:fld>
            <a:endParaRPr lang="en-US" sz="1800" dirty="0">
              <a:solidFill>
                <a:srgbClr val="7C7044"/>
              </a:solidFill>
              <a:latin typeface="Arial Black" panose="020B0A04020102020204" pitchFamily="34" charset="0"/>
            </a:endParaRPr>
          </a:p>
        </p:txBody>
      </p:sp>
      <p:sp>
        <p:nvSpPr>
          <p:cNvPr id="28674"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grpSp>
        <p:nvGrpSpPr>
          <p:cNvPr id="28675" name="Group 136"/>
          <p:cNvGrpSpPr>
            <a:grpSpLocks/>
          </p:cNvGrpSpPr>
          <p:nvPr/>
        </p:nvGrpSpPr>
        <p:grpSpPr bwMode="auto">
          <a:xfrm>
            <a:off x="1600200" y="1752600"/>
            <a:ext cx="5943600" cy="2133600"/>
            <a:chOff x="1600200" y="1295400"/>
            <a:chExt cx="5943600" cy="2133600"/>
          </a:xfrm>
        </p:grpSpPr>
        <p:grpSp>
          <p:nvGrpSpPr>
            <p:cNvPr id="28687" name="Group 39"/>
            <p:cNvGrpSpPr>
              <a:grpSpLocks/>
            </p:cNvGrpSpPr>
            <p:nvPr/>
          </p:nvGrpSpPr>
          <p:grpSpPr bwMode="auto">
            <a:xfrm>
              <a:off x="6210300" y="1952625"/>
              <a:ext cx="838200" cy="1159902"/>
              <a:chOff x="1676400" y="4030149"/>
              <a:chExt cx="1219200" cy="1540902"/>
            </a:xfrm>
          </p:grpSpPr>
          <p:sp>
            <p:nvSpPr>
              <p:cNvPr id="41" name="Oval 40"/>
              <p:cNvSpPr/>
              <p:nvPr/>
            </p:nvSpPr>
            <p:spPr>
              <a:xfrm>
                <a:off x="1944255" y="4363364"/>
                <a:ext cx="685801" cy="83725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42" name="Straight Connector 41"/>
              <p:cNvCxnSpPr/>
              <p:nvPr/>
            </p:nvCxnSpPr>
            <p:spPr>
              <a:xfrm>
                <a:off x="2604655" y="5154223"/>
                <a:ext cx="290945" cy="3332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676400" y="4114507"/>
                <a:ext cx="290945" cy="295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590800" y="4030149"/>
                <a:ext cx="272473" cy="3901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1676400" y="5181639"/>
                <a:ext cx="272473" cy="3901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a:off x="1600200" y="1295400"/>
              <a:ext cx="0" cy="2133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543800" y="1295400"/>
              <a:ext cx="0" cy="2133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1" idx="6"/>
            </p:cNvCxnSpPr>
            <p:nvPr/>
          </p:nvCxnSpPr>
          <p:spPr>
            <a:xfrm flipV="1">
              <a:off x="6865938" y="2514600"/>
              <a:ext cx="677862"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600200" y="2513013"/>
              <a:ext cx="59055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92" name="TextBox 65"/>
            <p:cNvSpPr txBox="1">
              <a:spLocks noChangeArrowheads="1"/>
            </p:cNvSpPr>
            <p:nvPr/>
          </p:nvSpPr>
          <p:spPr bwMode="auto">
            <a:xfrm>
              <a:off x="2114550" y="1752600"/>
              <a:ext cx="91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PB 1</a:t>
              </a:r>
            </a:p>
          </p:txBody>
        </p:sp>
        <p:sp>
          <p:nvSpPr>
            <p:cNvPr id="28693" name="TextBox 67"/>
            <p:cNvSpPr txBox="1">
              <a:spLocks noChangeArrowheads="1"/>
            </p:cNvSpPr>
            <p:nvPr/>
          </p:nvSpPr>
          <p:spPr bwMode="auto">
            <a:xfrm>
              <a:off x="6334125" y="2333625"/>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1800">
                  <a:solidFill>
                    <a:srgbClr val="7C7044"/>
                  </a:solidFill>
                </a:rPr>
                <a:t>PL</a:t>
              </a:r>
            </a:p>
          </p:txBody>
        </p:sp>
        <p:cxnSp>
          <p:nvCxnSpPr>
            <p:cNvPr id="60" name="Straight Connector 59"/>
            <p:cNvCxnSpPr/>
            <p:nvPr/>
          </p:nvCxnSpPr>
          <p:spPr>
            <a:xfrm>
              <a:off x="4800600" y="2501900"/>
              <a:ext cx="16002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895600" y="2500313"/>
              <a:ext cx="10668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96" name="TextBox 79"/>
            <p:cNvSpPr txBox="1">
              <a:spLocks noChangeArrowheads="1"/>
            </p:cNvSpPr>
            <p:nvPr/>
          </p:nvSpPr>
          <p:spPr bwMode="auto">
            <a:xfrm>
              <a:off x="3895725" y="1524000"/>
              <a:ext cx="91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PB 2</a:t>
              </a:r>
            </a:p>
          </p:txBody>
        </p:sp>
        <p:grpSp>
          <p:nvGrpSpPr>
            <p:cNvPr id="28697" name="Group 51"/>
            <p:cNvGrpSpPr>
              <a:grpSpLocks/>
            </p:cNvGrpSpPr>
            <p:nvPr/>
          </p:nvGrpSpPr>
          <p:grpSpPr bwMode="auto">
            <a:xfrm>
              <a:off x="3962400" y="1914525"/>
              <a:ext cx="838200" cy="685800"/>
              <a:chOff x="1600200" y="304800"/>
              <a:chExt cx="609600" cy="533400"/>
            </a:xfrm>
          </p:grpSpPr>
          <p:sp>
            <p:nvSpPr>
              <p:cNvPr id="58" name="Oval 57"/>
              <p:cNvSpPr/>
              <p:nvPr/>
            </p:nvSpPr>
            <p:spPr>
              <a:xfrm>
                <a:off x="1600200" y="686330"/>
                <a:ext cx="152400" cy="15187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59" name="Oval 58"/>
              <p:cNvSpPr/>
              <p:nvPr/>
            </p:nvSpPr>
            <p:spPr>
              <a:xfrm>
                <a:off x="2057400" y="686330"/>
                <a:ext cx="152400" cy="15187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62" name="Straight Connector 61"/>
              <p:cNvCxnSpPr/>
              <p:nvPr/>
            </p:nvCxnSpPr>
            <p:spPr>
              <a:xfrm>
                <a:off x="1600200" y="609777"/>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05000" y="304800"/>
                <a:ext cx="0" cy="3049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698" name="Group 69"/>
            <p:cNvGrpSpPr>
              <a:grpSpLocks/>
            </p:cNvGrpSpPr>
            <p:nvPr/>
          </p:nvGrpSpPr>
          <p:grpSpPr bwMode="auto">
            <a:xfrm>
              <a:off x="2209800" y="2181225"/>
              <a:ext cx="685800" cy="457200"/>
              <a:chOff x="2438400" y="547681"/>
              <a:chExt cx="609600" cy="304800"/>
            </a:xfrm>
          </p:grpSpPr>
          <p:sp>
            <p:nvSpPr>
              <p:cNvPr id="75" name="Oval 74"/>
              <p:cNvSpPr/>
              <p:nvPr/>
            </p:nvSpPr>
            <p:spPr>
              <a:xfrm>
                <a:off x="2438400" y="686323"/>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77" name="Oval 76"/>
              <p:cNvSpPr/>
              <p:nvPr/>
            </p:nvSpPr>
            <p:spPr>
              <a:xfrm>
                <a:off x="2895600" y="686323"/>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79" name="Straight Connector 78"/>
              <p:cNvCxnSpPr/>
              <p:nvPr/>
            </p:nvCxnSpPr>
            <p:spPr>
              <a:xfrm>
                <a:off x="2438400" y="852481"/>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743200" y="547681"/>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8676" name="Group 51"/>
          <p:cNvGrpSpPr>
            <a:grpSpLocks/>
          </p:cNvGrpSpPr>
          <p:nvPr/>
        </p:nvGrpSpPr>
        <p:grpSpPr bwMode="auto">
          <a:xfrm>
            <a:off x="4057650" y="4038600"/>
            <a:ext cx="685800" cy="457200"/>
            <a:chOff x="1600200" y="1371600"/>
            <a:chExt cx="685800" cy="457200"/>
          </a:xfrm>
        </p:grpSpPr>
        <p:cxnSp>
          <p:nvCxnSpPr>
            <p:cNvPr id="54" name="Straight Connector 5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4" name="Straight Connector 83"/>
          <p:cNvCxnSpPr/>
          <p:nvPr/>
        </p:nvCxnSpPr>
        <p:spPr>
          <a:xfrm>
            <a:off x="5105400" y="2971800"/>
            <a:ext cx="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657600" y="2971800"/>
            <a:ext cx="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48200" y="4267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657600" y="4267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81" name="TextBox 91"/>
          <p:cNvSpPr txBox="1">
            <a:spLocks noChangeArrowheads="1"/>
          </p:cNvSpPr>
          <p:nvPr/>
        </p:nvSpPr>
        <p:spPr bwMode="auto">
          <a:xfrm>
            <a:off x="3924300" y="45720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PL</a:t>
            </a:r>
          </a:p>
        </p:txBody>
      </p:sp>
      <p:sp>
        <p:nvSpPr>
          <p:cNvPr id="94" name="TextBox 93"/>
          <p:cNvSpPr txBox="1">
            <a:spLocks noChangeArrowheads="1"/>
          </p:cNvSpPr>
          <p:nvPr/>
        </p:nvSpPr>
        <p:spPr bwMode="auto">
          <a:xfrm>
            <a:off x="1828800" y="5329238"/>
            <a:ext cx="5486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200" dirty="0">
                <a:solidFill>
                  <a:srgbClr val="7C7044"/>
                </a:solidFill>
                <a:latin typeface="Arial Black" panose="020B0A04020102020204" pitchFamily="34" charset="0"/>
              </a:rPr>
              <a:t>Convert to PLC Ladder Logic</a:t>
            </a:r>
          </a:p>
        </p:txBody>
      </p:sp>
    </p:spTree>
    <p:extLst>
      <p:ext uri="{BB962C8B-B14F-4D97-AF65-F5344CB8AC3E}">
        <p14:creationId xmlns:p14="http://schemas.microsoft.com/office/powerpoint/2010/main" val="236545352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689DCE56-D5E4-4E88-9FE1-D6858E698607}" type="slidenum">
              <a:rPr lang="en-US" sz="1800">
                <a:solidFill>
                  <a:srgbClr val="7C7044"/>
                </a:solidFill>
                <a:latin typeface="Arial Black" panose="020B0A04020102020204" pitchFamily="34" charset="0"/>
              </a:rPr>
              <a:pPr>
                <a:defRPr/>
              </a:pPr>
              <a:t>72</a:t>
            </a:fld>
            <a:endParaRPr lang="en-US" sz="1800" dirty="0">
              <a:solidFill>
                <a:srgbClr val="7C7044"/>
              </a:solidFill>
              <a:latin typeface="Arial Black" panose="020B0A04020102020204" pitchFamily="34" charset="0"/>
            </a:endParaRPr>
          </a:p>
        </p:txBody>
      </p:sp>
      <p:sp>
        <p:nvSpPr>
          <p:cNvPr id="30722"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grpSp>
        <p:nvGrpSpPr>
          <p:cNvPr id="30723" name="Group 39"/>
          <p:cNvGrpSpPr>
            <a:grpSpLocks/>
          </p:cNvGrpSpPr>
          <p:nvPr/>
        </p:nvGrpSpPr>
        <p:grpSpPr bwMode="auto">
          <a:xfrm>
            <a:off x="6210300" y="2409825"/>
            <a:ext cx="838200" cy="1160463"/>
            <a:chOff x="1676400" y="4030149"/>
            <a:chExt cx="1219200" cy="1540902"/>
          </a:xfrm>
        </p:grpSpPr>
        <p:sp>
          <p:nvSpPr>
            <p:cNvPr id="41" name="Oval 40"/>
            <p:cNvSpPr/>
            <p:nvPr/>
          </p:nvSpPr>
          <p:spPr>
            <a:xfrm>
              <a:off x="1944255" y="4363203"/>
              <a:ext cx="685801" cy="83685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42" name="Straight Connector 41"/>
            <p:cNvCxnSpPr/>
            <p:nvPr/>
          </p:nvCxnSpPr>
          <p:spPr>
            <a:xfrm>
              <a:off x="2604655" y="5153680"/>
              <a:ext cx="290945" cy="3330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676400" y="4114466"/>
              <a:ext cx="290945" cy="295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590800" y="4030149"/>
              <a:ext cx="272473" cy="3899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1676400" y="5181082"/>
              <a:ext cx="272473" cy="3899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a:off x="1600200" y="1752600"/>
            <a:ext cx="0" cy="2133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543800" y="1752600"/>
            <a:ext cx="0" cy="2133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1" idx="6"/>
          </p:cNvCxnSpPr>
          <p:nvPr/>
        </p:nvCxnSpPr>
        <p:spPr>
          <a:xfrm flipV="1">
            <a:off x="6865938" y="2971800"/>
            <a:ext cx="677862"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600200" y="2970213"/>
            <a:ext cx="59055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728" name="TextBox 65"/>
          <p:cNvSpPr txBox="1">
            <a:spLocks noChangeArrowheads="1"/>
          </p:cNvSpPr>
          <p:nvPr/>
        </p:nvSpPr>
        <p:spPr bwMode="auto">
          <a:xfrm>
            <a:off x="2114550" y="22098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PB 1</a:t>
            </a:r>
          </a:p>
        </p:txBody>
      </p:sp>
      <p:sp>
        <p:nvSpPr>
          <p:cNvPr id="30729" name="TextBox 67"/>
          <p:cNvSpPr txBox="1">
            <a:spLocks noChangeArrowheads="1"/>
          </p:cNvSpPr>
          <p:nvPr/>
        </p:nvSpPr>
        <p:spPr bwMode="auto">
          <a:xfrm>
            <a:off x="6334125" y="2790825"/>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1800">
                <a:solidFill>
                  <a:srgbClr val="7C7044"/>
                </a:solidFill>
              </a:rPr>
              <a:t>PL</a:t>
            </a:r>
          </a:p>
        </p:txBody>
      </p:sp>
      <p:cxnSp>
        <p:nvCxnSpPr>
          <p:cNvPr id="60" name="Straight Connector 59"/>
          <p:cNvCxnSpPr>
            <a:endCxn id="41" idx="2"/>
          </p:cNvCxnSpPr>
          <p:nvPr/>
        </p:nvCxnSpPr>
        <p:spPr>
          <a:xfrm>
            <a:off x="4572000" y="2960688"/>
            <a:ext cx="1820863"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743200" y="2959100"/>
            <a:ext cx="13716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732" name="TextBox 79"/>
          <p:cNvSpPr txBox="1">
            <a:spLocks noChangeArrowheads="1"/>
          </p:cNvSpPr>
          <p:nvPr/>
        </p:nvSpPr>
        <p:spPr bwMode="auto">
          <a:xfrm>
            <a:off x="3895725" y="19812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PB 2</a:t>
            </a:r>
          </a:p>
        </p:txBody>
      </p:sp>
      <p:grpSp>
        <p:nvGrpSpPr>
          <p:cNvPr id="30733" name="Group 51"/>
          <p:cNvGrpSpPr>
            <a:grpSpLocks/>
          </p:cNvGrpSpPr>
          <p:nvPr/>
        </p:nvGrpSpPr>
        <p:grpSpPr bwMode="auto">
          <a:xfrm>
            <a:off x="4057650" y="4038600"/>
            <a:ext cx="685800" cy="457200"/>
            <a:chOff x="1600200" y="1371600"/>
            <a:chExt cx="685800" cy="457200"/>
          </a:xfrm>
        </p:grpSpPr>
        <p:cxnSp>
          <p:nvCxnSpPr>
            <p:cNvPr id="54" name="Straight Connector 5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4" name="Straight Connector 83"/>
          <p:cNvCxnSpPr/>
          <p:nvPr/>
        </p:nvCxnSpPr>
        <p:spPr>
          <a:xfrm>
            <a:off x="5105400" y="2971800"/>
            <a:ext cx="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657600" y="2971800"/>
            <a:ext cx="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48200" y="4267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657600" y="4267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738" name="TextBox 91"/>
          <p:cNvSpPr txBox="1">
            <a:spLocks noChangeArrowheads="1"/>
          </p:cNvSpPr>
          <p:nvPr/>
        </p:nvSpPr>
        <p:spPr bwMode="auto">
          <a:xfrm>
            <a:off x="3924300" y="45720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PL</a:t>
            </a:r>
          </a:p>
        </p:txBody>
      </p:sp>
      <p:grpSp>
        <p:nvGrpSpPr>
          <p:cNvPr id="30739" name="Group 51"/>
          <p:cNvGrpSpPr>
            <a:grpSpLocks/>
          </p:cNvGrpSpPr>
          <p:nvPr/>
        </p:nvGrpSpPr>
        <p:grpSpPr bwMode="auto">
          <a:xfrm>
            <a:off x="4057650" y="2732088"/>
            <a:ext cx="685800" cy="457200"/>
            <a:chOff x="1600200" y="1371600"/>
            <a:chExt cx="685800" cy="457200"/>
          </a:xfrm>
        </p:grpSpPr>
        <p:cxnSp>
          <p:nvCxnSpPr>
            <p:cNvPr id="46" name="Straight Connector 4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740" name="Group 51"/>
          <p:cNvGrpSpPr>
            <a:grpSpLocks/>
          </p:cNvGrpSpPr>
          <p:nvPr/>
        </p:nvGrpSpPr>
        <p:grpSpPr bwMode="auto">
          <a:xfrm>
            <a:off x="2133600" y="2743200"/>
            <a:ext cx="685800" cy="457200"/>
            <a:chOff x="1600200" y="1371600"/>
            <a:chExt cx="685800" cy="457200"/>
          </a:xfrm>
        </p:grpSpPr>
        <p:cxnSp>
          <p:nvCxnSpPr>
            <p:cNvPr id="55" name="Straight Connector 5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4774815"/>
      </p:ext>
    </p:extLst>
  </p:cSld>
  <p:clrMapOvr>
    <a:masterClrMapping/>
  </p:clrMapOvr>
  <p:transition spd="slow">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a:lstStyle/>
          <a:p>
            <a:pPr>
              <a:defRPr/>
            </a:pPr>
            <a:fld id="{2BEEB4BB-40EF-492E-94CD-9E05E6BD3E0E}" type="slidenum">
              <a:rPr lang="en-US" sz="1800">
                <a:solidFill>
                  <a:srgbClr val="7C7044"/>
                </a:solidFill>
                <a:latin typeface="Arial Black" panose="020B0A04020102020204" pitchFamily="34" charset="0"/>
              </a:rPr>
              <a:pPr>
                <a:defRPr/>
              </a:pPr>
              <a:t>73</a:t>
            </a:fld>
            <a:endParaRPr lang="en-US" sz="1800" dirty="0">
              <a:solidFill>
                <a:srgbClr val="7C7044"/>
              </a:solidFill>
              <a:latin typeface="Arial Black" panose="020B0A04020102020204" pitchFamily="34" charset="0"/>
            </a:endParaRPr>
          </a:p>
        </p:txBody>
      </p:sp>
      <p:sp>
        <p:nvSpPr>
          <p:cNvPr id="32770"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grpSp>
        <p:nvGrpSpPr>
          <p:cNvPr id="32771" name="Group 39"/>
          <p:cNvGrpSpPr>
            <a:grpSpLocks/>
          </p:cNvGrpSpPr>
          <p:nvPr/>
        </p:nvGrpSpPr>
        <p:grpSpPr bwMode="auto">
          <a:xfrm>
            <a:off x="6210300" y="1952625"/>
            <a:ext cx="838200" cy="1160463"/>
            <a:chOff x="1676400" y="4030149"/>
            <a:chExt cx="1219200" cy="1540902"/>
          </a:xfrm>
        </p:grpSpPr>
        <p:sp>
          <p:nvSpPr>
            <p:cNvPr id="41" name="Oval 40"/>
            <p:cNvSpPr/>
            <p:nvPr/>
          </p:nvSpPr>
          <p:spPr>
            <a:xfrm>
              <a:off x="1944255" y="4363203"/>
              <a:ext cx="685801" cy="83685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42" name="Straight Connector 41"/>
            <p:cNvCxnSpPr/>
            <p:nvPr/>
          </p:nvCxnSpPr>
          <p:spPr>
            <a:xfrm>
              <a:off x="2604655" y="5153680"/>
              <a:ext cx="290945" cy="3330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676400" y="4114466"/>
              <a:ext cx="290945" cy="295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590800" y="4030149"/>
              <a:ext cx="272473" cy="3899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1676400" y="5181082"/>
              <a:ext cx="272473" cy="3899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a:off x="1600200" y="1295400"/>
            <a:ext cx="0" cy="434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543800" y="1295400"/>
            <a:ext cx="0" cy="434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1" idx="6"/>
          </p:cNvCxnSpPr>
          <p:nvPr/>
        </p:nvCxnSpPr>
        <p:spPr>
          <a:xfrm flipV="1">
            <a:off x="6865938" y="2514600"/>
            <a:ext cx="677862"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600200" y="2513013"/>
            <a:ext cx="59055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776" name="TextBox 65"/>
          <p:cNvSpPr txBox="1">
            <a:spLocks noChangeArrowheads="1"/>
          </p:cNvSpPr>
          <p:nvPr/>
        </p:nvSpPr>
        <p:spPr bwMode="auto">
          <a:xfrm>
            <a:off x="2114550" y="17526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LS 1</a:t>
            </a:r>
          </a:p>
        </p:txBody>
      </p:sp>
      <p:sp>
        <p:nvSpPr>
          <p:cNvPr id="32777" name="TextBox 67"/>
          <p:cNvSpPr txBox="1">
            <a:spLocks noChangeArrowheads="1"/>
          </p:cNvSpPr>
          <p:nvPr/>
        </p:nvSpPr>
        <p:spPr bwMode="auto">
          <a:xfrm>
            <a:off x="6334125" y="2333625"/>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1800">
                <a:solidFill>
                  <a:srgbClr val="7C7044"/>
                </a:solidFill>
              </a:rPr>
              <a:t>PL</a:t>
            </a:r>
          </a:p>
        </p:txBody>
      </p:sp>
      <p:cxnSp>
        <p:nvCxnSpPr>
          <p:cNvPr id="60" name="Straight Connector 59"/>
          <p:cNvCxnSpPr>
            <a:endCxn id="41" idx="2"/>
          </p:cNvCxnSpPr>
          <p:nvPr/>
        </p:nvCxnSpPr>
        <p:spPr>
          <a:xfrm>
            <a:off x="4800600" y="2501900"/>
            <a:ext cx="1592263" cy="15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048000" y="2501900"/>
            <a:ext cx="914400" cy="0"/>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32780" name="TextBox 79"/>
          <p:cNvSpPr txBox="1">
            <a:spLocks noChangeArrowheads="1"/>
          </p:cNvSpPr>
          <p:nvPr/>
        </p:nvSpPr>
        <p:spPr bwMode="auto">
          <a:xfrm>
            <a:off x="3962400" y="17526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LS 2</a:t>
            </a:r>
          </a:p>
        </p:txBody>
      </p:sp>
      <p:cxnSp>
        <p:nvCxnSpPr>
          <p:cNvPr id="131" name="Straight Connector 130"/>
          <p:cNvCxnSpPr>
            <a:endCxn id="181" idx="2"/>
          </p:cNvCxnSpPr>
          <p:nvPr/>
        </p:nvCxnSpPr>
        <p:spPr>
          <a:xfrm flipV="1">
            <a:off x="1600200" y="4287838"/>
            <a:ext cx="604838" cy="79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782" name="TextBox 138"/>
          <p:cNvSpPr txBox="1">
            <a:spLocks noChangeArrowheads="1"/>
          </p:cNvSpPr>
          <p:nvPr/>
        </p:nvSpPr>
        <p:spPr bwMode="auto">
          <a:xfrm>
            <a:off x="2133600" y="356235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LS 3</a:t>
            </a:r>
          </a:p>
        </p:txBody>
      </p:sp>
      <p:cxnSp>
        <p:nvCxnSpPr>
          <p:cNvPr id="141" name="Straight Connector 140"/>
          <p:cNvCxnSpPr/>
          <p:nvPr/>
        </p:nvCxnSpPr>
        <p:spPr>
          <a:xfrm flipV="1">
            <a:off x="3048000" y="4267200"/>
            <a:ext cx="914400" cy="15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5486400" y="2514600"/>
            <a:ext cx="0" cy="1752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TextBox 143"/>
          <p:cNvSpPr txBox="1">
            <a:spLocks noChangeArrowheads="1"/>
          </p:cNvSpPr>
          <p:nvPr/>
        </p:nvSpPr>
        <p:spPr bwMode="auto">
          <a:xfrm>
            <a:off x="1828800" y="5329238"/>
            <a:ext cx="5486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200" dirty="0">
                <a:solidFill>
                  <a:srgbClr val="7C7044"/>
                </a:solidFill>
                <a:latin typeface="Arial Black" panose="020B0A04020102020204" pitchFamily="34" charset="0"/>
              </a:rPr>
              <a:t>Convert to PLC Ladder Logic</a:t>
            </a:r>
          </a:p>
        </p:txBody>
      </p:sp>
      <p:grpSp>
        <p:nvGrpSpPr>
          <p:cNvPr id="32786" name="Group 151"/>
          <p:cNvGrpSpPr>
            <a:grpSpLocks/>
          </p:cNvGrpSpPr>
          <p:nvPr/>
        </p:nvGrpSpPr>
        <p:grpSpPr bwMode="auto">
          <a:xfrm>
            <a:off x="2209800" y="2393950"/>
            <a:ext cx="838200" cy="215900"/>
            <a:chOff x="2209800" y="4167655"/>
            <a:chExt cx="838200" cy="216040"/>
          </a:xfrm>
        </p:grpSpPr>
        <p:sp>
          <p:nvSpPr>
            <p:cNvPr id="153" name="Oval 152"/>
            <p:cNvSpPr/>
            <p:nvPr/>
          </p:nvSpPr>
          <p:spPr>
            <a:xfrm>
              <a:off x="2209800" y="4181952"/>
              <a:ext cx="185738" cy="20174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54" name="Oval 153"/>
            <p:cNvSpPr/>
            <p:nvPr/>
          </p:nvSpPr>
          <p:spPr>
            <a:xfrm>
              <a:off x="2862263" y="4181952"/>
              <a:ext cx="185737" cy="20174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55" name="Straight Connector 154"/>
            <p:cNvCxnSpPr/>
            <p:nvPr/>
          </p:nvCxnSpPr>
          <p:spPr>
            <a:xfrm flipV="1">
              <a:off x="2409825" y="4167655"/>
              <a:ext cx="558800" cy="109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2433638" y="4267733"/>
              <a:ext cx="384175" cy="1111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2814638" y="4191483"/>
              <a:ext cx="3175" cy="187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787" name="Group 178"/>
          <p:cNvGrpSpPr>
            <a:grpSpLocks/>
          </p:cNvGrpSpPr>
          <p:nvPr/>
        </p:nvGrpSpPr>
        <p:grpSpPr bwMode="auto">
          <a:xfrm>
            <a:off x="3962400" y="2209800"/>
            <a:ext cx="838200" cy="387350"/>
            <a:chOff x="3962400" y="2209800"/>
            <a:chExt cx="838200" cy="387490"/>
          </a:xfrm>
        </p:grpSpPr>
        <p:sp>
          <p:nvSpPr>
            <p:cNvPr id="159" name="Oval 158"/>
            <p:cNvSpPr/>
            <p:nvPr/>
          </p:nvSpPr>
          <p:spPr>
            <a:xfrm>
              <a:off x="3962400" y="2395605"/>
              <a:ext cx="185738" cy="20168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60" name="Oval 159"/>
            <p:cNvSpPr/>
            <p:nvPr/>
          </p:nvSpPr>
          <p:spPr>
            <a:xfrm>
              <a:off x="4614863" y="2395605"/>
              <a:ext cx="185737" cy="20168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61" name="Straight Connector 160"/>
            <p:cNvCxnSpPr/>
            <p:nvPr/>
          </p:nvCxnSpPr>
          <p:spPr>
            <a:xfrm flipV="1">
              <a:off x="4162425" y="2209800"/>
              <a:ext cx="561975" cy="281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4148138" y="2506770"/>
              <a:ext cx="423862" cy="174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4570413" y="2286028"/>
              <a:ext cx="1587" cy="249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788" name="Group 163"/>
          <p:cNvGrpSpPr>
            <a:grpSpLocks/>
          </p:cNvGrpSpPr>
          <p:nvPr/>
        </p:nvGrpSpPr>
        <p:grpSpPr bwMode="auto">
          <a:xfrm>
            <a:off x="3962400" y="4156075"/>
            <a:ext cx="838200" cy="215900"/>
            <a:chOff x="2209800" y="4167655"/>
            <a:chExt cx="838200" cy="216040"/>
          </a:xfrm>
        </p:grpSpPr>
        <p:sp>
          <p:nvSpPr>
            <p:cNvPr id="165" name="Oval 164"/>
            <p:cNvSpPr/>
            <p:nvPr/>
          </p:nvSpPr>
          <p:spPr>
            <a:xfrm>
              <a:off x="2209800" y="4181952"/>
              <a:ext cx="185738" cy="20174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66" name="Oval 165"/>
            <p:cNvSpPr/>
            <p:nvPr/>
          </p:nvSpPr>
          <p:spPr>
            <a:xfrm>
              <a:off x="2862263" y="4181952"/>
              <a:ext cx="185737" cy="20174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67" name="Straight Connector 166"/>
            <p:cNvCxnSpPr/>
            <p:nvPr/>
          </p:nvCxnSpPr>
          <p:spPr>
            <a:xfrm flipV="1">
              <a:off x="2409825" y="4167655"/>
              <a:ext cx="558800" cy="109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33638" y="4267733"/>
              <a:ext cx="384175" cy="1111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H="1" flipV="1">
              <a:off x="2814638" y="4191483"/>
              <a:ext cx="3175" cy="187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2" name="Straight Connector 171"/>
          <p:cNvCxnSpPr>
            <a:stCxn id="166" idx="6"/>
          </p:cNvCxnSpPr>
          <p:nvPr/>
        </p:nvCxnSpPr>
        <p:spPr>
          <a:xfrm flipV="1">
            <a:off x="4800600" y="4267200"/>
            <a:ext cx="685800" cy="4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790" name="Group 179"/>
          <p:cNvGrpSpPr>
            <a:grpSpLocks/>
          </p:cNvGrpSpPr>
          <p:nvPr/>
        </p:nvGrpSpPr>
        <p:grpSpPr bwMode="auto">
          <a:xfrm>
            <a:off x="2205038" y="4000500"/>
            <a:ext cx="838200" cy="387350"/>
            <a:chOff x="3962400" y="2209800"/>
            <a:chExt cx="838200" cy="387490"/>
          </a:xfrm>
        </p:grpSpPr>
        <p:sp>
          <p:nvSpPr>
            <p:cNvPr id="181" name="Oval 180"/>
            <p:cNvSpPr/>
            <p:nvPr/>
          </p:nvSpPr>
          <p:spPr>
            <a:xfrm>
              <a:off x="3962400" y="2395605"/>
              <a:ext cx="185737" cy="20168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82" name="Oval 181"/>
            <p:cNvSpPr/>
            <p:nvPr/>
          </p:nvSpPr>
          <p:spPr>
            <a:xfrm>
              <a:off x="4614862" y="2395605"/>
              <a:ext cx="185738" cy="20168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83" name="Straight Connector 182"/>
            <p:cNvCxnSpPr/>
            <p:nvPr/>
          </p:nvCxnSpPr>
          <p:spPr>
            <a:xfrm flipV="1">
              <a:off x="4162425" y="2209800"/>
              <a:ext cx="561975" cy="281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4148137" y="2506770"/>
              <a:ext cx="423863" cy="174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4570412" y="2286028"/>
              <a:ext cx="1588" cy="249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791" name="TextBox 186"/>
          <p:cNvSpPr txBox="1">
            <a:spLocks noChangeArrowheads="1"/>
          </p:cNvSpPr>
          <p:nvPr/>
        </p:nvSpPr>
        <p:spPr bwMode="auto">
          <a:xfrm>
            <a:off x="3962400" y="3567113"/>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LS 4</a:t>
            </a:r>
          </a:p>
        </p:txBody>
      </p:sp>
    </p:spTree>
    <p:extLst>
      <p:ext uri="{BB962C8B-B14F-4D97-AF65-F5344CB8AC3E}">
        <p14:creationId xmlns:p14="http://schemas.microsoft.com/office/powerpoint/2010/main" val="133995061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B77FA53D-FBB9-4C50-A623-EA7766A897C9}" type="slidenum">
              <a:rPr lang="en-US" sz="1800">
                <a:solidFill>
                  <a:srgbClr val="7C7044"/>
                </a:solidFill>
                <a:latin typeface="Arial Black" panose="020B0A04020102020204" pitchFamily="34" charset="0"/>
              </a:rPr>
              <a:pPr>
                <a:defRPr/>
              </a:pPr>
              <a:t>74</a:t>
            </a:fld>
            <a:endParaRPr lang="en-US" sz="1800" dirty="0">
              <a:solidFill>
                <a:srgbClr val="7C7044"/>
              </a:solidFill>
              <a:latin typeface="Arial Black" panose="020B0A04020102020204" pitchFamily="34" charset="0"/>
            </a:endParaRPr>
          </a:p>
        </p:txBody>
      </p:sp>
      <p:sp>
        <p:nvSpPr>
          <p:cNvPr id="34818"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grpSp>
        <p:nvGrpSpPr>
          <p:cNvPr id="34819" name="Group 39"/>
          <p:cNvGrpSpPr>
            <a:grpSpLocks/>
          </p:cNvGrpSpPr>
          <p:nvPr/>
        </p:nvGrpSpPr>
        <p:grpSpPr bwMode="auto">
          <a:xfrm>
            <a:off x="6210300" y="1952625"/>
            <a:ext cx="838200" cy="1160463"/>
            <a:chOff x="1676400" y="4030149"/>
            <a:chExt cx="1219200" cy="1540902"/>
          </a:xfrm>
        </p:grpSpPr>
        <p:sp>
          <p:nvSpPr>
            <p:cNvPr id="41" name="Oval 40"/>
            <p:cNvSpPr/>
            <p:nvPr/>
          </p:nvSpPr>
          <p:spPr>
            <a:xfrm>
              <a:off x="1944255" y="4363203"/>
              <a:ext cx="685801" cy="83685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42" name="Straight Connector 41"/>
            <p:cNvCxnSpPr/>
            <p:nvPr/>
          </p:nvCxnSpPr>
          <p:spPr>
            <a:xfrm>
              <a:off x="2604655" y="5153680"/>
              <a:ext cx="290945" cy="3330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676400" y="4114466"/>
              <a:ext cx="290945" cy="295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590800" y="4030149"/>
              <a:ext cx="272473" cy="3899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1676400" y="5181082"/>
              <a:ext cx="272473" cy="3899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a:off x="1600200" y="1295400"/>
            <a:ext cx="0" cy="434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543800" y="1295400"/>
            <a:ext cx="0" cy="434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1" idx="6"/>
          </p:cNvCxnSpPr>
          <p:nvPr/>
        </p:nvCxnSpPr>
        <p:spPr>
          <a:xfrm flipV="1">
            <a:off x="6865938" y="2514600"/>
            <a:ext cx="677862"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600200" y="2503488"/>
            <a:ext cx="59055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824" name="TextBox 65"/>
          <p:cNvSpPr txBox="1">
            <a:spLocks noChangeArrowheads="1"/>
          </p:cNvSpPr>
          <p:nvPr/>
        </p:nvSpPr>
        <p:spPr bwMode="auto">
          <a:xfrm>
            <a:off x="2114550" y="17526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LS 1</a:t>
            </a:r>
          </a:p>
        </p:txBody>
      </p:sp>
      <p:sp>
        <p:nvSpPr>
          <p:cNvPr id="34825" name="TextBox 67"/>
          <p:cNvSpPr txBox="1">
            <a:spLocks noChangeArrowheads="1"/>
          </p:cNvSpPr>
          <p:nvPr/>
        </p:nvSpPr>
        <p:spPr bwMode="auto">
          <a:xfrm>
            <a:off x="6334125" y="2333625"/>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1800">
                <a:solidFill>
                  <a:srgbClr val="7C7044"/>
                </a:solidFill>
              </a:rPr>
              <a:t>PL</a:t>
            </a:r>
          </a:p>
        </p:txBody>
      </p:sp>
      <p:cxnSp>
        <p:nvCxnSpPr>
          <p:cNvPr id="60" name="Straight Connector 59"/>
          <p:cNvCxnSpPr/>
          <p:nvPr/>
        </p:nvCxnSpPr>
        <p:spPr>
          <a:xfrm>
            <a:off x="4800600" y="2501900"/>
            <a:ext cx="1592263" cy="15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048000" y="2501900"/>
            <a:ext cx="914400" cy="0"/>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34828" name="TextBox 79"/>
          <p:cNvSpPr txBox="1">
            <a:spLocks noChangeArrowheads="1"/>
          </p:cNvSpPr>
          <p:nvPr/>
        </p:nvSpPr>
        <p:spPr bwMode="auto">
          <a:xfrm>
            <a:off x="3962400" y="17526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LS 2</a:t>
            </a:r>
          </a:p>
        </p:txBody>
      </p:sp>
      <p:cxnSp>
        <p:nvCxnSpPr>
          <p:cNvPr id="131" name="Straight Connector 130"/>
          <p:cNvCxnSpPr/>
          <p:nvPr/>
        </p:nvCxnSpPr>
        <p:spPr>
          <a:xfrm flipV="1">
            <a:off x="1600200" y="4283075"/>
            <a:ext cx="604838" cy="7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830" name="TextBox 138"/>
          <p:cNvSpPr txBox="1">
            <a:spLocks noChangeArrowheads="1"/>
          </p:cNvSpPr>
          <p:nvPr/>
        </p:nvSpPr>
        <p:spPr bwMode="auto">
          <a:xfrm>
            <a:off x="2133600" y="356235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LS 3</a:t>
            </a:r>
          </a:p>
        </p:txBody>
      </p:sp>
      <p:cxnSp>
        <p:nvCxnSpPr>
          <p:cNvPr id="141" name="Straight Connector 140"/>
          <p:cNvCxnSpPr/>
          <p:nvPr/>
        </p:nvCxnSpPr>
        <p:spPr>
          <a:xfrm flipV="1">
            <a:off x="3048000" y="4267200"/>
            <a:ext cx="914400" cy="15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5486400" y="2514600"/>
            <a:ext cx="0" cy="1752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V="1">
            <a:off x="4800600" y="4262438"/>
            <a:ext cx="685800" cy="47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834" name="TextBox 186"/>
          <p:cNvSpPr txBox="1">
            <a:spLocks noChangeArrowheads="1"/>
          </p:cNvSpPr>
          <p:nvPr/>
        </p:nvSpPr>
        <p:spPr bwMode="auto">
          <a:xfrm>
            <a:off x="3962400" y="3567113"/>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LS 4</a:t>
            </a:r>
          </a:p>
        </p:txBody>
      </p:sp>
      <p:grpSp>
        <p:nvGrpSpPr>
          <p:cNvPr id="34835" name="Group 69"/>
          <p:cNvGrpSpPr>
            <a:grpSpLocks/>
          </p:cNvGrpSpPr>
          <p:nvPr/>
        </p:nvGrpSpPr>
        <p:grpSpPr bwMode="auto">
          <a:xfrm>
            <a:off x="3848100" y="2262188"/>
            <a:ext cx="1066800" cy="457200"/>
            <a:chOff x="3886200" y="2731295"/>
            <a:chExt cx="1066800" cy="457200"/>
          </a:xfrm>
        </p:grpSpPr>
        <p:cxnSp>
          <p:nvCxnSpPr>
            <p:cNvPr id="52" name="Straight Connector 51"/>
            <p:cNvCxnSpPr/>
            <p:nvPr/>
          </p:nvCxnSpPr>
          <p:spPr>
            <a:xfrm>
              <a:off x="4286250" y="2731295"/>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514850" y="2731295"/>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514850" y="2959895"/>
              <a:ext cx="438150" cy="1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3886200" y="2959895"/>
              <a:ext cx="400050" cy="1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836" name="Group 70"/>
          <p:cNvGrpSpPr>
            <a:grpSpLocks/>
          </p:cNvGrpSpPr>
          <p:nvPr/>
        </p:nvGrpSpPr>
        <p:grpSpPr bwMode="auto">
          <a:xfrm>
            <a:off x="3848100" y="4029075"/>
            <a:ext cx="1066800" cy="457200"/>
            <a:chOff x="3886200" y="2731295"/>
            <a:chExt cx="1066800" cy="457200"/>
          </a:xfrm>
        </p:grpSpPr>
        <p:cxnSp>
          <p:nvCxnSpPr>
            <p:cNvPr id="72" name="Straight Connector 71"/>
            <p:cNvCxnSpPr/>
            <p:nvPr/>
          </p:nvCxnSpPr>
          <p:spPr>
            <a:xfrm>
              <a:off x="4286250" y="2731295"/>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514850" y="2731295"/>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514850" y="2959895"/>
              <a:ext cx="438150" cy="111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3886200" y="2959895"/>
              <a:ext cx="400050" cy="111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837" name="Group 75"/>
          <p:cNvGrpSpPr>
            <a:grpSpLocks/>
          </p:cNvGrpSpPr>
          <p:nvPr/>
        </p:nvGrpSpPr>
        <p:grpSpPr bwMode="auto">
          <a:xfrm>
            <a:off x="2057400" y="2262188"/>
            <a:ext cx="1066800" cy="457200"/>
            <a:chOff x="3886200" y="2731295"/>
            <a:chExt cx="1066800" cy="457200"/>
          </a:xfrm>
        </p:grpSpPr>
        <p:cxnSp>
          <p:nvCxnSpPr>
            <p:cNvPr id="77" name="Straight Connector 76"/>
            <p:cNvCxnSpPr/>
            <p:nvPr/>
          </p:nvCxnSpPr>
          <p:spPr>
            <a:xfrm>
              <a:off x="4286250" y="2731295"/>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4514850" y="2731295"/>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514850" y="2959895"/>
              <a:ext cx="438150" cy="1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3886200" y="2959895"/>
              <a:ext cx="400050" cy="1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838" name="Group 81"/>
          <p:cNvGrpSpPr>
            <a:grpSpLocks/>
          </p:cNvGrpSpPr>
          <p:nvPr/>
        </p:nvGrpSpPr>
        <p:grpSpPr bwMode="auto">
          <a:xfrm>
            <a:off x="2057400" y="4043363"/>
            <a:ext cx="1066800" cy="457200"/>
            <a:chOff x="3886200" y="2731295"/>
            <a:chExt cx="1066800" cy="457200"/>
          </a:xfrm>
        </p:grpSpPr>
        <p:cxnSp>
          <p:nvCxnSpPr>
            <p:cNvPr id="83" name="Straight Connector 82"/>
            <p:cNvCxnSpPr/>
            <p:nvPr/>
          </p:nvCxnSpPr>
          <p:spPr>
            <a:xfrm>
              <a:off x="4286250" y="2731295"/>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514850" y="2731295"/>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514850" y="2959895"/>
              <a:ext cx="438150" cy="1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3886200" y="2959895"/>
              <a:ext cx="400050" cy="1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5444949"/>
      </p:ext>
    </p:extLst>
  </p:cSld>
  <p:clrMapOvr>
    <a:masterClrMapping/>
  </p:clrMapOvr>
  <p:transition spd="slow">
    <p:cu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883C0F3-7BBF-4980-8E5F-5B7CAE2C2AE0}" type="slidenum">
              <a:rPr lang="en-US" sz="1800">
                <a:solidFill>
                  <a:srgbClr val="7C7044"/>
                </a:solidFill>
                <a:latin typeface="Arial Black" panose="020B0A04020102020204" pitchFamily="34" charset="0"/>
              </a:rPr>
              <a:pPr>
                <a:defRPr/>
              </a:pPr>
              <a:t>75</a:t>
            </a:fld>
            <a:endParaRPr lang="en-US" sz="1800" dirty="0">
              <a:solidFill>
                <a:srgbClr val="7C7044"/>
              </a:solidFill>
              <a:latin typeface="Arial Black" panose="020B0A04020102020204" pitchFamily="34" charset="0"/>
            </a:endParaRPr>
          </a:p>
        </p:txBody>
      </p:sp>
      <p:sp>
        <p:nvSpPr>
          <p:cNvPr id="36866"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sp>
        <p:nvSpPr>
          <p:cNvPr id="41" name="Oval 40"/>
          <p:cNvSpPr/>
          <p:nvPr/>
        </p:nvSpPr>
        <p:spPr>
          <a:xfrm>
            <a:off x="6392863" y="2508250"/>
            <a:ext cx="473075" cy="63023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47" name="Straight Connector 46"/>
          <p:cNvCxnSpPr/>
          <p:nvPr/>
        </p:nvCxnSpPr>
        <p:spPr>
          <a:xfrm>
            <a:off x="1600200" y="16002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543800" y="16002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1" idx="6"/>
          </p:cNvCxnSpPr>
          <p:nvPr/>
        </p:nvCxnSpPr>
        <p:spPr>
          <a:xfrm flipV="1">
            <a:off x="6865938" y="2819400"/>
            <a:ext cx="677862"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600200" y="2817813"/>
            <a:ext cx="59055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872" name="TextBox 67"/>
          <p:cNvSpPr txBox="1">
            <a:spLocks noChangeArrowheads="1"/>
          </p:cNvSpPr>
          <p:nvPr/>
        </p:nvSpPr>
        <p:spPr bwMode="auto">
          <a:xfrm>
            <a:off x="6334125" y="2638425"/>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1800">
                <a:solidFill>
                  <a:srgbClr val="7C7044"/>
                </a:solidFill>
              </a:rPr>
              <a:t>CR</a:t>
            </a:r>
          </a:p>
        </p:txBody>
      </p:sp>
      <p:cxnSp>
        <p:nvCxnSpPr>
          <p:cNvPr id="60" name="Straight Connector 59"/>
          <p:cNvCxnSpPr>
            <a:stCxn id="59" idx="6"/>
            <a:endCxn id="41" idx="2"/>
          </p:cNvCxnSpPr>
          <p:nvPr/>
        </p:nvCxnSpPr>
        <p:spPr>
          <a:xfrm>
            <a:off x="3048000" y="2816225"/>
            <a:ext cx="3344863" cy="6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874" name="Group 51"/>
          <p:cNvGrpSpPr>
            <a:grpSpLocks/>
          </p:cNvGrpSpPr>
          <p:nvPr/>
        </p:nvGrpSpPr>
        <p:grpSpPr bwMode="auto">
          <a:xfrm>
            <a:off x="2209800" y="2228850"/>
            <a:ext cx="838200" cy="685800"/>
            <a:chOff x="1600200" y="304800"/>
            <a:chExt cx="609600" cy="533400"/>
          </a:xfrm>
        </p:grpSpPr>
        <p:sp>
          <p:nvSpPr>
            <p:cNvPr id="58" name="Oval 57"/>
            <p:cNvSpPr/>
            <p:nvPr/>
          </p:nvSpPr>
          <p:spPr>
            <a:xfrm>
              <a:off x="1600200" y="686330"/>
              <a:ext cx="152400" cy="15187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59" name="Oval 58"/>
            <p:cNvSpPr/>
            <p:nvPr/>
          </p:nvSpPr>
          <p:spPr>
            <a:xfrm>
              <a:off x="2057400" y="686330"/>
              <a:ext cx="152400" cy="15187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62" name="Straight Connector 61"/>
            <p:cNvCxnSpPr/>
            <p:nvPr/>
          </p:nvCxnSpPr>
          <p:spPr>
            <a:xfrm>
              <a:off x="1600200" y="609777"/>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05000" y="304800"/>
              <a:ext cx="0" cy="3049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210300" y="4402698"/>
            <a:ext cx="838200" cy="1159902"/>
            <a:chOff x="1676400" y="4030149"/>
            <a:chExt cx="1219200" cy="1540902"/>
          </a:xfrm>
          <a:solidFill>
            <a:srgbClr val="FFFF00"/>
          </a:solidFill>
        </p:grpSpPr>
        <p:sp>
          <p:nvSpPr>
            <p:cNvPr id="77" name="Oval 76"/>
            <p:cNvSpPr/>
            <p:nvPr/>
          </p:nvSpPr>
          <p:spPr>
            <a:xfrm>
              <a:off x="1943100" y="4362450"/>
              <a:ext cx="685800" cy="8382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79" name="Straight Connector 78"/>
            <p:cNvCxnSpPr/>
            <p:nvPr/>
          </p:nvCxnSpPr>
          <p:spPr>
            <a:xfrm>
              <a:off x="2604667" y="5154099"/>
              <a:ext cx="290933" cy="33230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676400" y="4114800"/>
              <a:ext cx="290933" cy="29420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2590800" y="4030149"/>
              <a:ext cx="271883" cy="38945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1676400" y="5181600"/>
              <a:ext cx="271883" cy="38945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876" name="TextBox 84"/>
          <p:cNvSpPr txBox="1">
            <a:spLocks noChangeArrowheads="1"/>
          </p:cNvSpPr>
          <p:nvPr/>
        </p:nvSpPr>
        <p:spPr bwMode="auto">
          <a:xfrm>
            <a:off x="6324600" y="4792663"/>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1800">
                <a:solidFill>
                  <a:srgbClr val="7C7044"/>
                </a:solidFill>
              </a:rPr>
              <a:t>PL</a:t>
            </a:r>
          </a:p>
        </p:txBody>
      </p:sp>
      <p:cxnSp>
        <p:nvCxnSpPr>
          <p:cNvPr id="88" name="Straight Connector 87"/>
          <p:cNvCxnSpPr/>
          <p:nvPr/>
        </p:nvCxnSpPr>
        <p:spPr>
          <a:xfrm flipV="1">
            <a:off x="6858000" y="4953000"/>
            <a:ext cx="677863"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878" name="Group 88"/>
          <p:cNvGrpSpPr>
            <a:grpSpLocks/>
          </p:cNvGrpSpPr>
          <p:nvPr/>
        </p:nvGrpSpPr>
        <p:grpSpPr bwMode="auto">
          <a:xfrm>
            <a:off x="2209800" y="4724400"/>
            <a:ext cx="685800" cy="457200"/>
            <a:chOff x="1600200" y="2057400"/>
            <a:chExt cx="685800" cy="457200"/>
          </a:xfrm>
        </p:grpSpPr>
        <p:grpSp>
          <p:nvGrpSpPr>
            <p:cNvPr id="36884" name="Group 10"/>
            <p:cNvGrpSpPr>
              <a:grpSpLocks/>
            </p:cNvGrpSpPr>
            <p:nvPr/>
          </p:nvGrpSpPr>
          <p:grpSpPr bwMode="auto">
            <a:xfrm>
              <a:off x="1600200" y="2057400"/>
              <a:ext cx="685800" cy="457200"/>
              <a:chOff x="1600200" y="1371600"/>
              <a:chExt cx="685800" cy="457200"/>
            </a:xfrm>
          </p:grpSpPr>
          <p:cxnSp>
            <p:nvCxnSpPr>
              <p:cNvPr id="92" name="Straight Connector 9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Connector 90"/>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8" name="Straight Connector 97"/>
          <p:cNvCxnSpPr/>
          <p:nvPr/>
        </p:nvCxnSpPr>
        <p:spPr>
          <a:xfrm>
            <a:off x="2743200" y="4953000"/>
            <a:ext cx="3649663" cy="6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1600200" y="49530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881" name="TextBox 102"/>
          <p:cNvSpPr txBox="1">
            <a:spLocks noChangeArrowheads="1"/>
          </p:cNvSpPr>
          <p:nvPr/>
        </p:nvSpPr>
        <p:spPr bwMode="auto">
          <a:xfrm>
            <a:off x="2171700" y="17526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PB 1</a:t>
            </a:r>
          </a:p>
        </p:txBody>
      </p:sp>
      <p:sp>
        <p:nvSpPr>
          <p:cNvPr id="36882" name="TextBox 103"/>
          <p:cNvSpPr txBox="1">
            <a:spLocks noChangeArrowheads="1"/>
          </p:cNvSpPr>
          <p:nvPr/>
        </p:nvSpPr>
        <p:spPr bwMode="auto">
          <a:xfrm>
            <a:off x="2238375" y="4287838"/>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1800">
                <a:solidFill>
                  <a:srgbClr val="7C7044"/>
                </a:solidFill>
              </a:rPr>
              <a:t>CR</a:t>
            </a:r>
          </a:p>
        </p:txBody>
      </p:sp>
      <p:sp>
        <p:nvSpPr>
          <p:cNvPr id="105" name="TextBox 104"/>
          <p:cNvSpPr txBox="1">
            <a:spLocks noChangeArrowheads="1"/>
          </p:cNvSpPr>
          <p:nvPr/>
        </p:nvSpPr>
        <p:spPr bwMode="auto">
          <a:xfrm>
            <a:off x="1828800" y="3500438"/>
            <a:ext cx="54864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200" dirty="0">
                <a:solidFill>
                  <a:srgbClr val="7C7044"/>
                </a:solidFill>
                <a:latin typeface="Arial Black" panose="020B0A04020102020204" pitchFamily="34" charset="0"/>
              </a:rPr>
              <a:t>What will happen if PB 1 is pushed?</a:t>
            </a:r>
          </a:p>
        </p:txBody>
      </p:sp>
    </p:spTree>
    <p:extLst>
      <p:ext uri="{BB962C8B-B14F-4D97-AF65-F5344CB8AC3E}">
        <p14:creationId xmlns:p14="http://schemas.microsoft.com/office/powerpoint/2010/main" val="86537874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DC1A338C-6301-4273-9842-0189959959C2}" type="slidenum">
              <a:rPr lang="en-US" sz="1800">
                <a:solidFill>
                  <a:srgbClr val="7C7044"/>
                </a:solidFill>
                <a:latin typeface="Arial Black" panose="020B0A04020102020204" pitchFamily="34" charset="0"/>
              </a:rPr>
              <a:pPr>
                <a:defRPr/>
              </a:pPr>
              <a:t>76</a:t>
            </a:fld>
            <a:endParaRPr lang="en-US" sz="1800" dirty="0">
              <a:solidFill>
                <a:srgbClr val="7C7044"/>
              </a:solidFill>
              <a:latin typeface="Arial Black" panose="020B0A04020102020204" pitchFamily="34" charset="0"/>
            </a:endParaRPr>
          </a:p>
        </p:txBody>
      </p:sp>
      <p:sp>
        <p:nvSpPr>
          <p:cNvPr id="38914"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sp>
        <p:nvSpPr>
          <p:cNvPr id="41" name="Oval 40"/>
          <p:cNvSpPr/>
          <p:nvPr/>
        </p:nvSpPr>
        <p:spPr>
          <a:xfrm>
            <a:off x="6392863" y="2508250"/>
            <a:ext cx="473075" cy="63023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47" name="Straight Connector 46"/>
          <p:cNvCxnSpPr/>
          <p:nvPr/>
        </p:nvCxnSpPr>
        <p:spPr>
          <a:xfrm>
            <a:off x="1600200" y="16002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543800" y="16002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1" idx="6"/>
          </p:cNvCxnSpPr>
          <p:nvPr/>
        </p:nvCxnSpPr>
        <p:spPr>
          <a:xfrm flipV="1">
            <a:off x="6865938" y="2819400"/>
            <a:ext cx="677862"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600200" y="2817813"/>
            <a:ext cx="59055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920" name="TextBox 67"/>
          <p:cNvSpPr txBox="1">
            <a:spLocks noChangeArrowheads="1"/>
          </p:cNvSpPr>
          <p:nvPr/>
        </p:nvSpPr>
        <p:spPr bwMode="auto">
          <a:xfrm>
            <a:off x="6334125" y="2638425"/>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1800">
                <a:solidFill>
                  <a:srgbClr val="7C7044"/>
                </a:solidFill>
              </a:rPr>
              <a:t>CR</a:t>
            </a:r>
          </a:p>
        </p:txBody>
      </p:sp>
      <p:cxnSp>
        <p:nvCxnSpPr>
          <p:cNvPr id="60" name="Straight Connector 59"/>
          <p:cNvCxnSpPr>
            <a:stCxn id="59" idx="6"/>
            <a:endCxn id="41" idx="2"/>
          </p:cNvCxnSpPr>
          <p:nvPr/>
        </p:nvCxnSpPr>
        <p:spPr>
          <a:xfrm>
            <a:off x="3048000" y="2816225"/>
            <a:ext cx="3344863" cy="6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2209800" y="2719388"/>
            <a:ext cx="209550" cy="1952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59" name="Oval 58"/>
          <p:cNvSpPr/>
          <p:nvPr/>
        </p:nvSpPr>
        <p:spPr>
          <a:xfrm>
            <a:off x="2838450" y="2719388"/>
            <a:ext cx="209550" cy="1952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62" name="Straight Connector 61"/>
          <p:cNvCxnSpPr/>
          <p:nvPr/>
        </p:nvCxnSpPr>
        <p:spPr>
          <a:xfrm>
            <a:off x="2209800" y="2705100"/>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628900" y="2312988"/>
            <a:ext cx="0" cy="392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39"/>
          <p:cNvGrpSpPr/>
          <p:nvPr/>
        </p:nvGrpSpPr>
        <p:grpSpPr>
          <a:xfrm>
            <a:off x="6210300" y="4402698"/>
            <a:ext cx="838200" cy="1159902"/>
            <a:chOff x="1676400" y="4030149"/>
            <a:chExt cx="1219200" cy="1540902"/>
          </a:xfrm>
          <a:noFill/>
        </p:grpSpPr>
        <p:sp>
          <p:nvSpPr>
            <p:cNvPr id="77" name="Oval 76"/>
            <p:cNvSpPr/>
            <p:nvPr/>
          </p:nvSpPr>
          <p:spPr>
            <a:xfrm>
              <a:off x="1943100" y="4362450"/>
              <a:ext cx="685800" cy="8382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79" name="Straight Connector 78"/>
            <p:cNvCxnSpPr/>
            <p:nvPr/>
          </p:nvCxnSpPr>
          <p:spPr>
            <a:xfrm>
              <a:off x="2604667" y="5154099"/>
              <a:ext cx="290933" cy="33230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676400" y="4114800"/>
              <a:ext cx="290933" cy="29420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2590800" y="4030149"/>
              <a:ext cx="271883" cy="38945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1676400" y="5181600"/>
              <a:ext cx="271883" cy="38945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927" name="TextBox 84"/>
          <p:cNvSpPr txBox="1">
            <a:spLocks noChangeArrowheads="1"/>
          </p:cNvSpPr>
          <p:nvPr/>
        </p:nvSpPr>
        <p:spPr bwMode="auto">
          <a:xfrm>
            <a:off x="6324600" y="4792663"/>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1800">
                <a:solidFill>
                  <a:srgbClr val="7C7044"/>
                </a:solidFill>
              </a:rPr>
              <a:t>PL</a:t>
            </a:r>
          </a:p>
        </p:txBody>
      </p:sp>
      <p:cxnSp>
        <p:nvCxnSpPr>
          <p:cNvPr id="88" name="Straight Connector 87"/>
          <p:cNvCxnSpPr/>
          <p:nvPr/>
        </p:nvCxnSpPr>
        <p:spPr>
          <a:xfrm flipV="1">
            <a:off x="6858000" y="4953000"/>
            <a:ext cx="677863"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929" name="Group 10"/>
          <p:cNvGrpSpPr>
            <a:grpSpLocks/>
          </p:cNvGrpSpPr>
          <p:nvPr/>
        </p:nvGrpSpPr>
        <p:grpSpPr bwMode="auto">
          <a:xfrm>
            <a:off x="2209800" y="4724400"/>
            <a:ext cx="685800" cy="457200"/>
            <a:chOff x="1600200" y="1371600"/>
            <a:chExt cx="685800" cy="457200"/>
          </a:xfrm>
        </p:grpSpPr>
        <p:cxnSp>
          <p:nvCxnSpPr>
            <p:cNvPr id="92" name="Straight Connector 9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8" name="Straight Connector 97"/>
          <p:cNvCxnSpPr/>
          <p:nvPr/>
        </p:nvCxnSpPr>
        <p:spPr>
          <a:xfrm>
            <a:off x="2743200" y="4953000"/>
            <a:ext cx="3649663" cy="6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1600200" y="49530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932" name="TextBox 102"/>
          <p:cNvSpPr txBox="1">
            <a:spLocks noChangeArrowheads="1"/>
          </p:cNvSpPr>
          <p:nvPr/>
        </p:nvSpPr>
        <p:spPr bwMode="auto">
          <a:xfrm>
            <a:off x="2171700" y="17526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PB 1</a:t>
            </a:r>
          </a:p>
        </p:txBody>
      </p:sp>
      <p:sp>
        <p:nvSpPr>
          <p:cNvPr id="38933" name="TextBox 103"/>
          <p:cNvSpPr txBox="1">
            <a:spLocks noChangeArrowheads="1"/>
          </p:cNvSpPr>
          <p:nvPr/>
        </p:nvSpPr>
        <p:spPr bwMode="auto">
          <a:xfrm>
            <a:off x="2238375" y="4287838"/>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1800">
                <a:solidFill>
                  <a:srgbClr val="7C7044"/>
                </a:solidFill>
              </a:rPr>
              <a:t>CR</a:t>
            </a:r>
          </a:p>
        </p:txBody>
      </p:sp>
    </p:spTree>
    <p:extLst>
      <p:ext uri="{BB962C8B-B14F-4D97-AF65-F5344CB8AC3E}">
        <p14:creationId xmlns:p14="http://schemas.microsoft.com/office/powerpoint/2010/main" val="2415908570"/>
      </p:ext>
    </p:extLst>
  </p:cSld>
  <p:clrMapOvr>
    <a:masterClrMapping/>
  </p:clrMapOvr>
  <p:transition spd="slow">
    <p:cu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A140131C-42D6-4526-AEC1-F367B79F817E}" type="slidenum">
              <a:rPr lang="en-US" sz="1800">
                <a:solidFill>
                  <a:srgbClr val="7C7044"/>
                </a:solidFill>
                <a:latin typeface="Arial Black" panose="020B0A04020102020204" pitchFamily="34" charset="0"/>
              </a:rPr>
              <a:pPr>
                <a:defRPr/>
              </a:pPr>
              <a:t>77</a:t>
            </a:fld>
            <a:endParaRPr lang="en-US" sz="1800" dirty="0">
              <a:solidFill>
                <a:srgbClr val="7C7044"/>
              </a:solidFill>
              <a:latin typeface="Arial Black" panose="020B0A04020102020204" pitchFamily="34" charset="0"/>
            </a:endParaRPr>
          </a:p>
        </p:txBody>
      </p:sp>
      <p:sp>
        <p:nvSpPr>
          <p:cNvPr id="40962"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sp>
        <p:nvSpPr>
          <p:cNvPr id="41" name="Oval 40"/>
          <p:cNvSpPr/>
          <p:nvPr/>
        </p:nvSpPr>
        <p:spPr>
          <a:xfrm>
            <a:off x="6392863" y="2508250"/>
            <a:ext cx="473075" cy="63023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47" name="Straight Connector 46"/>
          <p:cNvCxnSpPr/>
          <p:nvPr/>
        </p:nvCxnSpPr>
        <p:spPr>
          <a:xfrm>
            <a:off x="1600200" y="16002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543800" y="16002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1" idx="6"/>
          </p:cNvCxnSpPr>
          <p:nvPr/>
        </p:nvCxnSpPr>
        <p:spPr>
          <a:xfrm flipV="1">
            <a:off x="6865938" y="2819400"/>
            <a:ext cx="677862"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600200" y="2817813"/>
            <a:ext cx="59055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968" name="TextBox 67"/>
          <p:cNvSpPr txBox="1">
            <a:spLocks noChangeArrowheads="1"/>
          </p:cNvSpPr>
          <p:nvPr/>
        </p:nvSpPr>
        <p:spPr bwMode="auto">
          <a:xfrm>
            <a:off x="6334125" y="2638425"/>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1800">
                <a:solidFill>
                  <a:srgbClr val="7C7044"/>
                </a:solidFill>
              </a:rPr>
              <a:t>CR</a:t>
            </a:r>
          </a:p>
        </p:txBody>
      </p:sp>
      <p:cxnSp>
        <p:nvCxnSpPr>
          <p:cNvPr id="60" name="Straight Connector 59"/>
          <p:cNvCxnSpPr>
            <a:stCxn id="59" idx="6"/>
            <a:endCxn id="41" idx="2"/>
          </p:cNvCxnSpPr>
          <p:nvPr/>
        </p:nvCxnSpPr>
        <p:spPr>
          <a:xfrm>
            <a:off x="3048000" y="2816225"/>
            <a:ext cx="3344863" cy="6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970" name="Group 51"/>
          <p:cNvGrpSpPr>
            <a:grpSpLocks/>
          </p:cNvGrpSpPr>
          <p:nvPr/>
        </p:nvGrpSpPr>
        <p:grpSpPr bwMode="auto">
          <a:xfrm>
            <a:off x="2209800" y="2228850"/>
            <a:ext cx="838200" cy="685800"/>
            <a:chOff x="1600200" y="304800"/>
            <a:chExt cx="609600" cy="533400"/>
          </a:xfrm>
        </p:grpSpPr>
        <p:sp>
          <p:nvSpPr>
            <p:cNvPr id="58" name="Oval 57"/>
            <p:cNvSpPr/>
            <p:nvPr/>
          </p:nvSpPr>
          <p:spPr>
            <a:xfrm>
              <a:off x="1600200" y="686330"/>
              <a:ext cx="152400" cy="15187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59" name="Oval 58"/>
            <p:cNvSpPr/>
            <p:nvPr/>
          </p:nvSpPr>
          <p:spPr>
            <a:xfrm>
              <a:off x="2057400" y="686330"/>
              <a:ext cx="152400" cy="15187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62" name="Straight Connector 61"/>
            <p:cNvCxnSpPr/>
            <p:nvPr/>
          </p:nvCxnSpPr>
          <p:spPr>
            <a:xfrm>
              <a:off x="1600200" y="609777"/>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05000" y="304800"/>
              <a:ext cx="0" cy="3049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39"/>
          <p:cNvGrpSpPr/>
          <p:nvPr/>
        </p:nvGrpSpPr>
        <p:grpSpPr>
          <a:xfrm>
            <a:off x="6210300" y="4402698"/>
            <a:ext cx="838200" cy="1159902"/>
            <a:chOff x="1676400" y="4030149"/>
            <a:chExt cx="1219200" cy="1540902"/>
          </a:xfrm>
          <a:solidFill>
            <a:srgbClr val="FFFF00"/>
          </a:solidFill>
        </p:grpSpPr>
        <p:sp>
          <p:nvSpPr>
            <p:cNvPr id="77" name="Oval 76"/>
            <p:cNvSpPr/>
            <p:nvPr/>
          </p:nvSpPr>
          <p:spPr>
            <a:xfrm>
              <a:off x="1943100" y="4362450"/>
              <a:ext cx="685800" cy="8382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79" name="Straight Connector 78"/>
            <p:cNvCxnSpPr/>
            <p:nvPr/>
          </p:nvCxnSpPr>
          <p:spPr>
            <a:xfrm>
              <a:off x="2604667" y="5154099"/>
              <a:ext cx="290933" cy="33230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676400" y="4114800"/>
              <a:ext cx="290933" cy="29420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2590800" y="4030149"/>
              <a:ext cx="271883" cy="38945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1676400" y="5181600"/>
              <a:ext cx="271883" cy="38945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972" name="TextBox 84"/>
          <p:cNvSpPr txBox="1">
            <a:spLocks noChangeArrowheads="1"/>
          </p:cNvSpPr>
          <p:nvPr/>
        </p:nvSpPr>
        <p:spPr bwMode="auto">
          <a:xfrm>
            <a:off x="6324600" y="4792663"/>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1800">
                <a:solidFill>
                  <a:srgbClr val="7C7044"/>
                </a:solidFill>
              </a:rPr>
              <a:t>PL</a:t>
            </a:r>
          </a:p>
        </p:txBody>
      </p:sp>
      <p:cxnSp>
        <p:nvCxnSpPr>
          <p:cNvPr id="88" name="Straight Connector 87"/>
          <p:cNvCxnSpPr/>
          <p:nvPr/>
        </p:nvCxnSpPr>
        <p:spPr>
          <a:xfrm flipV="1">
            <a:off x="6858000" y="4953000"/>
            <a:ext cx="677863"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974" name="Group 88"/>
          <p:cNvGrpSpPr>
            <a:grpSpLocks/>
          </p:cNvGrpSpPr>
          <p:nvPr/>
        </p:nvGrpSpPr>
        <p:grpSpPr bwMode="auto">
          <a:xfrm>
            <a:off x="2209800" y="4724400"/>
            <a:ext cx="685800" cy="457200"/>
            <a:chOff x="1600200" y="2057400"/>
            <a:chExt cx="685800" cy="457200"/>
          </a:xfrm>
        </p:grpSpPr>
        <p:grpSp>
          <p:nvGrpSpPr>
            <p:cNvPr id="40980" name="Group 10"/>
            <p:cNvGrpSpPr>
              <a:grpSpLocks/>
            </p:cNvGrpSpPr>
            <p:nvPr/>
          </p:nvGrpSpPr>
          <p:grpSpPr bwMode="auto">
            <a:xfrm>
              <a:off x="1600200" y="2057400"/>
              <a:ext cx="685800" cy="457200"/>
              <a:chOff x="1600200" y="1371600"/>
              <a:chExt cx="685800" cy="457200"/>
            </a:xfrm>
          </p:grpSpPr>
          <p:cxnSp>
            <p:nvCxnSpPr>
              <p:cNvPr id="92" name="Straight Connector 9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Connector 90"/>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8" name="Straight Connector 97"/>
          <p:cNvCxnSpPr/>
          <p:nvPr/>
        </p:nvCxnSpPr>
        <p:spPr>
          <a:xfrm>
            <a:off x="2743200" y="4953000"/>
            <a:ext cx="3649663" cy="6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1600200" y="49530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977" name="TextBox 102"/>
          <p:cNvSpPr txBox="1">
            <a:spLocks noChangeArrowheads="1"/>
          </p:cNvSpPr>
          <p:nvPr/>
        </p:nvSpPr>
        <p:spPr bwMode="auto">
          <a:xfrm>
            <a:off x="2171700" y="17526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PB 1</a:t>
            </a:r>
          </a:p>
        </p:txBody>
      </p:sp>
      <p:sp>
        <p:nvSpPr>
          <p:cNvPr id="40978" name="TextBox 103"/>
          <p:cNvSpPr txBox="1">
            <a:spLocks noChangeArrowheads="1"/>
          </p:cNvSpPr>
          <p:nvPr/>
        </p:nvSpPr>
        <p:spPr bwMode="auto">
          <a:xfrm>
            <a:off x="2238375" y="4287838"/>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1800">
                <a:solidFill>
                  <a:srgbClr val="7C7044"/>
                </a:solidFill>
              </a:rPr>
              <a:t>CR</a:t>
            </a:r>
          </a:p>
        </p:txBody>
      </p:sp>
      <p:sp>
        <p:nvSpPr>
          <p:cNvPr id="40979" name="TextBox 105"/>
          <p:cNvSpPr txBox="1">
            <a:spLocks noChangeArrowheads="1"/>
          </p:cNvSpPr>
          <p:nvPr/>
        </p:nvSpPr>
        <p:spPr bwMode="auto">
          <a:xfrm>
            <a:off x="1828800" y="3500438"/>
            <a:ext cx="5486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200" dirty="0">
                <a:solidFill>
                  <a:srgbClr val="7C7044"/>
                </a:solidFill>
                <a:latin typeface="Arial Black" panose="020B0A04020102020204" pitchFamily="34" charset="0"/>
              </a:rPr>
              <a:t>Convert to PLC Ladder Logic</a:t>
            </a:r>
          </a:p>
        </p:txBody>
      </p:sp>
    </p:spTree>
    <p:extLst>
      <p:ext uri="{BB962C8B-B14F-4D97-AF65-F5344CB8AC3E}">
        <p14:creationId xmlns:p14="http://schemas.microsoft.com/office/powerpoint/2010/main" val="2839535759"/>
      </p:ext>
    </p:extLst>
  </p:cSld>
  <p:clrMapOvr>
    <a:masterClrMapping/>
  </p:clrMapOvr>
  <p:transition spd="slow">
    <p:cu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DEC06580-FF42-4B63-A591-D1183FB613D6}" type="slidenum">
              <a:rPr lang="en-US" sz="1800">
                <a:solidFill>
                  <a:srgbClr val="7C7044"/>
                </a:solidFill>
                <a:latin typeface="Arial Black" panose="020B0A04020102020204" pitchFamily="34" charset="0"/>
              </a:rPr>
              <a:pPr>
                <a:defRPr/>
              </a:pPr>
              <a:t>78</a:t>
            </a:fld>
            <a:endParaRPr lang="en-US" sz="1800" dirty="0">
              <a:solidFill>
                <a:srgbClr val="7C7044"/>
              </a:solidFill>
              <a:latin typeface="Arial Black" panose="020B0A04020102020204" pitchFamily="34" charset="0"/>
            </a:endParaRPr>
          </a:p>
        </p:txBody>
      </p:sp>
      <p:grpSp>
        <p:nvGrpSpPr>
          <p:cNvPr id="43010" name="Group 2"/>
          <p:cNvGrpSpPr>
            <a:grpSpLocks/>
          </p:cNvGrpSpPr>
          <p:nvPr/>
        </p:nvGrpSpPr>
        <p:grpSpPr bwMode="auto">
          <a:xfrm>
            <a:off x="1600200" y="2133600"/>
            <a:ext cx="5943600" cy="2057400"/>
            <a:chOff x="457200" y="3886200"/>
            <a:chExt cx="5943600" cy="2057400"/>
          </a:xfrm>
        </p:grpSpPr>
        <p:grpSp>
          <p:nvGrpSpPr>
            <p:cNvPr id="43013" name="Group 5"/>
            <p:cNvGrpSpPr>
              <a:grpSpLocks/>
            </p:cNvGrpSpPr>
            <p:nvPr/>
          </p:nvGrpSpPr>
          <p:grpSpPr bwMode="auto">
            <a:xfrm>
              <a:off x="990600" y="4610100"/>
              <a:ext cx="685800" cy="457200"/>
              <a:chOff x="1600200" y="1371600"/>
              <a:chExt cx="685800" cy="457200"/>
            </a:xfrm>
          </p:grpSpPr>
          <p:cxnSp>
            <p:nvCxnSpPr>
              <p:cNvPr id="17" name="Straight Connector 16"/>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014" name="Group 31"/>
            <p:cNvGrpSpPr>
              <a:grpSpLocks/>
            </p:cNvGrpSpPr>
            <p:nvPr/>
          </p:nvGrpSpPr>
          <p:grpSpPr bwMode="auto">
            <a:xfrm>
              <a:off x="4962525" y="4572000"/>
              <a:ext cx="1028700" cy="533400"/>
              <a:chOff x="2667000" y="1295400"/>
              <a:chExt cx="1143000" cy="609600"/>
            </a:xfrm>
          </p:grpSpPr>
          <p:sp>
            <p:nvSpPr>
              <p:cNvPr id="14" name="Double Bracket 13"/>
              <p:cNvSpPr/>
              <p:nvPr/>
            </p:nvSpPr>
            <p:spPr>
              <a:xfrm>
                <a:off x="2896306" y="1295400"/>
                <a:ext cx="684389"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5" name="Straight Connector 14"/>
              <p:cNvCxnSpPr/>
              <p:nvPr/>
            </p:nvCxnSpPr>
            <p:spPr>
              <a:xfrm>
                <a:off x="2667000" y="1600200"/>
                <a:ext cx="2293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580694" y="1600200"/>
                <a:ext cx="2293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6"/>
            <p:cNvCxnSpPr/>
            <p:nvPr/>
          </p:nvCxnSpPr>
          <p:spPr>
            <a:xfrm>
              <a:off x="457200" y="3886200"/>
              <a:ext cx="0" cy="2057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400800" y="3886200"/>
              <a:ext cx="0" cy="2057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943600" y="48387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0200" y="4838700"/>
              <a:ext cx="342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48387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020" name="TextBox 11"/>
            <p:cNvSpPr txBox="1">
              <a:spLocks noChangeArrowheads="1"/>
            </p:cNvSpPr>
            <p:nvPr/>
          </p:nvSpPr>
          <p:spPr bwMode="auto">
            <a:xfrm>
              <a:off x="971550" y="3972580"/>
              <a:ext cx="91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000">
                  <a:solidFill>
                    <a:srgbClr val="7C7044"/>
                  </a:solidFill>
                </a:rPr>
                <a:t>PB 1</a:t>
              </a:r>
            </a:p>
          </p:txBody>
        </p:sp>
        <p:sp>
          <p:nvSpPr>
            <p:cNvPr id="43021" name="TextBox 12"/>
            <p:cNvSpPr txBox="1">
              <a:spLocks noChangeArrowheads="1"/>
            </p:cNvSpPr>
            <p:nvPr/>
          </p:nvSpPr>
          <p:spPr bwMode="auto">
            <a:xfrm>
              <a:off x="5191125" y="46482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1800">
                  <a:solidFill>
                    <a:srgbClr val="7C7044"/>
                  </a:solidFill>
                </a:rPr>
                <a:t>PL</a:t>
              </a:r>
            </a:p>
          </p:txBody>
        </p:sp>
      </p:grpSp>
      <p:sp>
        <p:nvSpPr>
          <p:cNvPr id="43011" name="TextBox 20"/>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23" name="Straight Connector 22"/>
          <p:cNvCxnSpPr/>
          <p:nvPr/>
        </p:nvCxnSpPr>
        <p:spPr>
          <a:xfrm flipH="1">
            <a:off x="2286000" y="2895600"/>
            <a:ext cx="3810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157294"/>
      </p:ext>
    </p:extLst>
  </p:cSld>
  <p:clrMapOvr>
    <a:masterClrMapping/>
  </p:clrMapOvr>
  <p:transition spd="slow">
    <p:cu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7FE96616-4147-474A-895E-C16DF2809186}" type="slidenum">
              <a:rPr lang="en-US" sz="1800">
                <a:solidFill>
                  <a:srgbClr val="7C7044"/>
                </a:solidFill>
                <a:latin typeface="Arial Black" panose="020B0A04020102020204" pitchFamily="34" charset="0"/>
              </a:rPr>
              <a:pPr>
                <a:defRPr/>
              </a:pPr>
              <a:t>79</a:t>
            </a:fld>
            <a:endParaRPr lang="en-US" sz="1800" dirty="0">
              <a:solidFill>
                <a:srgbClr val="7C7044"/>
              </a:solidFill>
              <a:latin typeface="Arial Black" panose="020B0A04020102020204" pitchFamily="34" charset="0"/>
            </a:endParaRPr>
          </a:p>
        </p:txBody>
      </p:sp>
      <p:sp>
        <p:nvSpPr>
          <p:cNvPr id="45058"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1295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061" name="Group 32"/>
          <p:cNvGrpSpPr>
            <a:grpSpLocks/>
          </p:cNvGrpSpPr>
          <p:nvPr/>
        </p:nvGrpSpPr>
        <p:grpSpPr bwMode="auto">
          <a:xfrm>
            <a:off x="3314700" y="5553075"/>
            <a:ext cx="685800" cy="457200"/>
            <a:chOff x="1600200" y="1371600"/>
            <a:chExt cx="685800" cy="457200"/>
          </a:xfrm>
        </p:grpSpPr>
        <p:cxnSp>
          <p:nvCxnSpPr>
            <p:cNvPr id="34" name="Straight Connector 3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062" name="Group 37"/>
          <p:cNvGrpSpPr>
            <a:grpSpLocks/>
          </p:cNvGrpSpPr>
          <p:nvPr/>
        </p:nvGrpSpPr>
        <p:grpSpPr bwMode="auto">
          <a:xfrm>
            <a:off x="5143500" y="1905000"/>
            <a:ext cx="685800" cy="457200"/>
            <a:chOff x="1600200" y="2057400"/>
            <a:chExt cx="685800" cy="457200"/>
          </a:xfrm>
        </p:grpSpPr>
        <p:grpSp>
          <p:nvGrpSpPr>
            <p:cNvPr id="45118" name="Group 38"/>
            <p:cNvGrpSpPr>
              <a:grpSpLocks/>
            </p:cNvGrpSpPr>
            <p:nvPr/>
          </p:nvGrpSpPr>
          <p:grpSpPr bwMode="auto">
            <a:xfrm>
              <a:off x="1600200" y="2057400"/>
              <a:ext cx="685800" cy="457200"/>
              <a:chOff x="1600200" y="1371600"/>
              <a:chExt cx="685800" cy="457200"/>
            </a:xfrm>
          </p:grpSpPr>
          <p:cxnSp>
            <p:nvCxnSpPr>
              <p:cNvPr id="42" name="Straight Connector 4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39"/>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063" name="Group 45"/>
          <p:cNvGrpSpPr>
            <a:grpSpLocks/>
          </p:cNvGrpSpPr>
          <p:nvPr/>
        </p:nvGrpSpPr>
        <p:grpSpPr bwMode="auto">
          <a:xfrm>
            <a:off x="3352800" y="4343400"/>
            <a:ext cx="609600" cy="533400"/>
            <a:chOff x="1600200" y="304800"/>
            <a:chExt cx="609600" cy="533400"/>
          </a:xfrm>
        </p:grpSpPr>
        <p:sp>
          <p:nvSpPr>
            <p:cNvPr id="48" name="Oval 47"/>
            <p:cNvSpPr/>
            <p:nvPr/>
          </p:nvSpPr>
          <p:spPr>
            <a:xfrm>
              <a:off x="16002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9" name="Oval 48"/>
            <p:cNvSpPr/>
            <p:nvPr/>
          </p:nvSpPr>
          <p:spPr>
            <a:xfrm>
              <a:off x="20574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0" name="Straight Connector 49"/>
            <p:cNvCxnSpPr/>
            <p:nvPr/>
          </p:nvCxnSpPr>
          <p:spPr>
            <a:xfrm>
              <a:off x="1600200" y="6096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905000" y="3048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064" name="Group 53"/>
          <p:cNvGrpSpPr>
            <a:grpSpLocks/>
          </p:cNvGrpSpPr>
          <p:nvPr/>
        </p:nvGrpSpPr>
        <p:grpSpPr bwMode="auto">
          <a:xfrm>
            <a:off x="1752600" y="1905000"/>
            <a:ext cx="609600" cy="304800"/>
            <a:chOff x="2438400" y="547681"/>
            <a:chExt cx="609600" cy="304800"/>
          </a:xfrm>
        </p:grpSpPr>
        <p:sp>
          <p:nvSpPr>
            <p:cNvPr id="55" name="Oval 54"/>
            <p:cNvSpPr/>
            <p:nvPr/>
          </p:nvSpPr>
          <p:spPr>
            <a:xfrm>
              <a:off x="2438400" y="685794"/>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56" name="Oval 55"/>
            <p:cNvSpPr/>
            <p:nvPr/>
          </p:nvSpPr>
          <p:spPr>
            <a:xfrm>
              <a:off x="2895600" y="685794"/>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7" name="Straight Connector 56"/>
            <p:cNvCxnSpPr/>
            <p:nvPr/>
          </p:nvCxnSpPr>
          <p:spPr>
            <a:xfrm>
              <a:off x="2438400" y="852481"/>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743200" y="547681"/>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065" name="Group 70"/>
          <p:cNvGrpSpPr>
            <a:grpSpLocks/>
          </p:cNvGrpSpPr>
          <p:nvPr/>
        </p:nvGrpSpPr>
        <p:grpSpPr bwMode="auto">
          <a:xfrm>
            <a:off x="5143500" y="4572000"/>
            <a:ext cx="685800" cy="457200"/>
            <a:chOff x="1600200" y="2057400"/>
            <a:chExt cx="685800" cy="457200"/>
          </a:xfrm>
        </p:grpSpPr>
        <p:grpSp>
          <p:nvGrpSpPr>
            <p:cNvPr id="45104" name="Group 38"/>
            <p:cNvGrpSpPr>
              <a:grpSpLocks/>
            </p:cNvGrpSpPr>
            <p:nvPr/>
          </p:nvGrpSpPr>
          <p:grpSpPr bwMode="auto">
            <a:xfrm>
              <a:off x="1600200" y="2057400"/>
              <a:ext cx="685800" cy="457200"/>
              <a:chOff x="1600200" y="1371600"/>
              <a:chExt cx="685800" cy="457200"/>
            </a:xfrm>
          </p:grpSpPr>
          <p:cxnSp>
            <p:nvCxnSpPr>
              <p:cNvPr id="74" name="Straight Connector 7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066" name="Group 88"/>
          <p:cNvGrpSpPr>
            <a:grpSpLocks/>
          </p:cNvGrpSpPr>
          <p:nvPr/>
        </p:nvGrpSpPr>
        <p:grpSpPr bwMode="auto">
          <a:xfrm>
            <a:off x="3352800" y="1676400"/>
            <a:ext cx="609600" cy="533400"/>
            <a:chOff x="1600200" y="304800"/>
            <a:chExt cx="609600" cy="533400"/>
          </a:xfrm>
        </p:grpSpPr>
        <p:sp>
          <p:nvSpPr>
            <p:cNvPr id="90" name="Oval 89"/>
            <p:cNvSpPr/>
            <p:nvPr/>
          </p:nvSpPr>
          <p:spPr>
            <a:xfrm>
              <a:off x="16002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1" name="Oval 90"/>
            <p:cNvSpPr/>
            <p:nvPr/>
          </p:nvSpPr>
          <p:spPr>
            <a:xfrm>
              <a:off x="20574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96" name="Straight Connector 95"/>
            <p:cNvCxnSpPr/>
            <p:nvPr/>
          </p:nvCxnSpPr>
          <p:spPr>
            <a:xfrm>
              <a:off x="1600200" y="6096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905000" y="3048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067" name="Group 98"/>
          <p:cNvGrpSpPr>
            <a:grpSpLocks/>
          </p:cNvGrpSpPr>
          <p:nvPr/>
        </p:nvGrpSpPr>
        <p:grpSpPr bwMode="auto">
          <a:xfrm>
            <a:off x="3276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a:off x="2743200" y="2133600"/>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572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572000"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9624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432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63" idx="6"/>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791200" y="4800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64" idx="6"/>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91" idx="6"/>
          </p:cNvCxnSpPr>
          <p:nvPr/>
        </p:nvCxnSpPr>
        <p:spPr>
          <a:xfrm>
            <a:off x="3962400" y="2133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56" idx="6"/>
            <a:endCxn id="90" idx="2"/>
          </p:cNvCxnSpPr>
          <p:nvPr/>
        </p:nvCxnSpPr>
        <p:spPr>
          <a:xfrm>
            <a:off x="2362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886200" y="31242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743200" y="3124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49" idx="6"/>
          </p:cNvCxnSpPr>
          <p:nvPr/>
        </p:nvCxnSpPr>
        <p:spPr>
          <a:xfrm>
            <a:off x="3962400" y="4800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48" idx="2"/>
          </p:cNvCxnSpPr>
          <p:nvPr/>
        </p:nvCxnSpPr>
        <p:spPr>
          <a:xfrm flipH="1">
            <a:off x="27432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95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084" name="TextBox 144"/>
          <p:cNvSpPr txBox="1">
            <a:spLocks noChangeArrowheads="1"/>
          </p:cNvSpPr>
          <p:nvPr/>
        </p:nvSpPr>
        <p:spPr bwMode="auto">
          <a:xfrm>
            <a:off x="172402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STOP</a:t>
            </a:r>
          </a:p>
        </p:txBody>
      </p:sp>
      <p:sp>
        <p:nvSpPr>
          <p:cNvPr id="45085" name="TextBox 145"/>
          <p:cNvSpPr txBox="1">
            <a:spLocks noChangeArrowheads="1"/>
          </p:cNvSpPr>
          <p:nvPr/>
        </p:nvSpPr>
        <p:spPr bwMode="auto">
          <a:xfrm>
            <a:off x="3314700" y="13144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FWD</a:t>
            </a:r>
          </a:p>
        </p:txBody>
      </p:sp>
      <p:sp>
        <p:nvSpPr>
          <p:cNvPr id="45086" name="TextBox 146"/>
          <p:cNvSpPr txBox="1">
            <a:spLocks noChangeArrowheads="1"/>
          </p:cNvSpPr>
          <p:nvPr/>
        </p:nvSpPr>
        <p:spPr bwMode="auto">
          <a:xfrm>
            <a:off x="3314700" y="38957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REV</a:t>
            </a:r>
          </a:p>
        </p:txBody>
      </p:sp>
      <p:sp>
        <p:nvSpPr>
          <p:cNvPr id="45087" name="TextBox 147"/>
          <p:cNvSpPr txBox="1">
            <a:spLocks noChangeArrowheads="1"/>
          </p:cNvSpPr>
          <p:nvPr/>
        </p:nvSpPr>
        <p:spPr bwMode="auto">
          <a:xfrm>
            <a:off x="6638925" y="18954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F</a:t>
            </a:r>
          </a:p>
        </p:txBody>
      </p:sp>
      <p:sp>
        <p:nvSpPr>
          <p:cNvPr id="45088" name="TextBox 148"/>
          <p:cNvSpPr txBox="1">
            <a:spLocks noChangeArrowheads="1"/>
          </p:cNvSpPr>
          <p:nvPr/>
        </p:nvSpPr>
        <p:spPr bwMode="auto">
          <a:xfrm>
            <a:off x="6629400" y="45672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R</a:t>
            </a:r>
          </a:p>
        </p:txBody>
      </p:sp>
      <p:sp>
        <p:nvSpPr>
          <p:cNvPr id="45089" name="TextBox 149"/>
          <p:cNvSpPr txBox="1">
            <a:spLocks noChangeArrowheads="1"/>
          </p:cNvSpPr>
          <p:nvPr/>
        </p:nvSpPr>
        <p:spPr bwMode="auto">
          <a:xfrm>
            <a:off x="513397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R-1</a:t>
            </a:r>
          </a:p>
        </p:txBody>
      </p:sp>
      <p:sp>
        <p:nvSpPr>
          <p:cNvPr id="45090" name="TextBox 150"/>
          <p:cNvSpPr txBox="1">
            <a:spLocks noChangeArrowheads="1"/>
          </p:cNvSpPr>
          <p:nvPr/>
        </p:nvSpPr>
        <p:spPr bwMode="auto">
          <a:xfrm>
            <a:off x="5133975"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F-1</a:t>
            </a:r>
          </a:p>
        </p:txBody>
      </p:sp>
      <p:sp>
        <p:nvSpPr>
          <p:cNvPr id="45091" name="TextBox 151"/>
          <p:cNvSpPr txBox="1">
            <a:spLocks noChangeArrowheads="1"/>
          </p:cNvSpPr>
          <p:nvPr/>
        </p:nvSpPr>
        <p:spPr bwMode="auto">
          <a:xfrm>
            <a:off x="3305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F-2</a:t>
            </a:r>
          </a:p>
        </p:txBody>
      </p:sp>
      <p:sp>
        <p:nvSpPr>
          <p:cNvPr id="45092" name="TextBox 152"/>
          <p:cNvSpPr txBox="1">
            <a:spLocks noChangeArrowheads="1"/>
          </p:cNvSpPr>
          <p:nvPr/>
        </p:nvSpPr>
        <p:spPr bwMode="auto">
          <a:xfrm>
            <a:off x="3314700" y="51625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R-2</a:t>
            </a:r>
          </a:p>
        </p:txBody>
      </p:sp>
      <p:sp>
        <p:nvSpPr>
          <p:cNvPr id="163" name="Oval 162"/>
          <p:cNvSpPr/>
          <p:nvPr/>
        </p:nvSpPr>
        <p:spPr>
          <a:xfrm>
            <a:off x="6572250" y="1743075"/>
            <a:ext cx="6858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64" name="Oval 163"/>
          <p:cNvSpPr/>
          <p:nvPr/>
        </p:nvSpPr>
        <p:spPr>
          <a:xfrm>
            <a:off x="6572250" y="4419600"/>
            <a:ext cx="6858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77" name="TextBox 76"/>
          <p:cNvSpPr txBox="1">
            <a:spLocks noChangeArrowheads="1"/>
          </p:cNvSpPr>
          <p:nvPr/>
        </p:nvSpPr>
        <p:spPr bwMode="auto">
          <a:xfrm>
            <a:off x="1905000" y="6053587"/>
            <a:ext cx="574548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2200" dirty="0">
                <a:solidFill>
                  <a:srgbClr val="7C7044"/>
                </a:solidFill>
                <a:latin typeface="Arial Black" panose="020B0A04020102020204" pitchFamily="34" charset="0"/>
              </a:rPr>
              <a:t>What will happen if FWD is pushed?</a:t>
            </a:r>
          </a:p>
        </p:txBody>
      </p:sp>
    </p:spTree>
    <p:extLst>
      <p:ext uri="{BB962C8B-B14F-4D97-AF65-F5344CB8AC3E}">
        <p14:creationId xmlns:p14="http://schemas.microsoft.com/office/powerpoint/2010/main" val="389464549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6525"/>
            <a:ext cx="8762999" cy="685800"/>
          </a:xfrm>
        </p:spPr>
        <p:txBody>
          <a:bodyPr/>
          <a:lstStyle/>
          <a:p>
            <a:r>
              <a:rPr lang="en-US" b="1" dirty="0">
                <a:solidFill>
                  <a:srgbClr val="7C7044"/>
                </a:solidFill>
                <a:cs typeface="Arial" pitchFamily="34" charset="0"/>
              </a:rPr>
              <a:t>SESSION </a:t>
            </a:r>
            <a:r>
              <a:rPr lang="en-US" b="1" dirty="0" smtClean="0">
                <a:solidFill>
                  <a:srgbClr val="7C7044"/>
                </a:solidFill>
                <a:cs typeface="Arial" pitchFamily="34" charset="0"/>
              </a:rPr>
              <a:t>I: </a:t>
            </a:r>
            <a:r>
              <a:rPr lang="en-US" b="1" dirty="0">
                <a:solidFill>
                  <a:srgbClr val="7C7044"/>
                </a:solidFill>
                <a:cs typeface="Arial" pitchFamily="34" charset="0"/>
              </a:rPr>
              <a:t>LEARNING OBJECTIVES</a:t>
            </a:r>
            <a:endParaRPr lang="en-US" dirty="0">
              <a:solidFill>
                <a:srgbClr val="7C7044"/>
              </a:solidFill>
            </a:endParaRPr>
          </a:p>
        </p:txBody>
      </p:sp>
      <p:sp>
        <p:nvSpPr>
          <p:cNvPr id="3" name="Content Placeholder 2"/>
          <p:cNvSpPr>
            <a:spLocks noGrp="1"/>
          </p:cNvSpPr>
          <p:nvPr>
            <p:ph idx="1"/>
          </p:nvPr>
        </p:nvSpPr>
        <p:spPr>
          <a:xfrm>
            <a:off x="548640" y="1463040"/>
            <a:ext cx="8001000" cy="4572000"/>
          </a:xfrm>
        </p:spPr>
        <p:txBody>
          <a:bodyPr/>
          <a:lstStyle/>
          <a:p>
            <a:pPr marL="228600" indent="-228600">
              <a:spcBef>
                <a:spcPts val="1200"/>
              </a:spcBef>
              <a:spcAft>
                <a:spcPts val="0"/>
              </a:spcAft>
              <a:buFont typeface="Arial" panose="020B0604020202020204" pitchFamily="34" charset="0"/>
              <a:buChar char="•"/>
              <a:defRPr/>
            </a:pPr>
            <a:r>
              <a:rPr lang="en-US" sz="2800" dirty="0" smtClean="0">
                <a:solidFill>
                  <a:srgbClr val="7C7044"/>
                </a:solidFill>
              </a:rPr>
              <a:t>At the conclusion of this session, participants will understand principles related to:</a:t>
            </a:r>
          </a:p>
          <a:p>
            <a:pPr>
              <a:spcBef>
                <a:spcPts val="1200"/>
              </a:spcBef>
              <a:spcAft>
                <a:spcPts val="0"/>
              </a:spcAft>
              <a:buFont typeface="Courier New" panose="02070309020205020404" pitchFamily="49" charset="0"/>
              <a:buChar char="o"/>
              <a:defRPr/>
            </a:pPr>
            <a:r>
              <a:rPr lang="en-US" sz="2200" dirty="0" smtClean="0">
                <a:solidFill>
                  <a:srgbClr val="7C7044"/>
                </a:solidFill>
              </a:rPr>
              <a:t>Identify Schematic Symbols</a:t>
            </a:r>
          </a:p>
          <a:p>
            <a:pPr marL="800100" lvl="1" indent="-342900">
              <a:spcBef>
                <a:spcPts val="0"/>
              </a:spcBef>
              <a:spcAft>
                <a:spcPts val="0"/>
              </a:spcAft>
              <a:buFont typeface="Wingdings" panose="05000000000000000000" pitchFamily="2" charset="2"/>
              <a:buChar char="§"/>
            </a:pPr>
            <a:r>
              <a:rPr lang="en-US" sz="2000" dirty="0" smtClean="0">
                <a:solidFill>
                  <a:srgbClr val="7C7044"/>
                </a:solidFill>
                <a:cs typeface="Arial" pitchFamily="34" charset="0"/>
              </a:rPr>
              <a:t>Normally Open </a:t>
            </a:r>
          </a:p>
          <a:p>
            <a:pPr marL="800100" lvl="1" indent="-342900">
              <a:spcBef>
                <a:spcPts val="0"/>
              </a:spcBef>
              <a:spcAft>
                <a:spcPts val="0"/>
              </a:spcAft>
              <a:buFont typeface="Wingdings" panose="05000000000000000000" pitchFamily="2" charset="2"/>
              <a:buChar char="§"/>
            </a:pPr>
            <a:r>
              <a:rPr lang="en-US" sz="2000" dirty="0" smtClean="0">
                <a:solidFill>
                  <a:srgbClr val="7C7044"/>
                </a:solidFill>
                <a:cs typeface="Arial" pitchFamily="34" charset="0"/>
              </a:rPr>
              <a:t>Normally Closed</a:t>
            </a:r>
          </a:p>
          <a:p>
            <a:pPr marL="800100" lvl="1" indent="-342900">
              <a:spcBef>
                <a:spcPts val="0"/>
              </a:spcBef>
              <a:spcAft>
                <a:spcPts val="0"/>
              </a:spcAft>
              <a:buFont typeface="Wingdings" panose="05000000000000000000" pitchFamily="2" charset="2"/>
              <a:buChar char="§"/>
            </a:pPr>
            <a:r>
              <a:rPr lang="en-US" sz="2000" dirty="0" smtClean="0">
                <a:solidFill>
                  <a:srgbClr val="7C7044"/>
                </a:solidFill>
                <a:cs typeface="Arial" pitchFamily="34" charset="0"/>
              </a:rPr>
              <a:t>Examine On</a:t>
            </a:r>
          </a:p>
          <a:p>
            <a:pPr marL="800100" lvl="1" indent="-342900">
              <a:spcBef>
                <a:spcPts val="0"/>
              </a:spcBef>
              <a:spcAft>
                <a:spcPts val="0"/>
              </a:spcAft>
              <a:buFont typeface="Wingdings" panose="05000000000000000000" pitchFamily="2" charset="2"/>
              <a:buChar char="§"/>
            </a:pPr>
            <a:r>
              <a:rPr lang="en-US" sz="2000" dirty="0" smtClean="0">
                <a:solidFill>
                  <a:srgbClr val="7C7044"/>
                </a:solidFill>
                <a:cs typeface="Arial" pitchFamily="34" charset="0"/>
              </a:rPr>
              <a:t>Examine Off</a:t>
            </a:r>
            <a:endParaRPr lang="en-US" sz="2000" dirty="0">
              <a:solidFill>
                <a:srgbClr val="7C7044"/>
              </a:solidFill>
              <a:cs typeface="Arial" pitchFamily="34" charset="0"/>
            </a:endParaRPr>
          </a:p>
        </p:txBody>
      </p:sp>
      <p:sp>
        <p:nvSpPr>
          <p:cNvPr id="4"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8</a:t>
            </a:fld>
            <a:endParaRPr lang="en-US" dirty="0">
              <a:solidFill>
                <a:srgbClr val="7C7044"/>
              </a:solidFill>
            </a:endParaRPr>
          </a:p>
        </p:txBody>
      </p:sp>
    </p:spTree>
    <p:extLst>
      <p:ext uri="{BB962C8B-B14F-4D97-AF65-F5344CB8AC3E}">
        <p14:creationId xmlns:p14="http://schemas.microsoft.com/office/powerpoint/2010/main" val="227616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 name="Oval 162"/>
          <p:cNvSpPr/>
          <p:nvPr/>
        </p:nvSpPr>
        <p:spPr>
          <a:xfrm>
            <a:off x="6572250" y="1743075"/>
            <a:ext cx="685800" cy="7620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37252D35-ECA0-498B-A3A6-78CA0753EC58}" type="slidenum">
              <a:rPr lang="en-US" sz="1800">
                <a:solidFill>
                  <a:srgbClr val="7C7044"/>
                </a:solidFill>
                <a:latin typeface="Arial Black" panose="020B0A04020102020204" pitchFamily="34" charset="0"/>
              </a:rPr>
              <a:pPr>
                <a:defRPr/>
              </a:pPr>
              <a:t>80</a:t>
            </a:fld>
            <a:endParaRPr lang="en-US" sz="1800" dirty="0">
              <a:solidFill>
                <a:srgbClr val="7C7044"/>
              </a:solidFill>
              <a:latin typeface="Arial Black" panose="020B0A04020102020204" pitchFamily="34" charset="0"/>
            </a:endParaRPr>
          </a:p>
        </p:txBody>
      </p:sp>
      <p:sp>
        <p:nvSpPr>
          <p:cNvPr id="47107"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1295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7110" name="Group 32"/>
          <p:cNvGrpSpPr>
            <a:grpSpLocks/>
          </p:cNvGrpSpPr>
          <p:nvPr/>
        </p:nvGrpSpPr>
        <p:grpSpPr bwMode="auto">
          <a:xfrm>
            <a:off x="3314700" y="5553075"/>
            <a:ext cx="685800" cy="457200"/>
            <a:chOff x="1600200" y="1371600"/>
            <a:chExt cx="685800" cy="457200"/>
          </a:xfrm>
        </p:grpSpPr>
        <p:cxnSp>
          <p:nvCxnSpPr>
            <p:cNvPr id="34" name="Straight Connector 3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111" name="Group 37"/>
          <p:cNvGrpSpPr>
            <a:grpSpLocks/>
          </p:cNvGrpSpPr>
          <p:nvPr/>
        </p:nvGrpSpPr>
        <p:grpSpPr bwMode="auto">
          <a:xfrm>
            <a:off x="5143500" y="1905000"/>
            <a:ext cx="685800" cy="457200"/>
            <a:chOff x="1600200" y="2057400"/>
            <a:chExt cx="685800" cy="457200"/>
          </a:xfrm>
        </p:grpSpPr>
        <p:grpSp>
          <p:nvGrpSpPr>
            <p:cNvPr id="47164" name="Group 38"/>
            <p:cNvGrpSpPr>
              <a:grpSpLocks/>
            </p:cNvGrpSpPr>
            <p:nvPr/>
          </p:nvGrpSpPr>
          <p:grpSpPr bwMode="auto">
            <a:xfrm>
              <a:off x="1600200" y="2057400"/>
              <a:ext cx="685800" cy="457200"/>
              <a:chOff x="1600200" y="1371600"/>
              <a:chExt cx="685800" cy="457200"/>
            </a:xfrm>
          </p:grpSpPr>
          <p:cxnSp>
            <p:nvCxnSpPr>
              <p:cNvPr id="42" name="Straight Connector 4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39"/>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112" name="Group 45"/>
          <p:cNvGrpSpPr>
            <a:grpSpLocks/>
          </p:cNvGrpSpPr>
          <p:nvPr/>
        </p:nvGrpSpPr>
        <p:grpSpPr bwMode="auto">
          <a:xfrm>
            <a:off x="3352800" y="4343400"/>
            <a:ext cx="609600" cy="533400"/>
            <a:chOff x="1600200" y="304800"/>
            <a:chExt cx="609600" cy="533400"/>
          </a:xfrm>
        </p:grpSpPr>
        <p:sp>
          <p:nvSpPr>
            <p:cNvPr id="48" name="Oval 47"/>
            <p:cNvSpPr/>
            <p:nvPr/>
          </p:nvSpPr>
          <p:spPr>
            <a:xfrm>
              <a:off x="16002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9" name="Oval 48"/>
            <p:cNvSpPr/>
            <p:nvPr/>
          </p:nvSpPr>
          <p:spPr>
            <a:xfrm>
              <a:off x="20574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0" name="Straight Connector 49"/>
            <p:cNvCxnSpPr/>
            <p:nvPr/>
          </p:nvCxnSpPr>
          <p:spPr>
            <a:xfrm>
              <a:off x="1600200" y="6096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905000" y="3048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113" name="Group 53"/>
          <p:cNvGrpSpPr>
            <a:grpSpLocks/>
          </p:cNvGrpSpPr>
          <p:nvPr/>
        </p:nvGrpSpPr>
        <p:grpSpPr bwMode="auto">
          <a:xfrm>
            <a:off x="1752600" y="1905000"/>
            <a:ext cx="609600" cy="304800"/>
            <a:chOff x="2438400" y="547681"/>
            <a:chExt cx="609600" cy="304800"/>
          </a:xfrm>
        </p:grpSpPr>
        <p:sp>
          <p:nvSpPr>
            <p:cNvPr id="55" name="Oval 54"/>
            <p:cNvSpPr/>
            <p:nvPr/>
          </p:nvSpPr>
          <p:spPr>
            <a:xfrm>
              <a:off x="2438400" y="685794"/>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56" name="Oval 55"/>
            <p:cNvSpPr/>
            <p:nvPr/>
          </p:nvSpPr>
          <p:spPr>
            <a:xfrm>
              <a:off x="2895600" y="685794"/>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7" name="Straight Connector 56"/>
            <p:cNvCxnSpPr/>
            <p:nvPr/>
          </p:nvCxnSpPr>
          <p:spPr>
            <a:xfrm>
              <a:off x="2438400" y="852481"/>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743200" y="547681"/>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114" name="Group 38"/>
          <p:cNvGrpSpPr>
            <a:grpSpLocks/>
          </p:cNvGrpSpPr>
          <p:nvPr/>
        </p:nvGrpSpPr>
        <p:grpSpPr bwMode="auto">
          <a:xfrm>
            <a:off x="5143500" y="4572000"/>
            <a:ext cx="685800" cy="457200"/>
            <a:chOff x="1600200" y="1371600"/>
            <a:chExt cx="685800" cy="457200"/>
          </a:xfrm>
        </p:grpSpPr>
        <p:cxnSp>
          <p:nvCxnSpPr>
            <p:cNvPr id="74" name="Straight Connector 7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flipV="1">
            <a:off x="3429000" y="28956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3352800" y="2057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1" name="Oval 90"/>
          <p:cNvSpPr/>
          <p:nvPr/>
        </p:nvSpPr>
        <p:spPr>
          <a:xfrm>
            <a:off x="3810000" y="2057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96" name="Straight Connector 95"/>
          <p:cNvCxnSpPr/>
          <p:nvPr/>
        </p:nvCxnSpPr>
        <p:spPr>
          <a:xfrm>
            <a:off x="3352800" y="20574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657600" y="17526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7120" name="Group 98"/>
          <p:cNvGrpSpPr>
            <a:grpSpLocks/>
          </p:cNvGrpSpPr>
          <p:nvPr/>
        </p:nvGrpSpPr>
        <p:grpSpPr bwMode="auto">
          <a:xfrm>
            <a:off x="3276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a:off x="2743200" y="2133600"/>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572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572000"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9624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432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63" idx="6"/>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791200" y="4800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64" idx="6"/>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91" idx="6"/>
          </p:cNvCxnSpPr>
          <p:nvPr/>
        </p:nvCxnSpPr>
        <p:spPr>
          <a:xfrm>
            <a:off x="3962400" y="2133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56" idx="6"/>
            <a:endCxn id="90" idx="2"/>
          </p:cNvCxnSpPr>
          <p:nvPr/>
        </p:nvCxnSpPr>
        <p:spPr>
          <a:xfrm>
            <a:off x="2362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886200" y="31242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743200" y="3124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49" idx="6"/>
          </p:cNvCxnSpPr>
          <p:nvPr/>
        </p:nvCxnSpPr>
        <p:spPr>
          <a:xfrm>
            <a:off x="3962400" y="4800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48" idx="2"/>
          </p:cNvCxnSpPr>
          <p:nvPr/>
        </p:nvCxnSpPr>
        <p:spPr>
          <a:xfrm flipH="1">
            <a:off x="27432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95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137" name="TextBox 144"/>
          <p:cNvSpPr txBox="1">
            <a:spLocks noChangeArrowheads="1"/>
          </p:cNvSpPr>
          <p:nvPr/>
        </p:nvSpPr>
        <p:spPr bwMode="auto">
          <a:xfrm>
            <a:off x="172402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STOP</a:t>
            </a:r>
          </a:p>
        </p:txBody>
      </p:sp>
      <p:sp>
        <p:nvSpPr>
          <p:cNvPr id="47138" name="TextBox 145"/>
          <p:cNvSpPr txBox="1">
            <a:spLocks noChangeArrowheads="1"/>
          </p:cNvSpPr>
          <p:nvPr/>
        </p:nvSpPr>
        <p:spPr bwMode="auto">
          <a:xfrm>
            <a:off x="3314700" y="13144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FWD</a:t>
            </a:r>
          </a:p>
        </p:txBody>
      </p:sp>
      <p:sp>
        <p:nvSpPr>
          <p:cNvPr id="47139" name="TextBox 146"/>
          <p:cNvSpPr txBox="1">
            <a:spLocks noChangeArrowheads="1"/>
          </p:cNvSpPr>
          <p:nvPr/>
        </p:nvSpPr>
        <p:spPr bwMode="auto">
          <a:xfrm>
            <a:off x="3314700" y="38957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REV</a:t>
            </a:r>
          </a:p>
        </p:txBody>
      </p:sp>
      <p:sp>
        <p:nvSpPr>
          <p:cNvPr id="47140" name="TextBox 147"/>
          <p:cNvSpPr txBox="1">
            <a:spLocks noChangeArrowheads="1"/>
          </p:cNvSpPr>
          <p:nvPr/>
        </p:nvSpPr>
        <p:spPr bwMode="auto">
          <a:xfrm>
            <a:off x="6638925" y="18954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F</a:t>
            </a:r>
          </a:p>
        </p:txBody>
      </p:sp>
      <p:sp>
        <p:nvSpPr>
          <p:cNvPr id="47141" name="TextBox 148"/>
          <p:cNvSpPr txBox="1">
            <a:spLocks noChangeArrowheads="1"/>
          </p:cNvSpPr>
          <p:nvPr/>
        </p:nvSpPr>
        <p:spPr bwMode="auto">
          <a:xfrm>
            <a:off x="6629400" y="45672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R</a:t>
            </a:r>
          </a:p>
        </p:txBody>
      </p:sp>
      <p:sp>
        <p:nvSpPr>
          <p:cNvPr id="47142" name="TextBox 149"/>
          <p:cNvSpPr txBox="1">
            <a:spLocks noChangeArrowheads="1"/>
          </p:cNvSpPr>
          <p:nvPr/>
        </p:nvSpPr>
        <p:spPr bwMode="auto">
          <a:xfrm>
            <a:off x="513397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R-1</a:t>
            </a:r>
          </a:p>
        </p:txBody>
      </p:sp>
      <p:sp>
        <p:nvSpPr>
          <p:cNvPr id="47143" name="TextBox 150"/>
          <p:cNvSpPr txBox="1">
            <a:spLocks noChangeArrowheads="1"/>
          </p:cNvSpPr>
          <p:nvPr/>
        </p:nvSpPr>
        <p:spPr bwMode="auto">
          <a:xfrm>
            <a:off x="5133975"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F-1</a:t>
            </a:r>
          </a:p>
        </p:txBody>
      </p:sp>
      <p:sp>
        <p:nvSpPr>
          <p:cNvPr id="47144" name="TextBox 151"/>
          <p:cNvSpPr txBox="1">
            <a:spLocks noChangeArrowheads="1"/>
          </p:cNvSpPr>
          <p:nvPr/>
        </p:nvSpPr>
        <p:spPr bwMode="auto">
          <a:xfrm>
            <a:off x="3305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F-2</a:t>
            </a:r>
          </a:p>
        </p:txBody>
      </p:sp>
      <p:sp>
        <p:nvSpPr>
          <p:cNvPr id="47145" name="TextBox 152"/>
          <p:cNvSpPr txBox="1">
            <a:spLocks noChangeArrowheads="1"/>
          </p:cNvSpPr>
          <p:nvPr/>
        </p:nvSpPr>
        <p:spPr bwMode="auto">
          <a:xfrm>
            <a:off x="3314700" y="51625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R-2</a:t>
            </a:r>
          </a:p>
        </p:txBody>
      </p:sp>
      <p:sp>
        <p:nvSpPr>
          <p:cNvPr id="164" name="Oval 163"/>
          <p:cNvSpPr/>
          <p:nvPr/>
        </p:nvSpPr>
        <p:spPr>
          <a:xfrm>
            <a:off x="6572250" y="4419600"/>
            <a:ext cx="6858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81" name="TextBox 80"/>
          <p:cNvSpPr txBox="1">
            <a:spLocks noChangeArrowheads="1"/>
          </p:cNvSpPr>
          <p:nvPr/>
        </p:nvSpPr>
        <p:spPr bwMode="auto">
          <a:xfrm>
            <a:off x="1752600" y="6096000"/>
            <a:ext cx="5867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2200" dirty="0">
                <a:solidFill>
                  <a:srgbClr val="7C7044"/>
                </a:solidFill>
                <a:latin typeface="Arial Black" panose="020B0A04020102020204" pitchFamily="34" charset="0"/>
              </a:rPr>
              <a:t>What will happen if FWD is released?</a:t>
            </a:r>
          </a:p>
        </p:txBody>
      </p:sp>
    </p:spTree>
    <p:extLst>
      <p:ext uri="{BB962C8B-B14F-4D97-AF65-F5344CB8AC3E}">
        <p14:creationId xmlns:p14="http://schemas.microsoft.com/office/powerpoint/2010/main" val="24287358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 name="Oval 162"/>
          <p:cNvSpPr/>
          <p:nvPr/>
        </p:nvSpPr>
        <p:spPr>
          <a:xfrm>
            <a:off x="6572250" y="1743075"/>
            <a:ext cx="685800" cy="7620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31456328-F4EC-44CF-8BE8-88761DFC4588}" type="slidenum">
              <a:rPr lang="en-US" sz="1800">
                <a:solidFill>
                  <a:srgbClr val="7C7044"/>
                </a:solidFill>
                <a:latin typeface="Arial Black" panose="020B0A04020102020204" pitchFamily="34" charset="0"/>
              </a:rPr>
              <a:pPr>
                <a:defRPr/>
              </a:pPr>
              <a:t>81</a:t>
            </a:fld>
            <a:endParaRPr lang="en-US" sz="1800" dirty="0">
              <a:solidFill>
                <a:srgbClr val="7C7044"/>
              </a:solidFill>
              <a:latin typeface="Arial Black" panose="020B0A04020102020204" pitchFamily="34" charset="0"/>
            </a:endParaRPr>
          </a:p>
        </p:txBody>
      </p:sp>
      <p:sp>
        <p:nvSpPr>
          <p:cNvPr id="49155"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1295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158" name="Group 32"/>
          <p:cNvGrpSpPr>
            <a:grpSpLocks/>
          </p:cNvGrpSpPr>
          <p:nvPr/>
        </p:nvGrpSpPr>
        <p:grpSpPr bwMode="auto">
          <a:xfrm>
            <a:off x="3314700" y="5553075"/>
            <a:ext cx="685800" cy="457200"/>
            <a:chOff x="1600200" y="1371600"/>
            <a:chExt cx="685800" cy="457200"/>
          </a:xfrm>
        </p:grpSpPr>
        <p:cxnSp>
          <p:nvCxnSpPr>
            <p:cNvPr id="34" name="Straight Connector 3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159" name="Group 37"/>
          <p:cNvGrpSpPr>
            <a:grpSpLocks/>
          </p:cNvGrpSpPr>
          <p:nvPr/>
        </p:nvGrpSpPr>
        <p:grpSpPr bwMode="auto">
          <a:xfrm>
            <a:off x="5143500" y="1905000"/>
            <a:ext cx="685800" cy="457200"/>
            <a:chOff x="1600200" y="2057400"/>
            <a:chExt cx="685800" cy="457200"/>
          </a:xfrm>
        </p:grpSpPr>
        <p:grpSp>
          <p:nvGrpSpPr>
            <p:cNvPr id="49212" name="Group 38"/>
            <p:cNvGrpSpPr>
              <a:grpSpLocks/>
            </p:cNvGrpSpPr>
            <p:nvPr/>
          </p:nvGrpSpPr>
          <p:grpSpPr bwMode="auto">
            <a:xfrm>
              <a:off x="1600200" y="2057400"/>
              <a:ext cx="685800" cy="457200"/>
              <a:chOff x="1600200" y="1371600"/>
              <a:chExt cx="685800" cy="457200"/>
            </a:xfrm>
          </p:grpSpPr>
          <p:cxnSp>
            <p:nvCxnSpPr>
              <p:cNvPr id="42" name="Straight Connector 4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39"/>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160" name="Group 45"/>
          <p:cNvGrpSpPr>
            <a:grpSpLocks/>
          </p:cNvGrpSpPr>
          <p:nvPr/>
        </p:nvGrpSpPr>
        <p:grpSpPr bwMode="auto">
          <a:xfrm>
            <a:off x="3352800" y="4343400"/>
            <a:ext cx="609600" cy="533400"/>
            <a:chOff x="1600200" y="304800"/>
            <a:chExt cx="609600" cy="533400"/>
          </a:xfrm>
        </p:grpSpPr>
        <p:sp>
          <p:nvSpPr>
            <p:cNvPr id="48" name="Oval 47"/>
            <p:cNvSpPr/>
            <p:nvPr/>
          </p:nvSpPr>
          <p:spPr>
            <a:xfrm>
              <a:off x="16002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9" name="Oval 48"/>
            <p:cNvSpPr/>
            <p:nvPr/>
          </p:nvSpPr>
          <p:spPr>
            <a:xfrm>
              <a:off x="20574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0" name="Straight Connector 49"/>
            <p:cNvCxnSpPr/>
            <p:nvPr/>
          </p:nvCxnSpPr>
          <p:spPr>
            <a:xfrm>
              <a:off x="1600200" y="6096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905000" y="3048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161" name="Group 53"/>
          <p:cNvGrpSpPr>
            <a:grpSpLocks/>
          </p:cNvGrpSpPr>
          <p:nvPr/>
        </p:nvGrpSpPr>
        <p:grpSpPr bwMode="auto">
          <a:xfrm>
            <a:off x="1752600" y="1905000"/>
            <a:ext cx="609600" cy="304800"/>
            <a:chOff x="2438400" y="547681"/>
            <a:chExt cx="609600" cy="304800"/>
          </a:xfrm>
        </p:grpSpPr>
        <p:sp>
          <p:nvSpPr>
            <p:cNvPr id="55" name="Oval 54"/>
            <p:cNvSpPr/>
            <p:nvPr/>
          </p:nvSpPr>
          <p:spPr>
            <a:xfrm>
              <a:off x="2438400" y="685794"/>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56" name="Oval 55"/>
            <p:cNvSpPr/>
            <p:nvPr/>
          </p:nvSpPr>
          <p:spPr>
            <a:xfrm>
              <a:off x="2895600" y="685794"/>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7" name="Straight Connector 56"/>
            <p:cNvCxnSpPr/>
            <p:nvPr/>
          </p:nvCxnSpPr>
          <p:spPr>
            <a:xfrm>
              <a:off x="2438400" y="852481"/>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743200" y="547681"/>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162" name="Group 38"/>
          <p:cNvGrpSpPr>
            <a:grpSpLocks/>
          </p:cNvGrpSpPr>
          <p:nvPr/>
        </p:nvGrpSpPr>
        <p:grpSpPr bwMode="auto">
          <a:xfrm>
            <a:off x="5143500" y="4572000"/>
            <a:ext cx="685800" cy="457200"/>
            <a:chOff x="1600200" y="1371600"/>
            <a:chExt cx="685800" cy="457200"/>
          </a:xfrm>
        </p:grpSpPr>
        <p:cxnSp>
          <p:nvCxnSpPr>
            <p:cNvPr id="74" name="Straight Connector 7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flipV="1">
            <a:off x="3429000" y="28956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3352800" y="2057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1" name="Oval 90"/>
          <p:cNvSpPr/>
          <p:nvPr/>
        </p:nvSpPr>
        <p:spPr>
          <a:xfrm>
            <a:off x="3810000" y="2057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96" name="Straight Connector 95"/>
          <p:cNvCxnSpPr/>
          <p:nvPr/>
        </p:nvCxnSpPr>
        <p:spPr>
          <a:xfrm>
            <a:off x="3352800" y="19812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657600" y="16764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168" name="Group 98"/>
          <p:cNvGrpSpPr>
            <a:grpSpLocks/>
          </p:cNvGrpSpPr>
          <p:nvPr/>
        </p:nvGrpSpPr>
        <p:grpSpPr bwMode="auto">
          <a:xfrm>
            <a:off x="3276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a:off x="2743200" y="2133600"/>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572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572000"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9624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432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63" idx="6"/>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791200" y="4800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64" idx="6"/>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91" idx="6"/>
          </p:cNvCxnSpPr>
          <p:nvPr/>
        </p:nvCxnSpPr>
        <p:spPr>
          <a:xfrm>
            <a:off x="3962400" y="2133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56" idx="6"/>
            <a:endCxn id="90" idx="2"/>
          </p:cNvCxnSpPr>
          <p:nvPr/>
        </p:nvCxnSpPr>
        <p:spPr>
          <a:xfrm>
            <a:off x="2362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886200" y="31242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743200" y="3124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49" idx="6"/>
          </p:cNvCxnSpPr>
          <p:nvPr/>
        </p:nvCxnSpPr>
        <p:spPr>
          <a:xfrm>
            <a:off x="3962400" y="4800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48" idx="2"/>
          </p:cNvCxnSpPr>
          <p:nvPr/>
        </p:nvCxnSpPr>
        <p:spPr>
          <a:xfrm flipH="1">
            <a:off x="27432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95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185" name="TextBox 144"/>
          <p:cNvSpPr txBox="1">
            <a:spLocks noChangeArrowheads="1"/>
          </p:cNvSpPr>
          <p:nvPr/>
        </p:nvSpPr>
        <p:spPr bwMode="auto">
          <a:xfrm>
            <a:off x="172402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STOP</a:t>
            </a:r>
          </a:p>
        </p:txBody>
      </p:sp>
      <p:sp>
        <p:nvSpPr>
          <p:cNvPr id="49186" name="TextBox 145"/>
          <p:cNvSpPr txBox="1">
            <a:spLocks noChangeArrowheads="1"/>
          </p:cNvSpPr>
          <p:nvPr/>
        </p:nvSpPr>
        <p:spPr bwMode="auto">
          <a:xfrm>
            <a:off x="3314700" y="13144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FWD</a:t>
            </a:r>
          </a:p>
        </p:txBody>
      </p:sp>
      <p:sp>
        <p:nvSpPr>
          <p:cNvPr id="49187" name="TextBox 146"/>
          <p:cNvSpPr txBox="1">
            <a:spLocks noChangeArrowheads="1"/>
          </p:cNvSpPr>
          <p:nvPr/>
        </p:nvSpPr>
        <p:spPr bwMode="auto">
          <a:xfrm>
            <a:off x="3314700" y="38957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REV</a:t>
            </a:r>
          </a:p>
        </p:txBody>
      </p:sp>
      <p:sp>
        <p:nvSpPr>
          <p:cNvPr id="49188" name="TextBox 147"/>
          <p:cNvSpPr txBox="1">
            <a:spLocks noChangeArrowheads="1"/>
          </p:cNvSpPr>
          <p:nvPr/>
        </p:nvSpPr>
        <p:spPr bwMode="auto">
          <a:xfrm>
            <a:off x="6638925" y="18954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F</a:t>
            </a:r>
          </a:p>
        </p:txBody>
      </p:sp>
      <p:sp>
        <p:nvSpPr>
          <p:cNvPr id="49189" name="TextBox 148"/>
          <p:cNvSpPr txBox="1">
            <a:spLocks noChangeArrowheads="1"/>
          </p:cNvSpPr>
          <p:nvPr/>
        </p:nvSpPr>
        <p:spPr bwMode="auto">
          <a:xfrm>
            <a:off x="6629400" y="45672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R</a:t>
            </a:r>
          </a:p>
        </p:txBody>
      </p:sp>
      <p:sp>
        <p:nvSpPr>
          <p:cNvPr id="49190" name="TextBox 149"/>
          <p:cNvSpPr txBox="1">
            <a:spLocks noChangeArrowheads="1"/>
          </p:cNvSpPr>
          <p:nvPr/>
        </p:nvSpPr>
        <p:spPr bwMode="auto">
          <a:xfrm>
            <a:off x="513397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R-1</a:t>
            </a:r>
          </a:p>
        </p:txBody>
      </p:sp>
      <p:sp>
        <p:nvSpPr>
          <p:cNvPr id="49191" name="TextBox 150"/>
          <p:cNvSpPr txBox="1">
            <a:spLocks noChangeArrowheads="1"/>
          </p:cNvSpPr>
          <p:nvPr/>
        </p:nvSpPr>
        <p:spPr bwMode="auto">
          <a:xfrm>
            <a:off x="5133975"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F-1</a:t>
            </a:r>
          </a:p>
        </p:txBody>
      </p:sp>
      <p:sp>
        <p:nvSpPr>
          <p:cNvPr id="49192" name="TextBox 151"/>
          <p:cNvSpPr txBox="1">
            <a:spLocks noChangeArrowheads="1"/>
          </p:cNvSpPr>
          <p:nvPr/>
        </p:nvSpPr>
        <p:spPr bwMode="auto">
          <a:xfrm>
            <a:off x="3305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F-2</a:t>
            </a:r>
          </a:p>
        </p:txBody>
      </p:sp>
      <p:sp>
        <p:nvSpPr>
          <p:cNvPr id="49193" name="TextBox 152"/>
          <p:cNvSpPr txBox="1">
            <a:spLocks noChangeArrowheads="1"/>
          </p:cNvSpPr>
          <p:nvPr/>
        </p:nvSpPr>
        <p:spPr bwMode="auto">
          <a:xfrm>
            <a:off x="3314700" y="51625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R-2</a:t>
            </a:r>
          </a:p>
        </p:txBody>
      </p:sp>
      <p:sp>
        <p:nvSpPr>
          <p:cNvPr id="164" name="Oval 163"/>
          <p:cNvSpPr/>
          <p:nvPr/>
        </p:nvSpPr>
        <p:spPr>
          <a:xfrm>
            <a:off x="6572250" y="4419600"/>
            <a:ext cx="6858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72" name="TextBox 71"/>
          <p:cNvSpPr txBox="1">
            <a:spLocks noChangeArrowheads="1"/>
          </p:cNvSpPr>
          <p:nvPr/>
        </p:nvSpPr>
        <p:spPr bwMode="auto">
          <a:xfrm>
            <a:off x="2066925" y="6096000"/>
            <a:ext cx="574548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2200" dirty="0">
                <a:solidFill>
                  <a:srgbClr val="7C7044"/>
                </a:solidFill>
                <a:latin typeface="Arial Black" panose="020B0A04020102020204" pitchFamily="34" charset="0"/>
              </a:rPr>
              <a:t>What will happen if REV is pushed?</a:t>
            </a:r>
          </a:p>
        </p:txBody>
      </p:sp>
    </p:spTree>
    <p:extLst>
      <p:ext uri="{BB962C8B-B14F-4D97-AF65-F5344CB8AC3E}">
        <p14:creationId xmlns:p14="http://schemas.microsoft.com/office/powerpoint/2010/main" val="353698862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 name="Oval 162"/>
          <p:cNvSpPr/>
          <p:nvPr/>
        </p:nvSpPr>
        <p:spPr>
          <a:xfrm>
            <a:off x="6572250" y="1743075"/>
            <a:ext cx="685800" cy="7620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97171D46-2E2A-41BC-9DDE-AB9B1A6B009C}" type="slidenum">
              <a:rPr lang="en-US" sz="1800">
                <a:solidFill>
                  <a:srgbClr val="7C7044"/>
                </a:solidFill>
                <a:latin typeface="Arial Black" panose="020B0A04020102020204" pitchFamily="34" charset="0"/>
              </a:rPr>
              <a:pPr>
                <a:defRPr/>
              </a:pPr>
              <a:t>82</a:t>
            </a:fld>
            <a:endParaRPr lang="en-US" sz="1800" dirty="0">
              <a:solidFill>
                <a:srgbClr val="7C7044"/>
              </a:solidFill>
              <a:latin typeface="Arial Black" panose="020B0A04020102020204" pitchFamily="34" charset="0"/>
            </a:endParaRPr>
          </a:p>
        </p:txBody>
      </p:sp>
      <p:sp>
        <p:nvSpPr>
          <p:cNvPr id="51203"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1295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206" name="Group 32"/>
          <p:cNvGrpSpPr>
            <a:grpSpLocks/>
          </p:cNvGrpSpPr>
          <p:nvPr/>
        </p:nvGrpSpPr>
        <p:grpSpPr bwMode="auto">
          <a:xfrm>
            <a:off x="3314700" y="5553075"/>
            <a:ext cx="685800" cy="457200"/>
            <a:chOff x="1600200" y="1371600"/>
            <a:chExt cx="685800" cy="457200"/>
          </a:xfrm>
        </p:grpSpPr>
        <p:cxnSp>
          <p:nvCxnSpPr>
            <p:cNvPr id="34" name="Straight Connector 3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207" name="Group 37"/>
          <p:cNvGrpSpPr>
            <a:grpSpLocks/>
          </p:cNvGrpSpPr>
          <p:nvPr/>
        </p:nvGrpSpPr>
        <p:grpSpPr bwMode="auto">
          <a:xfrm>
            <a:off x="5143500" y="1905000"/>
            <a:ext cx="685800" cy="457200"/>
            <a:chOff x="1600200" y="2057400"/>
            <a:chExt cx="685800" cy="457200"/>
          </a:xfrm>
        </p:grpSpPr>
        <p:grpSp>
          <p:nvGrpSpPr>
            <p:cNvPr id="51259" name="Group 38"/>
            <p:cNvGrpSpPr>
              <a:grpSpLocks/>
            </p:cNvGrpSpPr>
            <p:nvPr/>
          </p:nvGrpSpPr>
          <p:grpSpPr bwMode="auto">
            <a:xfrm>
              <a:off x="1600200" y="2057400"/>
              <a:ext cx="685800" cy="457200"/>
              <a:chOff x="1600200" y="1371600"/>
              <a:chExt cx="685800" cy="457200"/>
            </a:xfrm>
          </p:grpSpPr>
          <p:cxnSp>
            <p:nvCxnSpPr>
              <p:cNvPr id="42" name="Straight Connector 4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39"/>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Oval 47"/>
          <p:cNvSpPr/>
          <p:nvPr/>
        </p:nvSpPr>
        <p:spPr>
          <a:xfrm>
            <a:off x="3352800" y="4724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9" name="Oval 48"/>
          <p:cNvSpPr/>
          <p:nvPr/>
        </p:nvSpPr>
        <p:spPr>
          <a:xfrm>
            <a:off x="3810000" y="4724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0" name="Straight Connector 49"/>
          <p:cNvCxnSpPr/>
          <p:nvPr/>
        </p:nvCxnSpPr>
        <p:spPr>
          <a:xfrm>
            <a:off x="3352800" y="47244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657600" y="44196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212" name="Group 53"/>
          <p:cNvGrpSpPr>
            <a:grpSpLocks/>
          </p:cNvGrpSpPr>
          <p:nvPr/>
        </p:nvGrpSpPr>
        <p:grpSpPr bwMode="auto">
          <a:xfrm>
            <a:off x="1752600" y="1905000"/>
            <a:ext cx="609600" cy="304800"/>
            <a:chOff x="2438400" y="547681"/>
            <a:chExt cx="609600" cy="304800"/>
          </a:xfrm>
        </p:grpSpPr>
        <p:sp>
          <p:nvSpPr>
            <p:cNvPr id="55" name="Oval 54"/>
            <p:cNvSpPr/>
            <p:nvPr/>
          </p:nvSpPr>
          <p:spPr>
            <a:xfrm>
              <a:off x="2438400" y="685794"/>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56" name="Oval 55"/>
            <p:cNvSpPr/>
            <p:nvPr/>
          </p:nvSpPr>
          <p:spPr>
            <a:xfrm>
              <a:off x="2895600" y="685794"/>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7" name="Straight Connector 56"/>
            <p:cNvCxnSpPr/>
            <p:nvPr/>
          </p:nvCxnSpPr>
          <p:spPr>
            <a:xfrm>
              <a:off x="2438400" y="852481"/>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743200" y="547681"/>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213" name="Group 38"/>
          <p:cNvGrpSpPr>
            <a:grpSpLocks/>
          </p:cNvGrpSpPr>
          <p:nvPr/>
        </p:nvGrpSpPr>
        <p:grpSpPr bwMode="auto">
          <a:xfrm>
            <a:off x="5143500" y="4572000"/>
            <a:ext cx="685800" cy="457200"/>
            <a:chOff x="1600200" y="1371600"/>
            <a:chExt cx="685800" cy="457200"/>
          </a:xfrm>
        </p:grpSpPr>
        <p:cxnSp>
          <p:nvCxnSpPr>
            <p:cNvPr id="74" name="Straight Connector 7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flipV="1">
            <a:off x="3429000" y="28956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3352800" y="2057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1" name="Oval 90"/>
          <p:cNvSpPr/>
          <p:nvPr/>
        </p:nvSpPr>
        <p:spPr>
          <a:xfrm>
            <a:off x="3810000" y="2057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96" name="Straight Connector 95"/>
          <p:cNvCxnSpPr/>
          <p:nvPr/>
        </p:nvCxnSpPr>
        <p:spPr>
          <a:xfrm>
            <a:off x="3352800" y="19812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657600" y="16764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219" name="Group 98"/>
          <p:cNvGrpSpPr>
            <a:grpSpLocks/>
          </p:cNvGrpSpPr>
          <p:nvPr/>
        </p:nvGrpSpPr>
        <p:grpSpPr bwMode="auto">
          <a:xfrm>
            <a:off x="3276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a:off x="2743200" y="2133600"/>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572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572000"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9624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432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63" idx="6"/>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791200" y="4800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64" idx="6"/>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91" idx="6"/>
          </p:cNvCxnSpPr>
          <p:nvPr/>
        </p:nvCxnSpPr>
        <p:spPr>
          <a:xfrm>
            <a:off x="3962400" y="2133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56" idx="6"/>
            <a:endCxn id="90" idx="2"/>
          </p:cNvCxnSpPr>
          <p:nvPr/>
        </p:nvCxnSpPr>
        <p:spPr>
          <a:xfrm>
            <a:off x="2362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886200" y="31242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743200" y="3124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49" idx="6"/>
          </p:cNvCxnSpPr>
          <p:nvPr/>
        </p:nvCxnSpPr>
        <p:spPr>
          <a:xfrm>
            <a:off x="3962400" y="4800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48" idx="2"/>
          </p:cNvCxnSpPr>
          <p:nvPr/>
        </p:nvCxnSpPr>
        <p:spPr>
          <a:xfrm flipH="1">
            <a:off x="27432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95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236" name="TextBox 144"/>
          <p:cNvSpPr txBox="1">
            <a:spLocks noChangeArrowheads="1"/>
          </p:cNvSpPr>
          <p:nvPr/>
        </p:nvSpPr>
        <p:spPr bwMode="auto">
          <a:xfrm>
            <a:off x="172402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STOP</a:t>
            </a:r>
          </a:p>
        </p:txBody>
      </p:sp>
      <p:sp>
        <p:nvSpPr>
          <p:cNvPr id="51237" name="TextBox 145"/>
          <p:cNvSpPr txBox="1">
            <a:spLocks noChangeArrowheads="1"/>
          </p:cNvSpPr>
          <p:nvPr/>
        </p:nvSpPr>
        <p:spPr bwMode="auto">
          <a:xfrm>
            <a:off x="3314700" y="13144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FWD</a:t>
            </a:r>
          </a:p>
        </p:txBody>
      </p:sp>
      <p:sp>
        <p:nvSpPr>
          <p:cNvPr id="51238" name="TextBox 146"/>
          <p:cNvSpPr txBox="1">
            <a:spLocks noChangeArrowheads="1"/>
          </p:cNvSpPr>
          <p:nvPr/>
        </p:nvSpPr>
        <p:spPr bwMode="auto">
          <a:xfrm>
            <a:off x="3314700" y="38957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REV</a:t>
            </a:r>
          </a:p>
        </p:txBody>
      </p:sp>
      <p:sp>
        <p:nvSpPr>
          <p:cNvPr id="51239" name="TextBox 147"/>
          <p:cNvSpPr txBox="1">
            <a:spLocks noChangeArrowheads="1"/>
          </p:cNvSpPr>
          <p:nvPr/>
        </p:nvSpPr>
        <p:spPr bwMode="auto">
          <a:xfrm>
            <a:off x="6638925" y="18954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F</a:t>
            </a:r>
          </a:p>
        </p:txBody>
      </p:sp>
      <p:sp>
        <p:nvSpPr>
          <p:cNvPr id="51240" name="TextBox 148"/>
          <p:cNvSpPr txBox="1">
            <a:spLocks noChangeArrowheads="1"/>
          </p:cNvSpPr>
          <p:nvPr/>
        </p:nvSpPr>
        <p:spPr bwMode="auto">
          <a:xfrm>
            <a:off x="6629400" y="45672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R</a:t>
            </a:r>
          </a:p>
        </p:txBody>
      </p:sp>
      <p:sp>
        <p:nvSpPr>
          <p:cNvPr id="51241" name="TextBox 149"/>
          <p:cNvSpPr txBox="1">
            <a:spLocks noChangeArrowheads="1"/>
          </p:cNvSpPr>
          <p:nvPr/>
        </p:nvSpPr>
        <p:spPr bwMode="auto">
          <a:xfrm>
            <a:off x="513397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R-1</a:t>
            </a:r>
          </a:p>
        </p:txBody>
      </p:sp>
      <p:sp>
        <p:nvSpPr>
          <p:cNvPr id="51242" name="TextBox 150"/>
          <p:cNvSpPr txBox="1">
            <a:spLocks noChangeArrowheads="1"/>
          </p:cNvSpPr>
          <p:nvPr/>
        </p:nvSpPr>
        <p:spPr bwMode="auto">
          <a:xfrm>
            <a:off x="5133975"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F-1</a:t>
            </a:r>
          </a:p>
        </p:txBody>
      </p:sp>
      <p:sp>
        <p:nvSpPr>
          <p:cNvPr id="51243" name="TextBox 151"/>
          <p:cNvSpPr txBox="1">
            <a:spLocks noChangeArrowheads="1"/>
          </p:cNvSpPr>
          <p:nvPr/>
        </p:nvSpPr>
        <p:spPr bwMode="auto">
          <a:xfrm>
            <a:off x="3305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F-2</a:t>
            </a:r>
          </a:p>
        </p:txBody>
      </p:sp>
      <p:sp>
        <p:nvSpPr>
          <p:cNvPr id="51244" name="TextBox 152"/>
          <p:cNvSpPr txBox="1">
            <a:spLocks noChangeArrowheads="1"/>
          </p:cNvSpPr>
          <p:nvPr/>
        </p:nvSpPr>
        <p:spPr bwMode="auto">
          <a:xfrm>
            <a:off x="3314700" y="51625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R-2</a:t>
            </a:r>
          </a:p>
        </p:txBody>
      </p:sp>
      <p:sp>
        <p:nvSpPr>
          <p:cNvPr id="164" name="Oval 163"/>
          <p:cNvSpPr/>
          <p:nvPr/>
        </p:nvSpPr>
        <p:spPr>
          <a:xfrm>
            <a:off x="6572250" y="4419600"/>
            <a:ext cx="6858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51246" name="TextBox 70"/>
          <p:cNvSpPr txBox="1">
            <a:spLocks noChangeArrowheads="1"/>
          </p:cNvSpPr>
          <p:nvPr/>
        </p:nvSpPr>
        <p:spPr bwMode="auto">
          <a:xfrm>
            <a:off x="2895600" y="3476625"/>
            <a:ext cx="5486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200" dirty="0">
                <a:solidFill>
                  <a:srgbClr val="7C7044"/>
                </a:solidFill>
                <a:latin typeface="Arial Black" panose="020B0A04020102020204" pitchFamily="34" charset="0"/>
              </a:rPr>
              <a:t>Nothing</a:t>
            </a:r>
          </a:p>
        </p:txBody>
      </p:sp>
    </p:spTree>
    <p:extLst>
      <p:ext uri="{BB962C8B-B14F-4D97-AF65-F5344CB8AC3E}">
        <p14:creationId xmlns:p14="http://schemas.microsoft.com/office/powerpoint/2010/main" val="3261911536"/>
      </p:ext>
    </p:extLst>
  </p:cSld>
  <p:clrMapOvr>
    <a:masterClrMapping/>
  </p:clrMapOvr>
  <p:transition spd="slow">
    <p:cu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 name="Oval 162"/>
          <p:cNvSpPr/>
          <p:nvPr/>
        </p:nvSpPr>
        <p:spPr>
          <a:xfrm>
            <a:off x="6572250" y="1743075"/>
            <a:ext cx="685800" cy="7620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726943F-CC56-41D6-8873-0BC7056CB37A}" type="slidenum">
              <a:rPr lang="en-US" sz="1800">
                <a:solidFill>
                  <a:srgbClr val="7C7044"/>
                </a:solidFill>
                <a:latin typeface="Arial Black" panose="020B0A04020102020204" pitchFamily="34" charset="0"/>
              </a:rPr>
              <a:pPr>
                <a:defRPr/>
              </a:pPr>
              <a:t>83</a:t>
            </a:fld>
            <a:endParaRPr lang="en-US" sz="1800" dirty="0">
              <a:solidFill>
                <a:srgbClr val="7C7044"/>
              </a:solidFill>
              <a:latin typeface="Arial Black" panose="020B0A04020102020204" pitchFamily="34" charset="0"/>
            </a:endParaRPr>
          </a:p>
        </p:txBody>
      </p:sp>
      <p:sp>
        <p:nvSpPr>
          <p:cNvPr id="53251"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1295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254" name="Group 32"/>
          <p:cNvGrpSpPr>
            <a:grpSpLocks/>
          </p:cNvGrpSpPr>
          <p:nvPr/>
        </p:nvGrpSpPr>
        <p:grpSpPr bwMode="auto">
          <a:xfrm>
            <a:off x="3314700" y="5553075"/>
            <a:ext cx="685800" cy="457200"/>
            <a:chOff x="1600200" y="1371600"/>
            <a:chExt cx="685800" cy="457200"/>
          </a:xfrm>
        </p:grpSpPr>
        <p:cxnSp>
          <p:nvCxnSpPr>
            <p:cNvPr id="34" name="Straight Connector 3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255" name="Group 37"/>
          <p:cNvGrpSpPr>
            <a:grpSpLocks/>
          </p:cNvGrpSpPr>
          <p:nvPr/>
        </p:nvGrpSpPr>
        <p:grpSpPr bwMode="auto">
          <a:xfrm>
            <a:off x="5143500" y="1905000"/>
            <a:ext cx="685800" cy="457200"/>
            <a:chOff x="1600200" y="2057400"/>
            <a:chExt cx="685800" cy="457200"/>
          </a:xfrm>
        </p:grpSpPr>
        <p:grpSp>
          <p:nvGrpSpPr>
            <p:cNvPr id="53308" name="Group 38"/>
            <p:cNvGrpSpPr>
              <a:grpSpLocks/>
            </p:cNvGrpSpPr>
            <p:nvPr/>
          </p:nvGrpSpPr>
          <p:grpSpPr bwMode="auto">
            <a:xfrm>
              <a:off x="1600200" y="2057400"/>
              <a:ext cx="685800" cy="457200"/>
              <a:chOff x="1600200" y="1371600"/>
              <a:chExt cx="685800" cy="457200"/>
            </a:xfrm>
          </p:grpSpPr>
          <p:cxnSp>
            <p:nvCxnSpPr>
              <p:cNvPr id="42" name="Straight Connector 4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39"/>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256" name="Group 45"/>
          <p:cNvGrpSpPr>
            <a:grpSpLocks/>
          </p:cNvGrpSpPr>
          <p:nvPr/>
        </p:nvGrpSpPr>
        <p:grpSpPr bwMode="auto">
          <a:xfrm>
            <a:off x="3352800" y="4343400"/>
            <a:ext cx="609600" cy="533400"/>
            <a:chOff x="1600200" y="304800"/>
            <a:chExt cx="609600" cy="533400"/>
          </a:xfrm>
        </p:grpSpPr>
        <p:sp>
          <p:nvSpPr>
            <p:cNvPr id="48" name="Oval 47"/>
            <p:cNvSpPr/>
            <p:nvPr/>
          </p:nvSpPr>
          <p:spPr>
            <a:xfrm>
              <a:off x="16002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9" name="Oval 48"/>
            <p:cNvSpPr/>
            <p:nvPr/>
          </p:nvSpPr>
          <p:spPr>
            <a:xfrm>
              <a:off x="20574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0" name="Straight Connector 49"/>
            <p:cNvCxnSpPr/>
            <p:nvPr/>
          </p:nvCxnSpPr>
          <p:spPr>
            <a:xfrm>
              <a:off x="1600200" y="6096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905000" y="3048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257" name="Group 53"/>
          <p:cNvGrpSpPr>
            <a:grpSpLocks/>
          </p:cNvGrpSpPr>
          <p:nvPr/>
        </p:nvGrpSpPr>
        <p:grpSpPr bwMode="auto">
          <a:xfrm>
            <a:off x="1752600" y="1905000"/>
            <a:ext cx="609600" cy="304800"/>
            <a:chOff x="2438400" y="547681"/>
            <a:chExt cx="609600" cy="304800"/>
          </a:xfrm>
        </p:grpSpPr>
        <p:sp>
          <p:nvSpPr>
            <p:cNvPr id="55" name="Oval 54"/>
            <p:cNvSpPr/>
            <p:nvPr/>
          </p:nvSpPr>
          <p:spPr>
            <a:xfrm>
              <a:off x="2438400" y="685794"/>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56" name="Oval 55"/>
            <p:cNvSpPr/>
            <p:nvPr/>
          </p:nvSpPr>
          <p:spPr>
            <a:xfrm>
              <a:off x="2895600" y="685794"/>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7" name="Straight Connector 56"/>
            <p:cNvCxnSpPr/>
            <p:nvPr/>
          </p:nvCxnSpPr>
          <p:spPr>
            <a:xfrm>
              <a:off x="2438400" y="852481"/>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743200" y="547681"/>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258" name="Group 38"/>
          <p:cNvGrpSpPr>
            <a:grpSpLocks/>
          </p:cNvGrpSpPr>
          <p:nvPr/>
        </p:nvGrpSpPr>
        <p:grpSpPr bwMode="auto">
          <a:xfrm>
            <a:off x="5143500" y="4572000"/>
            <a:ext cx="685800" cy="457200"/>
            <a:chOff x="1600200" y="1371600"/>
            <a:chExt cx="685800" cy="457200"/>
          </a:xfrm>
        </p:grpSpPr>
        <p:cxnSp>
          <p:nvCxnSpPr>
            <p:cNvPr id="74" name="Straight Connector 7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flipV="1">
            <a:off x="3429000" y="28956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3352800" y="2057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1" name="Oval 90"/>
          <p:cNvSpPr/>
          <p:nvPr/>
        </p:nvSpPr>
        <p:spPr>
          <a:xfrm>
            <a:off x="3810000" y="2057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96" name="Straight Connector 95"/>
          <p:cNvCxnSpPr/>
          <p:nvPr/>
        </p:nvCxnSpPr>
        <p:spPr>
          <a:xfrm>
            <a:off x="3352800" y="19812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657600" y="16764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264" name="Group 98"/>
          <p:cNvGrpSpPr>
            <a:grpSpLocks/>
          </p:cNvGrpSpPr>
          <p:nvPr/>
        </p:nvGrpSpPr>
        <p:grpSpPr bwMode="auto">
          <a:xfrm>
            <a:off x="3276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a:off x="2743200" y="2133600"/>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572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572000"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9624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432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63" idx="6"/>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791200" y="4800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64" idx="6"/>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91" idx="6"/>
          </p:cNvCxnSpPr>
          <p:nvPr/>
        </p:nvCxnSpPr>
        <p:spPr>
          <a:xfrm>
            <a:off x="3962400" y="2133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56" idx="6"/>
            <a:endCxn id="90" idx="2"/>
          </p:cNvCxnSpPr>
          <p:nvPr/>
        </p:nvCxnSpPr>
        <p:spPr>
          <a:xfrm>
            <a:off x="2362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886200" y="31242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743200" y="3124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49" idx="6"/>
          </p:cNvCxnSpPr>
          <p:nvPr/>
        </p:nvCxnSpPr>
        <p:spPr>
          <a:xfrm>
            <a:off x="3962400" y="4800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48" idx="2"/>
          </p:cNvCxnSpPr>
          <p:nvPr/>
        </p:nvCxnSpPr>
        <p:spPr>
          <a:xfrm flipH="1">
            <a:off x="27432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95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281" name="TextBox 144"/>
          <p:cNvSpPr txBox="1">
            <a:spLocks noChangeArrowheads="1"/>
          </p:cNvSpPr>
          <p:nvPr/>
        </p:nvSpPr>
        <p:spPr bwMode="auto">
          <a:xfrm>
            <a:off x="172402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STOP</a:t>
            </a:r>
          </a:p>
        </p:txBody>
      </p:sp>
      <p:sp>
        <p:nvSpPr>
          <p:cNvPr id="53282" name="TextBox 145"/>
          <p:cNvSpPr txBox="1">
            <a:spLocks noChangeArrowheads="1"/>
          </p:cNvSpPr>
          <p:nvPr/>
        </p:nvSpPr>
        <p:spPr bwMode="auto">
          <a:xfrm>
            <a:off x="3314700" y="13144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FWD</a:t>
            </a:r>
          </a:p>
        </p:txBody>
      </p:sp>
      <p:sp>
        <p:nvSpPr>
          <p:cNvPr id="53283" name="TextBox 146"/>
          <p:cNvSpPr txBox="1">
            <a:spLocks noChangeArrowheads="1"/>
          </p:cNvSpPr>
          <p:nvPr/>
        </p:nvSpPr>
        <p:spPr bwMode="auto">
          <a:xfrm>
            <a:off x="3314700" y="38957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REV</a:t>
            </a:r>
          </a:p>
        </p:txBody>
      </p:sp>
      <p:sp>
        <p:nvSpPr>
          <p:cNvPr id="53284" name="TextBox 147"/>
          <p:cNvSpPr txBox="1">
            <a:spLocks noChangeArrowheads="1"/>
          </p:cNvSpPr>
          <p:nvPr/>
        </p:nvSpPr>
        <p:spPr bwMode="auto">
          <a:xfrm>
            <a:off x="6638925" y="18954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F</a:t>
            </a:r>
          </a:p>
        </p:txBody>
      </p:sp>
      <p:sp>
        <p:nvSpPr>
          <p:cNvPr id="53285" name="TextBox 148"/>
          <p:cNvSpPr txBox="1">
            <a:spLocks noChangeArrowheads="1"/>
          </p:cNvSpPr>
          <p:nvPr/>
        </p:nvSpPr>
        <p:spPr bwMode="auto">
          <a:xfrm>
            <a:off x="6629400" y="45672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R</a:t>
            </a:r>
          </a:p>
        </p:txBody>
      </p:sp>
      <p:sp>
        <p:nvSpPr>
          <p:cNvPr id="53286" name="TextBox 149"/>
          <p:cNvSpPr txBox="1">
            <a:spLocks noChangeArrowheads="1"/>
          </p:cNvSpPr>
          <p:nvPr/>
        </p:nvSpPr>
        <p:spPr bwMode="auto">
          <a:xfrm>
            <a:off x="513397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R-1</a:t>
            </a:r>
          </a:p>
        </p:txBody>
      </p:sp>
      <p:sp>
        <p:nvSpPr>
          <p:cNvPr id="53287" name="TextBox 150"/>
          <p:cNvSpPr txBox="1">
            <a:spLocks noChangeArrowheads="1"/>
          </p:cNvSpPr>
          <p:nvPr/>
        </p:nvSpPr>
        <p:spPr bwMode="auto">
          <a:xfrm>
            <a:off x="5133975"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F-1</a:t>
            </a:r>
          </a:p>
        </p:txBody>
      </p:sp>
      <p:sp>
        <p:nvSpPr>
          <p:cNvPr id="53288" name="TextBox 151"/>
          <p:cNvSpPr txBox="1">
            <a:spLocks noChangeArrowheads="1"/>
          </p:cNvSpPr>
          <p:nvPr/>
        </p:nvSpPr>
        <p:spPr bwMode="auto">
          <a:xfrm>
            <a:off x="3305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F-2</a:t>
            </a:r>
          </a:p>
        </p:txBody>
      </p:sp>
      <p:sp>
        <p:nvSpPr>
          <p:cNvPr id="53289" name="TextBox 152"/>
          <p:cNvSpPr txBox="1">
            <a:spLocks noChangeArrowheads="1"/>
          </p:cNvSpPr>
          <p:nvPr/>
        </p:nvSpPr>
        <p:spPr bwMode="auto">
          <a:xfrm>
            <a:off x="3314700" y="51625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R-2</a:t>
            </a:r>
          </a:p>
        </p:txBody>
      </p:sp>
      <p:sp>
        <p:nvSpPr>
          <p:cNvPr id="164" name="Oval 163"/>
          <p:cNvSpPr/>
          <p:nvPr/>
        </p:nvSpPr>
        <p:spPr>
          <a:xfrm>
            <a:off x="6572250" y="4419600"/>
            <a:ext cx="6858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72" name="TextBox 71"/>
          <p:cNvSpPr txBox="1">
            <a:spLocks noChangeArrowheads="1"/>
          </p:cNvSpPr>
          <p:nvPr/>
        </p:nvSpPr>
        <p:spPr bwMode="auto">
          <a:xfrm>
            <a:off x="2133312" y="6096000"/>
            <a:ext cx="574548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200" dirty="0">
                <a:solidFill>
                  <a:srgbClr val="7C7044"/>
                </a:solidFill>
                <a:latin typeface="Arial Black" panose="020B0A04020102020204" pitchFamily="34" charset="0"/>
              </a:rPr>
              <a:t>What will happen if Stop is pushed?</a:t>
            </a:r>
          </a:p>
        </p:txBody>
      </p:sp>
    </p:spTree>
    <p:extLst>
      <p:ext uri="{BB962C8B-B14F-4D97-AF65-F5344CB8AC3E}">
        <p14:creationId xmlns:p14="http://schemas.microsoft.com/office/powerpoint/2010/main" val="214067735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 name="Oval 162"/>
          <p:cNvSpPr/>
          <p:nvPr/>
        </p:nvSpPr>
        <p:spPr>
          <a:xfrm>
            <a:off x="6572250" y="1743075"/>
            <a:ext cx="6858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E81ABD50-89EB-4B58-8135-FE0014AFEFEB}" type="slidenum">
              <a:rPr lang="en-US" sz="1800">
                <a:solidFill>
                  <a:srgbClr val="7C7044"/>
                </a:solidFill>
                <a:latin typeface="Arial Black" panose="020B0A04020102020204" pitchFamily="34" charset="0"/>
              </a:rPr>
              <a:pPr>
                <a:defRPr/>
              </a:pPr>
              <a:t>84</a:t>
            </a:fld>
            <a:endParaRPr lang="en-US" sz="1800" dirty="0">
              <a:solidFill>
                <a:srgbClr val="7C7044"/>
              </a:solidFill>
              <a:latin typeface="Arial Black" panose="020B0A04020102020204" pitchFamily="34" charset="0"/>
            </a:endParaRPr>
          </a:p>
        </p:txBody>
      </p:sp>
      <p:sp>
        <p:nvSpPr>
          <p:cNvPr id="55299"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1295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302" name="Group 32"/>
          <p:cNvGrpSpPr>
            <a:grpSpLocks/>
          </p:cNvGrpSpPr>
          <p:nvPr/>
        </p:nvGrpSpPr>
        <p:grpSpPr bwMode="auto">
          <a:xfrm>
            <a:off x="3314700" y="5553075"/>
            <a:ext cx="685800" cy="457200"/>
            <a:chOff x="1600200" y="1371600"/>
            <a:chExt cx="685800" cy="457200"/>
          </a:xfrm>
        </p:grpSpPr>
        <p:cxnSp>
          <p:nvCxnSpPr>
            <p:cNvPr id="34" name="Straight Connector 3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5303" name="Group 37"/>
          <p:cNvGrpSpPr>
            <a:grpSpLocks/>
          </p:cNvGrpSpPr>
          <p:nvPr/>
        </p:nvGrpSpPr>
        <p:grpSpPr bwMode="auto">
          <a:xfrm>
            <a:off x="5143500" y="1905000"/>
            <a:ext cx="685800" cy="457200"/>
            <a:chOff x="1600200" y="2057400"/>
            <a:chExt cx="685800" cy="457200"/>
          </a:xfrm>
        </p:grpSpPr>
        <p:grpSp>
          <p:nvGrpSpPr>
            <p:cNvPr id="55354" name="Group 38"/>
            <p:cNvGrpSpPr>
              <a:grpSpLocks/>
            </p:cNvGrpSpPr>
            <p:nvPr/>
          </p:nvGrpSpPr>
          <p:grpSpPr bwMode="auto">
            <a:xfrm>
              <a:off x="1600200" y="2057400"/>
              <a:ext cx="685800" cy="457200"/>
              <a:chOff x="1600200" y="1371600"/>
              <a:chExt cx="685800" cy="457200"/>
            </a:xfrm>
          </p:grpSpPr>
          <p:cxnSp>
            <p:nvCxnSpPr>
              <p:cNvPr id="42" name="Straight Connector 4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39"/>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5304" name="Group 45"/>
          <p:cNvGrpSpPr>
            <a:grpSpLocks/>
          </p:cNvGrpSpPr>
          <p:nvPr/>
        </p:nvGrpSpPr>
        <p:grpSpPr bwMode="auto">
          <a:xfrm>
            <a:off x="3352800" y="4343400"/>
            <a:ext cx="609600" cy="533400"/>
            <a:chOff x="1600200" y="304800"/>
            <a:chExt cx="609600" cy="533400"/>
          </a:xfrm>
        </p:grpSpPr>
        <p:sp>
          <p:nvSpPr>
            <p:cNvPr id="48" name="Oval 47"/>
            <p:cNvSpPr/>
            <p:nvPr/>
          </p:nvSpPr>
          <p:spPr>
            <a:xfrm>
              <a:off x="16002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9" name="Oval 48"/>
            <p:cNvSpPr/>
            <p:nvPr/>
          </p:nvSpPr>
          <p:spPr>
            <a:xfrm>
              <a:off x="20574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0" name="Straight Connector 49"/>
            <p:cNvCxnSpPr/>
            <p:nvPr/>
          </p:nvCxnSpPr>
          <p:spPr>
            <a:xfrm>
              <a:off x="1600200" y="6096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905000" y="3048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Oval 54"/>
          <p:cNvSpPr/>
          <p:nvPr/>
        </p:nvSpPr>
        <p:spPr>
          <a:xfrm>
            <a:off x="1752600" y="2043113"/>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56" name="Oval 55"/>
          <p:cNvSpPr/>
          <p:nvPr/>
        </p:nvSpPr>
        <p:spPr>
          <a:xfrm>
            <a:off x="2209800" y="2043113"/>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7" name="Straight Connector 56"/>
          <p:cNvCxnSpPr/>
          <p:nvPr/>
        </p:nvCxnSpPr>
        <p:spPr>
          <a:xfrm>
            <a:off x="1752600" y="22860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057400" y="1981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309" name="Group 38"/>
          <p:cNvGrpSpPr>
            <a:grpSpLocks/>
          </p:cNvGrpSpPr>
          <p:nvPr/>
        </p:nvGrpSpPr>
        <p:grpSpPr bwMode="auto">
          <a:xfrm>
            <a:off x="5143500" y="4572000"/>
            <a:ext cx="685800" cy="457200"/>
            <a:chOff x="1600200" y="1371600"/>
            <a:chExt cx="685800" cy="457200"/>
          </a:xfrm>
        </p:grpSpPr>
        <p:cxnSp>
          <p:nvCxnSpPr>
            <p:cNvPr id="74" name="Straight Connector 7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flipV="1">
            <a:off x="5295900" y="45720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3352800" y="2057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1" name="Oval 90"/>
          <p:cNvSpPr/>
          <p:nvPr/>
        </p:nvSpPr>
        <p:spPr>
          <a:xfrm>
            <a:off x="3810000" y="2057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96" name="Straight Connector 95"/>
          <p:cNvCxnSpPr/>
          <p:nvPr/>
        </p:nvCxnSpPr>
        <p:spPr>
          <a:xfrm>
            <a:off x="3352800" y="19812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657600" y="16764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315" name="Group 98"/>
          <p:cNvGrpSpPr>
            <a:grpSpLocks/>
          </p:cNvGrpSpPr>
          <p:nvPr/>
        </p:nvGrpSpPr>
        <p:grpSpPr bwMode="auto">
          <a:xfrm>
            <a:off x="3276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a:off x="2743200" y="2133600"/>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572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572000"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9624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432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63" idx="6"/>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791200" y="4800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64" idx="6"/>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91" idx="6"/>
          </p:cNvCxnSpPr>
          <p:nvPr/>
        </p:nvCxnSpPr>
        <p:spPr>
          <a:xfrm>
            <a:off x="3962400" y="2133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56" idx="6"/>
            <a:endCxn id="90" idx="2"/>
          </p:cNvCxnSpPr>
          <p:nvPr/>
        </p:nvCxnSpPr>
        <p:spPr>
          <a:xfrm>
            <a:off x="2362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886200" y="31242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743200" y="3124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49" idx="6"/>
          </p:cNvCxnSpPr>
          <p:nvPr/>
        </p:nvCxnSpPr>
        <p:spPr>
          <a:xfrm>
            <a:off x="3962400" y="4800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48" idx="2"/>
          </p:cNvCxnSpPr>
          <p:nvPr/>
        </p:nvCxnSpPr>
        <p:spPr>
          <a:xfrm flipH="1">
            <a:off x="27432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95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332" name="TextBox 144"/>
          <p:cNvSpPr txBox="1">
            <a:spLocks noChangeArrowheads="1"/>
          </p:cNvSpPr>
          <p:nvPr/>
        </p:nvSpPr>
        <p:spPr bwMode="auto">
          <a:xfrm>
            <a:off x="172402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STOP</a:t>
            </a:r>
          </a:p>
        </p:txBody>
      </p:sp>
      <p:sp>
        <p:nvSpPr>
          <p:cNvPr id="55333" name="TextBox 145"/>
          <p:cNvSpPr txBox="1">
            <a:spLocks noChangeArrowheads="1"/>
          </p:cNvSpPr>
          <p:nvPr/>
        </p:nvSpPr>
        <p:spPr bwMode="auto">
          <a:xfrm>
            <a:off x="3314700" y="13144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FWD</a:t>
            </a:r>
          </a:p>
        </p:txBody>
      </p:sp>
      <p:sp>
        <p:nvSpPr>
          <p:cNvPr id="55334" name="TextBox 146"/>
          <p:cNvSpPr txBox="1">
            <a:spLocks noChangeArrowheads="1"/>
          </p:cNvSpPr>
          <p:nvPr/>
        </p:nvSpPr>
        <p:spPr bwMode="auto">
          <a:xfrm>
            <a:off x="3314700" y="38957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REV</a:t>
            </a:r>
          </a:p>
        </p:txBody>
      </p:sp>
      <p:sp>
        <p:nvSpPr>
          <p:cNvPr id="55335" name="TextBox 147"/>
          <p:cNvSpPr txBox="1">
            <a:spLocks noChangeArrowheads="1"/>
          </p:cNvSpPr>
          <p:nvPr/>
        </p:nvSpPr>
        <p:spPr bwMode="auto">
          <a:xfrm>
            <a:off x="6638925" y="18954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F</a:t>
            </a:r>
          </a:p>
        </p:txBody>
      </p:sp>
      <p:sp>
        <p:nvSpPr>
          <p:cNvPr id="55336" name="TextBox 148"/>
          <p:cNvSpPr txBox="1">
            <a:spLocks noChangeArrowheads="1"/>
          </p:cNvSpPr>
          <p:nvPr/>
        </p:nvSpPr>
        <p:spPr bwMode="auto">
          <a:xfrm>
            <a:off x="6629400" y="45672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R</a:t>
            </a:r>
          </a:p>
        </p:txBody>
      </p:sp>
      <p:sp>
        <p:nvSpPr>
          <p:cNvPr id="55337" name="TextBox 149"/>
          <p:cNvSpPr txBox="1">
            <a:spLocks noChangeArrowheads="1"/>
          </p:cNvSpPr>
          <p:nvPr/>
        </p:nvSpPr>
        <p:spPr bwMode="auto">
          <a:xfrm>
            <a:off x="513397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R-1</a:t>
            </a:r>
          </a:p>
        </p:txBody>
      </p:sp>
      <p:sp>
        <p:nvSpPr>
          <p:cNvPr id="55338" name="TextBox 150"/>
          <p:cNvSpPr txBox="1">
            <a:spLocks noChangeArrowheads="1"/>
          </p:cNvSpPr>
          <p:nvPr/>
        </p:nvSpPr>
        <p:spPr bwMode="auto">
          <a:xfrm>
            <a:off x="5133975"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F-1</a:t>
            </a:r>
          </a:p>
        </p:txBody>
      </p:sp>
      <p:sp>
        <p:nvSpPr>
          <p:cNvPr id="55339" name="TextBox 151"/>
          <p:cNvSpPr txBox="1">
            <a:spLocks noChangeArrowheads="1"/>
          </p:cNvSpPr>
          <p:nvPr/>
        </p:nvSpPr>
        <p:spPr bwMode="auto">
          <a:xfrm>
            <a:off x="3305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F-2</a:t>
            </a:r>
          </a:p>
        </p:txBody>
      </p:sp>
      <p:sp>
        <p:nvSpPr>
          <p:cNvPr id="55340" name="TextBox 152"/>
          <p:cNvSpPr txBox="1">
            <a:spLocks noChangeArrowheads="1"/>
          </p:cNvSpPr>
          <p:nvPr/>
        </p:nvSpPr>
        <p:spPr bwMode="auto">
          <a:xfrm>
            <a:off x="3314700" y="51625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R-2</a:t>
            </a:r>
          </a:p>
        </p:txBody>
      </p:sp>
      <p:sp>
        <p:nvSpPr>
          <p:cNvPr id="164" name="Oval 163"/>
          <p:cNvSpPr/>
          <p:nvPr/>
        </p:nvSpPr>
        <p:spPr>
          <a:xfrm>
            <a:off x="6572250" y="4419600"/>
            <a:ext cx="6858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Tree>
    <p:extLst>
      <p:ext uri="{BB962C8B-B14F-4D97-AF65-F5344CB8AC3E}">
        <p14:creationId xmlns:p14="http://schemas.microsoft.com/office/powerpoint/2010/main" val="1771397519"/>
      </p:ext>
    </p:extLst>
  </p:cSld>
  <p:clrMapOvr>
    <a:masterClrMapping/>
  </p:clrMapOvr>
  <p:transition spd="slow">
    <p:cu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0604468E-6387-4342-9257-D3CC8EDCC496}" type="slidenum">
              <a:rPr lang="en-US" sz="1800">
                <a:solidFill>
                  <a:srgbClr val="7C7044"/>
                </a:solidFill>
                <a:latin typeface="Arial Black" panose="020B0A04020102020204" pitchFamily="34" charset="0"/>
              </a:rPr>
              <a:pPr>
                <a:defRPr/>
              </a:pPr>
              <a:t>85</a:t>
            </a:fld>
            <a:endParaRPr lang="en-US" sz="1800" dirty="0">
              <a:solidFill>
                <a:srgbClr val="7C7044"/>
              </a:solidFill>
              <a:latin typeface="Arial Black" panose="020B0A04020102020204" pitchFamily="34" charset="0"/>
            </a:endParaRPr>
          </a:p>
        </p:txBody>
      </p:sp>
      <p:sp>
        <p:nvSpPr>
          <p:cNvPr id="57346"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1295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7349" name="Group 32"/>
          <p:cNvGrpSpPr>
            <a:grpSpLocks/>
          </p:cNvGrpSpPr>
          <p:nvPr/>
        </p:nvGrpSpPr>
        <p:grpSpPr bwMode="auto">
          <a:xfrm>
            <a:off x="3314700" y="5553075"/>
            <a:ext cx="685800" cy="457200"/>
            <a:chOff x="1600200" y="1371600"/>
            <a:chExt cx="685800" cy="457200"/>
          </a:xfrm>
        </p:grpSpPr>
        <p:cxnSp>
          <p:nvCxnSpPr>
            <p:cNvPr id="34" name="Straight Connector 3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350" name="Group 37"/>
          <p:cNvGrpSpPr>
            <a:grpSpLocks/>
          </p:cNvGrpSpPr>
          <p:nvPr/>
        </p:nvGrpSpPr>
        <p:grpSpPr bwMode="auto">
          <a:xfrm>
            <a:off x="5143500" y="1905000"/>
            <a:ext cx="685800" cy="457200"/>
            <a:chOff x="1600200" y="2057400"/>
            <a:chExt cx="685800" cy="457200"/>
          </a:xfrm>
        </p:grpSpPr>
        <p:grpSp>
          <p:nvGrpSpPr>
            <p:cNvPr id="57406" name="Group 38"/>
            <p:cNvGrpSpPr>
              <a:grpSpLocks/>
            </p:cNvGrpSpPr>
            <p:nvPr/>
          </p:nvGrpSpPr>
          <p:grpSpPr bwMode="auto">
            <a:xfrm>
              <a:off x="1600200" y="2057400"/>
              <a:ext cx="685800" cy="457200"/>
              <a:chOff x="1600200" y="1371600"/>
              <a:chExt cx="685800" cy="457200"/>
            </a:xfrm>
          </p:grpSpPr>
          <p:cxnSp>
            <p:nvCxnSpPr>
              <p:cNvPr id="42" name="Straight Connector 4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39"/>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351" name="Group 45"/>
          <p:cNvGrpSpPr>
            <a:grpSpLocks/>
          </p:cNvGrpSpPr>
          <p:nvPr/>
        </p:nvGrpSpPr>
        <p:grpSpPr bwMode="auto">
          <a:xfrm>
            <a:off x="3352800" y="4343400"/>
            <a:ext cx="609600" cy="533400"/>
            <a:chOff x="1600200" y="304800"/>
            <a:chExt cx="609600" cy="533400"/>
          </a:xfrm>
        </p:grpSpPr>
        <p:sp>
          <p:nvSpPr>
            <p:cNvPr id="48" name="Oval 47"/>
            <p:cNvSpPr/>
            <p:nvPr/>
          </p:nvSpPr>
          <p:spPr>
            <a:xfrm>
              <a:off x="16002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9" name="Oval 48"/>
            <p:cNvSpPr/>
            <p:nvPr/>
          </p:nvSpPr>
          <p:spPr>
            <a:xfrm>
              <a:off x="20574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0" name="Straight Connector 49"/>
            <p:cNvCxnSpPr/>
            <p:nvPr/>
          </p:nvCxnSpPr>
          <p:spPr>
            <a:xfrm>
              <a:off x="1600200" y="6096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905000" y="3048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352" name="Group 53"/>
          <p:cNvGrpSpPr>
            <a:grpSpLocks/>
          </p:cNvGrpSpPr>
          <p:nvPr/>
        </p:nvGrpSpPr>
        <p:grpSpPr bwMode="auto">
          <a:xfrm>
            <a:off x="1752600" y="1905000"/>
            <a:ext cx="609600" cy="304800"/>
            <a:chOff x="2438400" y="547681"/>
            <a:chExt cx="609600" cy="304800"/>
          </a:xfrm>
        </p:grpSpPr>
        <p:sp>
          <p:nvSpPr>
            <p:cNvPr id="55" name="Oval 54"/>
            <p:cNvSpPr/>
            <p:nvPr/>
          </p:nvSpPr>
          <p:spPr>
            <a:xfrm>
              <a:off x="2438400" y="685794"/>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56" name="Oval 55"/>
            <p:cNvSpPr/>
            <p:nvPr/>
          </p:nvSpPr>
          <p:spPr>
            <a:xfrm>
              <a:off x="2895600" y="685794"/>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7" name="Straight Connector 56"/>
            <p:cNvCxnSpPr/>
            <p:nvPr/>
          </p:nvCxnSpPr>
          <p:spPr>
            <a:xfrm>
              <a:off x="2438400" y="852481"/>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743200" y="547681"/>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353" name="Group 70"/>
          <p:cNvGrpSpPr>
            <a:grpSpLocks/>
          </p:cNvGrpSpPr>
          <p:nvPr/>
        </p:nvGrpSpPr>
        <p:grpSpPr bwMode="auto">
          <a:xfrm>
            <a:off x="5143500" y="4572000"/>
            <a:ext cx="685800" cy="457200"/>
            <a:chOff x="1600200" y="2057400"/>
            <a:chExt cx="685800" cy="457200"/>
          </a:xfrm>
        </p:grpSpPr>
        <p:grpSp>
          <p:nvGrpSpPr>
            <p:cNvPr id="57392" name="Group 38"/>
            <p:cNvGrpSpPr>
              <a:grpSpLocks/>
            </p:cNvGrpSpPr>
            <p:nvPr/>
          </p:nvGrpSpPr>
          <p:grpSpPr bwMode="auto">
            <a:xfrm>
              <a:off x="1600200" y="2057400"/>
              <a:ext cx="685800" cy="457200"/>
              <a:chOff x="1600200" y="1371600"/>
              <a:chExt cx="685800" cy="457200"/>
            </a:xfrm>
          </p:grpSpPr>
          <p:cxnSp>
            <p:nvCxnSpPr>
              <p:cNvPr id="74" name="Straight Connector 7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354" name="Group 88"/>
          <p:cNvGrpSpPr>
            <a:grpSpLocks/>
          </p:cNvGrpSpPr>
          <p:nvPr/>
        </p:nvGrpSpPr>
        <p:grpSpPr bwMode="auto">
          <a:xfrm>
            <a:off x="3352800" y="1676400"/>
            <a:ext cx="609600" cy="533400"/>
            <a:chOff x="1600200" y="304800"/>
            <a:chExt cx="609600" cy="533400"/>
          </a:xfrm>
        </p:grpSpPr>
        <p:sp>
          <p:nvSpPr>
            <p:cNvPr id="90" name="Oval 89"/>
            <p:cNvSpPr/>
            <p:nvPr/>
          </p:nvSpPr>
          <p:spPr>
            <a:xfrm>
              <a:off x="16002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1" name="Oval 90"/>
            <p:cNvSpPr/>
            <p:nvPr/>
          </p:nvSpPr>
          <p:spPr>
            <a:xfrm>
              <a:off x="20574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96" name="Straight Connector 95"/>
            <p:cNvCxnSpPr/>
            <p:nvPr/>
          </p:nvCxnSpPr>
          <p:spPr>
            <a:xfrm>
              <a:off x="1600200" y="6096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905000" y="3048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355" name="Group 98"/>
          <p:cNvGrpSpPr>
            <a:grpSpLocks/>
          </p:cNvGrpSpPr>
          <p:nvPr/>
        </p:nvGrpSpPr>
        <p:grpSpPr bwMode="auto">
          <a:xfrm>
            <a:off x="3276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a:off x="2743200" y="2133600"/>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572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572000"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9624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432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63" idx="6"/>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791200" y="4800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64" idx="6"/>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91" idx="6"/>
          </p:cNvCxnSpPr>
          <p:nvPr/>
        </p:nvCxnSpPr>
        <p:spPr>
          <a:xfrm>
            <a:off x="3962400" y="2133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56" idx="6"/>
            <a:endCxn id="90" idx="2"/>
          </p:cNvCxnSpPr>
          <p:nvPr/>
        </p:nvCxnSpPr>
        <p:spPr>
          <a:xfrm>
            <a:off x="2362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886200" y="31242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743200" y="3124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49" idx="6"/>
          </p:cNvCxnSpPr>
          <p:nvPr/>
        </p:nvCxnSpPr>
        <p:spPr>
          <a:xfrm>
            <a:off x="3962400" y="4800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48" idx="2"/>
          </p:cNvCxnSpPr>
          <p:nvPr/>
        </p:nvCxnSpPr>
        <p:spPr>
          <a:xfrm flipH="1">
            <a:off x="27432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95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372" name="TextBox 144"/>
          <p:cNvSpPr txBox="1">
            <a:spLocks noChangeArrowheads="1"/>
          </p:cNvSpPr>
          <p:nvPr/>
        </p:nvSpPr>
        <p:spPr bwMode="auto">
          <a:xfrm>
            <a:off x="172402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STOP</a:t>
            </a:r>
          </a:p>
        </p:txBody>
      </p:sp>
      <p:sp>
        <p:nvSpPr>
          <p:cNvPr id="57373" name="TextBox 145"/>
          <p:cNvSpPr txBox="1">
            <a:spLocks noChangeArrowheads="1"/>
          </p:cNvSpPr>
          <p:nvPr/>
        </p:nvSpPr>
        <p:spPr bwMode="auto">
          <a:xfrm>
            <a:off x="3314700" y="13144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FWD</a:t>
            </a:r>
          </a:p>
        </p:txBody>
      </p:sp>
      <p:sp>
        <p:nvSpPr>
          <p:cNvPr id="57374" name="TextBox 146"/>
          <p:cNvSpPr txBox="1">
            <a:spLocks noChangeArrowheads="1"/>
          </p:cNvSpPr>
          <p:nvPr/>
        </p:nvSpPr>
        <p:spPr bwMode="auto">
          <a:xfrm>
            <a:off x="3314700" y="38957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REV</a:t>
            </a:r>
          </a:p>
        </p:txBody>
      </p:sp>
      <p:sp>
        <p:nvSpPr>
          <p:cNvPr id="57375" name="TextBox 147"/>
          <p:cNvSpPr txBox="1">
            <a:spLocks noChangeArrowheads="1"/>
          </p:cNvSpPr>
          <p:nvPr/>
        </p:nvSpPr>
        <p:spPr bwMode="auto">
          <a:xfrm>
            <a:off x="6638925" y="18954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F</a:t>
            </a:r>
          </a:p>
        </p:txBody>
      </p:sp>
      <p:sp>
        <p:nvSpPr>
          <p:cNvPr id="57376" name="TextBox 148"/>
          <p:cNvSpPr txBox="1">
            <a:spLocks noChangeArrowheads="1"/>
          </p:cNvSpPr>
          <p:nvPr/>
        </p:nvSpPr>
        <p:spPr bwMode="auto">
          <a:xfrm>
            <a:off x="6629400" y="45672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R</a:t>
            </a:r>
          </a:p>
        </p:txBody>
      </p:sp>
      <p:sp>
        <p:nvSpPr>
          <p:cNvPr id="57377" name="TextBox 149"/>
          <p:cNvSpPr txBox="1">
            <a:spLocks noChangeArrowheads="1"/>
          </p:cNvSpPr>
          <p:nvPr/>
        </p:nvSpPr>
        <p:spPr bwMode="auto">
          <a:xfrm>
            <a:off x="513397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R-1</a:t>
            </a:r>
          </a:p>
        </p:txBody>
      </p:sp>
      <p:sp>
        <p:nvSpPr>
          <p:cNvPr id="57378" name="TextBox 150"/>
          <p:cNvSpPr txBox="1">
            <a:spLocks noChangeArrowheads="1"/>
          </p:cNvSpPr>
          <p:nvPr/>
        </p:nvSpPr>
        <p:spPr bwMode="auto">
          <a:xfrm>
            <a:off x="5133975"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F-1</a:t>
            </a:r>
          </a:p>
        </p:txBody>
      </p:sp>
      <p:sp>
        <p:nvSpPr>
          <p:cNvPr id="57379" name="TextBox 151"/>
          <p:cNvSpPr txBox="1">
            <a:spLocks noChangeArrowheads="1"/>
          </p:cNvSpPr>
          <p:nvPr/>
        </p:nvSpPr>
        <p:spPr bwMode="auto">
          <a:xfrm>
            <a:off x="3305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F-2</a:t>
            </a:r>
          </a:p>
        </p:txBody>
      </p:sp>
      <p:sp>
        <p:nvSpPr>
          <p:cNvPr id="57380" name="TextBox 152"/>
          <p:cNvSpPr txBox="1">
            <a:spLocks noChangeArrowheads="1"/>
          </p:cNvSpPr>
          <p:nvPr/>
        </p:nvSpPr>
        <p:spPr bwMode="auto">
          <a:xfrm>
            <a:off x="3314700" y="51625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R-2</a:t>
            </a:r>
          </a:p>
        </p:txBody>
      </p:sp>
      <p:sp>
        <p:nvSpPr>
          <p:cNvPr id="163" name="Oval 162"/>
          <p:cNvSpPr/>
          <p:nvPr/>
        </p:nvSpPr>
        <p:spPr>
          <a:xfrm>
            <a:off x="6572250" y="1743075"/>
            <a:ext cx="6858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64" name="Oval 163"/>
          <p:cNvSpPr/>
          <p:nvPr/>
        </p:nvSpPr>
        <p:spPr>
          <a:xfrm>
            <a:off x="6572250" y="4419600"/>
            <a:ext cx="6858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77" name="TextBox 76"/>
          <p:cNvSpPr txBox="1">
            <a:spLocks noChangeArrowheads="1"/>
          </p:cNvSpPr>
          <p:nvPr/>
        </p:nvSpPr>
        <p:spPr bwMode="auto">
          <a:xfrm>
            <a:off x="1807845" y="6096000"/>
            <a:ext cx="574548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200" dirty="0">
                <a:solidFill>
                  <a:srgbClr val="7C7044"/>
                </a:solidFill>
                <a:latin typeface="Arial Black" panose="020B0A04020102020204" pitchFamily="34" charset="0"/>
              </a:rPr>
              <a:t>What will happen if REV is pushed?</a:t>
            </a:r>
          </a:p>
        </p:txBody>
      </p:sp>
    </p:spTree>
    <p:extLst>
      <p:ext uri="{BB962C8B-B14F-4D97-AF65-F5344CB8AC3E}">
        <p14:creationId xmlns:p14="http://schemas.microsoft.com/office/powerpoint/2010/main" val="22020449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 name="Oval 163"/>
          <p:cNvSpPr/>
          <p:nvPr/>
        </p:nvSpPr>
        <p:spPr>
          <a:xfrm>
            <a:off x="6572250" y="4419600"/>
            <a:ext cx="685800" cy="7620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63" name="Oval 162"/>
          <p:cNvSpPr/>
          <p:nvPr/>
        </p:nvSpPr>
        <p:spPr>
          <a:xfrm>
            <a:off x="6572250" y="1743075"/>
            <a:ext cx="6858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E1FB5B8B-7FD2-48F5-A780-CD3434464F51}" type="slidenum">
              <a:rPr lang="en-US" sz="1800">
                <a:solidFill>
                  <a:srgbClr val="7C7044"/>
                </a:solidFill>
                <a:latin typeface="Arial Black" panose="020B0A04020102020204" pitchFamily="34" charset="0"/>
              </a:rPr>
              <a:pPr>
                <a:defRPr/>
              </a:pPr>
              <a:t>86</a:t>
            </a:fld>
            <a:endParaRPr lang="en-US" sz="1800" dirty="0">
              <a:solidFill>
                <a:srgbClr val="7C7044"/>
              </a:solidFill>
              <a:latin typeface="Arial Black" panose="020B0A04020102020204" pitchFamily="34" charset="0"/>
            </a:endParaRPr>
          </a:p>
        </p:txBody>
      </p:sp>
      <p:sp>
        <p:nvSpPr>
          <p:cNvPr id="59396"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1295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399" name="Group 32"/>
          <p:cNvGrpSpPr>
            <a:grpSpLocks/>
          </p:cNvGrpSpPr>
          <p:nvPr/>
        </p:nvGrpSpPr>
        <p:grpSpPr bwMode="auto">
          <a:xfrm>
            <a:off x="3314700" y="5553075"/>
            <a:ext cx="685800" cy="457200"/>
            <a:chOff x="1600200" y="1371600"/>
            <a:chExt cx="685800" cy="457200"/>
          </a:xfrm>
        </p:grpSpPr>
        <p:cxnSp>
          <p:nvCxnSpPr>
            <p:cNvPr id="34" name="Straight Connector 3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400" name="Group 38"/>
          <p:cNvGrpSpPr>
            <a:grpSpLocks/>
          </p:cNvGrpSpPr>
          <p:nvPr/>
        </p:nvGrpSpPr>
        <p:grpSpPr bwMode="auto">
          <a:xfrm>
            <a:off x="5143500" y="1905000"/>
            <a:ext cx="685800" cy="457200"/>
            <a:chOff x="1600200" y="1371600"/>
            <a:chExt cx="685800" cy="457200"/>
          </a:xfrm>
        </p:grpSpPr>
        <p:cxnSp>
          <p:nvCxnSpPr>
            <p:cNvPr id="42" name="Straight Connector 4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Oval 47"/>
          <p:cNvSpPr/>
          <p:nvPr/>
        </p:nvSpPr>
        <p:spPr>
          <a:xfrm>
            <a:off x="3352800" y="4724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9" name="Oval 48"/>
          <p:cNvSpPr/>
          <p:nvPr/>
        </p:nvSpPr>
        <p:spPr>
          <a:xfrm>
            <a:off x="3810000" y="4724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0" name="Straight Connector 49"/>
          <p:cNvCxnSpPr/>
          <p:nvPr/>
        </p:nvCxnSpPr>
        <p:spPr>
          <a:xfrm>
            <a:off x="3352800" y="47244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657600" y="44196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405" name="Group 53"/>
          <p:cNvGrpSpPr>
            <a:grpSpLocks/>
          </p:cNvGrpSpPr>
          <p:nvPr/>
        </p:nvGrpSpPr>
        <p:grpSpPr bwMode="auto">
          <a:xfrm>
            <a:off x="1752600" y="1905000"/>
            <a:ext cx="609600" cy="304800"/>
            <a:chOff x="2438400" y="547681"/>
            <a:chExt cx="609600" cy="304800"/>
          </a:xfrm>
        </p:grpSpPr>
        <p:sp>
          <p:nvSpPr>
            <p:cNvPr id="55" name="Oval 54"/>
            <p:cNvSpPr/>
            <p:nvPr/>
          </p:nvSpPr>
          <p:spPr>
            <a:xfrm>
              <a:off x="2438400" y="685794"/>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56" name="Oval 55"/>
            <p:cNvSpPr/>
            <p:nvPr/>
          </p:nvSpPr>
          <p:spPr>
            <a:xfrm>
              <a:off x="2895600" y="685794"/>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7" name="Straight Connector 56"/>
            <p:cNvCxnSpPr/>
            <p:nvPr/>
          </p:nvCxnSpPr>
          <p:spPr>
            <a:xfrm>
              <a:off x="2438400" y="852481"/>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743200" y="547681"/>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406" name="Group 38"/>
          <p:cNvGrpSpPr>
            <a:grpSpLocks/>
          </p:cNvGrpSpPr>
          <p:nvPr/>
        </p:nvGrpSpPr>
        <p:grpSpPr bwMode="auto">
          <a:xfrm>
            <a:off x="5143500" y="4572000"/>
            <a:ext cx="685800" cy="457200"/>
            <a:chOff x="1600200" y="1371600"/>
            <a:chExt cx="685800" cy="457200"/>
          </a:xfrm>
        </p:grpSpPr>
        <p:cxnSp>
          <p:nvCxnSpPr>
            <p:cNvPr id="74" name="Straight Connector 7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flipV="1">
            <a:off x="5286375" y="45720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3352800" y="2057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1" name="Oval 90"/>
          <p:cNvSpPr/>
          <p:nvPr/>
        </p:nvSpPr>
        <p:spPr>
          <a:xfrm>
            <a:off x="3810000" y="2057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96" name="Straight Connector 95"/>
          <p:cNvCxnSpPr/>
          <p:nvPr/>
        </p:nvCxnSpPr>
        <p:spPr>
          <a:xfrm>
            <a:off x="3352800" y="19812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657600" y="16764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412" name="Group 98"/>
          <p:cNvGrpSpPr>
            <a:grpSpLocks/>
          </p:cNvGrpSpPr>
          <p:nvPr/>
        </p:nvGrpSpPr>
        <p:grpSpPr bwMode="auto">
          <a:xfrm>
            <a:off x="3276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a:off x="2743200" y="2133600"/>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572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572000"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9624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432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63" idx="6"/>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791200" y="4800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64" idx="6"/>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91" idx="6"/>
          </p:cNvCxnSpPr>
          <p:nvPr/>
        </p:nvCxnSpPr>
        <p:spPr>
          <a:xfrm>
            <a:off x="3962400" y="2133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56" idx="6"/>
            <a:endCxn id="90" idx="2"/>
          </p:cNvCxnSpPr>
          <p:nvPr/>
        </p:nvCxnSpPr>
        <p:spPr>
          <a:xfrm>
            <a:off x="2362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886200" y="31242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743200" y="3124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49" idx="6"/>
          </p:cNvCxnSpPr>
          <p:nvPr/>
        </p:nvCxnSpPr>
        <p:spPr>
          <a:xfrm>
            <a:off x="3962400" y="4800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48" idx="2"/>
          </p:cNvCxnSpPr>
          <p:nvPr/>
        </p:nvCxnSpPr>
        <p:spPr>
          <a:xfrm flipH="1">
            <a:off x="27432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95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29" name="TextBox 144"/>
          <p:cNvSpPr txBox="1">
            <a:spLocks noChangeArrowheads="1"/>
          </p:cNvSpPr>
          <p:nvPr/>
        </p:nvSpPr>
        <p:spPr bwMode="auto">
          <a:xfrm>
            <a:off x="172402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STOP</a:t>
            </a:r>
          </a:p>
        </p:txBody>
      </p:sp>
      <p:sp>
        <p:nvSpPr>
          <p:cNvPr id="59430" name="TextBox 145"/>
          <p:cNvSpPr txBox="1">
            <a:spLocks noChangeArrowheads="1"/>
          </p:cNvSpPr>
          <p:nvPr/>
        </p:nvSpPr>
        <p:spPr bwMode="auto">
          <a:xfrm>
            <a:off x="3314700" y="13144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FWD</a:t>
            </a:r>
          </a:p>
        </p:txBody>
      </p:sp>
      <p:sp>
        <p:nvSpPr>
          <p:cNvPr id="59431" name="TextBox 146"/>
          <p:cNvSpPr txBox="1">
            <a:spLocks noChangeArrowheads="1"/>
          </p:cNvSpPr>
          <p:nvPr/>
        </p:nvSpPr>
        <p:spPr bwMode="auto">
          <a:xfrm>
            <a:off x="3314700" y="38957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REV</a:t>
            </a:r>
          </a:p>
        </p:txBody>
      </p:sp>
      <p:sp>
        <p:nvSpPr>
          <p:cNvPr id="59432" name="TextBox 147"/>
          <p:cNvSpPr txBox="1">
            <a:spLocks noChangeArrowheads="1"/>
          </p:cNvSpPr>
          <p:nvPr/>
        </p:nvSpPr>
        <p:spPr bwMode="auto">
          <a:xfrm>
            <a:off x="6638925" y="18954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F</a:t>
            </a:r>
          </a:p>
        </p:txBody>
      </p:sp>
      <p:sp>
        <p:nvSpPr>
          <p:cNvPr id="59433" name="TextBox 148"/>
          <p:cNvSpPr txBox="1">
            <a:spLocks noChangeArrowheads="1"/>
          </p:cNvSpPr>
          <p:nvPr/>
        </p:nvSpPr>
        <p:spPr bwMode="auto">
          <a:xfrm>
            <a:off x="6629400" y="45672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R</a:t>
            </a:r>
          </a:p>
        </p:txBody>
      </p:sp>
      <p:sp>
        <p:nvSpPr>
          <p:cNvPr id="59434" name="TextBox 149"/>
          <p:cNvSpPr txBox="1">
            <a:spLocks noChangeArrowheads="1"/>
          </p:cNvSpPr>
          <p:nvPr/>
        </p:nvSpPr>
        <p:spPr bwMode="auto">
          <a:xfrm>
            <a:off x="513397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R-1</a:t>
            </a:r>
          </a:p>
        </p:txBody>
      </p:sp>
      <p:sp>
        <p:nvSpPr>
          <p:cNvPr id="59435" name="TextBox 150"/>
          <p:cNvSpPr txBox="1">
            <a:spLocks noChangeArrowheads="1"/>
          </p:cNvSpPr>
          <p:nvPr/>
        </p:nvSpPr>
        <p:spPr bwMode="auto">
          <a:xfrm>
            <a:off x="5133975"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F-1</a:t>
            </a:r>
          </a:p>
        </p:txBody>
      </p:sp>
      <p:sp>
        <p:nvSpPr>
          <p:cNvPr id="59436" name="TextBox 151"/>
          <p:cNvSpPr txBox="1">
            <a:spLocks noChangeArrowheads="1"/>
          </p:cNvSpPr>
          <p:nvPr/>
        </p:nvSpPr>
        <p:spPr bwMode="auto">
          <a:xfrm>
            <a:off x="3305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F-2</a:t>
            </a:r>
          </a:p>
        </p:txBody>
      </p:sp>
      <p:sp>
        <p:nvSpPr>
          <p:cNvPr id="59437" name="TextBox 152"/>
          <p:cNvSpPr txBox="1">
            <a:spLocks noChangeArrowheads="1"/>
          </p:cNvSpPr>
          <p:nvPr/>
        </p:nvSpPr>
        <p:spPr bwMode="auto">
          <a:xfrm>
            <a:off x="3314700" y="51625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R-2</a:t>
            </a:r>
          </a:p>
        </p:txBody>
      </p:sp>
      <p:cxnSp>
        <p:nvCxnSpPr>
          <p:cNvPr id="70" name="Straight Connector 69"/>
          <p:cNvCxnSpPr/>
          <p:nvPr/>
        </p:nvCxnSpPr>
        <p:spPr>
          <a:xfrm flipV="1">
            <a:off x="3457575" y="5553075"/>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a:spLocks noChangeArrowheads="1"/>
          </p:cNvSpPr>
          <p:nvPr/>
        </p:nvSpPr>
        <p:spPr bwMode="auto">
          <a:xfrm>
            <a:off x="1929981" y="6070840"/>
            <a:ext cx="5867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200" dirty="0">
                <a:solidFill>
                  <a:srgbClr val="7C7044"/>
                </a:solidFill>
                <a:latin typeface="Arial Black" panose="020B0A04020102020204" pitchFamily="34" charset="0"/>
              </a:rPr>
              <a:t>What will happen if REV is released?</a:t>
            </a:r>
          </a:p>
        </p:txBody>
      </p:sp>
    </p:spTree>
    <p:extLst>
      <p:ext uri="{BB962C8B-B14F-4D97-AF65-F5344CB8AC3E}">
        <p14:creationId xmlns:p14="http://schemas.microsoft.com/office/powerpoint/2010/main" val="419243052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 name="Oval 163"/>
          <p:cNvSpPr/>
          <p:nvPr/>
        </p:nvSpPr>
        <p:spPr>
          <a:xfrm>
            <a:off x="6572250" y="4419600"/>
            <a:ext cx="685800" cy="7620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63" name="Oval 162"/>
          <p:cNvSpPr/>
          <p:nvPr/>
        </p:nvSpPr>
        <p:spPr>
          <a:xfrm>
            <a:off x="6572250" y="1743075"/>
            <a:ext cx="6858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50A6587B-4FC5-4306-AF1C-84A7BD17C86C}" type="slidenum">
              <a:rPr lang="en-US" sz="1800">
                <a:solidFill>
                  <a:srgbClr val="7C7044"/>
                </a:solidFill>
                <a:latin typeface="Arial Black" panose="020B0A04020102020204" pitchFamily="34" charset="0"/>
              </a:rPr>
              <a:pPr>
                <a:defRPr/>
              </a:pPr>
              <a:t>87</a:t>
            </a:fld>
            <a:endParaRPr lang="en-US" sz="1800" dirty="0">
              <a:solidFill>
                <a:srgbClr val="7C7044"/>
              </a:solidFill>
              <a:latin typeface="Arial Black" panose="020B0A04020102020204" pitchFamily="34" charset="0"/>
            </a:endParaRPr>
          </a:p>
        </p:txBody>
      </p:sp>
      <p:sp>
        <p:nvSpPr>
          <p:cNvPr id="61444"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1295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447" name="Group 32"/>
          <p:cNvGrpSpPr>
            <a:grpSpLocks/>
          </p:cNvGrpSpPr>
          <p:nvPr/>
        </p:nvGrpSpPr>
        <p:grpSpPr bwMode="auto">
          <a:xfrm>
            <a:off x="3314700" y="5553075"/>
            <a:ext cx="685800" cy="457200"/>
            <a:chOff x="1600200" y="1371600"/>
            <a:chExt cx="685800" cy="457200"/>
          </a:xfrm>
        </p:grpSpPr>
        <p:cxnSp>
          <p:nvCxnSpPr>
            <p:cNvPr id="34" name="Straight Connector 3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448" name="Group 38"/>
          <p:cNvGrpSpPr>
            <a:grpSpLocks/>
          </p:cNvGrpSpPr>
          <p:nvPr/>
        </p:nvGrpSpPr>
        <p:grpSpPr bwMode="auto">
          <a:xfrm>
            <a:off x="5143500" y="1905000"/>
            <a:ext cx="685800" cy="457200"/>
            <a:chOff x="1600200" y="1371600"/>
            <a:chExt cx="685800" cy="457200"/>
          </a:xfrm>
        </p:grpSpPr>
        <p:cxnSp>
          <p:nvCxnSpPr>
            <p:cNvPr id="42" name="Straight Connector 4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Oval 47"/>
          <p:cNvSpPr/>
          <p:nvPr/>
        </p:nvSpPr>
        <p:spPr>
          <a:xfrm>
            <a:off x="3352800" y="4724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9" name="Oval 48"/>
          <p:cNvSpPr/>
          <p:nvPr/>
        </p:nvSpPr>
        <p:spPr>
          <a:xfrm>
            <a:off x="3810000" y="4724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0" name="Straight Connector 49"/>
          <p:cNvCxnSpPr/>
          <p:nvPr/>
        </p:nvCxnSpPr>
        <p:spPr>
          <a:xfrm>
            <a:off x="3352800" y="46482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657600" y="43434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453" name="Group 53"/>
          <p:cNvGrpSpPr>
            <a:grpSpLocks/>
          </p:cNvGrpSpPr>
          <p:nvPr/>
        </p:nvGrpSpPr>
        <p:grpSpPr bwMode="auto">
          <a:xfrm>
            <a:off x="1752600" y="1905000"/>
            <a:ext cx="609600" cy="304800"/>
            <a:chOff x="2438400" y="547681"/>
            <a:chExt cx="609600" cy="304800"/>
          </a:xfrm>
        </p:grpSpPr>
        <p:sp>
          <p:nvSpPr>
            <p:cNvPr id="55" name="Oval 54"/>
            <p:cNvSpPr/>
            <p:nvPr/>
          </p:nvSpPr>
          <p:spPr>
            <a:xfrm>
              <a:off x="2438400" y="685794"/>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56" name="Oval 55"/>
            <p:cNvSpPr/>
            <p:nvPr/>
          </p:nvSpPr>
          <p:spPr>
            <a:xfrm>
              <a:off x="2895600" y="685794"/>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7" name="Straight Connector 56"/>
            <p:cNvCxnSpPr/>
            <p:nvPr/>
          </p:nvCxnSpPr>
          <p:spPr>
            <a:xfrm>
              <a:off x="2438400" y="852481"/>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743200" y="547681"/>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454" name="Group 38"/>
          <p:cNvGrpSpPr>
            <a:grpSpLocks/>
          </p:cNvGrpSpPr>
          <p:nvPr/>
        </p:nvGrpSpPr>
        <p:grpSpPr bwMode="auto">
          <a:xfrm>
            <a:off x="5143500" y="4572000"/>
            <a:ext cx="685800" cy="457200"/>
            <a:chOff x="1600200" y="1371600"/>
            <a:chExt cx="685800" cy="457200"/>
          </a:xfrm>
        </p:grpSpPr>
        <p:cxnSp>
          <p:nvCxnSpPr>
            <p:cNvPr id="74" name="Straight Connector 7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flipV="1">
            <a:off x="5286375" y="45720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3352800" y="2057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1" name="Oval 90"/>
          <p:cNvSpPr/>
          <p:nvPr/>
        </p:nvSpPr>
        <p:spPr>
          <a:xfrm>
            <a:off x="3810000" y="2057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96" name="Straight Connector 95"/>
          <p:cNvCxnSpPr/>
          <p:nvPr/>
        </p:nvCxnSpPr>
        <p:spPr>
          <a:xfrm>
            <a:off x="3352800" y="19812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657600" y="16764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460" name="Group 98"/>
          <p:cNvGrpSpPr>
            <a:grpSpLocks/>
          </p:cNvGrpSpPr>
          <p:nvPr/>
        </p:nvGrpSpPr>
        <p:grpSpPr bwMode="auto">
          <a:xfrm>
            <a:off x="3276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a:off x="2743200" y="2133600"/>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572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572000"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9624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432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63" idx="6"/>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791200" y="4800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64" idx="6"/>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91" idx="6"/>
          </p:cNvCxnSpPr>
          <p:nvPr/>
        </p:nvCxnSpPr>
        <p:spPr>
          <a:xfrm>
            <a:off x="3962400" y="2133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56" idx="6"/>
            <a:endCxn id="90" idx="2"/>
          </p:cNvCxnSpPr>
          <p:nvPr/>
        </p:nvCxnSpPr>
        <p:spPr>
          <a:xfrm>
            <a:off x="2362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886200" y="31242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743200" y="3124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49" idx="6"/>
          </p:cNvCxnSpPr>
          <p:nvPr/>
        </p:nvCxnSpPr>
        <p:spPr>
          <a:xfrm>
            <a:off x="3962400" y="4800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48" idx="2"/>
          </p:cNvCxnSpPr>
          <p:nvPr/>
        </p:nvCxnSpPr>
        <p:spPr>
          <a:xfrm flipH="1">
            <a:off x="27432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95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77" name="TextBox 144"/>
          <p:cNvSpPr txBox="1">
            <a:spLocks noChangeArrowheads="1"/>
          </p:cNvSpPr>
          <p:nvPr/>
        </p:nvSpPr>
        <p:spPr bwMode="auto">
          <a:xfrm>
            <a:off x="172402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STOP</a:t>
            </a:r>
          </a:p>
        </p:txBody>
      </p:sp>
      <p:sp>
        <p:nvSpPr>
          <p:cNvPr id="61478" name="TextBox 145"/>
          <p:cNvSpPr txBox="1">
            <a:spLocks noChangeArrowheads="1"/>
          </p:cNvSpPr>
          <p:nvPr/>
        </p:nvSpPr>
        <p:spPr bwMode="auto">
          <a:xfrm>
            <a:off x="3314700" y="13144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FWD</a:t>
            </a:r>
          </a:p>
        </p:txBody>
      </p:sp>
      <p:sp>
        <p:nvSpPr>
          <p:cNvPr id="61479" name="TextBox 146"/>
          <p:cNvSpPr txBox="1">
            <a:spLocks noChangeArrowheads="1"/>
          </p:cNvSpPr>
          <p:nvPr/>
        </p:nvSpPr>
        <p:spPr bwMode="auto">
          <a:xfrm>
            <a:off x="3314700" y="38957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REV</a:t>
            </a:r>
          </a:p>
        </p:txBody>
      </p:sp>
      <p:sp>
        <p:nvSpPr>
          <p:cNvPr id="61480" name="TextBox 147"/>
          <p:cNvSpPr txBox="1">
            <a:spLocks noChangeArrowheads="1"/>
          </p:cNvSpPr>
          <p:nvPr/>
        </p:nvSpPr>
        <p:spPr bwMode="auto">
          <a:xfrm>
            <a:off x="6638925" y="18954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F</a:t>
            </a:r>
          </a:p>
        </p:txBody>
      </p:sp>
      <p:sp>
        <p:nvSpPr>
          <p:cNvPr id="61481" name="TextBox 148"/>
          <p:cNvSpPr txBox="1">
            <a:spLocks noChangeArrowheads="1"/>
          </p:cNvSpPr>
          <p:nvPr/>
        </p:nvSpPr>
        <p:spPr bwMode="auto">
          <a:xfrm>
            <a:off x="6629400" y="45672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R</a:t>
            </a:r>
          </a:p>
        </p:txBody>
      </p:sp>
      <p:sp>
        <p:nvSpPr>
          <p:cNvPr id="61482" name="TextBox 149"/>
          <p:cNvSpPr txBox="1">
            <a:spLocks noChangeArrowheads="1"/>
          </p:cNvSpPr>
          <p:nvPr/>
        </p:nvSpPr>
        <p:spPr bwMode="auto">
          <a:xfrm>
            <a:off x="513397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R-1</a:t>
            </a:r>
          </a:p>
        </p:txBody>
      </p:sp>
      <p:sp>
        <p:nvSpPr>
          <p:cNvPr id="61483" name="TextBox 150"/>
          <p:cNvSpPr txBox="1">
            <a:spLocks noChangeArrowheads="1"/>
          </p:cNvSpPr>
          <p:nvPr/>
        </p:nvSpPr>
        <p:spPr bwMode="auto">
          <a:xfrm>
            <a:off x="5133975"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F-1</a:t>
            </a:r>
          </a:p>
        </p:txBody>
      </p:sp>
      <p:sp>
        <p:nvSpPr>
          <p:cNvPr id="61484" name="TextBox 151"/>
          <p:cNvSpPr txBox="1">
            <a:spLocks noChangeArrowheads="1"/>
          </p:cNvSpPr>
          <p:nvPr/>
        </p:nvSpPr>
        <p:spPr bwMode="auto">
          <a:xfrm>
            <a:off x="3305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F-2</a:t>
            </a:r>
          </a:p>
        </p:txBody>
      </p:sp>
      <p:sp>
        <p:nvSpPr>
          <p:cNvPr id="61485" name="TextBox 152"/>
          <p:cNvSpPr txBox="1">
            <a:spLocks noChangeArrowheads="1"/>
          </p:cNvSpPr>
          <p:nvPr/>
        </p:nvSpPr>
        <p:spPr bwMode="auto">
          <a:xfrm>
            <a:off x="3314700" y="51625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R-2</a:t>
            </a:r>
          </a:p>
        </p:txBody>
      </p:sp>
      <p:cxnSp>
        <p:nvCxnSpPr>
          <p:cNvPr id="70" name="Straight Connector 69"/>
          <p:cNvCxnSpPr/>
          <p:nvPr/>
        </p:nvCxnSpPr>
        <p:spPr>
          <a:xfrm flipV="1">
            <a:off x="3457575" y="5553075"/>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a:spLocks noChangeArrowheads="1"/>
          </p:cNvSpPr>
          <p:nvPr/>
        </p:nvSpPr>
        <p:spPr bwMode="auto">
          <a:xfrm>
            <a:off x="2209800" y="6096000"/>
            <a:ext cx="574548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200" dirty="0">
                <a:solidFill>
                  <a:srgbClr val="7C7044"/>
                </a:solidFill>
                <a:latin typeface="Arial Black" panose="020B0A04020102020204" pitchFamily="34" charset="0"/>
              </a:rPr>
              <a:t>What will happen if FWD is pushed?</a:t>
            </a:r>
          </a:p>
        </p:txBody>
      </p:sp>
    </p:spTree>
    <p:extLst>
      <p:ext uri="{BB962C8B-B14F-4D97-AF65-F5344CB8AC3E}">
        <p14:creationId xmlns:p14="http://schemas.microsoft.com/office/powerpoint/2010/main" val="306466995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 name="Oval 163"/>
          <p:cNvSpPr/>
          <p:nvPr/>
        </p:nvSpPr>
        <p:spPr>
          <a:xfrm>
            <a:off x="6572250" y="4419600"/>
            <a:ext cx="685800" cy="7620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63" name="Oval 162"/>
          <p:cNvSpPr/>
          <p:nvPr/>
        </p:nvSpPr>
        <p:spPr>
          <a:xfrm>
            <a:off x="6572250" y="1743075"/>
            <a:ext cx="6858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903A86B4-E1FC-4F29-A59D-186B6D7E179B}" type="slidenum">
              <a:rPr lang="en-US" sz="1800">
                <a:solidFill>
                  <a:srgbClr val="7C7044"/>
                </a:solidFill>
                <a:latin typeface="Arial Black" panose="020B0A04020102020204" pitchFamily="34" charset="0"/>
              </a:rPr>
              <a:pPr>
                <a:defRPr/>
              </a:pPr>
              <a:t>88</a:t>
            </a:fld>
            <a:endParaRPr lang="en-US" sz="1800" dirty="0">
              <a:solidFill>
                <a:srgbClr val="7C7044"/>
              </a:solidFill>
              <a:latin typeface="Arial Black" panose="020B0A04020102020204" pitchFamily="34" charset="0"/>
            </a:endParaRPr>
          </a:p>
        </p:txBody>
      </p:sp>
      <p:sp>
        <p:nvSpPr>
          <p:cNvPr id="63492"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1295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495" name="Group 32"/>
          <p:cNvGrpSpPr>
            <a:grpSpLocks/>
          </p:cNvGrpSpPr>
          <p:nvPr/>
        </p:nvGrpSpPr>
        <p:grpSpPr bwMode="auto">
          <a:xfrm>
            <a:off x="3314700" y="5553075"/>
            <a:ext cx="685800" cy="457200"/>
            <a:chOff x="1600200" y="1371600"/>
            <a:chExt cx="685800" cy="457200"/>
          </a:xfrm>
        </p:grpSpPr>
        <p:cxnSp>
          <p:nvCxnSpPr>
            <p:cNvPr id="34" name="Straight Connector 3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496" name="Group 38"/>
          <p:cNvGrpSpPr>
            <a:grpSpLocks/>
          </p:cNvGrpSpPr>
          <p:nvPr/>
        </p:nvGrpSpPr>
        <p:grpSpPr bwMode="auto">
          <a:xfrm>
            <a:off x="5143500" y="1905000"/>
            <a:ext cx="685800" cy="457200"/>
            <a:chOff x="1600200" y="1371600"/>
            <a:chExt cx="685800" cy="457200"/>
          </a:xfrm>
        </p:grpSpPr>
        <p:cxnSp>
          <p:nvCxnSpPr>
            <p:cNvPr id="42" name="Straight Connector 4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Oval 47"/>
          <p:cNvSpPr/>
          <p:nvPr/>
        </p:nvSpPr>
        <p:spPr>
          <a:xfrm>
            <a:off x="3352800" y="4724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9" name="Oval 48"/>
          <p:cNvSpPr/>
          <p:nvPr/>
        </p:nvSpPr>
        <p:spPr>
          <a:xfrm>
            <a:off x="3810000" y="4724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0" name="Straight Connector 49"/>
          <p:cNvCxnSpPr/>
          <p:nvPr/>
        </p:nvCxnSpPr>
        <p:spPr>
          <a:xfrm>
            <a:off x="3352800" y="46482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657600" y="43434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501" name="Group 53"/>
          <p:cNvGrpSpPr>
            <a:grpSpLocks/>
          </p:cNvGrpSpPr>
          <p:nvPr/>
        </p:nvGrpSpPr>
        <p:grpSpPr bwMode="auto">
          <a:xfrm>
            <a:off x="1752600" y="1905000"/>
            <a:ext cx="609600" cy="304800"/>
            <a:chOff x="2438400" y="547681"/>
            <a:chExt cx="609600" cy="304800"/>
          </a:xfrm>
        </p:grpSpPr>
        <p:sp>
          <p:nvSpPr>
            <p:cNvPr id="55" name="Oval 54"/>
            <p:cNvSpPr/>
            <p:nvPr/>
          </p:nvSpPr>
          <p:spPr>
            <a:xfrm>
              <a:off x="2438400" y="685794"/>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56" name="Oval 55"/>
            <p:cNvSpPr/>
            <p:nvPr/>
          </p:nvSpPr>
          <p:spPr>
            <a:xfrm>
              <a:off x="2895600" y="685794"/>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7" name="Straight Connector 56"/>
            <p:cNvCxnSpPr/>
            <p:nvPr/>
          </p:nvCxnSpPr>
          <p:spPr>
            <a:xfrm>
              <a:off x="2438400" y="852481"/>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743200" y="547681"/>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502" name="Group 38"/>
          <p:cNvGrpSpPr>
            <a:grpSpLocks/>
          </p:cNvGrpSpPr>
          <p:nvPr/>
        </p:nvGrpSpPr>
        <p:grpSpPr bwMode="auto">
          <a:xfrm>
            <a:off x="5143500" y="4572000"/>
            <a:ext cx="685800" cy="457200"/>
            <a:chOff x="1600200" y="1371600"/>
            <a:chExt cx="685800" cy="457200"/>
          </a:xfrm>
        </p:grpSpPr>
        <p:cxnSp>
          <p:nvCxnSpPr>
            <p:cNvPr id="74" name="Straight Connector 7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flipV="1">
            <a:off x="5286375" y="45720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3352800" y="2057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1" name="Oval 90"/>
          <p:cNvSpPr/>
          <p:nvPr/>
        </p:nvSpPr>
        <p:spPr>
          <a:xfrm>
            <a:off x="3810000" y="2057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96" name="Straight Connector 95"/>
          <p:cNvCxnSpPr/>
          <p:nvPr/>
        </p:nvCxnSpPr>
        <p:spPr>
          <a:xfrm>
            <a:off x="3352800" y="20574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657600" y="17526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508" name="Group 98"/>
          <p:cNvGrpSpPr>
            <a:grpSpLocks/>
          </p:cNvGrpSpPr>
          <p:nvPr/>
        </p:nvGrpSpPr>
        <p:grpSpPr bwMode="auto">
          <a:xfrm>
            <a:off x="3276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a:off x="2743200" y="2133600"/>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572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572000"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9624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432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63" idx="6"/>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791200" y="4800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64" idx="6"/>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91" idx="6"/>
          </p:cNvCxnSpPr>
          <p:nvPr/>
        </p:nvCxnSpPr>
        <p:spPr>
          <a:xfrm>
            <a:off x="3962400" y="2133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56" idx="6"/>
            <a:endCxn id="90" idx="2"/>
          </p:cNvCxnSpPr>
          <p:nvPr/>
        </p:nvCxnSpPr>
        <p:spPr>
          <a:xfrm>
            <a:off x="2362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886200" y="31242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743200" y="3124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49" idx="6"/>
          </p:cNvCxnSpPr>
          <p:nvPr/>
        </p:nvCxnSpPr>
        <p:spPr>
          <a:xfrm>
            <a:off x="3962400" y="4800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48" idx="2"/>
          </p:cNvCxnSpPr>
          <p:nvPr/>
        </p:nvCxnSpPr>
        <p:spPr>
          <a:xfrm flipH="1">
            <a:off x="27432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95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525" name="TextBox 144"/>
          <p:cNvSpPr txBox="1">
            <a:spLocks noChangeArrowheads="1"/>
          </p:cNvSpPr>
          <p:nvPr/>
        </p:nvSpPr>
        <p:spPr bwMode="auto">
          <a:xfrm>
            <a:off x="172402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STOP</a:t>
            </a:r>
          </a:p>
        </p:txBody>
      </p:sp>
      <p:sp>
        <p:nvSpPr>
          <p:cNvPr id="63526" name="TextBox 145"/>
          <p:cNvSpPr txBox="1">
            <a:spLocks noChangeArrowheads="1"/>
          </p:cNvSpPr>
          <p:nvPr/>
        </p:nvSpPr>
        <p:spPr bwMode="auto">
          <a:xfrm>
            <a:off x="3314700" y="13144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FWD</a:t>
            </a:r>
          </a:p>
        </p:txBody>
      </p:sp>
      <p:sp>
        <p:nvSpPr>
          <p:cNvPr id="63527" name="TextBox 146"/>
          <p:cNvSpPr txBox="1">
            <a:spLocks noChangeArrowheads="1"/>
          </p:cNvSpPr>
          <p:nvPr/>
        </p:nvSpPr>
        <p:spPr bwMode="auto">
          <a:xfrm>
            <a:off x="3314700" y="38957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REV</a:t>
            </a:r>
          </a:p>
        </p:txBody>
      </p:sp>
      <p:sp>
        <p:nvSpPr>
          <p:cNvPr id="63528" name="TextBox 147"/>
          <p:cNvSpPr txBox="1">
            <a:spLocks noChangeArrowheads="1"/>
          </p:cNvSpPr>
          <p:nvPr/>
        </p:nvSpPr>
        <p:spPr bwMode="auto">
          <a:xfrm>
            <a:off x="6638925" y="18954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F</a:t>
            </a:r>
          </a:p>
        </p:txBody>
      </p:sp>
      <p:sp>
        <p:nvSpPr>
          <p:cNvPr id="63529" name="TextBox 148"/>
          <p:cNvSpPr txBox="1">
            <a:spLocks noChangeArrowheads="1"/>
          </p:cNvSpPr>
          <p:nvPr/>
        </p:nvSpPr>
        <p:spPr bwMode="auto">
          <a:xfrm>
            <a:off x="6629400" y="45672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R</a:t>
            </a:r>
          </a:p>
        </p:txBody>
      </p:sp>
      <p:sp>
        <p:nvSpPr>
          <p:cNvPr id="63530" name="TextBox 149"/>
          <p:cNvSpPr txBox="1">
            <a:spLocks noChangeArrowheads="1"/>
          </p:cNvSpPr>
          <p:nvPr/>
        </p:nvSpPr>
        <p:spPr bwMode="auto">
          <a:xfrm>
            <a:off x="513397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R-1</a:t>
            </a:r>
          </a:p>
        </p:txBody>
      </p:sp>
      <p:sp>
        <p:nvSpPr>
          <p:cNvPr id="63531" name="TextBox 150"/>
          <p:cNvSpPr txBox="1">
            <a:spLocks noChangeArrowheads="1"/>
          </p:cNvSpPr>
          <p:nvPr/>
        </p:nvSpPr>
        <p:spPr bwMode="auto">
          <a:xfrm>
            <a:off x="5133975"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F-1</a:t>
            </a:r>
          </a:p>
        </p:txBody>
      </p:sp>
      <p:sp>
        <p:nvSpPr>
          <p:cNvPr id="63532" name="TextBox 151"/>
          <p:cNvSpPr txBox="1">
            <a:spLocks noChangeArrowheads="1"/>
          </p:cNvSpPr>
          <p:nvPr/>
        </p:nvSpPr>
        <p:spPr bwMode="auto">
          <a:xfrm>
            <a:off x="3305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F-2</a:t>
            </a:r>
          </a:p>
        </p:txBody>
      </p:sp>
      <p:sp>
        <p:nvSpPr>
          <p:cNvPr id="63533" name="TextBox 152"/>
          <p:cNvSpPr txBox="1">
            <a:spLocks noChangeArrowheads="1"/>
          </p:cNvSpPr>
          <p:nvPr/>
        </p:nvSpPr>
        <p:spPr bwMode="auto">
          <a:xfrm>
            <a:off x="3314700" y="51625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R-2</a:t>
            </a:r>
          </a:p>
        </p:txBody>
      </p:sp>
      <p:cxnSp>
        <p:nvCxnSpPr>
          <p:cNvPr id="70" name="Straight Connector 69"/>
          <p:cNvCxnSpPr/>
          <p:nvPr/>
        </p:nvCxnSpPr>
        <p:spPr>
          <a:xfrm flipV="1">
            <a:off x="3457575" y="5553075"/>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535" name="TextBox 70"/>
          <p:cNvSpPr txBox="1">
            <a:spLocks noChangeArrowheads="1"/>
          </p:cNvSpPr>
          <p:nvPr/>
        </p:nvSpPr>
        <p:spPr bwMode="auto">
          <a:xfrm>
            <a:off x="2895600" y="3476625"/>
            <a:ext cx="5486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200" dirty="0">
                <a:solidFill>
                  <a:srgbClr val="7C7044"/>
                </a:solidFill>
                <a:latin typeface="Arial Black" panose="020B0A04020102020204" pitchFamily="34" charset="0"/>
              </a:rPr>
              <a:t>Nothing</a:t>
            </a:r>
          </a:p>
        </p:txBody>
      </p:sp>
    </p:spTree>
    <p:extLst>
      <p:ext uri="{BB962C8B-B14F-4D97-AF65-F5344CB8AC3E}">
        <p14:creationId xmlns:p14="http://schemas.microsoft.com/office/powerpoint/2010/main" val="3932907526"/>
      </p:ext>
    </p:extLst>
  </p:cSld>
  <p:clrMapOvr>
    <a:masterClrMapping/>
  </p:clrMapOvr>
  <p:transition spd="slow">
    <p:cu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 name="Oval 163"/>
          <p:cNvSpPr/>
          <p:nvPr/>
        </p:nvSpPr>
        <p:spPr>
          <a:xfrm>
            <a:off x="6572250" y="4419600"/>
            <a:ext cx="685800" cy="7620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63" name="Oval 162"/>
          <p:cNvSpPr/>
          <p:nvPr/>
        </p:nvSpPr>
        <p:spPr>
          <a:xfrm>
            <a:off x="6572250" y="1743075"/>
            <a:ext cx="6858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7F51DFB7-68BB-45E7-8477-7877AF6CF178}" type="slidenum">
              <a:rPr lang="en-US" sz="1800">
                <a:solidFill>
                  <a:srgbClr val="7C7044"/>
                </a:solidFill>
                <a:latin typeface="Arial Black" panose="020B0A04020102020204" pitchFamily="34" charset="0"/>
              </a:rPr>
              <a:pPr>
                <a:defRPr/>
              </a:pPr>
              <a:t>89</a:t>
            </a:fld>
            <a:endParaRPr lang="en-US" sz="1800" dirty="0">
              <a:solidFill>
                <a:srgbClr val="7C7044"/>
              </a:solidFill>
              <a:latin typeface="Arial Black" panose="020B0A04020102020204" pitchFamily="34" charset="0"/>
            </a:endParaRPr>
          </a:p>
        </p:txBody>
      </p:sp>
      <p:sp>
        <p:nvSpPr>
          <p:cNvPr id="65540"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1295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5543" name="Group 32"/>
          <p:cNvGrpSpPr>
            <a:grpSpLocks/>
          </p:cNvGrpSpPr>
          <p:nvPr/>
        </p:nvGrpSpPr>
        <p:grpSpPr bwMode="auto">
          <a:xfrm>
            <a:off x="3314700" y="5553075"/>
            <a:ext cx="685800" cy="457200"/>
            <a:chOff x="1600200" y="1371600"/>
            <a:chExt cx="685800" cy="457200"/>
          </a:xfrm>
        </p:grpSpPr>
        <p:cxnSp>
          <p:nvCxnSpPr>
            <p:cNvPr id="34" name="Straight Connector 3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5544" name="Group 38"/>
          <p:cNvGrpSpPr>
            <a:grpSpLocks/>
          </p:cNvGrpSpPr>
          <p:nvPr/>
        </p:nvGrpSpPr>
        <p:grpSpPr bwMode="auto">
          <a:xfrm>
            <a:off x="5143500" y="1905000"/>
            <a:ext cx="685800" cy="457200"/>
            <a:chOff x="1600200" y="1371600"/>
            <a:chExt cx="685800" cy="457200"/>
          </a:xfrm>
        </p:grpSpPr>
        <p:cxnSp>
          <p:nvCxnSpPr>
            <p:cNvPr id="42" name="Straight Connector 4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Oval 47"/>
          <p:cNvSpPr/>
          <p:nvPr/>
        </p:nvSpPr>
        <p:spPr>
          <a:xfrm>
            <a:off x="3352800" y="4724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9" name="Oval 48"/>
          <p:cNvSpPr/>
          <p:nvPr/>
        </p:nvSpPr>
        <p:spPr>
          <a:xfrm>
            <a:off x="3810000" y="4724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0" name="Straight Connector 49"/>
          <p:cNvCxnSpPr/>
          <p:nvPr/>
        </p:nvCxnSpPr>
        <p:spPr>
          <a:xfrm>
            <a:off x="3352800" y="46482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657600" y="43434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5549" name="Group 53"/>
          <p:cNvGrpSpPr>
            <a:grpSpLocks/>
          </p:cNvGrpSpPr>
          <p:nvPr/>
        </p:nvGrpSpPr>
        <p:grpSpPr bwMode="auto">
          <a:xfrm>
            <a:off x="1752600" y="1905000"/>
            <a:ext cx="609600" cy="304800"/>
            <a:chOff x="2438400" y="547681"/>
            <a:chExt cx="609600" cy="304800"/>
          </a:xfrm>
        </p:grpSpPr>
        <p:sp>
          <p:nvSpPr>
            <p:cNvPr id="55" name="Oval 54"/>
            <p:cNvSpPr/>
            <p:nvPr/>
          </p:nvSpPr>
          <p:spPr>
            <a:xfrm>
              <a:off x="2438400" y="685794"/>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56" name="Oval 55"/>
            <p:cNvSpPr/>
            <p:nvPr/>
          </p:nvSpPr>
          <p:spPr>
            <a:xfrm>
              <a:off x="2895600" y="685794"/>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7" name="Straight Connector 56"/>
            <p:cNvCxnSpPr/>
            <p:nvPr/>
          </p:nvCxnSpPr>
          <p:spPr>
            <a:xfrm>
              <a:off x="2438400" y="852481"/>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743200" y="547681"/>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5550" name="Group 38"/>
          <p:cNvGrpSpPr>
            <a:grpSpLocks/>
          </p:cNvGrpSpPr>
          <p:nvPr/>
        </p:nvGrpSpPr>
        <p:grpSpPr bwMode="auto">
          <a:xfrm>
            <a:off x="5143500" y="4572000"/>
            <a:ext cx="685800" cy="457200"/>
            <a:chOff x="1600200" y="1371600"/>
            <a:chExt cx="685800" cy="457200"/>
          </a:xfrm>
        </p:grpSpPr>
        <p:cxnSp>
          <p:nvCxnSpPr>
            <p:cNvPr id="74" name="Straight Connector 7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flipV="1">
            <a:off x="5286375" y="45720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3352800" y="2057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1" name="Oval 90"/>
          <p:cNvSpPr/>
          <p:nvPr/>
        </p:nvSpPr>
        <p:spPr>
          <a:xfrm>
            <a:off x="3810000" y="2057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96" name="Straight Connector 95"/>
          <p:cNvCxnSpPr/>
          <p:nvPr/>
        </p:nvCxnSpPr>
        <p:spPr>
          <a:xfrm>
            <a:off x="3352800" y="19812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657600" y="16764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5556" name="Group 98"/>
          <p:cNvGrpSpPr>
            <a:grpSpLocks/>
          </p:cNvGrpSpPr>
          <p:nvPr/>
        </p:nvGrpSpPr>
        <p:grpSpPr bwMode="auto">
          <a:xfrm>
            <a:off x="3276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a:off x="2743200" y="2133600"/>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572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572000"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9624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432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63" idx="6"/>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791200" y="4800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64" idx="6"/>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91" idx="6"/>
          </p:cNvCxnSpPr>
          <p:nvPr/>
        </p:nvCxnSpPr>
        <p:spPr>
          <a:xfrm>
            <a:off x="3962400" y="2133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56" idx="6"/>
            <a:endCxn id="90" idx="2"/>
          </p:cNvCxnSpPr>
          <p:nvPr/>
        </p:nvCxnSpPr>
        <p:spPr>
          <a:xfrm>
            <a:off x="2362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886200" y="31242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743200" y="3124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49" idx="6"/>
          </p:cNvCxnSpPr>
          <p:nvPr/>
        </p:nvCxnSpPr>
        <p:spPr>
          <a:xfrm>
            <a:off x="3962400" y="4800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48" idx="2"/>
          </p:cNvCxnSpPr>
          <p:nvPr/>
        </p:nvCxnSpPr>
        <p:spPr>
          <a:xfrm flipH="1">
            <a:off x="27432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95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573" name="TextBox 144"/>
          <p:cNvSpPr txBox="1">
            <a:spLocks noChangeArrowheads="1"/>
          </p:cNvSpPr>
          <p:nvPr/>
        </p:nvSpPr>
        <p:spPr bwMode="auto">
          <a:xfrm>
            <a:off x="172402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STOP</a:t>
            </a:r>
          </a:p>
        </p:txBody>
      </p:sp>
      <p:sp>
        <p:nvSpPr>
          <p:cNvPr id="65574" name="TextBox 145"/>
          <p:cNvSpPr txBox="1">
            <a:spLocks noChangeArrowheads="1"/>
          </p:cNvSpPr>
          <p:nvPr/>
        </p:nvSpPr>
        <p:spPr bwMode="auto">
          <a:xfrm>
            <a:off x="3314700" y="13144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FWD</a:t>
            </a:r>
          </a:p>
        </p:txBody>
      </p:sp>
      <p:sp>
        <p:nvSpPr>
          <p:cNvPr id="65575" name="TextBox 146"/>
          <p:cNvSpPr txBox="1">
            <a:spLocks noChangeArrowheads="1"/>
          </p:cNvSpPr>
          <p:nvPr/>
        </p:nvSpPr>
        <p:spPr bwMode="auto">
          <a:xfrm>
            <a:off x="3314700" y="38957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REV</a:t>
            </a:r>
          </a:p>
        </p:txBody>
      </p:sp>
      <p:sp>
        <p:nvSpPr>
          <p:cNvPr id="65576" name="TextBox 147"/>
          <p:cNvSpPr txBox="1">
            <a:spLocks noChangeArrowheads="1"/>
          </p:cNvSpPr>
          <p:nvPr/>
        </p:nvSpPr>
        <p:spPr bwMode="auto">
          <a:xfrm>
            <a:off x="6638925" y="18954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F</a:t>
            </a:r>
          </a:p>
        </p:txBody>
      </p:sp>
      <p:sp>
        <p:nvSpPr>
          <p:cNvPr id="65577" name="TextBox 148"/>
          <p:cNvSpPr txBox="1">
            <a:spLocks noChangeArrowheads="1"/>
          </p:cNvSpPr>
          <p:nvPr/>
        </p:nvSpPr>
        <p:spPr bwMode="auto">
          <a:xfrm>
            <a:off x="6629400" y="45672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R</a:t>
            </a:r>
          </a:p>
        </p:txBody>
      </p:sp>
      <p:sp>
        <p:nvSpPr>
          <p:cNvPr id="65578" name="TextBox 149"/>
          <p:cNvSpPr txBox="1">
            <a:spLocks noChangeArrowheads="1"/>
          </p:cNvSpPr>
          <p:nvPr/>
        </p:nvSpPr>
        <p:spPr bwMode="auto">
          <a:xfrm>
            <a:off x="513397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R-1</a:t>
            </a:r>
          </a:p>
        </p:txBody>
      </p:sp>
      <p:sp>
        <p:nvSpPr>
          <p:cNvPr id="65579" name="TextBox 150"/>
          <p:cNvSpPr txBox="1">
            <a:spLocks noChangeArrowheads="1"/>
          </p:cNvSpPr>
          <p:nvPr/>
        </p:nvSpPr>
        <p:spPr bwMode="auto">
          <a:xfrm>
            <a:off x="5133975"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F-1</a:t>
            </a:r>
          </a:p>
        </p:txBody>
      </p:sp>
      <p:sp>
        <p:nvSpPr>
          <p:cNvPr id="65580" name="TextBox 151"/>
          <p:cNvSpPr txBox="1">
            <a:spLocks noChangeArrowheads="1"/>
          </p:cNvSpPr>
          <p:nvPr/>
        </p:nvSpPr>
        <p:spPr bwMode="auto">
          <a:xfrm>
            <a:off x="3305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F-2</a:t>
            </a:r>
          </a:p>
        </p:txBody>
      </p:sp>
      <p:sp>
        <p:nvSpPr>
          <p:cNvPr id="65581" name="TextBox 152"/>
          <p:cNvSpPr txBox="1">
            <a:spLocks noChangeArrowheads="1"/>
          </p:cNvSpPr>
          <p:nvPr/>
        </p:nvSpPr>
        <p:spPr bwMode="auto">
          <a:xfrm>
            <a:off x="3314700" y="51625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R-2</a:t>
            </a:r>
          </a:p>
        </p:txBody>
      </p:sp>
      <p:cxnSp>
        <p:nvCxnSpPr>
          <p:cNvPr id="70" name="Straight Connector 69"/>
          <p:cNvCxnSpPr/>
          <p:nvPr/>
        </p:nvCxnSpPr>
        <p:spPr>
          <a:xfrm flipV="1">
            <a:off x="3457575" y="5553075"/>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a:spLocks noChangeArrowheads="1"/>
          </p:cNvSpPr>
          <p:nvPr/>
        </p:nvSpPr>
        <p:spPr bwMode="auto">
          <a:xfrm>
            <a:off x="2362200" y="6096000"/>
            <a:ext cx="574548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2200" dirty="0">
                <a:solidFill>
                  <a:srgbClr val="7C7044"/>
                </a:solidFill>
                <a:latin typeface="Arial Black" panose="020B0A04020102020204" pitchFamily="34" charset="0"/>
              </a:rPr>
              <a:t>What will happen if Stop is pushed?</a:t>
            </a:r>
          </a:p>
        </p:txBody>
      </p:sp>
    </p:spTree>
    <p:extLst>
      <p:ext uri="{BB962C8B-B14F-4D97-AF65-F5344CB8AC3E}">
        <p14:creationId xmlns:p14="http://schemas.microsoft.com/office/powerpoint/2010/main" val="298544758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698936" y="914400"/>
            <a:ext cx="7772400" cy="523220"/>
          </a:xfrm>
          <a:prstGeom prst="rect">
            <a:avLst/>
          </a:prstGeom>
          <a:noFill/>
        </p:spPr>
        <p:txBody>
          <a:bodyPr wrap="square" rtlCol="0">
            <a:spAutoFit/>
          </a:bodyPr>
          <a:lstStyle/>
          <a:p>
            <a:pPr algn="ctr"/>
            <a:r>
              <a:rPr lang="en-US" sz="2800" dirty="0" smtClean="0">
                <a:solidFill>
                  <a:srgbClr val="7C7044"/>
                </a:solidFill>
                <a:latin typeface="Arial Black" panose="020B0A04020102020204" pitchFamily="34" charset="0"/>
              </a:rPr>
              <a:t>Normally Open &amp; Normally Closed</a:t>
            </a:r>
            <a:endParaRPr lang="en-US" sz="2800" dirty="0">
              <a:solidFill>
                <a:srgbClr val="7C7044"/>
              </a:solidFill>
              <a:latin typeface="Arial Black" panose="020B0A04020102020204" pitchFamily="34" charset="0"/>
            </a:endParaRPr>
          </a:p>
        </p:txBody>
      </p:sp>
      <p:sp>
        <p:nvSpPr>
          <p:cNvPr id="5" name="TextBox 4"/>
          <p:cNvSpPr txBox="1"/>
          <p:nvPr/>
        </p:nvSpPr>
        <p:spPr>
          <a:xfrm>
            <a:off x="3810000" y="2743200"/>
            <a:ext cx="1524000" cy="523220"/>
          </a:xfrm>
          <a:prstGeom prst="rect">
            <a:avLst/>
          </a:prstGeom>
          <a:noFill/>
        </p:spPr>
        <p:txBody>
          <a:bodyPr wrap="square" rtlCol="0">
            <a:spAutoFit/>
          </a:bodyPr>
          <a:lstStyle/>
          <a:p>
            <a:pPr algn="ctr"/>
            <a:r>
              <a:rPr lang="en-US" sz="2800" dirty="0" smtClean="0">
                <a:solidFill>
                  <a:srgbClr val="7C7044"/>
                </a:solidFill>
                <a:latin typeface="Arial Black" panose="020B0A04020102020204" pitchFamily="34" charset="0"/>
              </a:rPr>
              <a:t>VS.</a:t>
            </a:r>
            <a:endParaRPr lang="en-US" sz="2800" dirty="0">
              <a:solidFill>
                <a:srgbClr val="7C7044"/>
              </a:solidFill>
              <a:latin typeface="Arial Black" panose="020B0A04020102020204" pitchFamily="34" charset="0"/>
            </a:endParaRPr>
          </a:p>
        </p:txBody>
      </p:sp>
      <p:sp>
        <p:nvSpPr>
          <p:cNvPr id="6" name="TextBox 5"/>
          <p:cNvSpPr txBox="1"/>
          <p:nvPr/>
        </p:nvSpPr>
        <p:spPr>
          <a:xfrm>
            <a:off x="1035268" y="4267200"/>
            <a:ext cx="7086600" cy="523220"/>
          </a:xfrm>
          <a:prstGeom prst="rect">
            <a:avLst/>
          </a:prstGeom>
          <a:noFill/>
        </p:spPr>
        <p:txBody>
          <a:bodyPr wrap="square" rtlCol="0">
            <a:spAutoFit/>
          </a:bodyPr>
          <a:lstStyle/>
          <a:p>
            <a:pPr algn="ctr"/>
            <a:r>
              <a:rPr lang="en-US" sz="2800" dirty="0" smtClean="0">
                <a:solidFill>
                  <a:srgbClr val="7C7044"/>
                </a:solidFill>
                <a:latin typeface="Arial Black" panose="020B0A04020102020204" pitchFamily="34" charset="0"/>
              </a:rPr>
              <a:t>Examine On &amp; Examine Off</a:t>
            </a:r>
            <a:endParaRPr lang="en-US" sz="2800" dirty="0">
              <a:solidFill>
                <a:srgbClr val="7C7044"/>
              </a:solidFill>
              <a:latin typeface="Arial Black" panose="020B0A04020102020204" pitchFamily="34" charset="0"/>
            </a:endParaRPr>
          </a:p>
        </p:txBody>
      </p:sp>
      <p:cxnSp>
        <p:nvCxnSpPr>
          <p:cNvPr id="8" name="Straight Connector 7"/>
          <p:cNvCxnSpPr/>
          <p:nvPr/>
        </p:nvCxnSpPr>
        <p:spPr>
          <a:xfrm rot="5400000">
            <a:off x="1790700" y="21717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2171700" y="21717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438400" y="2166933"/>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4000" y="2160369"/>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1790700" y="55245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171700" y="55245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38400" y="5519733"/>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524000" y="5513169"/>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5905500" y="21717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286500" y="21717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553200" y="2166933"/>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638800" y="2160369"/>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6134096" y="1947859"/>
            <a:ext cx="457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5905500" y="55245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6286500" y="55245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553200" y="5519733"/>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638800" y="5513169"/>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134096" y="5300659"/>
            <a:ext cx="4572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Slide Number Placeholder 3"/>
          <p:cNvSpPr>
            <a:spLocks noGrp="1"/>
          </p:cNvSpPr>
          <p:nvPr>
            <p:ph type="sldNum" sz="quarter" idx="4"/>
          </p:nvPr>
        </p:nvSpPr>
        <p:spPr>
          <a:xfrm>
            <a:off x="8110728" y="6409944"/>
            <a:ext cx="969264" cy="283464"/>
          </a:xfrm>
        </p:spPr>
        <p:txBody>
          <a:bodyPr/>
          <a:lstStyle/>
          <a:p>
            <a:pPr>
              <a:defRPr/>
            </a:pPr>
            <a:fld id="{75CB8FFD-FB53-4BBF-B2D4-E0E609474CBD}" type="slidenum">
              <a:rPr lang="en-US" smtClean="0">
                <a:solidFill>
                  <a:srgbClr val="7C7044"/>
                </a:solidFill>
              </a:rPr>
              <a:pPr>
                <a:defRPr/>
              </a:pPr>
              <a:t>9</a:t>
            </a:fld>
            <a:endParaRPr lang="en-US" dirty="0">
              <a:solidFill>
                <a:srgbClr val="7C7044"/>
              </a:solidFill>
            </a:endParaRPr>
          </a:p>
        </p:txBody>
      </p:sp>
    </p:spTree>
    <p:extLst>
      <p:ext uri="{BB962C8B-B14F-4D97-AF65-F5344CB8AC3E}">
        <p14:creationId xmlns:p14="http://schemas.microsoft.com/office/powerpoint/2010/main" val="396003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 name="Oval 162"/>
          <p:cNvSpPr/>
          <p:nvPr/>
        </p:nvSpPr>
        <p:spPr>
          <a:xfrm>
            <a:off x="6572250" y="1743075"/>
            <a:ext cx="6858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EDB384CE-EACD-4D4C-AC09-D7006B9972C7}" type="slidenum">
              <a:rPr lang="en-US" sz="1800">
                <a:solidFill>
                  <a:srgbClr val="7C7044"/>
                </a:solidFill>
                <a:latin typeface="Arial Black" panose="020B0A04020102020204" pitchFamily="34" charset="0"/>
              </a:rPr>
              <a:pPr>
                <a:defRPr/>
              </a:pPr>
              <a:t>90</a:t>
            </a:fld>
            <a:endParaRPr lang="en-US" sz="1800" dirty="0">
              <a:solidFill>
                <a:srgbClr val="7C7044"/>
              </a:solidFill>
              <a:latin typeface="Arial Black" panose="020B0A04020102020204" pitchFamily="34" charset="0"/>
            </a:endParaRPr>
          </a:p>
        </p:txBody>
      </p:sp>
      <p:sp>
        <p:nvSpPr>
          <p:cNvPr id="67587"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1295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590" name="Group 32"/>
          <p:cNvGrpSpPr>
            <a:grpSpLocks/>
          </p:cNvGrpSpPr>
          <p:nvPr/>
        </p:nvGrpSpPr>
        <p:grpSpPr bwMode="auto">
          <a:xfrm>
            <a:off x="3314700" y="5553075"/>
            <a:ext cx="685800" cy="457200"/>
            <a:chOff x="1600200" y="1371600"/>
            <a:chExt cx="685800" cy="457200"/>
          </a:xfrm>
        </p:grpSpPr>
        <p:cxnSp>
          <p:nvCxnSpPr>
            <p:cNvPr id="34" name="Straight Connector 3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591" name="Group 37"/>
          <p:cNvGrpSpPr>
            <a:grpSpLocks/>
          </p:cNvGrpSpPr>
          <p:nvPr/>
        </p:nvGrpSpPr>
        <p:grpSpPr bwMode="auto">
          <a:xfrm>
            <a:off x="5143500" y="1905000"/>
            <a:ext cx="685800" cy="457200"/>
            <a:chOff x="1600200" y="2057400"/>
            <a:chExt cx="685800" cy="457200"/>
          </a:xfrm>
        </p:grpSpPr>
        <p:grpSp>
          <p:nvGrpSpPr>
            <p:cNvPr id="67642" name="Group 38"/>
            <p:cNvGrpSpPr>
              <a:grpSpLocks/>
            </p:cNvGrpSpPr>
            <p:nvPr/>
          </p:nvGrpSpPr>
          <p:grpSpPr bwMode="auto">
            <a:xfrm>
              <a:off x="1600200" y="2057400"/>
              <a:ext cx="685800" cy="457200"/>
              <a:chOff x="1600200" y="1371600"/>
              <a:chExt cx="685800" cy="457200"/>
            </a:xfrm>
          </p:grpSpPr>
          <p:cxnSp>
            <p:nvCxnSpPr>
              <p:cNvPr id="42" name="Straight Connector 4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39"/>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592" name="Group 45"/>
          <p:cNvGrpSpPr>
            <a:grpSpLocks/>
          </p:cNvGrpSpPr>
          <p:nvPr/>
        </p:nvGrpSpPr>
        <p:grpSpPr bwMode="auto">
          <a:xfrm>
            <a:off x="3352800" y="4343400"/>
            <a:ext cx="609600" cy="533400"/>
            <a:chOff x="1600200" y="304800"/>
            <a:chExt cx="609600" cy="533400"/>
          </a:xfrm>
        </p:grpSpPr>
        <p:sp>
          <p:nvSpPr>
            <p:cNvPr id="48" name="Oval 47"/>
            <p:cNvSpPr/>
            <p:nvPr/>
          </p:nvSpPr>
          <p:spPr>
            <a:xfrm>
              <a:off x="16002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9" name="Oval 48"/>
            <p:cNvSpPr/>
            <p:nvPr/>
          </p:nvSpPr>
          <p:spPr>
            <a:xfrm>
              <a:off x="20574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0" name="Straight Connector 49"/>
            <p:cNvCxnSpPr/>
            <p:nvPr/>
          </p:nvCxnSpPr>
          <p:spPr>
            <a:xfrm>
              <a:off x="1600200" y="6096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905000" y="3048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Oval 54"/>
          <p:cNvSpPr/>
          <p:nvPr/>
        </p:nvSpPr>
        <p:spPr>
          <a:xfrm>
            <a:off x="1752600" y="2043113"/>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56" name="Oval 55"/>
          <p:cNvSpPr/>
          <p:nvPr/>
        </p:nvSpPr>
        <p:spPr>
          <a:xfrm>
            <a:off x="2209800" y="2043113"/>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7" name="Straight Connector 56"/>
          <p:cNvCxnSpPr/>
          <p:nvPr/>
        </p:nvCxnSpPr>
        <p:spPr>
          <a:xfrm>
            <a:off x="1752600" y="22860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057400" y="1981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597" name="Group 38"/>
          <p:cNvGrpSpPr>
            <a:grpSpLocks/>
          </p:cNvGrpSpPr>
          <p:nvPr/>
        </p:nvGrpSpPr>
        <p:grpSpPr bwMode="auto">
          <a:xfrm>
            <a:off x="5143500" y="4572000"/>
            <a:ext cx="685800" cy="457200"/>
            <a:chOff x="1600200" y="1371600"/>
            <a:chExt cx="685800" cy="457200"/>
          </a:xfrm>
        </p:grpSpPr>
        <p:cxnSp>
          <p:nvCxnSpPr>
            <p:cNvPr id="74" name="Straight Connector 7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flipV="1">
            <a:off x="5295900" y="45720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3352800" y="2057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1" name="Oval 90"/>
          <p:cNvSpPr/>
          <p:nvPr/>
        </p:nvSpPr>
        <p:spPr>
          <a:xfrm>
            <a:off x="3810000" y="2057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96" name="Straight Connector 95"/>
          <p:cNvCxnSpPr/>
          <p:nvPr/>
        </p:nvCxnSpPr>
        <p:spPr>
          <a:xfrm>
            <a:off x="3352800" y="19812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657600" y="16764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603" name="Group 98"/>
          <p:cNvGrpSpPr>
            <a:grpSpLocks/>
          </p:cNvGrpSpPr>
          <p:nvPr/>
        </p:nvGrpSpPr>
        <p:grpSpPr bwMode="auto">
          <a:xfrm>
            <a:off x="3276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a:off x="2743200" y="2133600"/>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572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572000"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9624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432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63" idx="6"/>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791200" y="4800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64" idx="6"/>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91" idx="6"/>
          </p:cNvCxnSpPr>
          <p:nvPr/>
        </p:nvCxnSpPr>
        <p:spPr>
          <a:xfrm>
            <a:off x="3962400" y="2133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56" idx="6"/>
            <a:endCxn id="90" idx="2"/>
          </p:cNvCxnSpPr>
          <p:nvPr/>
        </p:nvCxnSpPr>
        <p:spPr>
          <a:xfrm>
            <a:off x="2362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886200" y="31242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743200" y="3124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49" idx="6"/>
          </p:cNvCxnSpPr>
          <p:nvPr/>
        </p:nvCxnSpPr>
        <p:spPr>
          <a:xfrm>
            <a:off x="3962400" y="4800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48" idx="2"/>
          </p:cNvCxnSpPr>
          <p:nvPr/>
        </p:nvCxnSpPr>
        <p:spPr>
          <a:xfrm flipH="1">
            <a:off x="27432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95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620" name="TextBox 144"/>
          <p:cNvSpPr txBox="1">
            <a:spLocks noChangeArrowheads="1"/>
          </p:cNvSpPr>
          <p:nvPr/>
        </p:nvSpPr>
        <p:spPr bwMode="auto">
          <a:xfrm>
            <a:off x="172402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STOP</a:t>
            </a:r>
          </a:p>
        </p:txBody>
      </p:sp>
      <p:sp>
        <p:nvSpPr>
          <p:cNvPr id="67621" name="TextBox 145"/>
          <p:cNvSpPr txBox="1">
            <a:spLocks noChangeArrowheads="1"/>
          </p:cNvSpPr>
          <p:nvPr/>
        </p:nvSpPr>
        <p:spPr bwMode="auto">
          <a:xfrm>
            <a:off x="3314700" y="13144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FWD</a:t>
            </a:r>
          </a:p>
        </p:txBody>
      </p:sp>
      <p:sp>
        <p:nvSpPr>
          <p:cNvPr id="67622" name="TextBox 146"/>
          <p:cNvSpPr txBox="1">
            <a:spLocks noChangeArrowheads="1"/>
          </p:cNvSpPr>
          <p:nvPr/>
        </p:nvSpPr>
        <p:spPr bwMode="auto">
          <a:xfrm>
            <a:off x="3314700" y="38957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REV</a:t>
            </a:r>
          </a:p>
        </p:txBody>
      </p:sp>
      <p:sp>
        <p:nvSpPr>
          <p:cNvPr id="67623" name="TextBox 147"/>
          <p:cNvSpPr txBox="1">
            <a:spLocks noChangeArrowheads="1"/>
          </p:cNvSpPr>
          <p:nvPr/>
        </p:nvSpPr>
        <p:spPr bwMode="auto">
          <a:xfrm>
            <a:off x="6638925" y="18954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F</a:t>
            </a:r>
          </a:p>
        </p:txBody>
      </p:sp>
      <p:sp>
        <p:nvSpPr>
          <p:cNvPr id="67624" name="TextBox 148"/>
          <p:cNvSpPr txBox="1">
            <a:spLocks noChangeArrowheads="1"/>
          </p:cNvSpPr>
          <p:nvPr/>
        </p:nvSpPr>
        <p:spPr bwMode="auto">
          <a:xfrm>
            <a:off x="6629400" y="45672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R</a:t>
            </a:r>
          </a:p>
        </p:txBody>
      </p:sp>
      <p:sp>
        <p:nvSpPr>
          <p:cNvPr id="67625" name="TextBox 149"/>
          <p:cNvSpPr txBox="1">
            <a:spLocks noChangeArrowheads="1"/>
          </p:cNvSpPr>
          <p:nvPr/>
        </p:nvSpPr>
        <p:spPr bwMode="auto">
          <a:xfrm>
            <a:off x="513397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R-1</a:t>
            </a:r>
          </a:p>
        </p:txBody>
      </p:sp>
      <p:sp>
        <p:nvSpPr>
          <p:cNvPr id="67626" name="TextBox 150"/>
          <p:cNvSpPr txBox="1">
            <a:spLocks noChangeArrowheads="1"/>
          </p:cNvSpPr>
          <p:nvPr/>
        </p:nvSpPr>
        <p:spPr bwMode="auto">
          <a:xfrm>
            <a:off x="5133975"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F-1</a:t>
            </a:r>
          </a:p>
        </p:txBody>
      </p:sp>
      <p:sp>
        <p:nvSpPr>
          <p:cNvPr id="67627" name="TextBox 151"/>
          <p:cNvSpPr txBox="1">
            <a:spLocks noChangeArrowheads="1"/>
          </p:cNvSpPr>
          <p:nvPr/>
        </p:nvSpPr>
        <p:spPr bwMode="auto">
          <a:xfrm>
            <a:off x="3305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F-2</a:t>
            </a:r>
          </a:p>
        </p:txBody>
      </p:sp>
      <p:sp>
        <p:nvSpPr>
          <p:cNvPr id="67628" name="TextBox 152"/>
          <p:cNvSpPr txBox="1">
            <a:spLocks noChangeArrowheads="1"/>
          </p:cNvSpPr>
          <p:nvPr/>
        </p:nvSpPr>
        <p:spPr bwMode="auto">
          <a:xfrm>
            <a:off x="3314700" y="51625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R-2</a:t>
            </a:r>
          </a:p>
        </p:txBody>
      </p:sp>
      <p:sp>
        <p:nvSpPr>
          <p:cNvPr id="164" name="Oval 163"/>
          <p:cNvSpPr/>
          <p:nvPr/>
        </p:nvSpPr>
        <p:spPr>
          <a:xfrm>
            <a:off x="6572250" y="4419600"/>
            <a:ext cx="6858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Tree>
    <p:extLst>
      <p:ext uri="{BB962C8B-B14F-4D97-AF65-F5344CB8AC3E}">
        <p14:creationId xmlns:p14="http://schemas.microsoft.com/office/powerpoint/2010/main" val="245573494"/>
      </p:ext>
    </p:extLst>
  </p:cSld>
  <p:clrMapOvr>
    <a:masterClrMapping/>
  </p:clrMapOvr>
  <p:transition spd="slow">
    <p:cu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D77877EF-8051-444C-9F77-2E9C83FEA061}" type="slidenum">
              <a:rPr lang="en-US" sz="1800">
                <a:solidFill>
                  <a:srgbClr val="7C7044"/>
                </a:solidFill>
                <a:latin typeface="Arial Black" panose="020B0A04020102020204" pitchFamily="34" charset="0"/>
              </a:rPr>
              <a:pPr>
                <a:defRPr/>
              </a:pPr>
              <a:t>91</a:t>
            </a:fld>
            <a:endParaRPr lang="en-US" sz="1800" dirty="0">
              <a:solidFill>
                <a:srgbClr val="7C7044"/>
              </a:solidFill>
              <a:latin typeface="Arial Black" panose="020B0A04020102020204" pitchFamily="34" charset="0"/>
            </a:endParaRPr>
          </a:p>
        </p:txBody>
      </p:sp>
      <p:sp>
        <p:nvSpPr>
          <p:cNvPr id="69634"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1295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9637" name="Group 32"/>
          <p:cNvGrpSpPr>
            <a:grpSpLocks/>
          </p:cNvGrpSpPr>
          <p:nvPr/>
        </p:nvGrpSpPr>
        <p:grpSpPr bwMode="auto">
          <a:xfrm>
            <a:off x="3314700" y="5553075"/>
            <a:ext cx="685800" cy="457200"/>
            <a:chOff x="1600200" y="1371600"/>
            <a:chExt cx="685800" cy="457200"/>
          </a:xfrm>
        </p:grpSpPr>
        <p:cxnSp>
          <p:nvCxnSpPr>
            <p:cNvPr id="34" name="Straight Connector 3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638" name="Group 37"/>
          <p:cNvGrpSpPr>
            <a:grpSpLocks/>
          </p:cNvGrpSpPr>
          <p:nvPr/>
        </p:nvGrpSpPr>
        <p:grpSpPr bwMode="auto">
          <a:xfrm>
            <a:off x="5143500" y="1905000"/>
            <a:ext cx="685800" cy="457200"/>
            <a:chOff x="1600200" y="2057400"/>
            <a:chExt cx="685800" cy="457200"/>
          </a:xfrm>
        </p:grpSpPr>
        <p:grpSp>
          <p:nvGrpSpPr>
            <p:cNvPr id="69694" name="Group 38"/>
            <p:cNvGrpSpPr>
              <a:grpSpLocks/>
            </p:cNvGrpSpPr>
            <p:nvPr/>
          </p:nvGrpSpPr>
          <p:grpSpPr bwMode="auto">
            <a:xfrm>
              <a:off x="1600200" y="2057400"/>
              <a:ext cx="685800" cy="457200"/>
              <a:chOff x="1600200" y="1371600"/>
              <a:chExt cx="685800" cy="457200"/>
            </a:xfrm>
          </p:grpSpPr>
          <p:cxnSp>
            <p:nvCxnSpPr>
              <p:cNvPr id="42" name="Straight Connector 4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39"/>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639" name="Group 45"/>
          <p:cNvGrpSpPr>
            <a:grpSpLocks/>
          </p:cNvGrpSpPr>
          <p:nvPr/>
        </p:nvGrpSpPr>
        <p:grpSpPr bwMode="auto">
          <a:xfrm>
            <a:off x="3352800" y="4343400"/>
            <a:ext cx="609600" cy="533400"/>
            <a:chOff x="1600200" y="304800"/>
            <a:chExt cx="609600" cy="533400"/>
          </a:xfrm>
        </p:grpSpPr>
        <p:sp>
          <p:nvSpPr>
            <p:cNvPr id="48" name="Oval 47"/>
            <p:cNvSpPr/>
            <p:nvPr/>
          </p:nvSpPr>
          <p:spPr>
            <a:xfrm>
              <a:off x="16002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9" name="Oval 48"/>
            <p:cNvSpPr/>
            <p:nvPr/>
          </p:nvSpPr>
          <p:spPr>
            <a:xfrm>
              <a:off x="20574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0" name="Straight Connector 49"/>
            <p:cNvCxnSpPr/>
            <p:nvPr/>
          </p:nvCxnSpPr>
          <p:spPr>
            <a:xfrm>
              <a:off x="1600200" y="6096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905000" y="3048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640" name="Group 53"/>
          <p:cNvGrpSpPr>
            <a:grpSpLocks/>
          </p:cNvGrpSpPr>
          <p:nvPr/>
        </p:nvGrpSpPr>
        <p:grpSpPr bwMode="auto">
          <a:xfrm>
            <a:off x="1752600" y="1905000"/>
            <a:ext cx="609600" cy="304800"/>
            <a:chOff x="2438400" y="547681"/>
            <a:chExt cx="609600" cy="304800"/>
          </a:xfrm>
        </p:grpSpPr>
        <p:sp>
          <p:nvSpPr>
            <p:cNvPr id="55" name="Oval 54"/>
            <p:cNvSpPr/>
            <p:nvPr/>
          </p:nvSpPr>
          <p:spPr>
            <a:xfrm>
              <a:off x="2438400" y="685794"/>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56" name="Oval 55"/>
            <p:cNvSpPr/>
            <p:nvPr/>
          </p:nvSpPr>
          <p:spPr>
            <a:xfrm>
              <a:off x="2895600" y="685794"/>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7" name="Straight Connector 56"/>
            <p:cNvCxnSpPr/>
            <p:nvPr/>
          </p:nvCxnSpPr>
          <p:spPr>
            <a:xfrm>
              <a:off x="2438400" y="852481"/>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743200" y="547681"/>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641" name="Group 70"/>
          <p:cNvGrpSpPr>
            <a:grpSpLocks/>
          </p:cNvGrpSpPr>
          <p:nvPr/>
        </p:nvGrpSpPr>
        <p:grpSpPr bwMode="auto">
          <a:xfrm>
            <a:off x="5143500" y="4572000"/>
            <a:ext cx="685800" cy="457200"/>
            <a:chOff x="1600200" y="2057400"/>
            <a:chExt cx="685800" cy="457200"/>
          </a:xfrm>
        </p:grpSpPr>
        <p:grpSp>
          <p:nvGrpSpPr>
            <p:cNvPr id="69680" name="Group 38"/>
            <p:cNvGrpSpPr>
              <a:grpSpLocks/>
            </p:cNvGrpSpPr>
            <p:nvPr/>
          </p:nvGrpSpPr>
          <p:grpSpPr bwMode="auto">
            <a:xfrm>
              <a:off x="1600200" y="2057400"/>
              <a:ext cx="685800" cy="457200"/>
              <a:chOff x="1600200" y="1371600"/>
              <a:chExt cx="685800" cy="457200"/>
            </a:xfrm>
          </p:grpSpPr>
          <p:cxnSp>
            <p:nvCxnSpPr>
              <p:cNvPr id="74" name="Straight Connector 7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642" name="Group 88"/>
          <p:cNvGrpSpPr>
            <a:grpSpLocks/>
          </p:cNvGrpSpPr>
          <p:nvPr/>
        </p:nvGrpSpPr>
        <p:grpSpPr bwMode="auto">
          <a:xfrm>
            <a:off x="3352800" y="1676400"/>
            <a:ext cx="609600" cy="533400"/>
            <a:chOff x="1600200" y="304800"/>
            <a:chExt cx="609600" cy="533400"/>
          </a:xfrm>
        </p:grpSpPr>
        <p:sp>
          <p:nvSpPr>
            <p:cNvPr id="90" name="Oval 89"/>
            <p:cNvSpPr/>
            <p:nvPr/>
          </p:nvSpPr>
          <p:spPr>
            <a:xfrm>
              <a:off x="16002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1" name="Oval 90"/>
            <p:cNvSpPr/>
            <p:nvPr/>
          </p:nvSpPr>
          <p:spPr>
            <a:xfrm>
              <a:off x="20574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96" name="Straight Connector 95"/>
            <p:cNvCxnSpPr/>
            <p:nvPr/>
          </p:nvCxnSpPr>
          <p:spPr>
            <a:xfrm>
              <a:off x="1600200" y="6096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905000" y="3048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643" name="Group 98"/>
          <p:cNvGrpSpPr>
            <a:grpSpLocks/>
          </p:cNvGrpSpPr>
          <p:nvPr/>
        </p:nvGrpSpPr>
        <p:grpSpPr bwMode="auto">
          <a:xfrm>
            <a:off x="3276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a:off x="2743200" y="2133600"/>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572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572000"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9624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432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239000" y="2124075"/>
            <a:ext cx="6096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791200" y="4800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72390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91" idx="6"/>
          </p:cNvCxnSpPr>
          <p:nvPr/>
        </p:nvCxnSpPr>
        <p:spPr>
          <a:xfrm>
            <a:off x="3962400" y="2133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56" idx="6"/>
            <a:endCxn id="90" idx="2"/>
          </p:cNvCxnSpPr>
          <p:nvPr/>
        </p:nvCxnSpPr>
        <p:spPr>
          <a:xfrm>
            <a:off x="2362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886200" y="31242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743200" y="3124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49" idx="6"/>
          </p:cNvCxnSpPr>
          <p:nvPr/>
        </p:nvCxnSpPr>
        <p:spPr>
          <a:xfrm>
            <a:off x="3962400" y="4800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48" idx="2"/>
          </p:cNvCxnSpPr>
          <p:nvPr/>
        </p:nvCxnSpPr>
        <p:spPr>
          <a:xfrm flipH="1">
            <a:off x="27432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95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TextBox 143"/>
          <p:cNvSpPr txBox="1">
            <a:spLocks noChangeArrowheads="1"/>
          </p:cNvSpPr>
          <p:nvPr/>
        </p:nvSpPr>
        <p:spPr bwMode="auto">
          <a:xfrm>
            <a:off x="3048000" y="3409950"/>
            <a:ext cx="5486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2200" dirty="0">
                <a:solidFill>
                  <a:srgbClr val="7C7044"/>
                </a:solidFill>
                <a:latin typeface="Arial Black" panose="020B0A04020102020204" pitchFamily="34" charset="0"/>
              </a:rPr>
              <a:t>Convert to PLC Ladder Logic</a:t>
            </a:r>
          </a:p>
        </p:txBody>
      </p:sp>
      <p:sp>
        <p:nvSpPr>
          <p:cNvPr id="69661" name="TextBox 144"/>
          <p:cNvSpPr txBox="1">
            <a:spLocks noChangeArrowheads="1"/>
          </p:cNvSpPr>
          <p:nvPr/>
        </p:nvSpPr>
        <p:spPr bwMode="auto">
          <a:xfrm>
            <a:off x="172402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STOP</a:t>
            </a:r>
          </a:p>
        </p:txBody>
      </p:sp>
      <p:sp>
        <p:nvSpPr>
          <p:cNvPr id="69662" name="TextBox 145"/>
          <p:cNvSpPr txBox="1">
            <a:spLocks noChangeArrowheads="1"/>
          </p:cNvSpPr>
          <p:nvPr/>
        </p:nvSpPr>
        <p:spPr bwMode="auto">
          <a:xfrm>
            <a:off x="3314700" y="13144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FWD</a:t>
            </a:r>
          </a:p>
        </p:txBody>
      </p:sp>
      <p:sp>
        <p:nvSpPr>
          <p:cNvPr id="69663" name="TextBox 146"/>
          <p:cNvSpPr txBox="1">
            <a:spLocks noChangeArrowheads="1"/>
          </p:cNvSpPr>
          <p:nvPr/>
        </p:nvSpPr>
        <p:spPr bwMode="auto">
          <a:xfrm>
            <a:off x="3314700" y="38957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REV</a:t>
            </a:r>
          </a:p>
        </p:txBody>
      </p:sp>
      <p:sp>
        <p:nvSpPr>
          <p:cNvPr id="69664" name="TextBox 147"/>
          <p:cNvSpPr txBox="1">
            <a:spLocks noChangeArrowheads="1"/>
          </p:cNvSpPr>
          <p:nvPr/>
        </p:nvSpPr>
        <p:spPr bwMode="auto">
          <a:xfrm>
            <a:off x="6638925" y="18954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F</a:t>
            </a:r>
          </a:p>
        </p:txBody>
      </p:sp>
      <p:sp>
        <p:nvSpPr>
          <p:cNvPr id="69665" name="TextBox 148"/>
          <p:cNvSpPr txBox="1">
            <a:spLocks noChangeArrowheads="1"/>
          </p:cNvSpPr>
          <p:nvPr/>
        </p:nvSpPr>
        <p:spPr bwMode="auto">
          <a:xfrm>
            <a:off x="6629400" y="45672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R</a:t>
            </a:r>
          </a:p>
        </p:txBody>
      </p:sp>
      <p:sp>
        <p:nvSpPr>
          <p:cNvPr id="69666" name="TextBox 149"/>
          <p:cNvSpPr txBox="1">
            <a:spLocks noChangeArrowheads="1"/>
          </p:cNvSpPr>
          <p:nvPr/>
        </p:nvSpPr>
        <p:spPr bwMode="auto">
          <a:xfrm>
            <a:off x="513397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R-1</a:t>
            </a:r>
          </a:p>
        </p:txBody>
      </p:sp>
      <p:sp>
        <p:nvSpPr>
          <p:cNvPr id="69667" name="TextBox 150"/>
          <p:cNvSpPr txBox="1">
            <a:spLocks noChangeArrowheads="1"/>
          </p:cNvSpPr>
          <p:nvPr/>
        </p:nvSpPr>
        <p:spPr bwMode="auto">
          <a:xfrm>
            <a:off x="5133975"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F-1</a:t>
            </a:r>
          </a:p>
        </p:txBody>
      </p:sp>
      <p:sp>
        <p:nvSpPr>
          <p:cNvPr id="69668" name="TextBox 151"/>
          <p:cNvSpPr txBox="1">
            <a:spLocks noChangeArrowheads="1"/>
          </p:cNvSpPr>
          <p:nvPr/>
        </p:nvSpPr>
        <p:spPr bwMode="auto">
          <a:xfrm>
            <a:off x="3305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F-2</a:t>
            </a:r>
          </a:p>
        </p:txBody>
      </p:sp>
      <p:sp>
        <p:nvSpPr>
          <p:cNvPr id="69669" name="TextBox 152"/>
          <p:cNvSpPr txBox="1">
            <a:spLocks noChangeArrowheads="1"/>
          </p:cNvSpPr>
          <p:nvPr/>
        </p:nvSpPr>
        <p:spPr bwMode="auto">
          <a:xfrm>
            <a:off x="3314700" y="51625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R-2</a:t>
            </a:r>
          </a:p>
        </p:txBody>
      </p:sp>
      <p:sp>
        <p:nvSpPr>
          <p:cNvPr id="163" name="Oval 162"/>
          <p:cNvSpPr/>
          <p:nvPr/>
        </p:nvSpPr>
        <p:spPr>
          <a:xfrm>
            <a:off x="6572250" y="1743075"/>
            <a:ext cx="6858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64" name="Oval 163"/>
          <p:cNvSpPr/>
          <p:nvPr/>
        </p:nvSpPr>
        <p:spPr>
          <a:xfrm>
            <a:off x="6572250" y="4419600"/>
            <a:ext cx="6858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Tree>
    <p:extLst>
      <p:ext uri="{BB962C8B-B14F-4D97-AF65-F5344CB8AC3E}">
        <p14:creationId xmlns:p14="http://schemas.microsoft.com/office/powerpoint/2010/main" val="195669616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1B47F288-CF2E-4284-9804-9BB60374FC03}" type="slidenum">
              <a:rPr lang="en-US" sz="1800">
                <a:solidFill>
                  <a:srgbClr val="7C7044"/>
                </a:solidFill>
                <a:latin typeface="Arial Black" panose="020B0A04020102020204" pitchFamily="34" charset="0"/>
              </a:rPr>
              <a:pPr>
                <a:defRPr/>
              </a:pPr>
              <a:t>92</a:t>
            </a:fld>
            <a:endParaRPr lang="en-US" sz="1800" dirty="0">
              <a:solidFill>
                <a:srgbClr val="7C7044"/>
              </a:solidFill>
              <a:latin typeface="Arial Black" panose="020B0A04020102020204" pitchFamily="34" charset="0"/>
            </a:endParaRPr>
          </a:p>
        </p:txBody>
      </p:sp>
      <p:sp>
        <p:nvSpPr>
          <p:cNvPr id="71682"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1295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1685" name="Group 32"/>
          <p:cNvGrpSpPr>
            <a:grpSpLocks/>
          </p:cNvGrpSpPr>
          <p:nvPr/>
        </p:nvGrpSpPr>
        <p:grpSpPr bwMode="auto">
          <a:xfrm>
            <a:off x="3314700" y="5553075"/>
            <a:ext cx="685800" cy="457200"/>
            <a:chOff x="1600200" y="1371600"/>
            <a:chExt cx="685800" cy="457200"/>
          </a:xfrm>
        </p:grpSpPr>
        <p:cxnSp>
          <p:nvCxnSpPr>
            <p:cNvPr id="34" name="Straight Connector 3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686" name="Group 37"/>
          <p:cNvGrpSpPr>
            <a:grpSpLocks/>
          </p:cNvGrpSpPr>
          <p:nvPr/>
        </p:nvGrpSpPr>
        <p:grpSpPr bwMode="auto">
          <a:xfrm>
            <a:off x="5143500" y="1905000"/>
            <a:ext cx="685800" cy="457200"/>
            <a:chOff x="1600200" y="2057400"/>
            <a:chExt cx="685800" cy="457200"/>
          </a:xfrm>
        </p:grpSpPr>
        <p:grpSp>
          <p:nvGrpSpPr>
            <p:cNvPr id="71748" name="Group 38"/>
            <p:cNvGrpSpPr>
              <a:grpSpLocks/>
            </p:cNvGrpSpPr>
            <p:nvPr/>
          </p:nvGrpSpPr>
          <p:grpSpPr bwMode="auto">
            <a:xfrm>
              <a:off x="1600200" y="2057400"/>
              <a:ext cx="685800" cy="457200"/>
              <a:chOff x="1600200" y="1371600"/>
              <a:chExt cx="685800" cy="457200"/>
            </a:xfrm>
          </p:grpSpPr>
          <p:cxnSp>
            <p:nvCxnSpPr>
              <p:cNvPr id="42" name="Straight Connector 4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39"/>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687" name="Group 70"/>
          <p:cNvGrpSpPr>
            <a:grpSpLocks/>
          </p:cNvGrpSpPr>
          <p:nvPr/>
        </p:nvGrpSpPr>
        <p:grpSpPr bwMode="auto">
          <a:xfrm>
            <a:off x="5143500" y="4572000"/>
            <a:ext cx="685800" cy="457200"/>
            <a:chOff x="1600200" y="2057400"/>
            <a:chExt cx="685800" cy="457200"/>
          </a:xfrm>
        </p:grpSpPr>
        <p:grpSp>
          <p:nvGrpSpPr>
            <p:cNvPr id="71742" name="Group 38"/>
            <p:cNvGrpSpPr>
              <a:grpSpLocks/>
            </p:cNvGrpSpPr>
            <p:nvPr/>
          </p:nvGrpSpPr>
          <p:grpSpPr bwMode="auto">
            <a:xfrm>
              <a:off x="1600200" y="2057400"/>
              <a:ext cx="685800" cy="457200"/>
              <a:chOff x="1600200" y="1371600"/>
              <a:chExt cx="685800" cy="457200"/>
            </a:xfrm>
          </p:grpSpPr>
          <p:cxnSp>
            <p:nvCxnSpPr>
              <p:cNvPr id="74" name="Straight Connector 7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688" name="Group 98"/>
          <p:cNvGrpSpPr>
            <a:grpSpLocks/>
          </p:cNvGrpSpPr>
          <p:nvPr/>
        </p:nvGrpSpPr>
        <p:grpSpPr bwMode="auto">
          <a:xfrm>
            <a:off x="3276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a:off x="2743200" y="2133600"/>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572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572000"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9624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432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239000" y="2124075"/>
            <a:ext cx="6096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791200" y="4800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72390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962400" y="2133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2362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886200" y="31242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743200" y="3124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3962400" y="4800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27432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95400" y="2124075"/>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TextBox 143"/>
          <p:cNvSpPr txBox="1">
            <a:spLocks noChangeArrowheads="1"/>
          </p:cNvSpPr>
          <p:nvPr/>
        </p:nvSpPr>
        <p:spPr bwMode="auto">
          <a:xfrm>
            <a:off x="3352800" y="3409950"/>
            <a:ext cx="5486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2200" dirty="0">
                <a:solidFill>
                  <a:srgbClr val="7C7044"/>
                </a:solidFill>
                <a:latin typeface="Arial Black" panose="020B0A04020102020204" pitchFamily="34" charset="0"/>
              </a:rPr>
              <a:t>Address the Bit Instructions</a:t>
            </a:r>
          </a:p>
        </p:txBody>
      </p:sp>
      <p:sp>
        <p:nvSpPr>
          <p:cNvPr id="71706" name="TextBox 144"/>
          <p:cNvSpPr txBox="1">
            <a:spLocks noChangeArrowheads="1"/>
          </p:cNvSpPr>
          <p:nvPr/>
        </p:nvSpPr>
        <p:spPr bwMode="auto">
          <a:xfrm>
            <a:off x="172402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STOP</a:t>
            </a:r>
          </a:p>
        </p:txBody>
      </p:sp>
      <p:sp>
        <p:nvSpPr>
          <p:cNvPr id="71707" name="TextBox 145"/>
          <p:cNvSpPr txBox="1">
            <a:spLocks noChangeArrowheads="1"/>
          </p:cNvSpPr>
          <p:nvPr/>
        </p:nvSpPr>
        <p:spPr bwMode="auto">
          <a:xfrm>
            <a:off x="3314700" y="13144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FWD</a:t>
            </a:r>
          </a:p>
        </p:txBody>
      </p:sp>
      <p:sp>
        <p:nvSpPr>
          <p:cNvPr id="71708" name="TextBox 146"/>
          <p:cNvSpPr txBox="1">
            <a:spLocks noChangeArrowheads="1"/>
          </p:cNvSpPr>
          <p:nvPr/>
        </p:nvSpPr>
        <p:spPr bwMode="auto">
          <a:xfrm>
            <a:off x="3314700" y="38957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REV</a:t>
            </a:r>
          </a:p>
        </p:txBody>
      </p:sp>
      <p:sp>
        <p:nvSpPr>
          <p:cNvPr id="71709" name="TextBox 147"/>
          <p:cNvSpPr txBox="1">
            <a:spLocks noChangeArrowheads="1"/>
          </p:cNvSpPr>
          <p:nvPr/>
        </p:nvSpPr>
        <p:spPr bwMode="auto">
          <a:xfrm>
            <a:off x="6638925" y="18954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F</a:t>
            </a:r>
          </a:p>
        </p:txBody>
      </p:sp>
      <p:sp>
        <p:nvSpPr>
          <p:cNvPr id="71710" name="TextBox 148"/>
          <p:cNvSpPr txBox="1">
            <a:spLocks noChangeArrowheads="1"/>
          </p:cNvSpPr>
          <p:nvPr/>
        </p:nvSpPr>
        <p:spPr bwMode="auto">
          <a:xfrm>
            <a:off x="6629400" y="45672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R</a:t>
            </a:r>
          </a:p>
        </p:txBody>
      </p:sp>
      <p:sp>
        <p:nvSpPr>
          <p:cNvPr id="71711" name="TextBox 149"/>
          <p:cNvSpPr txBox="1">
            <a:spLocks noChangeArrowheads="1"/>
          </p:cNvSpPr>
          <p:nvPr/>
        </p:nvSpPr>
        <p:spPr bwMode="auto">
          <a:xfrm>
            <a:off x="513397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R-1</a:t>
            </a:r>
          </a:p>
        </p:txBody>
      </p:sp>
      <p:sp>
        <p:nvSpPr>
          <p:cNvPr id="71712" name="TextBox 150"/>
          <p:cNvSpPr txBox="1">
            <a:spLocks noChangeArrowheads="1"/>
          </p:cNvSpPr>
          <p:nvPr/>
        </p:nvSpPr>
        <p:spPr bwMode="auto">
          <a:xfrm>
            <a:off x="5133975"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F-1</a:t>
            </a:r>
          </a:p>
        </p:txBody>
      </p:sp>
      <p:sp>
        <p:nvSpPr>
          <p:cNvPr id="71713" name="TextBox 151"/>
          <p:cNvSpPr txBox="1">
            <a:spLocks noChangeArrowheads="1"/>
          </p:cNvSpPr>
          <p:nvPr/>
        </p:nvSpPr>
        <p:spPr bwMode="auto">
          <a:xfrm>
            <a:off x="3305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F-2</a:t>
            </a:r>
          </a:p>
        </p:txBody>
      </p:sp>
      <p:sp>
        <p:nvSpPr>
          <p:cNvPr id="71714" name="TextBox 152"/>
          <p:cNvSpPr txBox="1">
            <a:spLocks noChangeArrowheads="1"/>
          </p:cNvSpPr>
          <p:nvPr/>
        </p:nvSpPr>
        <p:spPr bwMode="auto">
          <a:xfrm>
            <a:off x="3314700" y="51625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R-2</a:t>
            </a:r>
          </a:p>
        </p:txBody>
      </p:sp>
      <p:grpSp>
        <p:nvGrpSpPr>
          <p:cNvPr id="71715" name="Group 98"/>
          <p:cNvGrpSpPr>
            <a:grpSpLocks/>
          </p:cNvGrpSpPr>
          <p:nvPr/>
        </p:nvGrpSpPr>
        <p:grpSpPr bwMode="auto">
          <a:xfrm>
            <a:off x="3276600" y="1905000"/>
            <a:ext cx="685800" cy="457200"/>
            <a:chOff x="1600200" y="1371600"/>
            <a:chExt cx="685800" cy="457200"/>
          </a:xfrm>
        </p:grpSpPr>
        <p:cxnSp>
          <p:nvCxnSpPr>
            <p:cNvPr id="79" name="Straight Connector 78"/>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716" name="Group 98"/>
          <p:cNvGrpSpPr>
            <a:grpSpLocks/>
          </p:cNvGrpSpPr>
          <p:nvPr/>
        </p:nvGrpSpPr>
        <p:grpSpPr bwMode="auto">
          <a:xfrm>
            <a:off x="1676400" y="1895475"/>
            <a:ext cx="685800" cy="457200"/>
            <a:chOff x="1600200" y="1371600"/>
            <a:chExt cx="685800" cy="457200"/>
          </a:xfrm>
        </p:grpSpPr>
        <p:cxnSp>
          <p:nvCxnSpPr>
            <p:cNvPr id="85" name="Straight Connector 8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717" name="Group 98"/>
          <p:cNvGrpSpPr>
            <a:grpSpLocks/>
          </p:cNvGrpSpPr>
          <p:nvPr/>
        </p:nvGrpSpPr>
        <p:grpSpPr bwMode="auto">
          <a:xfrm>
            <a:off x="3276600" y="4572000"/>
            <a:ext cx="685800" cy="457200"/>
            <a:chOff x="1600200" y="1371600"/>
            <a:chExt cx="685800" cy="457200"/>
          </a:xfrm>
        </p:grpSpPr>
        <p:cxnSp>
          <p:nvCxnSpPr>
            <p:cNvPr id="92" name="Straight Connector 9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718" name="Group 103"/>
          <p:cNvGrpSpPr>
            <a:grpSpLocks/>
          </p:cNvGrpSpPr>
          <p:nvPr/>
        </p:nvGrpSpPr>
        <p:grpSpPr bwMode="auto">
          <a:xfrm>
            <a:off x="6324600" y="1824038"/>
            <a:ext cx="1143000" cy="609600"/>
            <a:chOff x="2667000" y="1295400"/>
            <a:chExt cx="1143000" cy="609600"/>
          </a:xfrm>
        </p:grpSpPr>
        <p:sp>
          <p:nvSpPr>
            <p:cNvPr id="107" name="Double Bracket 10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11" name="Straight Connector 110"/>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719" name="Group 112"/>
          <p:cNvGrpSpPr>
            <a:grpSpLocks/>
          </p:cNvGrpSpPr>
          <p:nvPr/>
        </p:nvGrpSpPr>
        <p:grpSpPr bwMode="auto">
          <a:xfrm>
            <a:off x="6324600" y="4495800"/>
            <a:ext cx="1143000" cy="609600"/>
            <a:chOff x="2667000" y="1295400"/>
            <a:chExt cx="1143000" cy="609600"/>
          </a:xfrm>
        </p:grpSpPr>
        <p:sp>
          <p:nvSpPr>
            <p:cNvPr id="116" name="Double Bracket 115"/>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18" name="Straight Connector 11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1886262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6D4077E5-D5F8-4FE2-BF17-66711BC26D2B}" type="slidenum">
              <a:rPr lang="en-US" sz="1800">
                <a:solidFill>
                  <a:srgbClr val="7C7044"/>
                </a:solidFill>
                <a:latin typeface="Arial Black" panose="020B0A04020102020204" pitchFamily="34" charset="0"/>
              </a:rPr>
              <a:pPr>
                <a:defRPr/>
              </a:pPr>
              <a:t>93</a:t>
            </a:fld>
            <a:endParaRPr lang="en-US" sz="1800" dirty="0">
              <a:solidFill>
                <a:srgbClr val="7C7044"/>
              </a:solidFill>
              <a:latin typeface="Arial Black" panose="020B0A04020102020204" pitchFamily="34" charset="0"/>
            </a:endParaRPr>
          </a:p>
        </p:txBody>
      </p:sp>
      <p:sp>
        <p:nvSpPr>
          <p:cNvPr id="73730"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1295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733" name="Group 32"/>
          <p:cNvGrpSpPr>
            <a:grpSpLocks/>
          </p:cNvGrpSpPr>
          <p:nvPr/>
        </p:nvGrpSpPr>
        <p:grpSpPr bwMode="auto">
          <a:xfrm>
            <a:off x="3314700" y="5553075"/>
            <a:ext cx="685800" cy="457200"/>
            <a:chOff x="1600200" y="1371600"/>
            <a:chExt cx="685800" cy="457200"/>
          </a:xfrm>
        </p:grpSpPr>
        <p:cxnSp>
          <p:nvCxnSpPr>
            <p:cNvPr id="34" name="Straight Connector 3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734" name="Group 37"/>
          <p:cNvGrpSpPr>
            <a:grpSpLocks/>
          </p:cNvGrpSpPr>
          <p:nvPr/>
        </p:nvGrpSpPr>
        <p:grpSpPr bwMode="auto">
          <a:xfrm>
            <a:off x="5143500" y="1905000"/>
            <a:ext cx="685800" cy="457200"/>
            <a:chOff x="1600200" y="2057400"/>
            <a:chExt cx="685800" cy="457200"/>
          </a:xfrm>
        </p:grpSpPr>
        <p:grpSp>
          <p:nvGrpSpPr>
            <p:cNvPr id="73798" name="Group 38"/>
            <p:cNvGrpSpPr>
              <a:grpSpLocks/>
            </p:cNvGrpSpPr>
            <p:nvPr/>
          </p:nvGrpSpPr>
          <p:grpSpPr bwMode="auto">
            <a:xfrm>
              <a:off x="1600200" y="2057400"/>
              <a:ext cx="685800" cy="457200"/>
              <a:chOff x="1600200" y="1371600"/>
              <a:chExt cx="685800" cy="457200"/>
            </a:xfrm>
          </p:grpSpPr>
          <p:cxnSp>
            <p:nvCxnSpPr>
              <p:cNvPr id="42" name="Straight Connector 4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39"/>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735" name="Group 70"/>
          <p:cNvGrpSpPr>
            <a:grpSpLocks/>
          </p:cNvGrpSpPr>
          <p:nvPr/>
        </p:nvGrpSpPr>
        <p:grpSpPr bwMode="auto">
          <a:xfrm>
            <a:off x="5143500" y="4572000"/>
            <a:ext cx="685800" cy="457200"/>
            <a:chOff x="1600200" y="2057400"/>
            <a:chExt cx="685800" cy="457200"/>
          </a:xfrm>
        </p:grpSpPr>
        <p:grpSp>
          <p:nvGrpSpPr>
            <p:cNvPr id="73792" name="Group 38"/>
            <p:cNvGrpSpPr>
              <a:grpSpLocks/>
            </p:cNvGrpSpPr>
            <p:nvPr/>
          </p:nvGrpSpPr>
          <p:grpSpPr bwMode="auto">
            <a:xfrm>
              <a:off x="1600200" y="2057400"/>
              <a:ext cx="685800" cy="457200"/>
              <a:chOff x="1600200" y="1371600"/>
              <a:chExt cx="685800" cy="457200"/>
            </a:xfrm>
          </p:grpSpPr>
          <p:cxnSp>
            <p:nvCxnSpPr>
              <p:cNvPr id="74" name="Straight Connector 7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736" name="Group 98"/>
          <p:cNvGrpSpPr>
            <a:grpSpLocks/>
          </p:cNvGrpSpPr>
          <p:nvPr/>
        </p:nvGrpSpPr>
        <p:grpSpPr bwMode="auto">
          <a:xfrm>
            <a:off x="3276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a:off x="2743200" y="2133600"/>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572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572000"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9624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432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239000" y="2124075"/>
            <a:ext cx="6096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791200" y="4800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72390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962400" y="2133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2362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886200" y="31242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743200" y="3124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3962400" y="4800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27432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95400" y="2124075"/>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753" name="TextBox 144"/>
          <p:cNvSpPr txBox="1">
            <a:spLocks noChangeArrowheads="1"/>
          </p:cNvSpPr>
          <p:nvPr/>
        </p:nvSpPr>
        <p:spPr bwMode="auto">
          <a:xfrm>
            <a:off x="172402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I:0/0</a:t>
            </a:r>
          </a:p>
        </p:txBody>
      </p:sp>
      <p:sp>
        <p:nvSpPr>
          <p:cNvPr id="73754" name="TextBox 145"/>
          <p:cNvSpPr txBox="1">
            <a:spLocks noChangeArrowheads="1"/>
          </p:cNvSpPr>
          <p:nvPr/>
        </p:nvSpPr>
        <p:spPr bwMode="auto">
          <a:xfrm>
            <a:off x="3314700" y="13144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I:0/1</a:t>
            </a:r>
          </a:p>
        </p:txBody>
      </p:sp>
      <p:sp>
        <p:nvSpPr>
          <p:cNvPr id="73755" name="TextBox 146"/>
          <p:cNvSpPr txBox="1">
            <a:spLocks noChangeArrowheads="1"/>
          </p:cNvSpPr>
          <p:nvPr/>
        </p:nvSpPr>
        <p:spPr bwMode="auto">
          <a:xfrm>
            <a:off x="3314700" y="38957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I:0/2</a:t>
            </a:r>
          </a:p>
        </p:txBody>
      </p:sp>
      <p:sp>
        <p:nvSpPr>
          <p:cNvPr id="73756" name="TextBox 147"/>
          <p:cNvSpPr txBox="1">
            <a:spLocks noChangeArrowheads="1"/>
          </p:cNvSpPr>
          <p:nvPr/>
        </p:nvSpPr>
        <p:spPr bwMode="auto">
          <a:xfrm>
            <a:off x="6638925" y="18954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F</a:t>
            </a:r>
          </a:p>
        </p:txBody>
      </p:sp>
      <p:sp>
        <p:nvSpPr>
          <p:cNvPr id="73757" name="TextBox 148"/>
          <p:cNvSpPr txBox="1">
            <a:spLocks noChangeArrowheads="1"/>
          </p:cNvSpPr>
          <p:nvPr/>
        </p:nvSpPr>
        <p:spPr bwMode="auto">
          <a:xfrm>
            <a:off x="6629400" y="45672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R</a:t>
            </a:r>
          </a:p>
        </p:txBody>
      </p:sp>
      <p:sp>
        <p:nvSpPr>
          <p:cNvPr id="73758" name="TextBox 149"/>
          <p:cNvSpPr txBox="1">
            <a:spLocks noChangeArrowheads="1"/>
          </p:cNvSpPr>
          <p:nvPr/>
        </p:nvSpPr>
        <p:spPr bwMode="auto">
          <a:xfrm>
            <a:off x="6553200" y="39624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sp>
        <p:nvSpPr>
          <p:cNvPr id="73759" name="TextBox 150"/>
          <p:cNvSpPr txBox="1">
            <a:spLocks noChangeArrowheads="1"/>
          </p:cNvSpPr>
          <p:nvPr/>
        </p:nvSpPr>
        <p:spPr bwMode="auto">
          <a:xfrm>
            <a:off x="5133975"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73760" name="TextBox 151"/>
          <p:cNvSpPr txBox="1">
            <a:spLocks noChangeArrowheads="1"/>
          </p:cNvSpPr>
          <p:nvPr/>
        </p:nvSpPr>
        <p:spPr bwMode="auto">
          <a:xfrm>
            <a:off x="3305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73761" name="TextBox 152"/>
          <p:cNvSpPr txBox="1">
            <a:spLocks noChangeArrowheads="1"/>
          </p:cNvSpPr>
          <p:nvPr/>
        </p:nvSpPr>
        <p:spPr bwMode="auto">
          <a:xfrm>
            <a:off x="3314700" y="51625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grpSp>
        <p:nvGrpSpPr>
          <p:cNvPr id="73762" name="Group 98"/>
          <p:cNvGrpSpPr>
            <a:grpSpLocks/>
          </p:cNvGrpSpPr>
          <p:nvPr/>
        </p:nvGrpSpPr>
        <p:grpSpPr bwMode="auto">
          <a:xfrm>
            <a:off x="3276600" y="1905000"/>
            <a:ext cx="685800" cy="457200"/>
            <a:chOff x="1600200" y="1371600"/>
            <a:chExt cx="685800" cy="457200"/>
          </a:xfrm>
        </p:grpSpPr>
        <p:cxnSp>
          <p:nvCxnSpPr>
            <p:cNvPr id="79" name="Straight Connector 78"/>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763" name="Group 98"/>
          <p:cNvGrpSpPr>
            <a:grpSpLocks/>
          </p:cNvGrpSpPr>
          <p:nvPr/>
        </p:nvGrpSpPr>
        <p:grpSpPr bwMode="auto">
          <a:xfrm>
            <a:off x="1676400" y="1895475"/>
            <a:ext cx="685800" cy="457200"/>
            <a:chOff x="1600200" y="1371600"/>
            <a:chExt cx="685800" cy="457200"/>
          </a:xfrm>
        </p:grpSpPr>
        <p:cxnSp>
          <p:nvCxnSpPr>
            <p:cNvPr id="85" name="Straight Connector 8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764" name="Group 98"/>
          <p:cNvGrpSpPr>
            <a:grpSpLocks/>
          </p:cNvGrpSpPr>
          <p:nvPr/>
        </p:nvGrpSpPr>
        <p:grpSpPr bwMode="auto">
          <a:xfrm>
            <a:off x="3276600" y="4572000"/>
            <a:ext cx="685800" cy="457200"/>
            <a:chOff x="1600200" y="1371600"/>
            <a:chExt cx="685800" cy="457200"/>
          </a:xfrm>
        </p:grpSpPr>
        <p:cxnSp>
          <p:nvCxnSpPr>
            <p:cNvPr id="92" name="Straight Connector 9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765" name="TextBox 76"/>
          <p:cNvSpPr txBox="1">
            <a:spLocks noChangeArrowheads="1"/>
          </p:cNvSpPr>
          <p:nvPr/>
        </p:nvSpPr>
        <p:spPr bwMode="auto">
          <a:xfrm>
            <a:off x="5133975" y="15811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grpSp>
        <p:nvGrpSpPr>
          <p:cNvPr id="73766" name="Group 95"/>
          <p:cNvGrpSpPr>
            <a:grpSpLocks/>
          </p:cNvGrpSpPr>
          <p:nvPr/>
        </p:nvGrpSpPr>
        <p:grpSpPr bwMode="auto">
          <a:xfrm>
            <a:off x="6324600" y="1824038"/>
            <a:ext cx="1143000" cy="609600"/>
            <a:chOff x="2667000" y="1295400"/>
            <a:chExt cx="1143000" cy="609600"/>
          </a:xfrm>
        </p:grpSpPr>
        <p:sp>
          <p:nvSpPr>
            <p:cNvPr id="97" name="Double Bracket 9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98" name="Straight Connector 9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767" name="Group 100"/>
          <p:cNvGrpSpPr>
            <a:grpSpLocks/>
          </p:cNvGrpSpPr>
          <p:nvPr/>
        </p:nvGrpSpPr>
        <p:grpSpPr bwMode="auto">
          <a:xfrm>
            <a:off x="6324600" y="4495800"/>
            <a:ext cx="1143000" cy="609600"/>
            <a:chOff x="2667000" y="1295400"/>
            <a:chExt cx="1143000" cy="609600"/>
          </a:xfrm>
        </p:grpSpPr>
        <p:sp>
          <p:nvSpPr>
            <p:cNvPr id="103" name="Double Bracket 102"/>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04" name="Straight Connector 103"/>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768" name="TextBox 110"/>
          <p:cNvSpPr txBox="1">
            <a:spLocks noChangeArrowheads="1"/>
          </p:cNvSpPr>
          <p:nvPr/>
        </p:nvSpPr>
        <p:spPr bwMode="auto">
          <a:xfrm>
            <a:off x="6553200" y="1371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89" name="TextBox 88"/>
          <p:cNvSpPr txBox="1">
            <a:spLocks noChangeArrowheads="1"/>
          </p:cNvSpPr>
          <p:nvPr/>
        </p:nvSpPr>
        <p:spPr bwMode="auto">
          <a:xfrm>
            <a:off x="2133600" y="6010275"/>
            <a:ext cx="574548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200" dirty="0">
                <a:solidFill>
                  <a:srgbClr val="7C7044"/>
                </a:solidFill>
                <a:latin typeface="Arial Black" panose="020B0A04020102020204" pitchFamily="34" charset="0"/>
              </a:rPr>
              <a:t>What will happen if 1:0/1 is pushed?</a:t>
            </a:r>
          </a:p>
        </p:txBody>
      </p:sp>
    </p:spTree>
    <p:extLst>
      <p:ext uri="{BB962C8B-B14F-4D97-AF65-F5344CB8AC3E}">
        <p14:creationId xmlns:p14="http://schemas.microsoft.com/office/powerpoint/2010/main" val="70865296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 name="Rectangle 119"/>
          <p:cNvSpPr/>
          <p:nvPr/>
        </p:nvSpPr>
        <p:spPr>
          <a:xfrm>
            <a:off x="3352800" y="510540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22" name="Rectangle 121"/>
          <p:cNvSpPr/>
          <p:nvPr/>
        </p:nvSpPr>
        <p:spPr>
          <a:xfrm>
            <a:off x="6572250" y="394335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24" name="Rectangle 123"/>
          <p:cNvSpPr/>
          <p:nvPr/>
        </p:nvSpPr>
        <p:spPr>
          <a:xfrm>
            <a:off x="5181600" y="4067175"/>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16" name="Rectangle 115"/>
          <p:cNvSpPr/>
          <p:nvPr/>
        </p:nvSpPr>
        <p:spPr>
          <a:xfrm>
            <a:off x="6610350" y="133350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13" name="Rectangle 112"/>
          <p:cNvSpPr/>
          <p:nvPr/>
        </p:nvSpPr>
        <p:spPr>
          <a:xfrm>
            <a:off x="5181600" y="152400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18" name="Rectangle 117"/>
          <p:cNvSpPr/>
          <p:nvPr/>
        </p:nvSpPr>
        <p:spPr>
          <a:xfrm>
            <a:off x="3352800" y="243840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12" name="Rectangle 111"/>
          <p:cNvSpPr/>
          <p:nvPr/>
        </p:nvSpPr>
        <p:spPr>
          <a:xfrm>
            <a:off x="3352800" y="1266825"/>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89" name="Rectangle 88"/>
          <p:cNvSpPr/>
          <p:nvPr/>
        </p:nvSpPr>
        <p:spPr>
          <a:xfrm>
            <a:off x="3352800" y="386715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84" name="Rectangle 83"/>
          <p:cNvSpPr/>
          <p:nvPr/>
        </p:nvSpPr>
        <p:spPr>
          <a:xfrm>
            <a:off x="1762125" y="1400175"/>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47DD352F-788F-4DBC-AAA2-228404D68CF8}" type="slidenum">
              <a:rPr lang="en-US" sz="1800">
                <a:solidFill>
                  <a:srgbClr val="7C7044"/>
                </a:solidFill>
                <a:latin typeface="Arial Black" panose="020B0A04020102020204" pitchFamily="34" charset="0"/>
              </a:rPr>
              <a:pPr>
                <a:defRPr/>
              </a:pPr>
              <a:t>94</a:t>
            </a:fld>
            <a:endParaRPr lang="en-US" sz="1800" dirty="0">
              <a:solidFill>
                <a:srgbClr val="7C7044"/>
              </a:solidFill>
              <a:latin typeface="Arial Black" panose="020B0A04020102020204" pitchFamily="34" charset="0"/>
            </a:endParaRPr>
          </a:p>
        </p:txBody>
      </p:sp>
      <p:sp>
        <p:nvSpPr>
          <p:cNvPr id="75787"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1295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5790" name="Group 32"/>
          <p:cNvGrpSpPr>
            <a:grpSpLocks/>
          </p:cNvGrpSpPr>
          <p:nvPr/>
        </p:nvGrpSpPr>
        <p:grpSpPr bwMode="auto">
          <a:xfrm>
            <a:off x="3314700" y="5553075"/>
            <a:ext cx="685800" cy="457200"/>
            <a:chOff x="1600200" y="1371600"/>
            <a:chExt cx="685800" cy="457200"/>
          </a:xfrm>
        </p:grpSpPr>
        <p:cxnSp>
          <p:nvCxnSpPr>
            <p:cNvPr id="34" name="Straight Connector 3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791" name="Group 37"/>
          <p:cNvGrpSpPr>
            <a:grpSpLocks/>
          </p:cNvGrpSpPr>
          <p:nvPr/>
        </p:nvGrpSpPr>
        <p:grpSpPr bwMode="auto">
          <a:xfrm>
            <a:off x="5143500" y="1905000"/>
            <a:ext cx="685800" cy="457200"/>
            <a:chOff x="1600200" y="2057400"/>
            <a:chExt cx="685800" cy="457200"/>
          </a:xfrm>
        </p:grpSpPr>
        <p:grpSp>
          <p:nvGrpSpPr>
            <p:cNvPr id="75855" name="Group 38"/>
            <p:cNvGrpSpPr>
              <a:grpSpLocks/>
            </p:cNvGrpSpPr>
            <p:nvPr/>
          </p:nvGrpSpPr>
          <p:grpSpPr bwMode="auto">
            <a:xfrm>
              <a:off x="1600200" y="2057400"/>
              <a:ext cx="685800" cy="457200"/>
              <a:chOff x="1600200" y="1371600"/>
              <a:chExt cx="685800" cy="457200"/>
            </a:xfrm>
          </p:grpSpPr>
          <p:cxnSp>
            <p:nvCxnSpPr>
              <p:cNvPr id="42" name="Straight Connector 4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39"/>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792" name="Group 70"/>
          <p:cNvGrpSpPr>
            <a:grpSpLocks/>
          </p:cNvGrpSpPr>
          <p:nvPr/>
        </p:nvGrpSpPr>
        <p:grpSpPr bwMode="auto">
          <a:xfrm>
            <a:off x="5143500" y="4572000"/>
            <a:ext cx="685800" cy="457200"/>
            <a:chOff x="1600200" y="2057400"/>
            <a:chExt cx="685800" cy="457200"/>
          </a:xfrm>
        </p:grpSpPr>
        <p:grpSp>
          <p:nvGrpSpPr>
            <p:cNvPr id="75849" name="Group 38"/>
            <p:cNvGrpSpPr>
              <a:grpSpLocks/>
            </p:cNvGrpSpPr>
            <p:nvPr/>
          </p:nvGrpSpPr>
          <p:grpSpPr bwMode="auto">
            <a:xfrm>
              <a:off x="1600200" y="2057400"/>
              <a:ext cx="685800" cy="457200"/>
              <a:chOff x="1600200" y="1371600"/>
              <a:chExt cx="685800" cy="457200"/>
            </a:xfrm>
          </p:grpSpPr>
          <p:cxnSp>
            <p:nvCxnSpPr>
              <p:cNvPr id="74" name="Straight Connector 7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793" name="Group 98"/>
          <p:cNvGrpSpPr>
            <a:grpSpLocks/>
          </p:cNvGrpSpPr>
          <p:nvPr/>
        </p:nvGrpSpPr>
        <p:grpSpPr bwMode="auto">
          <a:xfrm>
            <a:off x="3276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a:off x="2743200" y="2133600"/>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572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572000"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9624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432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239000" y="2124075"/>
            <a:ext cx="6096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791200" y="4800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72390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962400" y="2133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2362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886200" y="31242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743200" y="3124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3962400" y="4800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27432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95400" y="2124075"/>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810" name="TextBox 144"/>
          <p:cNvSpPr txBox="1">
            <a:spLocks noChangeArrowheads="1"/>
          </p:cNvSpPr>
          <p:nvPr/>
        </p:nvSpPr>
        <p:spPr bwMode="auto">
          <a:xfrm>
            <a:off x="172402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I;0/0</a:t>
            </a:r>
          </a:p>
        </p:txBody>
      </p:sp>
      <p:sp>
        <p:nvSpPr>
          <p:cNvPr id="75811" name="TextBox 145"/>
          <p:cNvSpPr txBox="1">
            <a:spLocks noChangeArrowheads="1"/>
          </p:cNvSpPr>
          <p:nvPr/>
        </p:nvSpPr>
        <p:spPr bwMode="auto">
          <a:xfrm>
            <a:off x="3314700" y="13144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I:0/1</a:t>
            </a:r>
          </a:p>
        </p:txBody>
      </p:sp>
      <p:sp>
        <p:nvSpPr>
          <p:cNvPr id="75812" name="TextBox 146"/>
          <p:cNvSpPr txBox="1">
            <a:spLocks noChangeArrowheads="1"/>
          </p:cNvSpPr>
          <p:nvPr/>
        </p:nvSpPr>
        <p:spPr bwMode="auto">
          <a:xfrm>
            <a:off x="3314700" y="38957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I:0/2</a:t>
            </a:r>
          </a:p>
        </p:txBody>
      </p:sp>
      <p:sp>
        <p:nvSpPr>
          <p:cNvPr id="75813" name="TextBox 147"/>
          <p:cNvSpPr txBox="1">
            <a:spLocks noChangeArrowheads="1"/>
          </p:cNvSpPr>
          <p:nvPr/>
        </p:nvSpPr>
        <p:spPr bwMode="auto">
          <a:xfrm>
            <a:off x="6638925" y="18954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F</a:t>
            </a:r>
          </a:p>
        </p:txBody>
      </p:sp>
      <p:sp>
        <p:nvSpPr>
          <p:cNvPr id="75814" name="TextBox 148"/>
          <p:cNvSpPr txBox="1">
            <a:spLocks noChangeArrowheads="1"/>
          </p:cNvSpPr>
          <p:nvPr/>
        </p:nvSpPr>
        <p:spPr bwMode="auto">
          <a:xfrm>
            <a:off x="6629400" y="45672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R</a:t>
            </a:r>
          </a:p>
        </p:txBody>
      </p:sp>
      <p:sp>
        <p:nvSpPr>
          <p:cNvPr id="75815" name="TextBox 149"/>
          <p:cNvSpPr txBox="1">
            <a:spLocks noChangeArrowheads="1"/>
          </p:cNvSpPr>
          <p:nvPr/>
        </p:nvSpPr>
        <p:spPr bwMode="auto">
          <a:xfrm>
            <a:off x="6553200" y="39624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sp>
        <p:nvSpPr>
          <p:cNvPr id="75816" name="TextBox 150"/>
          <p:cNvSpPr txBox="1">
            <a:spLocks noChangeArrowheads="1"/>
          </p:cNvSpPr>
          <p:nvPr/>
        </p:nvSpPr>
        <p:spPr bwMode="auto">
          <a:xfrm>
            <a:off x="5133975"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75817" name="TextBox 151"/>
          <p:cNvSpPr txBox="1">
            <a:spLocks noChangeArrowheads="1"/>
          </p:cNvSpPr>
          <p:nvPr/>
        </p:nvSpPr>
        <p:spPr bwMode="auto">
          <a:xfrm>
            <a:off x="3305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75818" name="TextBox 152"/>
          <p:cNvSpPr txBox="1">
            <a:spLocks noChangeArrowheads="1"/>
          </p:cNvSpPr>
          <p:nvPr/>
        </p:nvSpPr>
        <p:spPr bwMode="auto">
          <a:xfrm>
            <a:off x="3314700" y="51625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grpSp>
        <p:nvGrpSpPr>
          <p:cNvPr id="75819" name="Group 98"/>
          <p:cNvGrpSpPr>
            <a:grpSpLocks/>
          </p:cNvGrpSpPr>
          <p:nvPr/>
        </p:nvGrpSpPr>
        <p:grpSpPr bwMode="auto">
          <a:xfrm>
            <a:off x="3276600" y="1905000"/>
            <a:ext cx="685800" cy="457200"/>
            <a:chOff x="1600200" y="1371600"/>
            <a:chExt cx="685800" cy="457200"/>
          </a:xfrm>
        </p:grpSpPr>
        <p:cxnSp>
          <p:nvCxnSpPr>
            <p:cNvPr id="79" name="Straight Connector 78"/>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820" name="Group 98"/>
          <p:cNvGrpSpPr>
            <a:grpSpLocks/>
          </p:cNvGrpSpPr>
          <p:nvPr/>
        </p:nvGrpSpPr>
        <p:grpSpPr bwMode="auto">
          <a:xfrm>
            <a:off x="1676400" y="1895475"/>
            <a:ext cx="685800" cy="457200"/>
            <a:chOff x="1600200" y="1371600"/>
            <a:chExt cx="685800" cy="457200"/>
          </a:xfrm>
        </p:grpSpPr>
        <p:cxnSp>
          <p:nvCxnSpPr>
            <p:cNvPr id="85" name="Straight Connector 8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821" name="Group 98"/>
          <p:cNvGrpSpPr>
            <a:grpSpLocks/>
          </p:cNvGrpSpPr>
          <p:nvPr/>
        </p:nvGrpSpPr>
        <p:grpSpPr bwMode="auto">
          <a:xfrm>
            <a:off x="3276600" y="4572000"/>
            <a:ext cx="685800" cy="457200"/>
            <a:chOff x="1600200" y="1371600"/>
            <a:chExt cx="685800" cy="457200"/>
          </a:xfrm>
        </p:grpSpPr>
        <p:cxnSp>
          <p:nvCxnSpPr>
            <p:cNvPr id="92" name="Straight Connector 9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822" name="TextBox 76"/>
          <p:cNvSpPr txBox="1">
            <a:spLocks noChangeArrowheads="1"/>
          </p:cNvSpPr>
          <p:nvPr/>
        </p:nvSpPr>
        <p:spPr bwMode="auto">
          <a:xfrm>
            <a:off x="5133975" y="15811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grpSp>
        <p:nvGrpSpPr>
          <p:cNvPr id="75823" name="Group 95"/>
          <p:cNvGrpSpPr>
            <a:grpSpLocks/>
          </p:cNvGrpSpPr>
          <p:nvPr/>
        </p:nvGrpSpPr>
        <p:grpSpPr bwMode="auto">
          <a:xfrm>
            <a:off x="6324600" y="1824038"/>
            <a:ext cx="1143000" cy="609600"/>
            <a:chOff x="2667000" y="1295400"/>
            <a:chExt cx="1143000" cy="609600"/>
          </a:xfrm>
        </p:grpSpPr>
        <p:sp>
          <p:nvSpPr>
            <p:cNvPr id="97" name="Double Bracket 9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98" name="Straight Connector 9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824" name="Group 100"/>
          <p:cNvGrpSpPr>
            <a:grpSpLocks/>
          </p:cNvGrpSpPr>
          <p:nvPr/>
        </p:nvGrpSpPr>
        <p:grpSpPr bwMode="auto">
          <a:xfrm>
            <a:off x="6324600" y="4495800"/>
            <a:ext cx="1143000" cy="609600"/>
            <a:chOff x="2667000" y="1295400"/>
            <a:chExt cx="1143000" cy="609600"/>
          </a:xfrm>
        </p:grpSpPr>
        <p:sp>
          <p:nvSpPr>
            <p:cNvPr id="103" name="Double Bracket 102"/>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04" name="Straight Connector 103"/>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825" name="TextBox 110"/>
          <p:cNvSpPr txBox="1">
            <a:spLocks noChangeArrowheads="1"/>
          </p:cNvSpPr>
          <p:nvPr/>
        </p:nvSpPr>
        <p:spPr bwMode="auto">
          <a:xfrm>
            <a:off x="6553200" y="1371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126" name="TextBox 125"/>
          <p:cNvSpPr txBox="1">
            <a:spLocks noChangeArrowheads="1"/>
          </p:cNvSpPr>
          <p:nvPr/>
        </p:nvSpPr>
        <p:spPr bwMode="auto">
          <a:xfrm>
            <a:off x="2029544" y="6010275"/>
            <a:ext cx="5943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2200" dirty="0">
                <a:solidFill>
                  <a:srgbClr val="7C7044"/>
                </a:solidFill>
                <a:latin typeface="Arial Black" panose="020B0A04020102020204" pitchFamily="34" charset="0"/>
              </a:rPr>
              <a:t>What will happen if 1:0/1 is released?</a:t>
            </a:r>
          </a:p>
        </p:txBody>
      </p:sp>
    </p:spTree>
    <p:extLst>
      <p:ext uri="{BB962C8B-B14F-4D97-AF65-F5344CB8AC3E}">
        <p14:creationId xmlns:p14="http://schemas.microsoft.com/office/powerpoint/2010/main" val="61680576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2" grpId="0" animBg="1"/>
      <p:bldP spid="124" grpId="0" animBg="1"/>
      <p:bldP spid="116" grpId="0" animBg="1"/>
      <p:bldP spid="113" grpId="0" animBg="1"/>
      <p:bldP spid="118" grpId="0" animBg="1"/>
      <p:bldP spid="112" grpId="0" animBg="1"/>
      <p:bldP spid="89" grpId="0" animBg="1"/>
      <p:bldP spid="126" grpId="0"/>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 name="Rectangle 89"/>
          <p:cNvSpPr/>
          <p:nvPr/>
        </p:nvSpPr>
        <p:spPr>
          <a:xfrm>
            <a:off x="6610350" y="133350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20" name="Rectangle 119"/>
          <p:cNvSpPr/>
          <p:nvPr/>
        </p:nvSpPr>
        <p:spPr>
          <a:xfrm>
            <a:off x="3352800" y="510540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22" name="Rectangle 121"/>
          <p:cNvSpPr/>
          <p:nvPr/>
        </p:nvSpPr>
        <p:spPr>
          <a:xfrm>
            <a:off x="6572250" y="394335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24" name="Rectangle 123"/>
          <p:cNvSpPr/>
          <p:nvPr/>
        </p:nvSpPr>
        <p:spPr>
          <a:xfrm>
            <a:off x="5181600" y="4067175"/>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13" name="Rectangle 112"/>
          <p:cNvSpPr/>
          <p:nvPr/>
        </p:nvSpPr>
        <p:spPr>
          <a:xfrm>
            <a:off x="5181600" y="152400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18" name="Rectangle 117"/>
          <p:cNvSpPr/>
          <p:nvPr/>
        </p:nvSpPr>
        <p:spPr>
          <a:xfrm>
            <a:off x="3352800" y="243840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12" name="Rectangle 111"/>
          <p:cNvSpPr/>
          <p:nvPr/>
        </p:nvSpPr>
        <p:spPr>
          <a:xfrm>
            <a:off x="3352800" y="1266825"/>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89" name="Rectangle 88"/>
          <p:cNvSpPr/>
          <p:nvPr/>
        </p:nvSpPr>
        <p:spPr>
          <a:xfrm>
            <a:off x="3352800" y="386715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84" name="Rectangle 83"/>
          <p:cNvSpPr/>
          <p:nvPr/>
        </p:nvSpPr>
        <p:spPr>
          <a:xfrm>
            <a:off x="1762125" y="1400175"/>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656BFAE4-6985-4212-9564-FFDAE39C4077}" type="slidenum">
              <a:rPr lang="en-US" sz="1800">
                <a:solidFill>
                  <a:srgbClr val="7C7044"/>
                </a:solidFill>
                <a:latin typeface="Arial Black" panose="020B0A04020102020204" pitchFamily="34" charset="0"/>
              </a:rPr>
              <a:pPr>
                <a:defRPr/>
              </a:pPr>
              <a:t>95</a:t>
            </a:fld>
            <a:endParaRPr lang="en-US" sz="1800" dirty="0">
              <a:solidFill>
                <a:srgbClr val="7C7044"/>
              </a:solidFill>
              <a:latin typeface="Arial Black" panose="020B0A04020102020204" pitchFamily="34" charset="0"/>
            </a:endParaRPr>
          </a:p>
        </p:txBody>
      </p:sp>
      <p:sp>
        <p:nvSpPr>
          <p:cNvPr id="77835"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1295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7838" name="Group 32"/>
          <p:cNvGrpSpPr>
            <a:grpSpLocks/>
          </p:cNvGrpSpPr>
          <p:nvPr/>
        </p:nvGrpSpPr>
        <p:grpSpPr bwMode="auto">
          <a:xfrm>
            <a:off x="3314700" y="5553075"/>
            <a:ext cx="685800" cy="457200"/>
            <a:chOff x="1600200" y="1371600"/>
            <a:chExt cx="685800" cy="457200"/>
          </a:xfrm>
        </p:grpSpPr>
        <p:cxnSp>
          <p:nvCxnSpPr>
            <p:cNvPr id="34" name="Straight Connector 3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839" name="Group 37"/>
          <p:cNvGrpSpPr>
            <a:grpSpLocks/>
          </p:cNvGrpSpPr>
          <p:nvPr/>
        </p:nvGrpSpPr>
        <p:grpSpPr bwMode="auto">
          <a:xfrm>
            <a:off x="5143500" y="1905000"/>
            <a:ext cx="685800" cy="457200"/>
            <a:chOff x="1600200" y="2057400"/>
            <a:chExt cx="685800" cy="457200"/>
          </a:xfrm>
        </p:grpSpPr>
        <p:grpSp>
          <p:nvGrpSpPr>
            <p:cNvPr id="77903" name="Group 38"/>
            <p:cNvGrpSpPr>
              <a:grpSpLocks/>
            </p:cNvGrpSpPr>
            <p:nvPr/>
          </p:nvGrpSpPr>
          <p:grpSpPr bwMode="auto">
            <a:xfrm>
              <a:off x="1600200" y="2057400"/>
              <a:ext cx="685800" cy="457200"/>
              <a:chOff x="1600200" y="1371600"/>
              <a:chExt cx="685800" cy="457200"/>
            </a:xfrm>
          </p:grpSpPr>
          <p:cxnSp>
            <p:nvCxnSpPr>
              <p:cNvPr id="42" name="Straight Connector 4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39"/>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840" name="Group 70"/>
          <p:cNvGrpSpPr>
            <a:grpSpLocks/>
          </p:cNvGrpSpPr>
          <p:nvPr/>
        </p:nvGrpSpPr>
        <p:grpSpPr bwMode="auto">
          <a:xfrm>
            <a:off x="5143500" y="4572000"/>
            <a:ext cx="685800" cy="457200"/>
            <a:chOff x="1600200" y="2057400"/>
            <a:chExt cx="685800" cy="457200"/>
          </a:xfrm>
        </p:grpSpPr>
        <p:grpSp>
          <p:nvGrpSpPr>
            <p:cNvPr id="77897" name="Group 38"/>
            <p:cNvGrpSpPr>
              <a:grpSpLocks/>
            </p:cNvGrpSpPr>
            <p:nvPr/>
          </p:nvGrpSpPr>
          <p:grpSpPr bwMode="auto">
            <a:xfrm>
              <a:off x="1600200" y="2057400"/>
              <a:ext cx="685800" cy="457200"/>
              <a:chOff x="1600200" y="1371600"/>
              <a:chExt cx="685800" cy="457200"/>
            </a:xfrm>
          </p:grpSpPr>
          <p:cxnSp>
            <p:nvCxnSpPr>
              <p:cNvPr id="74" name="Straight Connector 7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841" name="Group 98"/>
          <p:cNvGrpSpPr>
            <a:grpSpLocks/>
          </p:cNvGrpSpPr>
          <p:nvPr/>
        </p:nvGrpSpPr>
        <p:grpSpPr bwMode="auto">
          <a:xfrm>
            <a:off x="3276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a:off x="2743200" y="2133600"/>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572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572000"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9624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432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239000" y="2124075"/>
            <a:ext cx="6096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791200" y="4800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72390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962400" y="2133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2362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886200" y="31242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743200" y="3124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3962400" y="4800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27432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95400" y="2124075"/>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858" name="TextBox 144"/>
          <p:cNvSpPr txBox="1">
            <a:spLocks noChangeArrowheads="1"/>
          </p:cNvSpPr>
          <p:nvPr/>
        </p:nvSpPr>
        <p:spPr bwMode="auto">
          <a:xfrm>
            <a:off x="172402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I;0/0</a:t>
            </a:r>
          </a:p>
        </p:txBody>
      </p:sp>
      <p:sp>
        <p:nvSpPr>
          <p:cNvPr id="77859" name="TextBox 145"/>
          <p:cNvSpPr txBox="1">
            <a:spLocks noChangeArrowheads="1"/>
          </p:cNvSpPr>
          <p:nvPr/>
        </p:nvSpPr>
        <p:spPr bwMode="auto">
          <a:xfrm>
            <a:off x="3314700" y="13144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I:0/1</a:t>
            </a:r>
          </a:p>
        </p:txBody>
      </p:sp>
      <p:sp>
        <p:nvSpPr>
          <p:cNvPr id="77860" name="TextBox 146"/>
          <p:cNvSpPr txBox="1">
            <a:spLocks noChangeArrowheads="1"/>
          </p:cNvSpPr>
          <p:nvPr/>
        </p:nvSpPr>
        <p:spPr bwMode="auto">
          <a:xfrm>
            <a:off x="3314700" y="38957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I:0/2</a:t>
            </a:r>
          </a:p>
        </p:txBody>
      </p:sp>
      <p:sp>
        <p:nvSpPr>
          <p:cNvPr id="77861" name="TextBox 147"/>
          <p:cNvSpPr txBox="1">
            <a:spLocks noChangeArrowheads="1"/>
          </p:cNvSpPr>
          <p:nvPr/>
        </p:nvSpPr>
        <p:spPr bwMode="auto">
          <a:xfrm>
            <a:off x="6638925" y="18954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F</a:t>
            </a:r>
          </a:p>
        </p:txBody>
      </p:sp>
      <p:sp>
        <p:nvSpPr>
          <p:cNvPr id="77862" name="TextBox 148"/>
          <p:cNvSpPr txBox="1">
            <a:spLocks noChangeArrowheads="1"/>
          </p:cNvSpPr>
          <p:nvPr/>
        </p:nvSpPr>
        <p:spPr bwMode="auto">
          <a:xfrm>
            <a:off x="6629400" y="45672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R</a:t>
            </a:r>
          </a:p>
        </p:txBody>
      </p:sp>
      <p:sp>
        <p:nvSpPr>
          <p:cNvPr id="77863" name="TextBox 149"/>
          <p:cNvSpPr txBox="1">
            <a:spLocks noChangeArrowheads="1"/>
          </p:cNvSpPr>
          <p:nvPr/>
        </p:nvSpPr>
        <p:spPr bwMode="auto">
          <a:xfrm>
            <a:off x="6553200" y="39624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sp>
        <p:nvSpPr>
          <p:cNvPr id="77864" name="TextBox 150"/>
          <p:cNvSpPr txBox="1">
            <a:spLocks noChangeArrowheads="1"/>
          </p:cNvSpPr>
          <p:nvPr/>
        </p:nvSpPr>
        <p:spPr bwMode="auto">
          <a:xfrm>
            <a:off x="5133975"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77865" name="TextBox 151"/>
          <p:cNvSpPr txBox="1">
            <a:spLocks noChangeArrowheads="1"/>
          </p:cNvSpPr>
          <p:nvPr/>
        </p:nvSpPr>
        <p:spPr bwMode="auto">
          <a:xfrm>
            <a:off x="3305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77866" name="TextBox 152"/>
          <p:cNvSpPr txBox="1">
            <a:spLocks noChangeArrowheads="1"/>
          </p:cNvSpPr>
          <p:nvPr/>
        </p:nvSpPr>
        <p:spPr bwMode="auto">
          <a:xfrm>
            <a:off x="3314700" y="51625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grpSp>
        <p:nvGrpSpPr>
          <p:cNvPr id="77867" name="Group 98"/>
          <p:cNvGrpSpPr>
            <a:grpSpLocks/>
          </p:cNvGrpSpPr>
          <p:nvPr/>
        </p:nvGrpSpPr>
        <p:grpSpPr bwMode="auto">
          <a:xfrm>
            <a:off x="3276600" y="1905000"/>
            <a:ext cx="685800" cy="457200"/>
            <a:chOff x="1600200" y="1371600"/>
            <a:chExt cx="685800" cy="457200"/>
          </a:xfrm>
        </p:grpSpPr>
        <p:cxnSp>
          <p:nvCxnSpPr>
            <p:cNvPr id="79" name="Straight Connector 78"/>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868" name="Group 98"/>
          <p:cNvGrpSpPr>
            <a:grpSpLocks/>
          </p:cNvGrpSpPr>
          <p:nvPr/>
        </p:nvGrpSpPr>
        <p:grpSpPr bwMode="auto">
          <a:xfrm>
            <a:off x="1676400" y="1895475"/>
            <a:ext cx="685800" cy="457200"/>
            <a:chOff x="1600200" y="1371600"/>
            <a:chExt cx="685800" cy="457200"/>
          </a:xfrm>
        </p:grpSpPr>
        <p:cxnSp>
          <p:nvCxnSpPr>
            <p:cNvPr id="85" name="Straight Connector 8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869" name="Group 98"/>
          <p:cNvGrpSpPr>
            <a:grpSpLocks/>
          </p:cNvGrpSpPr>
          <p:nvPr/>
        </p:nvGrpSpPr>
        <p:grpSpPr bwMode="auto">
          <a:xfrm>
            <a:off x="3276600" y="4572000"/>
            <a:ext cx="685800" cy="457200"/>
            <a:chOff x="1600200" y="1371600"/>
            <a:chExt cx="685800" cy="457200"/>
          </a:xfrm>
        </p:grpSpPr>
        <p:cxnSp>
          <p:nvCxnSpPr>
            <p:cNvPr id="92" name="Straight Connector 9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870" name="TextBox 76"/>
          <p:cNvSpPr txBox="1">
            <a:spLocks noChangeArrowheads="1"/>
          </p:cNvSpPr>
          <p:nvPr/>
        </p:nvSpPr>
        <p:spPr bwMode="auto">
          <a:xfrm>
            <a:off x="5133975" y="15811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grpSp>
        <p:nvGrpSpPr>
          <p:cNvPr id="77871" name="Group 95"/>
          <p:cNvGrpSpPr>
            <a:grpSpLocks/>
          </p:cNvGrpSpPr>
          <p:nvPr/>
        </p:nvGrpSpPr>
        <p:grpSpPr bwMode="auto">
          <a:xfrm>
            <a:off x="6324600" y="1824038"/>
            <a:ext cx="1143000" cy="609600"/>
            <a:chOff x="2667000" y="1295400"/>
            <a:chExt cx="1143000" cy="609600"/>
          </a:xfrm>
        </p:grpSpPr>
        <p:sp>
          <p:nvSpPr>
            <p:cNvPr id="97" name="Double Bracket 9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98" name="Straight Connector 9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872" name="Group 100"/>
          <p:cNvGrpSpPr>
            <a:grpSpLocks/>
          </p:cNvGrpSpPr>
          <p:nvPr/>
        </p:nvGrpSpPr>
        <p:grpSpPr bwMode="auto">
          <a:xfrm>
            <a:off x="6324600" y="4495800"/>
            <a:ext cx="1143000" cy="609600"/>
            <a:chOff x="2667000" y="1295400"/>
            <a:chExt cx="1143000" cy="609600"/>
          </a:xfrm>
        </p:grpSpPr>
        <p:sp>
          <p:nvSpPr>
            <p:cNvPr id="103" name="Double Bracket 102"/>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04" name="Straight Connector 103"/>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873" name="TextBox 110"/>
          <p:cNvSpPr txBox="1">
            <a:spLocks noChangeArrowheads="1"/>
          </p:cNvSpPr>
          <p:nvPr/>
        </p:nvSpPr>
        <p:spPr bwMode="auto">
          <a:xfrm>
            <a:off x="6553200" y="1371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77874" name="TextBox 125"/>
          <p:cNvSpPr txBox="1">
            <a:spLocks noChangeArrowheads="1"/>
          </p:cNvSpPr>
          <p:nvPr/>
        </p:nvSpPr>
        <p:spPr bwMode="auto">
          <a:xfrm>
            <a:off x="2053985" y="6036334"/>
            <a:ext cx="59721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200" dirty="0">
                <a:solidFill>
                  <a:srgbClr val="7C7044"/>
                </a:solidFill>
                <a:latin typeface="Arial Black" panose="020B0A04020102020204" pitchFamily="34" charset="0"/>
              </a:rPr>
              <a:t>1:0/1 goes false, but O:0/0 remains </a:t>
            </a:r>
            <a:r>
              <a:rPr lang="en-US" altLang="en-US" sz="2200" dirty="0" smtClean="0">
                <a:solidFill>
                  <a:srgbClr val="7C7044"/>
                </a:solidFill>
                <a:latin typeface="Arial Black" panose="020B0A04020102020204" pitchFamily="34" charset="0"/>
              </a:rPr>
              <a:t>on</a:t>
            </a:r>
            <a:endParaRPr lang="en-US" altLang="en-US" sz="22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751547393"/>
      </p:ext>
    </p:extLst>
  </p:cSld>
  <p:clrMapOvr>
    <a:masterClrMapping/>
  </p:clrMapOvr>
  <p:transition spd="slow">
    <p:cu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 name="Rectangle 89"/>
          <p:cNvSpPr/>
          <p:nvPr/>
        </p:nvSpPr>
        <p:spPr>
          <a:xfrm>
            <a:off x="6610350" y="133350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20" name="Rectangle 119"/>
          <p:cNvSpPr/>
          <p:nvPr/>
        </p:nvSpPr>
        <p:spPr>
          <a:xfrm>
            <a:off x="3352800" y="510540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22" name="Rectangle 121"/>
          <p:cNvSpPr/>
          <p:nvPr/>
        </p:nvSpPr>
        <p:spPr>
          <a:xfrm>
            <a:off x="6572250" y="394335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24" name="Rectangle 123"/>
          <p:cNvSpPr/>
          <p:nvPr/>
        </p:nvSpPr>
        <p:spPr>
          <a:xfrm>
            <a:off x="5181600" y="4067175"/>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13" name="Rectangle 112"/>
          <p:cNvSpPr/>
          <p:nvPr/>
        </p:nvSpPr>
        <p:spPr>
          <a:xfrm>
            <a:off x="5181600" y="152400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18" name="Rectangle 117"/>
          <p:cNvSpPr/>
          <p:nvPr/>
        </p:nvSpPr>
        <p:spPr>
          <a:xfrm>
            <a:off x="3352800" y="243840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12" name="Rectangle 111"/>
          <p:cNvSpPr/>
          <p:nvPr/>
        </p:nvSpPr>
        <p:spPr>
          <a:xfrm>
            <a:off x="3352800" y="1266825"/>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89" name="Rectangle 88"/>
          <p:cNvSpPr/>
          <p:nvPr/>
        </p:nvSpPr>
        <p:spPr>
          <a:xfrm>
            <a:off x="3352800" y="386715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84" name="Rectangle 83"/>
          <p:cNvSpPr/>
          <p:nvPr/>
        </p:nvSpPr>
        <p:spPr>
          <a:xfrm>
            <a:off x="1762125" y="1400175"/>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8213523A-32CB-4190-84BF-23B1FB894775}" type="slidenum">
              <a:rPr lang="en-US" sz="1800">
                <a:solidFill>
                  <a:srgbClr val="7C7044"/>
                </a:solidFill>
                <a:latin typeface="Arial Black" panose="020B0A04020102020204" pitchFamily="34" charset="0"/>
              </a:rPr>
              <a:pPr>
                <a:defRPr/>
              </a:pPr>
              <a:t>96</a:t>
            </a:fld>
            <a:endParaRPr lang="en-US" sz="1800" dirty="0">
              <a:solidFill>
                <a:srgbClr val="7C7044"/>
              </a:solidFill>
              <a:latin typeface="Arial Black" panose="020B0A04020102020204" pitchFamily="34" charset="0"/>
            </a:endParaRPr>
          </a:p>
        </p:txBody>
      </p:sp>
      <p:sp>
        <p:nvSpPr>
          <p:cNvPr id="79883"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1295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9886" name="Group 32"/>
          <p:cNvGrpSpPr>
            <a:grpSpLocks/>
          </p:cNvGrpSpPr>
          <p:nvPr/>
        </p:nvGrpSpPr>
        <p:grpSpPr bwMode="auto">
          <a:xfrm>
            <a:off x="3314700" y="5553075"/>
            <a:ext cx="685800" cy="457200"/>
            <a:chOff x="1600200" y="1371600"/>
            <a:chExt cx="685800" cy="457200"/>
          </a:xfrm>
        </p:grpSpPr>
        <p:cxnSp>
          <p:nvCxnSpPr>
            <p:cNvPr id="34" name="Straight Connector 3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887" name="Group 37"/>
          <p:cNvGrpSpPr>
            <a:grpSpLocks/>
          </p:cNvGrpSpPr>
          <p:nvPr/>
        </p:nvGrpSpPr>
        <p:grpSpPr bwMode="auto">
          <a:xfrm>
            <a:off x="5143500" y="1905000"/>
            <a:ext cx="685800" cy="457200"/>
            <a:chOff x="1600200" y="2057400"/>
            <a:chExt cx="685800" cy="457200"/>
          </a:xfrm>
        </p:grpSpPr>
        <p:grpSp>
          <p:nvGrpSpPr>
            <p:cNvPr id="79951" name="Group 38"/>
            <p:cNvGrpSpPr>
              <a:grpSpLocks/>
            </p:cNvGrpSpPr>
            <p:nvPr/>
          </p:nvGrpSpPr>
          <p:grpSpPr bwMode="auto">
            <a:xfrm>
              <a:off x="1600200" y="2057400"/>
              <a:ext cx="685800" cy="457200"/>
              <a:chOff x="1600200" y="1371600"/>
              <a:chExt cx="685800" cy="457200"/>
            </a:xfrm>
          </p:grpSpPr>
          <p:cxnSp>
            <p:nvCxnSpPr>
              <p:cNvPr id="42" name="Straight Connector 4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39"/>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888" name="Group 70"/>
          <p:cNvGrpSpPr>
            <a:grpSpLocks/>
          </p:cNvGrpSpPr>
          <p:nvPr/>
        </p:nvGrpSpPr>
        <p:grpSpPr bwMode="auto">
          <a:xfrm>
            <a:off x="5143500" y="4572000"/>
            <a:ext cx="685800" cy="457200"/>
            <a:chOff x="1600200" y="2057400"/>
            <a:chExt cx="685800" cy="457200"/>
          </a:xfrm>
        </p:grpSpPr>
        <p:grpSp>
          <p:nvGrpSpPr>
            <p:cNvPr id="79945" name="Group 38"/>
            <p:cNvGrpSpPr>
              <a:grpSpLocks/>
            </p:cNvGrpSpPr>
            <p:nvPr/>
          </p:nvGrpSpPr>
          <p:grpSpPr bwMode="auto">
            <a:xfrm>
              <a:off x="1600200" y="2057400"/>
              <a:ext cx="685800" cy="457200"/>
              <a:chOff x="1600200" y="1371600"/>
              <a:chExt cx="685800" cy="457200"/>
            </a:xfrm>
          </p:grpSpPr>
          <p:cxnSp>
            <p:nvCxnSpPr>
              <p:cNvPr id="74" name="Straight Connector 7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889" name="Group 98"/>
          <p:cNvGrpSpPr>
            <a:grpSpLocks/>
          </p:cNvGrpSpPr>
          <p:nvPr/>
        </p:nvGrpSpPr>
        <p:grpSpPr bwMode="auto">
          <a:xfrm>
            <a:off x="3276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a:off x="2743200" y="2133600"/>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572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572000"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9624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432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239000" y="2124075"/>
            <a:ext cx="6096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791200" y="4800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72390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924300" y="2133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2362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886200" y="31242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743200" y="3124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3962400" y="4800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27432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95400" y="2124075"/>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906" name="TextBox 144"/>
          <p:cNvSpPr txBox="1">
            <a:spLocks noChangeArrowheads="1"/>
          </p:cNvSpPr>
          <p:nvPr/>
        </p:nvSpPr>
        <p:spPr bwMode="auto">
          <a:xfrm>
            <a:off x="172402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I;0/0</a:t>
            </a:r>
          </a:p>
        </p:txBody>
      </p:sp>
      <p:sp>
        <p:nvSpPr>
          <p:cNvPr id="79907" name="TextBox 145"/>
          <p:cNvSpPr txBox="1">
            <a:spLocks noChangeArrowheads="1"/>
          </p:cNvSpPr>
          <p:nvPr/>
        </p:nvSpPr>
        <p:spPr bwMode="auto">
          <a:xfrm>
            <a:off x="3314700" y="13144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I:0/1</a:t>
            </a:r>
          </a:p>
        </p:txBody>
      </p:sp>
      <p:sp>
        <p:nvSpPr>
          <p:cNvPr id="79908" name="TextBox 146"/>
          <p:cNvSpPr txBox="1">
            <a:spLocks noChangeArrowheads="1"/>
          </p:cNvSpPr>
          <p:nvPr/>
        </p:nvSpPr>
        <p:spPr bwMode="auto">
          <a:xfrm>
            <a:off x="3314700" y="38957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I:0/2</a:t>
            </a:r>
          </a:p>
        </p:txBody>
      </p:sp>
      <p:sp>
        <p:nvSpPr>
          <p:cNvPr id="79909" name="TextBox 147"/>
          <p:cNvSpPr txBox="1">
            <a:spLocks noChangeArrowheads="1"/>
          </p:cNvSpPr>
          <p:nvPr/>
        </p:nvSpPr>
        <p:spPr bwMode="auto">
          <a:xfrm>
            <a:off x="6638925" y="18954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F</a:t>
            </a:r>
          </a:p>
        </p:txBody>
      </p:sp>
      <p:sp>
        <p:nvSpPr>
          <p:cNvPr id="79910" name="TextBox 148"/>
          <p:cNvSpPr txBox="1">
            <a:spLocks noChangeArrowheads="1"/>
          </p:cNvSpPr>
          <p:nvPr/>
        </p:nvSpPr>
        <p:spPr bwMode="auto">
          <a:xfrm>
            <a:off x="6629400" y="45672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R</a:t>
            </a:r>
          </a:p>
        </p:txBody>
      </p:sp>
      <p:sp>
        <p:nvSpPr>
          <p:cNvPr id="79911" name="TextBox 149"/>
          <p:cNvSpPr txBox="1">
            <a:spLocks noChangeArrowheads="1"/>
          </p:cNvSpPr>
          <p:nvPr/>
        </p:nvSpPr>
        <p:spPr bwMode="auto">
          <a:xfrm>
            <a:off x="6553200" y="39624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sp>
        <p:nvSpPr>
          <p:cNvPr id="79912" name="TextBox 150"/>
          <p:cNvSpPr txBox="1">
            <a:spLocks noChangeArrowheads="1"/>
          </p:cNvSpPr>
          <p:nvPr/>
        </p:nvSpPr>
        <p:spPr bwMode="auto">
          <a:xfrm>
            <a:off x="5133975"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79913" name="TextBox 151"/>
          <p:cNvSpPr txBox="1">
            <a:spLocks noChangeArrowheads="1"/>
          </p:cNvSpPr>
          <p:nvPr/>
        </p:nvSpPr>
        <p:spPr bwMode="auto">
          <a:xfrm>
            <a:off x="3305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79914" name="TextBox 152"/>
          <p:cNvSpPr txBox="1">
            <a:spLocks noChangeArrowheads="1"/>
          </p:cNvSpPr>
          <p:nvPr/>
        </p:nvSpPr>
        <p:spPr bwMode="auto">
          <a:xfrm>
            <a:off x="3314700" y="51625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grpSp>
        <p:nvGrpSpPr>
          <p:cNvPr id="79915" name="Group 98"/>
          <p:cNvGrpSpPr>
            <a:grpSpLocks/>
          </p:cNvGrpSpPr>
          <p:nvPr/>
        </p:nvGrpSpPr>
        <p:grpSpPr bwMode="auto">
          <a:xfrm>
            <a:off x="3276600" y="1905000"/>
            <a:ext cx="685800" cy="457200"/>
            <a:chOff x="1600200" y="1371600"/>
            <a:chExt cx="685800" cy="457200"/>
          </a:xfrm>
        </p:grpSpPr>
        <p:cxnSp>
          <p:nvCxnSpPr>
            <p:cNvPr id="79" name="Straight Connector 78"/>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916" name="Group 98"/>
          <p:cNvGrpSpPr>
            <a:grpSpLocks/>
          </p:cNvGrpSpPr>
          <p:nvPr/>
        </p:nvGrpSpPr>
        <p:grpSpPr bwMode="auto">
          <a:xfrm>
            <a:off x="1676400" y="1895475"/>
            <a:ext cx="685800" cy="457200"/>
            <a:chOff x="1600200" y="1371600"/>
            <a:chExt cx="685800" cy="457200"/>
          </a:xfrm>
        </p:grpSpPr>
        <p:cxnSp>
          <p:nvCxnSpPr>
            <p:cNvPr id="85" name="Straight Connector 8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917" name="Group 98"/>
          <p:cNvGrpSpPr>
            <a:grpSpLocks/>
          </p:cNvGrpSpPr>
          <p:nvPr/>
        </p:nvGrpSpPr>
        <p:grpSpPr bwMode="auto">
          <a:xfrm>
            <a:off x="3276600" y="4572000"/>
            <a:ext cx="685800" cy="457200"/>
            <a:chOff x="1600200" y="1371600"/>
            <a:chExt cx="685800" cy="457200"/>
          </a:xfrm>
        </p:grpSpPr>
        <p:cxnSp>
          <p:nvCxnSpPr>
            <p:cNvPr id="92" name="Straight Connector 9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9918" name="TextBox 76"/>
          <p:cNvSpPr txBox="1">
            <a:spLocks noChangeArrowheads="1"/>
          </p:cNvSpPr>
          <p:nvPr/>
        </p:nvSpPr>
        <p:spPr bwMode="auto">
          <a:xfrm>
            <a:off x="5133975" y="15811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grpSp>
        <p:nvGrpSpPr>
          <p:cNvPr id="79919" name="Group 95"/>
          <p:cNvGrpSpPr>
            <a:grpSpLocks/>
          </p:cNvGrpSpPr>
          <p:nvPr/>
        </p:nvGrpSpPr>
        <p:grpSpPr bwMode="auto">
          <a:xfrm>
            <a:off x="6324600" y="1824038"/>
            <a:ext cx="1143000" cy="609600"/>
            <a:chOff x="2667000" y="1295400"/>
            <a:chExt cx="1143000" cy="609600"/>
          </a:xfrm>
        </p:grpSpPr>
        <p:sp>
          <p:nvSpPr>
            <p:cNvPr id="97" name="Double Bracket 9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98" name="Straight Connector 9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920" name="Group 100"/>
          <p:cNvGrpSpPr>
            <a:grpSpLocks/>
          </p:cNvGrpSpPr>
          <p:nvPr/>
        </p:nvGrpSpPr>
        <p:grpSpPr bwMode="auto">
          <a:xfrm>
            <a:off x="6324600" y="4495800"/>
            <a:ext cx="1143000" cy="609600"/>
            <a:chOff x="2667000" y="1295400"/>
            <a:chExt cx="1143000" cy="609600"/>
          </a:xfrm>
        </p:grpSpPr>
        <p:sp>
          <p:nvSpPr>
            <p:cNvPr id="103" name="Double Bracket 102"/>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04" name="Straight Connector 103"/>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9921" name="TextBox 110"/>
          <p:cNvSpPr txBox="1">
            <a:spLocks noChangeArrowheads="1"/>
          </p:cNvSpPr>
          <p:nvPr/>
        </p:nvSpPr>
        <p:spPr bwMode="auto">
          <a:xfrm>
            <a:off x="6553200" y="1371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96" name="TextBox 125"/>
          <p:cNvSpPr txBox="1">
            <a:spLocks noChangeArrowheads="1"/>
          </p:cNvSpPr>
          <p:nvPr/>
        </p:nvSpPr>
        <p:spPr bwMode="auto">
          <a:xfrm>
            <a:off x="2053985" y="6036334"/>
            <a:ext cx="59721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2200" dirty="0">
                <a:solidFill>
                  <a:srgbClr val="7C7044"/>
                </a:solidFill>
                <a:latin typeface="Arial Black" panose="020B0A04020102020204" pitchFamily="34" charset="0"/>
              </a:rPr>
              <a:t>What will happen if 1:0/2 is pushed?</a:t>
            </a:r>
          </a:p>
        </p:txBody>
      </p:sp>
    </p:spTree>
    <p:extLst>
      <p:ext uri="{BB962C8B-B14F-4D97-AF65-F5344CB8AC3E}">
        <p14:creationId xmlns:p14="http://schemas.microsoft.com/office/powerpoint/2010/main" val="1653823566"/>
      </p:ext>
    </p:extLst>
  </p:cSld>
  <p:clrMapOvr>
    <a:masterClrMapping/>
  </p:clrMapOvr>
  <p:transition spd="slow">
    <p:cu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 name="Rectangle 89"/>
          <p:cNvSpPr/>
          <p:nvPr/>
        </p:nvSpPr>
        <p:spPr>
          <a:xfrm>
            <a:off x="6610350" y="133350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20" name="Rectangle 119"/>
          <p:cNvSpPr/>
          <p:nvPr/>
        </p:nvSpPr>
        <p:spPr>
          <a:xfrm>
            <a:off x="3352800" y="510540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22" name="Rectangle 121"/>
          <p:cNvSpPr/>
          <p:nvPr/>
        </p:nvSpPr>
        <p:spPr>
          <a:xfrm>
            <a:off x="6572250" y="394335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24" name="Rectangle 123"/>
          <p:cNvSpPr/>
          <p:nvPr/>
        </p:nvSpPr>
        <p:spPr>
          <a:xfrm>
            <a:off x="5181600" y="4067175"/>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13" name="Rectangle 112"/>
          <p:cNvSpPr/>
          <p:nvPr/>
        </p:nvSpPr>
        <p:spPr>
          <a:xfrm>
            <a:off x="5181600" y="152400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18" name="Rectangle 117"/>
          <p:cNvSpPr/>
          <p:nvPr/>
        </p:nvSpPr>
        <p:spPr>
          <a:xfrm>
            <a:off x="3352800" y="243840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112" name="Rectangle 111"/>
          <p:cNvSpPr/>
          <p:nvPr/>
        </p:nvSpPr>
        <p:spPr>
          <a:xfrm>
            <a:off x="3352800" y="1266825"/>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89" name="Rectangle 88"/>
          <p:cNvSpPr/>
          <p:nvPr/>
        </p:nvSpPr>
        <p:spPr>
          <a:xfrm>
            <a:off x="3352800" y="3867150"/>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84" name="Rectangle 83"/>
          <p:cNvSpPr/>
          <p:nvPr/>
        </p:nvSpPr>
        <p:spPr>
          <a:xfrm>
            <a:off x="1762125" y="1400175"/>
            <a:ext cx="6096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11FD4026-28E4-45D0-87C3-015E7C09A4EF}" type="slidenum">
              <a:rPr lang="en-US" sz="1800">
                <a:solidFill>
                  <a:srgbClr val="7C7044"/>
                </a:solidFill>
                <a:latin typeface="Arial Black" panose="020B0A04020102020204" pitchFamily="34" charset="0"/>
              </a:rPr>
              <a:pPr>
                <a:defRPr/>
              </a:pPr>
              <a:t>97</a:t>
            </a:fld>
            <a:endParaRPr lang="en-US" sz="1800" dirty="0">
              <a:solidFill>
                <a:srgbClr val="7C7044"/>
              </a:solidFill>
              <a:latin typeface="Arial Black" panose="020B0A04020102020204" pitchFamily="34" charset="0"/>
            </a:endParaRPr>
          </a:p>
        </p:txBody>
      </p:sp>
      <p:sp>
        <p:nvSpPr>
          <p:cNvPr id="81931"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1295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1934" name="Group 32"/>
          <p:cNvGrpSpPr>
            <a:grpSpLocks/>
          </p:cNvGrpSpPr>
          <p:nvPr/>
        </p:nvGrpSpPr>
        <p:grpSpPr bwMode="auto">
          <a:xfrm>
            <a:off x="3314700" y="5553075"/>
            <a:ext cx="685800" cy="457200"/>
            <a:chOff x="1600200" y="1371600"/>
            <a:chExt cx="685800" cy="457200"/>
          </a:xfrm>
        </p:grpSpPr>
        <p:cxnSp>
          <p:nvCxnSpPr>
            <p:cNvPr id="34" name="Straight Connector 3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1935" name="Group 37"/>
          <p:cNvGrpSpPr>
            <a:grpSpLocks/>
          </p:cNvGrpSpPr>
          <p:nvPr/>
        </p:nvGrpSpPr>
        <p:grpSpPr bwMode="auto">
          <a:xfrm>
            <a:off x="5143500" y="1905000"/>
            <a:ext cx="685800" cy="457200"/>
            <a:chOff x="1600200" y="2057400"/>
            <a:chExt cx="685800" cy="457200"/>
          </a:xfrm>
        </p:grpSpPr>
        <p:grpSp>
          <p:nvGrpSpPr>
            <p:cNvPr id="81999" name="Group 38"/>
            <p:cNvGrpSpPr>
              <a:grpSpLocks/>
            </p:cNvGrpSpPr>
            <p:nvPr/>
          </p:nvGrpSpPr>
          <p:grpSpPr bwMode="auto">
            <a:xfrm>
              <a:off x="1600200" y="2057400"/>
              <a:ext cx="685800" cy="457200"/>
              <a:chOff x="1600200" y="1371600"/>
              <a:chExt cx="685800" cy="457200"/>
            </a:xfrm>
          </p:grpSpPr>
          <p:cxnSp>
            <p:nvCxnSpPr>
              <p:cNvPr id="42" name="Straight Connector 4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39"/>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1936" name="Group 70"/>
          <p:cNvGrpSpPr>
            <a:grpSpLocks/>
          </p:cNvGrpSpPr>
          <p:nvPr/>
        </p:nvGrpSpPr>
        <p:grpSpPr bwMode="auto">
          <a:xfrm>
            <a:off x="5143500" y="4572000"/>
            <a:ext cx="685800" cy="457200"/>
            <a:chOff x="1600200" y="2057400"/>
            <a:chExt cx="685800" cy="457200"/>
          </a:xfrm>
        </p:grpSpPr>
        <p:grpSp>
          <p:nvGrpSpPr>
            <p:cNvPr id="81993" name="Group 38"/>
            <p:cNvGrpSpPr>
              <a:grpSpLocks/>
            </p:cNvGrpSpPr>
            <p:nvPr/>
          </p:nvGrpSpPr>
          <p:grpSpPr bwMode="auto">
            <a:xfrm>
              <a:off x="1600200" y="2057400"/>
              <a:ext cx="685800" cy="457200"/>
              <a:chOff x="1600200" y="1371600"/>
              <a:chExt cx="685800" cy="457200"/>
            </a:xfrm>
          </p:grpSpPr>
          <p:cxnSp>
            <p:nvCxnSpPr>
              <p:cNvPr id="74" name="Straight Connector 73"/>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flipV="1">
              <a:off x="1752600" y="2057400"/>
              <a:ext cx="381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1937" name="Group 98"/>
          <p:cNvGrpSpPr>
            <a:grpSpLocks/>
          </p:cNvGrpSpPr>
          <p:nvPr/>
        </p:nvGrpSpPr>
        <p:grpSpPr bwMode="auto">
          <a:xfrm>
            <a:off x="3276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a:off x="2743200" y="2133600"/>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572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572000"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9624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43200" y="5781675"/>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239000" y="2124075"/>
            <a:ext cx="6096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791200" y="4800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72390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81970" idx="6"/>
          </p:cNvCxnSpPr>
          <p:nvPr/>
        </p:nvCxnSpPr>
        <p:spPr>
          <a:xfrm>
            <a:off x="3695700" y="4676056"/>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2362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886200" y="31242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743200" y="3124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3962400" y="4800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27432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95400" y="2124075"/>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954" name="TextBox 144"/>
          <p:cNvSpPr txBox="1">
            <a:spLocks noChangeArrowheads="1"/>
          </p:cNvSpPr>
          <p:nvPr/>
        </p:nvSpPr>
        <p:spPr bwMode="auto">
          <a:xfrm>
            <a:off x="1724025"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I;0/0</a:t>
            </a:r>
          </a:p>
        </p:txBody>
      </p:sp>
      <p:sp>
        <p:nvSpPr>
          <p:cNvPr id="81955" name="TextBox 145"/>
          <p:cNvSpPr txBox="1">
            <a:spLocks noChangeArrowheads="1"/>
          </p:cNvSpPr>
          <p:nvPr/>
        </p:nvSpPr>
        <p:spPr bwMode="auto">
          <a:xfrm>
            <a:off x="3314700" y="13144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I:0/1</a:t>
            </a:r>
          </a:p>
        </p:txBody>
      </p:sp>
      <p:sp>
        <p:nvSpPr>
          <p:cNvPr id="81956" name="TextBox 146"/>
          <p:cNvSpPr txBox="1">
            <a:spLocks noChangeArrowheads="1"/>
          </p:cNvSpPr>
          <p:nvPr/>
        </p:nvSpPr>
        <p:spPr bwMode="auto">
          <a:xfrm>
            <a:off x="3314700" y="38957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I:0/2</a:t>
            </a:r>
          </a:p>
        </p:txBody>
      </p:sp>
      <p:sp>
        <p:nvSpPr>
          <p:cNvPr id="81957" name="TextBox 147"/>
          <p:cNvSpPr txBox="1">
            <a:spLocks noChangeArrowheads="1"/>
          </p:cNvSpPr>
          <p:nvPr/>
        </p:nvSpPr>
        <p:spPr bwMode="auto">
          <a:xfrm>
            <a:off x="6638925" y="18954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F</a:t>
            </a:r>
          </a:p>
        </p:txBody>
      </p:sp>
      <p:sp>
        <p:nvSpPr>
          <p:cNvPr id="81958" name="TextBox 148"/>
          <p:cNvSpPr txBox="1">
            <a:spLocks noChangeArrowheads="1"/>
          </p:cNvSpPr>
          <p:nvPr/>
        </p:nvSpPr>
        <p:spPr bwMode="auto">
          <a:xfrm>
            <a:off x="6629400" y="45672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R</a:t>
            </a:r>
          </a:p>
        </p:txBody>
      </p:sp>
      <p:sp>
        <p:nvSpPr>
          <p:cNvPr id="81959" name="TextBox 149"/>
          <p:cNvSpPr txBox="1">
            <a:spLocks noChangeArrowheads="1"/>
          </p:cNvSpPr>
          <p:nvPr/>
        </p:nvSpPr>
        <p:spPr bwMode="auto">
          <a:xfrm>
            <a:off x="6553200" y="39624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sp>
        <p:nvSpPr>
          <p:cNvPr id="81960" name="TextBox 150"/>
          <p:cNvSpPr txBox="1">
            <a:spLocks noChangeArrowheads="1"/>
          </p:cNvSpPr>
          <p:nvPr/>
        </p:nvSpPr>
        <p:spPr bwMode="auto">
          <a:xfrm>
            <a:off x="5133975"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81961" name="TextBox 151"/>
          <p:cNvSpPr txBox="1">
            <a:spLocks noChangeArrowheads="1"/>
          </p:cNvSpPr>
          <p:nvPr/>
        </p:nvSpPr>
        <p:spPr bwMode="auto">
          <a:xfrm>
            <a:off x="3305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81962" name="TextBox 152"/>
          <p:cNvSpPr txBox="1">
            <a:spLocks noChangeArrowheads="1"/>
          </p:cNvSpPr>
          <p:nvPr/>
        </p:nvSpPr>
        <p:spPr bwMode="auto">
          <a:xfrm>
            <a:off x="3314700" y="51625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grpSp>
        <p:nvGrpSpPr>
          <p:cNvPr id="81963" name="Group 98"/>
          <p:cNvGrpSpPr>
            <a:grpSpLocks/>
          </p:cNvGrpSpPr>
          <p:nvPr/>
        </p:nvGrpSpPr>
        <p:grpSpPr bwMode="auto">
          <a:xfrm>
            <a:off x="3276600" y="1905000"/>
            <a:ext cx="685800" cy="457200"/>
            <a:chOff x="1600200" y="1371600"/>
            <a:chExt cx="685800" cy="457200"/>
          </a:xfrm>
        </p:grpSpPr>
        <p:cxnSp>
          <p:nvCxnSpPr>
            <p:cNvPr id="79" name="Straight Connector 78"/>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1964" name="Group 98"/>
          <p:cNvGrpSpPr>
            <a:grpSpLocks/>
          </p:cNvGrpSpPr>
          <p:nvPr/>
        </p:nvGrpSpPr>
        <p:grpSpPr bwMode="auto">
          <a:xfrm>
            <a:off x="1676400" y="1895475"/>
            <a:ext cx="685800" cy="457200"/>
            <a:chOff x="1600200" y="1371600"/>
            <a:chExt cx="685800" cy="457200"/>
          </a:xfrm>
        </p:grpSpPr>
        <p:cxnSp>
          <p:nvCxnSpPr>
            <p:cNvPr id="85" name="Straight Connector 8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1965" name="Group 98"/>
          <p:cNvGrpSpPr>
            <a:grpSpLocks/>
          </p:cNvGrpSpPr>
          <p:nvPr/>
        </p:nvGrpSpPr>
        <p:grpSpPr bwMode="auto">
          <a:xfrm>
            <a:off x="3276600" y="4572000"/>
            <a:ext cx="685800" cy="457200"/>
            <a:chOff x="1600200" y="1371600"/>
            <a:chExt cx="685800" cy="457200"/>
          </a:xfrm>
        </p:grpSpPr>
        <p:cxnSp>
          <p:nvCxnSpPr>
            <p:cNvPr id="92" name="Straight Connector 91"/>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966" name="TextBox 76"/>
          <p:cNvSpPr txBox="1">
            <a:spLocks noChangeArrowheads="1"/>
          </p:cNvSpPr>
          <p:nvPr/>
        </p:nvSpPr>
        <p:spPr bwMode="auto">
          <a:xfrm>
            <a:off x="5133975" y="158115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O:0/1</a:t>
            </a:r>
          </a:p>
        </p:txBody>
      </p:sp>
      <p:grpSp>
        <p:nvGrpSpPr>
          <p:cNvPr id="81967" name="Group 95"/>
          <p:cNvGrpSpPr>
            <a:grpSpLocks/>
          </p:cNvGrpSpPr>
          <p:nvPr/>
        </p:nvGrpSpPr>
        <p:grpSpPr bwMode="auto">
          <a:xfrm>
            <a:off x="6324600" y="1824038"/>
            <a:ext cx="1143000" cy="609600"/>
            <a:chOff x="2667000" y="1295400"/>
            <a:chExt cx="1143000" cy="609600"/>
          </a:xfrm>
        </p:grpSpPr>
        <p:sp>
          <p:nvSpPr>
            <p:cNvPr id="97" name="Double Bracket 96"/>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98" name="Straight Connector 9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1968" name="Group 100"/>
          <p:cNvGrpSpPr>
            <a:grpSpLocks/>
          </p:cNvGrpSpPr>
          <p:nvPr/>
        </p:nvGrpSpPr>
        <p:grpSpPr bwMode="auto">
          <a:xfrm>
            <a:off x="6324600" y="4495800"/>
            <a:ext cx="1143000" cy="609600"/>
            <a:chOff x="2667000" y="1295400"/>
            <a:chExt cx="1143000" cy="609600"/>
          </a:xfrm>
        </p:grpSpPr>
        <p:sp>
          <p:nvSpPr>
            <p:cNvPr id="103" name="Double Bracket 102"/>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04" name="Straight Connector 103"/>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969" name="TextBox 110"/>
          <p:cNvSpPr txBox="1">
            <a:spLocks noChangeArrowheads="1"/>
          </p:cNvSpPr>
          <p:nvPr/>
        </p:nvSpPr>
        <p:spPr bwMode="auto">
          <a:xfrm>
            <a:off x="6553200" y="1371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O:0/0</a:t>
            </a:r>
          </a:p>
        </p:txBody>
      </p:sp>
      <p:sp>
        <p:nvSpPr>
          <p:cNvPr id="81970" name="TextBox 90"/>
          <p:cNvSpPr txBox="1">
            <a:spLocks noChangeArrowheads="1"/>
          </p:cNvSpPr>
          <p:nvPr/>
        </p:nvSpPr>
        <p:spPr bwMode="auto">
          <a:xfrm>
            <a:off x="2628900" y="6019081"/>
            <a:ext cx="5486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2200" dirty="0">
                <a:solidFill>
                  <a:srgbClr val="7C7044"/>
                </a:solidFill>
                <a:latin typeface="Arial Black" panose="020B0A04020102020204" pitchFamily="34" charset="0"/>
              </a:rPr>
              <a:t>1:0/2 is true but O:0/1 remains </a:t>
            </a:r>
            <a:r>
              <a:rPr lang="en-US" altLang="en-US" sz="2200" dirty="0" smtClean="0">
                <a:solidFill>
                  <a:srgbClr val="7C7044"/>
                </a:solidFill>
                <a:latin typeface="Arial Black" panose="020B0A04020102020204" pitchFamily="34" charset="0"/>
              </a:rPr>
              <a:t>off</a:t>
            </a:r>
            <a:endParaRPr lang="en-US" altLang="en-US" sz="2200" dirty="0">
              <a:solidFill>
                <a:srgbClr val="7C7044"/>
              </a:solidFill>
              <a:latin typeface="Arial Black" panose="020B0A04020102020204" pitchFamily="34" charset="0"/>
            </a:endParaRPr>
          </a:p>
        </p:txBody>
      </p:sp>
    </p:spTree>
    <p:extLst>
      <p:ext uri="{BB962C8B-B14F-4D97-AF65-F5344CB8AC3E}">
        <p14:creationId xmlns:p14="http://schemas.microsoft.com/office/powerpoint/2010/main" val="402549948"/>
      </p:ext>
    </p:extLst>
  </p:cSld>
  <p:clrMapOvr>
    <a:masterClrMapping/>
  </p:clrMapOvr>
  <p:transition spd="slow">
    <p:cu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 name="Oval 162"/>
          <p:cNvSpPr/>
          <p:nvPr/>
        </p:nvSpPr>
        <p:spPr>
          <a:xfrm>
            <a:off x="6572250" y="1743075"/>
            <a:ext cx="6858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6B460D36-CF0A-4D3A-BD27-F57F9E077845}" type="slidenum">
              <a:rPr lang="en-US" sz="1800">
                <a:solidFill>
                  <a:srgbClr val="7C7044"/>
                </a:solidFill>
                <a:latin typeface="Arial Black" panose="020B0A04020102020204" pitchFamily="34" charset="0"/>
              </a:rPr>
              <a:pPr>
                <a:defRPr/>
              </a:pPr>
              <a:t>98</a:t>
            </a:fld>
            <a:endParaRPr lang="en-US" sz="1800" dirty="0">
              <a:solidFill>
                <a:srgbClr val="7C7044"/>
              </a:solidFill>
              <a:latin typeface="Arial Black" panose="020B0A04020102020204" pitchFamily="34" charset="0"/>
            </a:endParaRPr>
          </a:p>
        </p:txBody>
      </p:sp>
      <p:sp>
        <p:nvSpPr>
          <p:cNvPr id="83971"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914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974" name="Group 45"/>
          <p:cNvGrpSpPr>
            <a:grpSpLocks/>
          </p:cNvGrpSpPr>
          <p:nvPr/>
        </p:nvGrpSpPr>
        <p:grpSpPr bwMode="auto">
          <a:xfrm>
            <a:off x="5345113" y="4343400"/>
            <a:ext cx="609600" cy="533400"/>
            <a:chOff x="1600200" y="304800"/>
            <a:chExt cx="609600" cy="533400"/>
          </a:xfrm>
        </p:grpSpPr>
        <p:sp>
          <p:nvSpPr>
            <p:cNvPr id="48" name="Oval 47"/>
            <p:cNvSpPr/>
            <p:nvPr/>
          </p:nvSpPr>
          <p:spPr>
            <a:xfrm>
              <a:off x="16002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49" name="Oval 48"/>
            <p:cNvSpPr/>
            <p:nvPr/>
          </p:nvSpPr>
          <p:spPr>
            <a:xfrm>
              <a:off x="2057400" y="6858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0" name="Straight Connector 49"/>
            <p:cNvCxnSpPr/>
            <p:nvPr/>
          </p:nvCxnSpPr>
          <p:spPr>
            <a:xfrm>
              <a:off x="1600200" y="6096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905000" y="3048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Oval 54"/>
          <p:cNvSpPr/>
          <p:nvPr/>
        </p:nvSpPr>
        <p:spPr>
          <a:xfrm>
            <a:off x="1371600" y="2043113"/>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56" name="Oval 55"/>
          <p:cNvSpPr/>
          <p:nvPr/>
        </p:nvSpPr>
        <p:spPr>
          <a:xfrm>
            <a:off x="1828800" y="2043113"/>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57" name="Straight Connector 56"/>
          <p:cNvCxnSpPr/>
          <p:nvPr/>
        </p:nvCxnSpPr>
        <p:spPr>
          <a:xfrm>
            <a:off x="1371600" y="22098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676400"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971800" y="2057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1" name="Oval 90"/>
          <p:cNvSpPr/>
          <p:nvPr/>
        </p:nvSpPr>
        <p:spPr>
          <a:xfrm>
            <a:off x="3429000" y="20574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96" name="Straight Connector 95"/>
          <p:cNvCxnSpPr/>
          <p:nvPr/>
        </p:nvCxnSpPr>
        <p:spPr>
          <a:xfrm>
            <a:off x="2971800" y="1981200"/>
            <a:ext cx="60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276600" y="16764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983" name="Group 98"/>
          <p:cNvGrpSpPr>
            <a:grpSpLocks/>
          </p:cNvGrpSpPr>
          <p:nvPr/>
        </p:nvGrpSpPr>
        <p:grpSpPr bwMode="auto">
          <a:xfrm>
            <a:off x="2895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p:cNvCxnSpPr/>
          <p:nvPr/>
        </p:nvCxnSpPr>
        <p:spPr>
          <a:xfrm>
            <a:off x="3886200" y="2133600"/>
            <a:ext cx="0" cy="266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63" idx="6"/>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64" idx="6"/>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91" idx="6"/>
          </p:cNvCxnSpPr>
          <p:nvPr/>
        </p:nvCxnSpPr>
        <p:spPr>
          <a:xfrm>
            <a:off x="3581400" y="21336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56" idx="6"/>
            <a:endCxn id="90" idx="2"/>
          </p:cNvCxnSpPr>
          <p:nvPr/>
        </p:nvCxnSpPr>
        <p:spPr>
          <a:xfrm>
            <a:off x="1981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05200" y="3124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667000" y="3124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49" idx="6"/>
          </p:cNvCxnSpPr>
          <p:nvPr/>
        </p:nvCxnSpPr>
        <p:spPr>
          <a:xfrm>
            <a:off x="5954713"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48" idx="2"/>
          </p:cNvCxnSpPr>
          <p:nvPr/>
        </p:nvCxnSpPr>
        <p:spPr>
          <a:xfrm flipH="1">
            <a:off x="4735513"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914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995" name="TextBox 144"/>
          <p:cNvSpPr txBox="1">
            <a:spLocks noChangeArrowheads="1"/>
          </p:cNvSpPr>
          <p:nvPr/>
        </p:nvSpPr>
        <p:spPr bwMode="auto">
          <a:xfrm>
            <a:off x="1143000" y="1447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STOP 1</a:t>
            </a:r>
          </a:p>
        </p:txBody>
      </p:sp>
      <p:sp>
        <p:nvSpPr>
          <p:cNvPr id="83996" name="TextBox 145"/>
          <p:cNvSpPr txBox="1">
            <a:spLocks noChangeArrowheads="1"/>
          </p:cNvSpPr>
          <p:nvPr/>
        </p:nvSpPr>
        <p:spPr bwMode="auto">
          <a:xfrm>
            <a:off x="2840038" y="131445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START 1</a:t>
            </a:r>
          </a:p>
        </p:txBody>
      </p:sp>
      <p:sp>
        <p:nvSpPr>
          <p:cNvPr id="83997" name="TextBox 147"/>
          <p:cNvSpPr txBox="1">
            <a:spLocks noChangeArrowheads="1"/>
          </p:cNvSpPr>
          <p:nvPr/>
        </p:nvSpPr>
        <p:spPr bwMode="auto">
          <a:xfrm>
            <a:off x="6508750" y="1895475"/>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M-1</a:t>
            </a:r>
          </a:p>
        </p:txBody>
      </p:sp>
      <p:sp>
        <p:nvSpPr>
          <p:cNvPr id="83998" name="TextBox 148"/>
          <p:cNvSpPr txBox="1">
            <a:spLocks noChangeArrowheads="1"/>
          </p:cNvSpPr>
          <p:nvPr/>
        </p:nvSpPr>
        <p:spPr bwMode="auto">
          <a:xfrm>
            <a:off x="6553200" y="4567238"/>
            <a:ext cx="76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M-2</a:t>
            </a:r>
          </a:p>
        </p:txBody>
      </p:sp>
      <p:sp>
        <p:nvSpPr>
          <p:cNvPr id="83999" name="TextBox 151"/>
          <p:cNvSpPr txBox="1">
            <a:spLocks noChangeArrowheads="1"/>
          </p:cNvSpPr>
          <p:nvPr/>
        </p:nvSpPr>
        <p:spPr bwMode="auto">
          <a:xfrm>
            <a:off x="2924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M-1</a:t>
            </a:r>
          </a:p>
        </p:txBody>
      </p:sp>
      <p:sp>
        <p:nvSpPr>
          <p:cNvPr id="164" name="Oval 163"/>
          <p:cNvSpPr/>
          <p:nvPr/>
        </p:nvSpPr>
        <p:spPr>
          <a:xfrm>
            <a:off x="6572250" y="4419600"/>
            <a:ext cx="6858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71" name="Straight Connector 70"/>
          <p:cNvCxnSpPr/>
          <p:nvPr/>
        </p:nvCxnSpPr>
        <p:spPr>
          <a:xfrm>
            <a:off x="2667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4002" name="Group 98"/>
          <p:cNvGrpSpPr>
            <a:grpSpLocks/>
          </p:cNvGrpSpPr>
          <p:nvPr/>
        </p:nvGrpSpPr>
        <p:grpSpPr bwMode="auto">
          <a:xfrm>
            <a:off x="5322888" y="5562600"/>
            <a:ext cx="685800" cy="457200"/>
            <a:chOff x="1600200" y="1371600"/>
            <a:chExt cx="685800" cy="457200"/>
          </a:xfrm>
        </p:grpSpPr>
        <p:cxnSp>
          <p:nvCxnSpPr>
            <p:cNvPr id="81" name="Straight Connector 8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p:nvPr/>
        </p:nvCxnSpPr>
        <p:spPr>
          <a:xfrm>
            <a:off x="6313488"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932488" y="5791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5094288" y="5791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006" name="TextBox 87"/>
          <p:cNvSpPr txBox="1">
            <a:spLocks noChangeArrowheads="1"/>
          </p:cNvSpPr>
          <p:nvPr/>
        </p:nvSpPr>
        <p:spPr bwMode="auto">
          <a:xfrm>
            <a:off x="5351463" y="5181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M-2</a:t>
            </a:r>
          </a:p>
        </p:txBody>
      </p:sp>
      <p:cxnSp>
        <p:nvCxnSpPr>
          <p:cNvPr id="89" name="Straight Connector 88"/>
          <p:cNvCxnSpPr/>
          <p:nvPr/>
        </p:nvCxnSpPr>
        <p:spPr>
          <a:xfrm>
            <a:off x="5094288"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008" name="TextBox 91"/>
          <p:cNvSpPr txBox="1">
            <a:spLocks noChangeArrowheads="1"/>
          </p:cNvSpPr>
          <p:nvPr/>
        </p:nvSpPr>
        <p:spPr bwMode="auto">
          <a:xfrm>
            <a:off x="5181600" y="3886200"/>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START 2</a:t>
            </a:r>
          </a:p>
        </p:txBody>
      </p:sp>
      <p:sp>
        <p:nvSpPr>
          <p:cNvPr id="93" name="Oval 92"/>
          <p:cNvSpPr/>
          <p:nvPr/>
        </p:nvSpPr>
        <p:spPr>
          <a:xfrm>
            <a:off x="4114800" y="4710113"/>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sp>
        <p:nvSpPr>
          <p:cNvPr id="94" name="Oval 93"/>
          <p:cNvSpPr/>
          <p:nvPr/>
        </p:nvSpPr>
        <p:spPr>
          <a:xfrm>
            <a:off x="4572000" y="4710113"/>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95" name="Straight Connector 94"/>
          <p:cNvCxnSpPr/>
          <p:nvPr/>
        </p:nvCxnSpPr>
        <p:spPr>
          <a:xfrm>
            <a:off x="4114800" y="48768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419600" y="4572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886200" y="4800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014" name="TextBox 100"/>
          <p:cNvSpPr txBox="1">
            <a:spLocks noChangeArrowheads="1"/>
          </p:cNvSpPr>
          <p:nvPr/>
        </p:nvSpPr>
        <p:spPr bwMode="auto">
          <a:xfrm>
            <a:off x="3886200" y="4114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STOP 2</a:t>
            </a:r>
          </a:p>
        </p:txBody>
      </p:sp>
      <p:sp>
        <p:nvSpPr>
          <p:cNvPr id="113" name="TextBox 112"/>
          <p:cNvSpPr txBox="1">
            <a:spLocks noChangeArrowheads="1"/>
          </p:cNvSpPr>
          <p:nvPr/>
        </p:nvSpPr>
        <p:spPr bwMode="auto">
          <a:xfrm>
            <a:off x="1257300" y="6019800"/>
            <a:ext cx="5486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200" dirty="0">
                <a:solidFill>
                  <a:srgbClr val="7C7044"/>
                </a:solidFill>
                <a:latin typeface="Arial Black" panose="020B0A04020102020204" pitchFamily="34" charset="0"/>
              </a:rPr>
              <a:t>Convert to PLC Ladder Logic</a:t>
            </a:r>
          </a:p>
        </p:txBody>
      </p:sp>
    </p:spTree>
    <p:extLst>
      <p:ext uri="{BB962C8B-B14F-4D97-AF65-F5344CB8AC3E}">
        <p14:creationId xmlns:p14="http://schemas.microsoft.com/office/powerpoint/2010/main" val="81978886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10728" y="6409944"/>
            <a:ext cx="969264" cy="283464"/>
          </a:xfrm>
          <a:prstGeom prst="rect">
            <a:avLst/>
          </a:prstGeom>
        </p:spPr>
        <p:txBody>
          <a:bodyPr lIns="82296" tIns="36576" rIns="82296" bIns="36576"/>
          <a:lstStyle/>
          <a:p>
            <a:pPr>
              <a:defRPr/>
            </a:pPr>
            <a:fld id="{7D30EDD9-E3E0-4060-B22E-E8619B9012AB}" type="slidenum">
              <a:rPr lang="en-US" sz="1800">
                <a:solidFill>
                  <a:srgbClr val="7C7044"/>
                </a:solidFill>
                <a:latin typeface="Arial Black" panose="020B0A04020102020204" pitchFamily="34" charset="0"/>
              </a:rPr>
              <a:pPr>
                <a:defRPr/>
              </a:pPr>
              <a:t>99</a:t>
            </a:fld>
            <a:endParaRPr lang="en-US" sz="1800" dirty="0">
              <a:solidFill>
                <a:srgbClr val="7C7044"/>
              </a:solidFill>
              <a:latin typeface="Arial Black" panose="020B0A04020102020204" pitchFamily="34" charset="0"/>
            </a:endParaRPr>
          </a:p>
        </p:txBody>
      </p:sp>
      <p:sp>
        <p:nvSpPr>
          <p:cNvPr id="86018" name="TextBox 4"/>
          <p:cNvSpPr txBox="1">
            <a:spLocks noChangeArrowheads="1"/>
          </p:cNvSpPr>
          <p:nvPr/>
        </p:nvSpPr>
        <p:spPr bwMode="auto">
          <a:xfrm>
            <a:off x="228600" y="137160"/>
            <a:ext cx="841248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36576" rIns="82296" bIns="36576">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3600" dirty="0" smtClean="0">
                <a:solidFill>
                  <a:srgbClr val="7C7044"/>
                </a:solidFill>
                <a:latin typeface="Arial Black" panose="020B0A04020102020204" pitchFamily="34" charset="0"/>
              </a:rPr>
              <a:t>CONVERTING HARDWIRED CIRCUITS</a:t>
            </a:r>
            <a:endParaRPr lang="en-US" altLang="en-US" sz="3600" dirty="0">
              <a:solidFill>
                <a:srgbClr val="7C7044"/>
              </a:solidFill>
              <a:latin typeface="Arial Black" panose="020B0A04020102020204" pitchFamily="34" charset="0"/>
            </a:endParaRPr>
          </a:p>
        </p:txBody>
      </p:sp>
      <p:cxnSp>
        <p:nvCxnSpPr>
          <p:cNvPr id="47" name="Straight Connector 46"/>
          <p:cNvCxnSpPr/>
          <p:nvPr/>
        </p:nvCxnSpPr>
        <p:spPr>
          <a:xfrm>
            <a:off x="9144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48600" y="1447800"/>
            <a:ext cx="0" cy="449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021" name="Group 98"/>
          <p:cNvGrpSpPr>
            <a:grpSpLocks/>
          </p:cNvGrpSpPr>
          <p:nvPr/>
        </p:nvGrpSpPr>
        <p:grpSpPr bwMode="auto">
          <a:xfrm>
            <a:off x="2895600" y="2895600"/>
            <a:ext cx="685800" cy="457200"/>
            <a:chOff x="1600200" y="1371600"/>
            <a:chExt cx="685800" cy="457200"/>
          </a:xfrm>
        </p:grpSpPr>
        <p:cxnSp>
          <p:nvCxnSpPr>
            <p:cNvPr id="100" name="Straight Connector 9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p:cNvCxnSpPr/>
          <p:nvPr/>
        </p:nvCxnSpPr>
        <p:spPr>
          <a:xfrm>
            <a:off x="38862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715000" y="2124075"/>
            <a:ext cx="838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258050" y="2124075"/>
            <a:ext cx="59055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7258050" y="4800600"/>
            <a:ext cx="59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21336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981200" y="2119313"/>
            <a:ext cx="990600"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05200" y="3124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667000" y="3124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endCxn id="86036" idx="1"/>
          </p:cNvCxnSpPr>
          <p:nvPr/>
        </p:nvCxnSpPr>
        <p:spPr>
          <a:xfrm flipV="1">
            <a:off x="4267200" y="4799013"/>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3048000" y="4800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914400" y="211455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033" name="TextBox 144"/>
          <p:cNvSpPr txBox="1">
            <a:spLocks noChangeArrowheads="1"/>
          </p:cNvSpPr>
          <p:nvPr/>
        </p:nvSpPr>
        <p:spPr bwMode="auto">
          <a:xfrm>
            <a:off x="1143000" y="1447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STOP 1</a:t>
            </a:r>
          </a:p>
        </p:txBody>
      </p:sp>
      <p:sp>
        <p:nvSpPr>
          <p:cNvPr id="86034" name="TextBox 145"/>
          <p:cNvSpPr txBox="1">
            <a:spLocks noChangeArrowheads="1"/>
          </p:cNvSpPr>
          <p:nvPr/>
        </p:nvSpPr>
        <p:spPr bwMode="auto">
          <a:xfrm>
            <a:off x="2840038" y="131445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START 1</a:t>
            </a:r>
          </a:p>
        </p:txBody>
      </p:sp>
      <p:sp>
        <p:nvSpPr>
          <p:cNvPr id="86035" name="TextBox 147"/>
          <p:cNvSpPr txBox="1">
            <a:spLocks noChangeArrowheads="1"/>
          </p:cNvSpPr>
          <p:nvPr/>
        </p:nvSpPr>
        <p:spPr bwMode="auto">
          <a:xfrm>
            <a:off x="6508750" y="1895475"/>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M-1</a:t>
            </a:r>
          </a:p>
        </p:txBody>
      </p:sp>
      <p:sp>
        <p:nvSpPr>
          <p:cNvPr id="86036" name="TextBox 148"/>
          <p:cNvSpPr txBox="1">
            <a:spLocks noChangeArrowheads="1"/>
          </p:cNvSpPr>
          <p:nvPr/>
        </p:nvSpPr>
        <p:spPr bwMode="auto">
          <a:xfrm>
            <a:off x="6553200" y="4567238"/>
            <a:ext cx="76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sz="2400">
                <a:solidFill>
                  <a:srgbClr val="7C7044"/>
                </a:solidFill>
              </a:rPr>
              <a:t>M-2</a:t>
            </a:r>
          </a:p>
        </p:txBody>
      </p:sp>
      <p:sp>
        <p:nvSpPr>
          <p:cNvPr id="86037" name="TextBox 151"/>
          <p:cNvSpPr txBox="1">
            <a:spLocks noChangeArrowheads="1"/>
          </p:cNvSpPr>
          <p:nvPr/>
        </p:nvSpPr>
        <p:spPr bwMode="auto">
          <a:xfrm>
            <a:off x="2924175" y="2514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M-1</a:t>
            </a:r>
          </a:p>
        </p:txBody>
      </p:sp>
      <p:cxnSp>
        <p:nvCxnSpPr>
          <p:cNvPr id="71" name="Straight Connector 70"/>
          <p:cNvCxnSpPr/>
          <p:nvPr/>
        </p:nvCxnSpPr>
        <p:spPr>
          <a:xfrm>
            <a:off x="2667000" y="2133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039" name="Group 98"/>
          <p:cNvGrpSpPr>
            <a:grpSpLocks/>
          </p:cNvGrpSpPr>
          <p:nvPr/>
        </p:nvGrpSpPr>
        <p:grpSpPr bwMode="auto">
          <a:xfrm>
            <a:off x="3636963" y="5562600"/>
            <a:ext cx="685800" cy="457200"/>
            <a:chOff x="1600200" y="1371600"/>
            <a:chExt cx="685800" cy="457200"/>
          </a:xfrm>
        </p:grpSpPr>
        <p:cxnSp>
          <p:nvCxnSpPr>
            <p:cNvPr id="81" name="Straight Connector 80"/>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p:nvPr/>
        </p:nvCxnSpPr>
        <p:spPr>
          <a:xfrm>
            <a:off x="4627563"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246563" y="5791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3408363" y="5791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043" name="TextBox 87"/>
          <p:cNvSpPr txBox="1">
            <a:spLocks noChangeArrowheads="1"/>
          </p:cNvSpPr>
          <p:nvPr/>
        </p:nvSpPr>
        <p:spPr bwMode="auto">
          <a:xfrm>
            <a:off x="3665538" y="5181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M-2</a:t>
            </a:r>
          </a:p>
        </p:txBody>
      </p:sp>
      <p:cxnSp>
        <p:nvCxnSpPr>
          <p:cNvPr id="89" name="Straight Connector 88"/>
          <p:cNvCxnSpPr/>
          <p:nvPr/>
        </p:nvCxnSpPr>
        <p:spPr>
          <a:xfrm>
            <a:off x="3408363" y="48006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045" name="TextBox 91"/>
          <p:cNvSpPr txBox="1">
            <a:spLocks noChangeArrowheads="1"/>
          </p:cNvSpPr>
          <p:nvPr/>
        </p:nvSpPr>
        <p:spPr bwMode="auto">
          <a:xfrm>
            <a:off x="3525838" y="3886200"/>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START 2</a:t>
            </a:r>
          </a:p>
        </p:txBody>
      </p:sp>
      <p:cxnSp>
        <p:nvCxnSpPr>
          <p:cNvPr id="99" name="Straight Connector 98"/>
          <p:cNvCxnSpPr/>
          <p:nvPr/>
        </p:nvCxnSpPr>
        <p:spPr>
          <a:xfrm>
            <a:off x="1981200" y="4800600"/>
            <a:ext cx="4460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047" name="TextBox 100"/>
          <p:cNvSpPr txBox="1">
            <a:spLocks noChangeArrowheads="1"/>
          </p:cNvSpPr>
          <p:nvPr/>
        </p:nvSpPr>
        <p:spPr bwMode="auto">
          <a:xfrm>
            <a:off x="2198688" y="4114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STOP 2</a:t>
            </a:r>
          </a:p>
        </p:txBody>
      </p:sp>
      <p:grpSp>
        <p:nvGrpSpPr>
          <p:cNvPr id="86048" name="Group 98"/>
          <p:cNvGrpSpPr>
            <a:grpSpLocks/>
          </p:cNvGrpSpPr>
          <p:nvPr/>
        </p:nvGrpSpPr>
        <p:grpSpPr bwMode="auto">
          <a:xfrm>
            <a:off x="1447800" y="4572000"/>
            <a:ext cx="685800" cy="457200"/>
            <a:chOff x="1600200" y="1371600"/>
            <a:chExt cx="685800" cy="457200"/>
          </a:xfrm>
        </p:grpSpPr>
        <p:cxnSp>
          <p:nvCxnSpPr>
            <p:cNvPr id="65" name="Straight Connector 6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049" name="Group 98"/>
          <p:cNvGrpSpPr>
            <a:grpSpLocks/>
          </p:cNvGrpSpPr>
          <p:nvPr/>
        </p:nvGrpSpPr>
        <p:grpSpPr bwMode="auto">
          <a:xfrm>
            <a:off x="1360488" y="1893888"/>
            <a:ext cx="685800" cy="457200"/>
            <a:chOff x="1600200" y="1371600"/>
            <a:chExt cx="685800" cy="457200"/>
          </a:xfrm>
        </p:grpSpPr>
        <p:cxnSp>
          <p:nvCxnSpPr>
            <p:cNvPr id="70" name="Straight Connector 69"/>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050" name="Group 98"/>
          <p:cNvGrpSpPr>
            <a:grpSpLocks/>
          </p:cNvGrpSpPr>
          <p:nvPr/>
        </p:nvGrpSpPr>
        <p:grpSpPr bwMode="auto">
          <a:xfrm>
            <a:off x="2895600" y="1905000"/>
            <a:ext cx="685800" cy="457200"/>
            <a:chOff x="1600200" y="1371600"/>
            <a:chExt cx="685800" cy="457200"/>
          </a:xfrm>
        </p:grpSpPr>
        <p:cxnSp>
          <p:nvCxnSpPr>
            <p:cNvPr id="76" name="Straight Connector 75"/>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Straight Connector 102"/>
          <p:cNvCxnSpPr/>
          <p:nvPr/>
        </p:nvCxnSpPr>
        <p:spPr>
          <a:xfrm>
            <a:off x="914400" y="48006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052" name="Group 98"/>
          <p:cNvGrpSpPr>
            <a:grpSpLocks/>
          </p:cNvGrpSpPr>
          <p:nvPr/>
        </p:nvGrpSpPr>
        <p:grpSpPr bwMode="auto">
          <a:xfrm>
            <a:off x="2362200" y="4572000"/>
            <a:ext cx="685800" cy="457200"/>
            <a:chOff x="1600200" y="1371600"/>
            <a:chExt cx="685800" cy="457200"/>
          </a:xfrm>
        </p:grpSpPr>
        <p:cxnSp>
          <p:nvCxnSpPr>
            <p:cNvPr id="108" name="Straight Connector 107"/>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053" name="Group 98"/>
          <p:cNvGrpSpPr>
            <a:grpSpLocks/>
          </p:cNvGrpSpPr>
          <p:nvPr/>
        </p:nvGrpSpPr>
        <p:grpSpPr bwMode="auto">
          <a:xfrm>
            <a:off x="3627438" y="4572000"/>
            <a:ext cx="685800" cy="457200"/>
            <a:chOff x="1600200" y="1371600"/>
            <a:chExt cx="685800" cy="457200"/>
          </a:xfrm>
        </p:grpSpPr>
        <p:cxnSp>
          <p:nvCxnSpPr>
            <p:cNvPr id="115" name="Straight Connector 114"/>
            <p:cNvCxnSpPr/>
            <p:nvPr/>
          </p:nvCxnSpPr>
          <p:spPr>
            <a:xfrm>
              <a:off x="18288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057400" y="13716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057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6054" name="TextBox 120"/>
          <p:cNvSpPr txBox="1">
            <a:spLocks noChangeArrowheads="1"/>
          </p:cNvSpPr>
          <p:nvPr/>
        </p:nvSpPr>
        <p:spPr bwMode="auto">
          <a:xfrm>
            <a:off x="1468438" y="4114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pPr algn="ctr"/>
            <a:r>
              <a:rPr lang="en-US" altLang="en-US">
                <a:solidFill>
                  <a:srgbClr val="7C7044"/>
                </a:solidFill>
              </a:rPr>
              <a:t>M-1</a:t>
            </a:r>
          </a:p>
        </p:txBody>
      </p:sp>
      <p:sp>
        <p:nvSpPr>
          <p:cNvPr id="122" name="TextBox 121"/>
          <p:cNvSpPr txBox="1">
            <a:spLocks noChangeArrowheads="1"/>
          </p:cNvSpPr>
          <p:nvPr/>
        </p:nvSpPr>
        <p:spPr bwMode="auto">
          <a:xfrm>
            <a:off x="3304381" y="3181350"/>
            <a:ext cx="5486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fontAlgn="base">
              <a:spcBef>
                <a:spcPct val="0"/>
              </a:spcBef>
              <a:spcAft>
                <a:spcPct val="0"/>
              </a:spcAft>
              <a:defRPr sz="1400">
                <a:solidFill>
                  <a:srgbClr val="000000"/>
                </a:solidFill>
                <a:latin typeface="Arial" pitchFamily="34" charset="0"/>
                <a:cs typeface="Arial" pitchFamily="34" charset="0"/>
                <a:sym typeface="Arial" pitchFamily="34" charset="0"/>
              </a:defRPr>
            </a:lvl9pPr>
          </a:lstStyle>
          <a:p>
            <a:r>
              <a:rPr lang="en-US" altLang="en-US" sz="2200" dirty="0">
                <a:solidFill>
                  <a:srgbClr val="7C7044"/>
                </a:solidFill>
                <a:latin typeface="Arial Black" panose="020B0A04020102020204" pitchFamily="34" charset="0"/>
              </a:rPr>
              <a:t>Address the Bit Instructions</a:t>
            </a:r>
          </a:p>
        </p:txBody>
      </p:sp>
      <p:grpSp>
        <p:nvGrpSpPr>
          <p:cNvPr id="86056" name="Group 95"/>
          <p:cNvGrpSpPr>
            <a:grpSpLocks/>
          </p:cNvGrpSpPr>
          <p:nvPr/>
        </p:nvGrpSpPr>
        <p:grpSpPr bwMode="auto">
          <a:xfrm>
            <a:off x="6324600" y="1812925"/>
            <a:ext cx="1143000" cy="609600"/>
            <a:chOff x="2667000" y="1295400"/>
            <a:chExt cx="1143000" cy="609600"/>
          </a:xfrm>
        </p:grpSpPr>
        <p:sp>
          <p:nvSpPr>
            <p:cNvPr id="126" name="Double Bracket 125"/>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28" name="Straight Connector 127"/>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057" name="Group 95"/>
          <p:cNvGrpSpPr>
            <a:grpSpLocks/>
          </p:cNvGrpSpPr>
          <p:nvPr/>
        </p:nvGrpSpPr>
        <p:grpSpPr bwMode="auto">
          <a:xfrm>
            <a:off x="6324600" y="4495800"/>
            <a:ext cx="1143000" cy="609600"/>
            <a:chOff x="2667000" y="1295400"/>
            <a:chExt cx="1143000" cy="609600"/>
          </a:xfrm>
        </p:grpSpPr>
        <p:sp>
          <p:nvSpPr>
            <p:cNvPr id="132" name="Double Bracket 131"/>
            <p:cNvSpPr/>
            <p:nvPr/>
          </p:nvSpPr>
          <p:spPr>
            <a:xfrm>
              <a:off x="2895600" y="1295400"/>
              <a:ext cx="6858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kern="0">
                <a:solidFill>
                  <a:srgbClr val="7C7044"/>
                </a:solidFill>
                <a:sym typeface="Arial"/>
              </a:endParaRPr>
            </a:p>
          </p:txBody>
        </p:sp>
        <p:cxnSp>
          <p:nvCxnSpPr>
            <p:cNvPr id="134" name="Straight Connector 133"/>
            <p:cNvCxnSpPr/>
            <p:nvPr/>
          </p:nvCxnSpPr>
          <p:spPr>
            <a:xfrm>
              <a:off x="26670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3581400" y="16002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9793867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3.1.3337"/>
  <p:tag name="PPTVERSION" val="14"/>
  <p:tag name="TPOS" val="2"/>
</p:tagLst>
</file>

<file path=ppt/theme/theme1.xml><?xml version="1.0" encoding="utf-8"?>
<a:theme xmlns:a="http://schemas.openxmlformats.org/drawingml/2006/main" name="1_Metro PowerPoint Template_MB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ScalaSansLF-Bold"/>
        <a:ea typeface=""/>
        <a:cs typeface=""/>
      </a:majorFont>
      <a:minorFont>
        <a:latin typeface="ScalaSansLF-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82296" tIns="36576" rIns="82296" bIns="36576" rtlCol="0">
        <a:spAutoFit/>
      </a:bodyPr>
      <a:lstStyle>
        <a:defPPr>
          <a:spcBef>
            <a:spcPts val="1200"/>
          </a:spcBef>
          <a:spcAft>
            <a:spcPts val="1200"/>
          </a:spcAft>
          <a:defRPr sz="2800" dirty="0" smtClean="0">
            <a:solidFill>
              <a:schemeClr val="accent1">
                <a:lumMod val="50000"/>
              </a:schemeClr>
            </a:solidFill>
            <a:latin typeface="Arial Black" panose="020B0A04020102020204" pitchFamily="34" charset="0"/>
          </a:defRPr>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25586</TotalTime>
  <Words>6414</Words>
  <Application>Microsoft Office PowerPoint</Application>
  <PresentationFormat>Letter Paper (8.5x11 in)</PresentationFormat>
  <Paragraphs>2489</Paragraphs>
  <Slides>224</Slides>
  <Notes>126</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1_Metro PowerPoint Template_MBD</vt:lpstr>
      <vt:lpstr>PROGRAMMABLE LOGIC CONTROLLER (PLC) LOGIC SCHEMATICS</vt:lpstr>
      <vt:lpstr>AGENDA</vt:lpstr>
      <vt:lpstr>AGENDA</vt:lpstr>
      <vt:lpstr>AGENDA</vt:lpstr>
      <vt:lpstr>GENERAL AND ELECTRICAL SAFETY COURSE OVERVIEW</vt:lpstr>
      <vt:lpstr>INTRODUCTON TO PLC LOGIC SCHEMATICS COURSE OUTCOMES</vt:lpstr>
      <vt:lpstr>SESSION I</vt:lpstr>
      <vt:lpstr>SESSION I: 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WILL HAPPEN IN THE FOLLOWING CIRCUIT WHEN THE SWITCH IS OPEN?</vt:lpstr>
      <vt:lpstr>PowerPoint Presentation</vt:lpstr>
      <vt:lpstr>PowerPoint Presentation</vt:lpstr>
      <vt:lpstr>WHAT WILL HAPPEN IN THE FOLLOWING CIRCUIT WHEN THE SWITCH IS CLOSED?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CONVERTING RELAY LOGIC TO LADDER LOGIC</vt:lpstr>
      <vt:lpstr>SESSION II: LEARNING OBJECTIVES</vt:lpstr>
      <vt:lpstr>RELAY LOGIC INSTRUCTIONS</vt:lpstr>
      <vt:lpstr>EXAMINE ON OR EXAMINE IF CLOSED (XIC)  </vt:lpstr>
      <vt:lpstr>EXAMINE OFF OR EXAMINE IF OPEN (XIO)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LOGIXPRO INTRODUCTORY LAB</vt:lpstr>
      <vt:lpstr>PowerPoint Presentation</vt:lpstr>
      <vt:lpstr>PowerPoint Presentation</vt:lpstr>
      <vt:lpstr>SESSION III: 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LOGIXPRO DOOR SIMULATION LAB</vt:lpstr>
      <vt:lpstr>PowerPoint Presentation</vt:lpstr>
      <vt:lpstr>ACTIVITY: LOGIXPRO DOOR SIMULATION LAB</vt:lpstr>
      <vt:lpstr>PowerPoint Presentation</vt:lpstr>
      <vt:lpstr>SESSION IV: 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LOGIXPRO SILO LAB</vt:lpstr>
      <vt:lpstr>AGENDA</vt:lpstr>
      <vt:lpstr>AGENDA</vt:lpstr>
      <vt:lpstr>ACTIVITY: LOGIXPRO SILO LAB</vt:lpstr>
      <vt:lpstr>INTRODUCTION TO PLC TIMERS</vt:lpstr>
      <vt:lpstr>SESSION V: 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 DELAY TIMERS</vt:lpstr>
      <vt:lpstr>ON DELAY TIMERS</vt:lpstr>
      <vt:lpstr>ON DELAY TIMERS</vt:lpstr>
      <vt:lpstr>ON DELAY TIMERS</vt:lpstr>
      <vt:lpstr>PowerPoint Presentation</vt:lpstr>
      <vt:lpstr>PowerPoint Presentation</vt:lpstr>
      <vt:lpstr>OFF DELAY TIMERS</vt:lpstr>
      <vt:lpstr>OFF DELAY TIMERS</vt:lpstr>
      <vt:lpstr>OFF DELAY TIMERS</vt:lpstr>
      <vt:lpstr>OFF DELAY TIMERS</vt:lpstr>
      <vt:lpstr>OFF DELAY TIMERS</vt:lpstr>
      <vt:lpstr>PowerPoint Presentation</vt:lpstr>
      <vt:lpstr>PowerPoint Presentation</vt:lpstr>
      <vt:lpstr>RETENTIVE TIMERS</vt:lpstr>
      <vt:lpstr>CASCADING TIMERS</vt:lpstr>
      <vt:lpstr>CASCADING TIMERS</vt:lpstr>
      <vt:lpstr>SEQUENCE STARTING</vt:lpstr>
      <vt:lpstr>EXTENDING TIME DELAY</vt:lpstr>
      <vt:lpstr>ACTIVITY: LOGIXPRO INTRODUCTION TO TIMERS LAB</vt:lpstr>
      <vt:lpstr>PowerPoint Presentation</vt:lpstr>
      <vt:lpstr>ACTIVITY: LOGIXPRO INTRODUCTION TO TIMERS LAB</vt:lpstr>
      <vt:lpstr>PowerPoint Presentation</vt:lpstr>
      <vt:lpstr>INTRODUCTION TO PLC COUNTERS</vt:lpstr>
      <vt:lpstr>SESSION VI: 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UP-COUNTER</vt:lpstr>
      <vt:lpstr>DOWN-COUNTER</vt:lpstr>
      <vt:lpstr>CASCADING COUNTERS</vt:lpstr>
      <vt:lpstr>CASCADING COUNTERS</vt:lpstr>
      <vt:lpstr>ACTIVITY: LOGIXPRO INTRODUCTION TO COUNTERS LAB</vt:lpstr>
      <vt:lpstr>PowerPoint Presentation</vt:lpstr>
      <vt:lpstr>ACTIVITY: LOGIXPRO BATCH MIXING LAB</vt:lpstr>
      <vt:lpstr>QUESTIONS AND COMMENTS</vt:lpstr>
      <vt:lpstr>FINAL: CONCLUDING THE COURSE</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2: AGENDA</dc:title>
  <dc:creator>Armine</dc:creator>
  <cp:lastModifiedBy>Richard</cp:lastModifiedBy>
  <cp:revision>1444</cp:revision>
  <cp:lastPrinted>2013-05-28T15:45:48Z</cp:lastPrinted>
  <dcterms:created xsi:type="dcterms:W3CDTF">2012-12-06T05:48:56Z</dcterms:created>
  <dcterms:modified xsi:type="dcterms:W3CDTF">2020-03-15T18:34:04Z</dcterms:modified>
</cp:coreProperties>
</file>