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9"/>
  </p:notesMasterIdLst>
  <p:handoutMasterIdLst>
    <p:handoutMasterId r:id="rId20"/>
  </p:handoutMasterIdLst>
  <p:sldIdLst>
    <p:sldId id="506" r:id="rId2"/>
    <p:sldId id="285" r:id="rId3"/>
    <p:sldId id="281" r:id="rId4"/>
    <p:sldId id="292" r:id="rId5"/>
    <p:sldId id="297" r:id="rId6"/>
    <p:sldId id="298" r:id="rId7"/>
    <p:sldId id="508" r:id="rId8"/>
    <p:sldId id="294" r:id="rId9"/>
    <p:sldId id="300" r:id="rId10"/>
    <p:sldId id="295" r:id="rId11"/>
    <p:sldId id="509" r:id="rId12"/>
    <p:sldId id="510" r:id="rId13"/>
    <p:sldId id="282" r:id="rId14"/>
    <p:sldId id="283" r:id="rId15"/>
    <p:sldId id="296" r:id="rId16"/>
    <p:sldId id="507" r:id="rId17"/>
    <p:sldId id="261" r:id="rId18"/>
  </p:sldIdLst>
  <p:sldSz cx="12192000" cy="6858000"/>
  <p:notesSz cx="6858000" cy="9144000"/>
  <p:embeddedFontLst>
    <p:embeddedFont>
      <p:font typeface="等线" panose="02010600030101010101" pitchFamily="2" charset="-122"/>
      <p:regular r:id="rId21"/>
      <p:bold r:id="rId22"/>
    </p:embeddedFont>
    <p:embeddedFont>
      <p:font typeface="Cambria Math" panose="02040503050406030204" pitchFamily="18" charset="0"/>
      <p:regular r:id="rId23"/>
    </p:embeddedFont>
    <p:embeddedFont>
      <p:font typeface="Ericsson Hilda" panose="00000500000000000000" pitchFamily="2" charset="0"/>
      <p:regular r:id="rId24"/>
      <p:bold r:id="rId25"/>
    </p:embeddedFont>
    <p:embeddedFont>
      <p:font typeface="Ericsson Hilda Light" panose="00000400000000000000" pitchFamily="2"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0082F0"/>
    <a:srgbClr val="242424"/>
    <a:srgbClr val="FF9933"/>
    <a:srgbClr val="3399FF"/>
    <a:srgbClr val="7676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75113" autoAdjust="0"/>
  </p:normalViewPr>
  <p:slideViewPr>
    <p:cSldViewPr snapToGrid="0" snapToObjects="1" showGuides="1">
      <p:cViewPr>
        <p:scale>
          <a:sx n="66" d="100"/>
          <a:sy n="66" d="100"/>
        </p:scale>
        <p:origin x="544" y="-11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armuid Corcoran" userId="c3f73260-ee2c-4025-a550-e002d0a7f1bb" providerId="ADAL" clId="{8B0533BB-7F30-D74D-9583-6024E4BA27BB}"/>
    <pc:docChg chg="custSel addSld delSld modSld">
      <pc:chgData name="Diarmuid Corcoran" userId="c3f73260-ee2c-4025-a550-e002d0a7f1bb" providerId="ADAL" clId="{8B0533BB-7F30-D74D-9583-6024E4BA27BB}" dt="2018-09-17T06:33:54.136" v="1486" actId="20577"/>
      <pc:docMkLst>
        <pc:docMk/>
      </pc:docMkLst>
      <pc:sldChg chg="modSp">
        <pc:chgData name="Diarmuid Corcoran" userId="c3f73260-ee2c-4025-a550-e002d0a7f1bb" providerId="ADAL" clId="{8B0533BB-7F30-D74D-9583-6024E4BA27BB}" dt="2018-09-17T06:32:15.603" v="1449" actId="14100"/>
        <pc:sldMkLst>
          <pc:docMk/>
          <pc:sldMk cId="2189475887" sldId="259"/>
        </pc:sldMkLst>
        <pc:spChg chg="mod">
          <ac:chgData name="Diarmuid Corcoran" userId="c3f73260-ee2c-4025-a550-e002d0a7f1bb" providerId="ADAL" clId="{8B0533BB-7F30-D74D-9583-6024E4BA27BB}" dt="2018-09-17T06:32:15.603" v="1449" actId="14100"/>
          <ac:spMkLst>
            <pc:docMk/>
            <pc:sldMk cId="2189475887" sldId="259"/>
            <ac:spMk id="2" creationId="{3B965DB9-990D-42FA-8A96-AE9E2B1A33B1}"/>
          </ac:spMkLst>
        </pc:spChg>
      </pc:sldChg>
      <pc:sldChg chg="modSp">
        <pc:chgData name="Diarmuid Corcoran" userId="c3f73260-ee2c-4025-a550-e002d0a7f1bb" providerId="ADAL" clId="{8B0533BB-7F30-D74D-9583-6024E4BA27BB}" dt="2018-09-17T06:32:35.961" v="1457" actId="20577"/>
        <pc:sldMkLst>
          <pc:docMk/>
          <pc:sldMk cId="3889582686" sldId="260"/>
        </pc:sldMkLst>
        <pc:spChg chg="mod">
          <ac:chgData name="Diarmuid Corcoran" userId="c3f73260-ee2c-4025-a550-e002d0a7f1bb" providerId="ADAL" clId="{8B0533BB-7F30-D74D-9583-6024E4BA27BB}" dt="2018-09-17T06:24:11.975" v="665" actId="20577"/>
          <ac:spMkLst>
            <pc:docMk/>
            <pc:sldMk cId="3889582686" sldId="260"/>
            <ac:spMk id="2" creationId="{C8DB3995-495E-4A81-9F53-F6431B7CA1D5}"/>
          </ac:spMkLst>
        </pc:spChg>
        <pc:spChg chg="mod">
          <ac:chgData name="Diarmuid Corcoran" userId="c3f73260-ee2c-4025-a550-e002d0a7f1bb" providerId="ADAL" clId="{8B0533BB-7F30-D74D-9583-6024E4BA27BB}" dt="2018-09-17T06:32:35.961" v="1457" actId="20577"/>
          <ac:spMkLst>
            <pc:docMk/>
            <pc:sldMk cId="3889582686" sldId="260"/>
            <ac:spMk id="3" creationId="{DFDB6B92-AEED-4A8F-95C6-CC1AEA2BF8C6}"/>
          </ac:spMkLst>
        </pc:spChg>
      </pc:sldChg>
      <pc:sldChg chg="del">
        <pc:chgData name="Diarmuid Corcoran" userId="c3f73260-ee2c-4025-a550-e002d0a7f1bb" providerId="ADAL" clId="{8B0533BB-7F30-D74D-9583-6024E4BA27BB}" dt="2018-09-17T06:11:15.584" v="0" actId="2696"/>
        <pc:sldMkLst>
          <pc:docMk/>
          <pc:sldMk cId="2571030455" sldId="262"/>
        </pc:sldMkLst>
      </pc:sldChg>
      <pc:sldChg chg="modSp add">
        <pc:chgData name="Diarmuid Corcoran" userId="c3f73260-ee2c-4025-a550-e002d0a7f1bb" providerId="ADAL" clId="{8B0533BB-7F30-D74D-9583-6024E4BA27BB}" dt="2018-09-17T06:33:54.136" v="1486" actId="20577"/>
        <pc:sldMkLst>
          <pc:docMk/>
          <pc:sldMk cId="4277293344" sldId="262"/>
        </pc:sldMkLst>
        <pc:spChg chg="mod">
          <ac:chgData name="Diarmuid Corcoran" userId="c3f73260-ee2c-4025-a550-e002d0a7f1bb" providerId="ADAL" clId="{8B0533BB-7F30-D74D-9583-6024E4BA27BB}" dt="2018-09-17T06:33:35.734" v="1467" actId="20577"/>
          <ac:spMkLst>
            <pc:docMk/>
            <pc:sldMk cId="4277293344" sldId="262"/>
            <ac:spMk id="2" creationId="{274C919D-7B80-654E-A586-F2D27272C138}"/>
          </ac:spMkLst>
        </pc:spChg>
        <pc:spChg chg="mod">
          <ac:chgData name="Diarmuid Corcoran" userId="c3f73260-ee2c-4025-a550-e002d0a7f1bb" providerId="ADAL" clId="{8B0533BB-7F30-D74D-9583-6024E4BA27BB}" dt="2018-09-17T06:33:54.136" v="1486" actId="20577"/>
          <ac:spMkLst>
            <pc:docMk/>
            <pc:sldMk cId="4277293344" sldId="262"/>
            <ac:spMk id="3" creationId="{4D529CFF-BC97-5F47-BE46-CF98D3E323D3}"/>
          </ac:spMkLst>
        </pc:spChg>
      </pc:sldChg>
    </pc:docChg>
  </pc:docChgLst>
  <pc:docChgLst>
    <pc:chgData name="Diarmuid Corcoran" userId="c3f73260-ee2c-4025-a550-e002d0a7f1bb" providerId="ADAL" clId="{130506F7-1932-F44B-9FF6-D8B3AEB900E0}"/>
    <pc:docChg chg="modSld">
      <pc:chgData name="Diarmuid Corcoran" userId="c3f73260-ee2c-4025-a550-e002d0a7f1bb" providerId="ADAL" clId="{130506F7-1932-F44B-9FF6-D8B3AEB900E0}" dt="2018-09-18T08:08:50.180" v="36" actId="20577"/>
      <pc:docMkLst>
        <pc:docMk/>
      </pc:docMkLst>
      <pc:sldChg chg="modSp">
        <pc:chgData name="Diarmuid Corcoran" userId="c3f73260-ee2c-4025-a550-e002d0a7f1bb" providerId="ADAL" clId="{130506F7-1932-F44B-9FF6-D8B3AEB900E0}" dt="2018-09-18T08:08:50.180" v="36" actId="20577"/>
        <pc:sldMkLst>
          <pc:docMk/>
          <pc:sldMk cId="4277293344" sldId="262"/>
        </pc:sldMkLst>
        <pc:spChg chg="mod">
          <ac:chgData name="Diarmuid Corcoran" userId="c3f73260-ee2c-4025-a550-e002d0a7f1bb" providerId="ADAL" clId="{130506F7-1932-F44B-9FF6-D8B3AEB900E0}" dt="2018-09-18T08:08:50.180" v="36" actId="20577"/>
          <ac:spMkLst>
            <pc:docMk/>
            <pc:sldMk cId="4277293344" sldId="262"/>
            <ac:spMk id="3" creationId="{4D529CFF-BC97-5F47-BE46-CF98D3E323D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FD348-9C7F-4865-875C-863EC6E2CB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 </a:t>
            </a:r>
          </a:p>
        </p:txBody>
      </p:sp>
      <p:sp>
        <p:nvSpPr>
          <p:cNvPr id="3" name="Date Placeholder 2">
            <a:extLst>
              <a:ext uri="{FF2B5EF4-FFF2-40B4-BE49-F238E27FC236}">
                <a16:creationId xmlns:a16="http://schemas.microsoft.com/office/drawing/2014/main" id="{B3294207-A46E-4F9A-91C9-BB4398CEA9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2017-12-19 </a:t>
            </a:r>
          </a:p>
        </p:txBody>
      </p:sp>
      <p:sp>
        <p:nvSpPr>
          <p:cNvPr id="4" name="Footer Placeholder 3">
            <a:extLst>
              <a:ext uri="{FF2B5EF4-FFF2-40B4-BE49-F238E27FC236}">
                <a16:creationId xmlns:a16="http://schemas.microsoft.com/office/drawing/2014/main" id="{95105526-C577-427D-800D-7921EA16026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 </a:t>
            </a:r>
          </a:p>
        </p:txBody>
      </p:sp>
      <p:sp>
        <p:nvSpPr>
          <p:cNvPr id="5" name="Slide Number Placeholder 4">
            <a:extLst>
              <a:ext uri="{FF2B5EF4-FFF2-40B4-BE49-F238E27FC236}">
                <a16:creationId xmlns:a16="http://schemas.microsoft.com/office/drawing/2014/main" id="{1FCA4CFA-39AC-4AB6-B521-EBDB0AF74A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7AEDCC-D3AE-4D3E-A1AA-6BA600F277AC}" type="slidenum">
              <a:rPr lang="en-US" smtClean="0"/>
              <a:t>‹#›</a:t>
            </a:fld>
            <a:endParaRPr lang="en-US"/>
          </a:p>
        </p:txBody>
      </p:sp>
    </p:spTree>
    <p:extLst>
      <p:ext uri="{BB962C8B-B14F-4D97-AF65-F5344CB8AC3E}">
        <p14:creationId xmlns:p14="http://schemas.microsoft.com/office/powerpoint/2010/main" val="175426212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Ericsson Hilda Light" panose="00000400000000000000" pitchFamily="2" charset="0"/>
              </a:defRPr>
            </a:lvl1pPr>
          </a:lstStyle>
          <a:p>
            <a:r>
              <a:rPr lang="en-US"/>
              <a:t> </a:t>
            </a: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Ericsson Hilda Light" panose="00000400000000000000" pitchFamily="2" charset="0"/>
              </a:defRPr>
            </a:lvl1pPr>
          </a:lstStyle>
          <a:p>
            <a:r>
              <a:rPr lang="en-US"/>
              <a:t>2017-12-19 </a:t>
            </a:r>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Ericsson Hilda Light" panose="00000400000000000000" pitchFamily="2" charset="0"/>
              </a:defRPr>
            </a:lvl1pPr>
          </a:lstStyle>
          <a:p>
            <a:r>
              <a:rPr lang="en-US"/>
              <a:t> </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Ericsson Hilda Light" panose="00000400000000000000" pitchFamily="2" charset="0"/>
              </a:defRPr>
            </a:lvl1pPr>
          </a:lstStyle>
          <a:p>
            <a:fld id="{F949BC75-2359-4F98-918A-7033C92AD487}" type="slidenum">
              <a:rPr lang="en-US" smtClean="0"/>
              <a:pPr/>
              <a:t>‹#›</a:t>
            </a:fld>
            <a:endParaRPr lang="en-US" dirty="0"/>
          </a:p>
        </p:txBody>
      </p:sp>
    </p:spTree>
    <p:extLst>
      <p:ext uri="{BB962C8B-B14F-4D97-AF65-F5344CB8AC3E}">
        <p14:creationId xmlns:p14="http://schemas.microsoft.com/office/powerpoint/2010/main" val="1133333820"/>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Ericsson Hilda Light" panose="00000400000000000000" pitchFamily="2" charset="0"/>
        <a:ea typeface="+mn-ea"/>
        <a:cs typeface="+mn-cs"/>
      </a:defRPr>
    </a:lvl1pPr>
    <a:lvl2pPr marL="457200" algn="l" defTabSz="914400" rtl="0" eaLnBrk="1" latinLnBrk="0" hangingPunct="1">
      <a:defRPr sz="1200" kern="1200">
        <a:solidFill>
          <a:schemeClr val="tx1"/>
        </a:solidFill>
        <a:latin typeface="Ericsson Hilda Light" panose="00000400000000000000" pitchFamily="2" charset="0"/>
        <a:ea typeface="+mn-ea"/>
        <a:cs typeface="+mn-cs"/>
      </a:defRPr>
    </a:lvl2pPr>
    <a:lvl3pPr marL="914400" algn="l" defTabSz="914400" rtl="0" eaLnBrk="1" latinLnBrk="0" hangingPunct="1">
      <a:defRPr sz="1200" kern="1200">
        <a:solidFill>
          <a:schemeClr val="tx1"/>
        </a:solidFill>
        <a:latin typeface="Ericsson Hilda Light" panose="00000400000000000000" pitchFamily="2" charset="0"/>
        <a:ea typeface="+mn-ea"/>
        <a:cs typeface="+mn-cs"/>
      </a:defRPr>
    </a:lvl3pPr>
    <a:lvl4pPr marL="1371600" algn="l" defTabSz="914400" rtl="0" eaLnBrk="1" latinLnBrk="0" hangingPunct="1">
      <a:defRPr sz="1200" kern="1200">
        <a:solidFill>
          <a:schemeClr val="tx1"/>
        </a:solidFill>
        <a:latin typeface="Ericsson Hilda Light" panose="00000400000000000000" pitchFamily="2" charset="0"/>
        <a:ea typeface="+mn-ea"/>
        <a:cs typeface="+mn-cs"/>
      </a:defRPr>
    </a:lvl4pPr>
    <a:lvl5pPr marL="1828800" algn="l" defTabSz="914400" rtl="0" eaLnBrk="1" latinLnBrk="0" hangingPunct="1">
      <a:defRPr sz="1200" kern="1200">
        <a:solidFill>
          <a:schemeClr val="tx1"/>
        </a:solidFill>
        <a:latin typeface="Ericsson Hilda Light" panose="000004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Ericsson Hilda Light" panose="00000400000000000000" pitchFamily="2" charset="0"/>
                <a:ea typeface="+mn-ea"/>
                <a:cs typeface="+mn-cs"/>
              </a:rPr>
              <a:t>We all know that discrete Fourier transform is a very important technique, which can map a signal from time domain to  frequency domain, and it is widely used in the field of telecommunication. For example, we have a signal with frequency 10Hz, but </a:t>
            </a:r>
            <a:r>
              <a:rPr lang="en-US" sz="1200" b="0" i="0" u="none" strike="noStrike" kern="1200" baseline="0" dirty="0" err="1">
                <a:solidFill>
                  <a:schemeClr val="tx1"/>
                </a:solidFill>
                <a:latin typeface="Ericsson Hilda Light" panose="00000400000000000000" pitchFamily="2" charset="0"/>
                <a:ea typeface="+mn-ea"/>
                <a:cs typeface="+mn-cs"/>
              </a:rPr>
              <a:t>interferenced</a:t>
            </a:r>
            <a:r>
              <a:rPr lang="en-US" sz="1200" b="0" i="0" u="none" strike="noStrike" kern="1200" baseline="0" dirty="0">
                <a:solidFill>
                  <a:schemeClr val="tx1"/>
                </a:solidFill>
                <a:latin typeface="Ericsson Hilda Light" panose="00000400000000000000" pitchFamily="2" charset="0"/>
                <a:ea typeface="+mn-ea"/>
                <a:cs typeface="+mn-cs"/>
              </a:rPr>
              <a:t> by a noise signal with frequency 50Hz. In the time domain, it is very hard for us to get rid of the noise, but if we use the discrete Fourier transform to transfer it into frequency domain, we can easily get the true signal by using a low-pass filter. Then we can transfer the signal back to time domain by using inverse DFT.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Ericsson Hilda Light" panose="00000400000000000000"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Ericsson Hilda Light" panose="00000400000000000000" pitchFamily="2" charset="0"/>
                <a:ea typeface="+mn-ea"/>
                <a:cs typeface="+mn-cs"/>
              </a:rPr>
              <a:t>(PS. The mirrored peaks at frequency 950 and 990 are just the result of using complex numbers.)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Ericsson Hilda Light" panose="00000400000000000000"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Ericsson Hilda Light" panose="00000400000000000000" pitchFamily="2" charset="0"/>
                <a:ea typeface="+mn-ea"/>
                <a:cs typeface="+mn-cs"/>
              </a:rPr>
              <a:t>Quantum Fourier transform is the quantum analogue of discrete Fourier transform, which can map the signal from time domain to frequency domain with a much faster speed, even exponentially faster than the fast Fourier transform.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Ericsson Hilda Light" panose="00000400000000000000"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Ericsson Hilda Light" panose="00000400000000000000" pitchFamily="2" charset="0"/>
                <a:ea typeface="+mn-ea"/>
                <a:cs typeface="+mn-cs"/>
              </a:rPr>
              <a:t>What’s more, it can also be part pf the quantum phase estimation algorithm, which is one of the fundamental algorithms for quantum machine learning. </a:t>
            </a:r>
          </a:p>
        </p:txBody>
      </p:sp>
      <p:sp>
        <p:nvSpPr>
          <p:cNvPr id="4" name="Header Placeholder 3"/>
          <p:cNvSpPr>
            <a:spLocks noGrp="1"/>
          </p:cNvSpPr>
          <p:nvPr>
            <p:ph type="hdr" sz="quarter" idx="10"/>
          </p:nvPr>
        </p:nvSpPr>
        <p:spPr/>
        <p:txBody>
          <a:bodyPr/>
          <a:lstStyle/>
          <a:p>
            <a:r>
              <a:rPr lang="en-US"/>
              <a:t> </a:t>
            </a:r>
            <a:endParaRPr lang="en-US" dirty="0"/>
          </a:p>
        </p:txBody>
      </p:sp>
      <p:sp>
        <p:nvSpPr>
          <p:cNvPr id="5" name="Date Placeholder 4"/>
          <p:cNvSpPr>
            <a:spLocks noGrp="1"/>
          </p:cNvSpPr>
          <p:nvPr>
            <p:ph type="dt" idx="11"/>
          </p:nvPr>
        </p:nvSpPr>
        <p:spPr/>
        <p:txBody>
          <a:bodyPr/>
          <a:lstStyle/>
          <a:p>
            <a:r>
              <a:rPr lang="en-US"/>
              <a:t>2017-12-19 </a:t>
            </a:r>
            <a:endParaRPr lang="en-US" dirty="0"/>
          </a:p>
        </p:txBody>
      </p:sp>
      <p:sp>
        <p:nvSpPr>
          <p:cNvPr id="6" name="Footer Placeholder 5"/>
          <p:cNvSpPr>
            <a:spLocks noGrp="1"/>
          </p:cNvSpPr>
          <p:nvPr>
            <p:ph type="ftr" sz="quarter" idx="12"/>
          </p:nvPr>
        </p:nvSpPr>
        <p:spPr/>
        <p:txBody>
          <a:bodyPr/>
          <a:lstStyle/>
          <a:p>
            <a:r>
              <a:rPr lang="en-US"/>
              <a:t> </a:t>
            </a:r>
            <a:endParaRPr lang="en-US" dirty="0"/>
          </a:p>
        </p:txBody>
      </p:sp>
      <p:sp>
        <p:nvSpPr>
          <p:cNvPr id="7" name="Slide Number Placeholder 6"/>
          <p:cNvSpPr>
            <a:spLocks noGrp="1"/>
          </p:cNvSpPr>
          <p:nvPr>
            <p:ph type="sldNum" sz="quarter" idx="13"/>
          </p:nvPr>
        </p:nvSpPr>
        <p:spPr/>
        <p:txBody>
          <a:bodyPr/>
          <a:lstStyle/>
          <a:p>
            <a:fld id="{DAC6322B-A5AD-4C85-B881-C651FB6EA2B0}" type="slidenum">
              <a:rPr lang="en-US" smtClean="0"/>
              <a:t>2</a:t>
            </a:fld>
            <a:endParaRPr lang="en-US" dirty="0"/>
          </a:p>
        </p:txBody>
      </p:sp>
    </p:spTree>
    <p:extLst>
      <p:ext uri="{BB962C8B-B14F-4D97-AF65-F5344CB8AC3E}">
        <p14:creationId xmlns:p14="http://schemas.microsoft.com/office/powerpoint/2010/main" val="1513294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altLang="zh-CN" sz="1200" b="0" i="0" u="none" strike="noStrike" kern="1200" dirty="0">
                <a:solidFill>
                  <a:schemeClr val="tx1"/>
                </a:solidFill>
                <a:effectLst/>
                <a:latin typeface="Ericsson Hilda Light" panose="00000400000000000000" pitchFamily="2" charset="0"/>
                <a:ea typeface="+mn-ea"/>
                <a:cs typeface="+mn-cs"/>
              </a:rPr>
              <a:t>How can we use QFT into real cases? In real problems, of course the bit string is much more caomplex than our previous examples.</a:t>
            </a:r>
          </a:p>
          <a:p>
            <a:endParaRPr lang="sv-SE" altLang="zh-CN" sz="1200" b="0" i="0" u="none" strike="noStrike" kern="1200" dirty="0">
              <a:solidFill>
                <a:schemeClr val="tx1"/>
              </a:solidFill>
              <a:effectLst/>
              <a:latin typeface="Ericsson Hilda Light" panose="00000400000000000000" pitchFamily="2" charset="0"/>
              <a:ea typeface="+mn-ea"/>
              <a:cs typeface="+mn-cs"/>
            </a:endParaRPr>
          </a:p>
          <a:p>
            <a:r>
              <a:rPr lang="sv-SE" altLang="zh-CN" sz="1200" b="0" i="0" u="none" strike="noStrike" kern="1200" dirty="0">
                <a:solidFill>
                  <a:schemeClr val="tx1"/>
                </a:solidFill>
                <a:effectLst/>
                <a:latin typeface="Ericsson Hilda Light" panose="00000400000000000000" pitchFamily="2" charset="0"/>
                <a:ea typeface="+mn-ea"/>
                <a:cs typeface="+mn-cs"/>
              </a:rPr>
              <a:t>This quantum Fourier transform actually can be easily generalized into n-qubit case, because as you can see the quantum circuit is very neat.</a:t>
            </a:r>
          </a:p>
          <a:p>
            <a:endParaRPr lang="sv-SE" altLang="zh-CN" sz="1200" b="0" i="0" u="none" strike="noStrike" kern="1200" dirty="0">
              <a:solidFill>
                <a:schemeClr val="tx1"/>
              </a:solidFill>
              <a:effectLst/>
              <a:latin typeface="Ericsson Hilda Light" panose="00000400000000000000" pitchFamily="2" charset="0"/>
              <a:ea typeface="+mn-ea"/>
              <a:cs typeface="+mn-cs"/>
            </a:endParaRPr>
          </a:p>
          <a:p>
            <a:r>
              <a:rPr lang="sv-SE" altLang="zh-CN" sz="1200" b="0" i="0" u="none" strike="noStrike" kern="1200" dirty="0">
                <a:solidFill>
                  <a:schemeClr val="tx1"/>
                </a:solidFill>
                <a:effectLst/>
                <a:latin typeface="Ericsson Hilda Light" panose="00000400000000000000" pitchFamily="2" charset="0"/>
                <a:ea typeface="+mn-ea"/>
                <a:cs typeface="+mn-cs"/>
              </a:rPr>
              <a:t>However, the hardest part is to create a complex enough input for the algorithm.</a:t>
            </a:r>
          </a:p>
          <a:p>
            <a:endParaRPr lang="sv-SE" altLang="zh-CN" sz="1200" b="0" i="0" u="none" strike="noStrike" kern="1200" dirty="0">
              <a:solidFill>
                <a:schemeClr val="tx1"/>
              </a:solidFill>
              <a:effectLst/>
              <a:latin typeface="Ericsson Hilda Light" panose="00000400000000000000" pitchFamily="2" charset="0"/>
              <a:ea typeface="+mn-ea"/>
              <a:cs typeface="+mn-cs"/>
            </a:endParaRPr>
          </a:p>
          <a:p>
            <a:endParaRPr lang="sv-SE" altLang="zh-CN" sz="1200" b="0" i="0" u="none" strike="noStrike" kern="1200" dirty="0">
              <a:solidFill>
                <a:schemeClr val="tx1"/>
              </a:solidFill>
              <a:effectLst/>
              <a:latin typeface="Ericsson Hilda Light" panose="00000400000000000000" pitchFamily="2" charset="0"/>
              <a:ea typeface="+mn-ea"/>
              <a:cs typeface="+mn-cs"/>
            </a:endParaRPr>
          </a:p>
          <a:p>
            <a:endParaRPr lang="sv-SE" altLang="zh-CN" sz="1200" b="0" i="0" u="none" strike="noStrike" kern="1200" dirty="0">
              <a:solidFill>
                <a:schemeClr val="tx1"/>
              </a:solidFill>
              <a:effectLst/>
              <a:latin typeface="Ericsson Hilda Light" panose="00000400000000000000" pitchFamily="2" charset="0"/>
              <a:ea typeface="+mn-ea"/>
              <a:cs typeface="+mn-cs"/>
            </a:endParaRPr>
          </a:p>
        </p:txBody>
      </p:sp>
      <p:sp>
        <p:nvSpPr>
          <p:cNvPr id="4" name="Header Placeholder 3"/>
          <p:cNvSpPr>
            <a:spLocks noGrp="1"/>
          </p:cNvSpPr>
          <p:nvPr>
            <p:ph type="hdr" sz="quarter" idx="10"/>
          </p:nvPr>
        </p:nvSpPr>
        <p:spPr/>
        <p:txBody>
          <a:bodyPr/>
          <a:lstStyle/>
          <a:p>
            <a:r>
              <a:rPr lang="en-US"/>
              <a:t> </a:t>
            </a:r>
            <a:endParaRPr lang="en-US" dirty="0"/>
          </a:p>
        </p:txBody>
      </p:sp>
      <p:sp>
        <p:nvSpPr>
          <p:cNvPr id="5" name="Date Placeholder 4"/>
          <p:cNvSpPr>
            <a:spLocks noGrp="1"/>
          </p:cNvSpPr>
          <p:nvPr>
            <p:ph type="dt" idx="11"/>
          </p:nvPr>
        </p:nvSpPr>
        <p:spPr/>
        <p:txBody>
          <a:bodyPr/>
          <a:lstStyle/>
          <a:p>
            <a:r>
              <a:rPr lang="en-US"/>
              <a:t>2017-12-19 </a:t>
            </a:r>
            <a:endParaRPr lang="en-US" dirty="0"/>
          </a:p>
        </p:txBody>
      </p:sp>
      <p:sp>
        <p:nvSpPr>
          <p:cNvPr id="6" name="Footer Placeholder 5"/>
          <p:cNvSpPr>
            <a:spLocks noGrp="1"/>
          </p:cNvSpPr>
          <p:nvPr>
            <p:ph type="ftr" sz="quarter" idx="12"/>
          </p:nvPr>
        </p:nvSpPr>
        <p:spPr/>
        <p:txBody>
          <a:bodyPr/>
          <a:lstStyle/>
          <a:p>
            <a:r>
              <a:rPr lang="en-US"/>
              <a:t> </a:t>
            </a:r>
            <a:endParaRPr lang="en-US" dirty="0"/>
          </a:p>
        </p:txBody>
      </p:sp>
      <p:sp>
        <p:nvSpPr>
          <p:cNvPr id="7" name="Slide Number Placeholder 6"/>
          <p:cNvSpPr>
            <a:spLocks noGrp="1"/>
          </p:cNvSpPr>
          <p:nvPr>
            <p:ph type="sldNum" sz="quarter" idx="13"/>
          </p:nvPr>
        </p:nvSpPr>
        <p:spPr/>
        <p:txBody>
          <a:bodyPr/>
          <a:lstStyle/>
          <a:p>
            <a:fld id="{DAC6322B-A5AD-4C85-B881-C651FB6EA2B0}" type="slidenum">
              <a:rPr lang="en-US" smtClean="0"/>
              <a:t>11</a:t>
            </a:fld>
            <a:endParaRPr lang="en-US" dirty="0"/>
          </a:p>
        </p:txBody>
      </p:sp>
    </p:spTree>
    <p:extLst>
      <p:ext uri="{BB962C8B-B14F-4D97-AF65-F5344CB8AC3E}">
        <p14:creationId xmlns:p14="http://schemas.microsoft.com/office/powerpoint/2010/main" val="517077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altLang="zh-CN" sz="1200" b="0" i="0" u="none" strike="noStrike" kern="1200" dirty="0">
                <a:solidFill>
                  <a:schemeClr val="tx1"/>
                </a:solidFill>
                <a:effectLst/>
                <a:latin typeface="Ericsson Hilda Light" panose="00000400000000000000" pitchFamily="2" charset="0"/>
                <a:ea typeface="+mn-ea"/>
                <a:cs typeface="+mn-cs"/>
              </a:rPr>
              <a:t>Hadamard gates can only create an input with quantum states with equal probability. But if you want to create an input quantum string with the weights that you interest, it is very hard.</a:t>
            </a:r>
          </a:p>
          <a:p>
            <a:endParaRPr lang="sv-SE" altLang="zh-CN" sz="1200" b="0" i="0" u="none" strike="noStrike" kern="1200" dirty="0">
              <a:solidFill>
                <a:schemeClr val="tx1"/>
              </a:solidFill>
              <a:effectLst/>
              <a:latin typeface="Ericsson Hilda Light" panose="00000400000000000000" pitchFamily="2" charset="0"/>
              <a:ea typeface="+mn-ea"/>
              <a:cs typeface="+mn-cs"/>
            </a:endParaRPr>
          </a:p>
          <a:p>
            <a:r>
              <a:rPr lang="sv-SE" altLang="zh-CN" sz="1200" b="0" i="0" u="none" strike="noStrike" kern="1200" dirty="0">
                <a:solidFill>
                  <a:schemeClr val="tx1"/>
                </a:solidFill>
                <a:effectLst/>
                <a:latin typeface="Ericsson Hilda Light" panose="00000400000000000000" pitchFamily="2" charset="0"/>
                <a:ea typeface="+mn-ea"/>
                <a:cs typeface="+mn-cs"/>
              </a:rPr>
              <a:t>Just like the grover’s search algorithm, is to make the probability of the state we want to be biggest, and close to 1, creating a special quantum input like this is a process of generating a probability distribution we want. Thus, the process of input generation can sometimes be as hard as the quantum computing algorithm.</a:t>
            </a:r>
          </a:p>
          <a:p>
            <a:endParaRPr lang="sv-SE" altLang="zh-CN" sz="1200" b="0" i="0" u="none" strike="noStrike" kern="1200" dirty="0">
              <a:solidFill>
                <a:schemeClr val="tx1"/>
              </a:solidFill>
              <a:effectLst/>
              <a:latin typeface="Ericsson Hilda Light" panose="00000400000000000000" pitchFamily="2" charset="0"/>
              <a:ea typeface="+mn-ea"/>
              <a:cs typeface="+mn-cs"/>
            </a:endParaRPr>
          </a:p>
          <a:p>
            <a:r>
              <a:rPr lang="sv-SE" altLang="zh-CN" sz="1200" b="0" i="0" u="none" strike="noStrike" kern="1200" dirty="0">
                <a:solidFill>
                  <a:schemeClr val="tx1"/>
                </a:solidFill>
                <a:effectLst/>
                <a:latin typeface="Ericsson Hilda Light" panose="00000400000000000000" pitchFamily="2" charset="0"/>
                <a:ea typeface="+mn-ea"/>
                <a:cs typeface="+mn-cs"/>
              </a:rPr>
              <a:t>However this is a hard point for almost all algorithms, and we will keep working on this.</a:t>
            </a:r>
          </a:p>
          <a:p>
            <a:endParaRPr lang="sv-SE" altLang="zh-CN" sz="1200" b="0" i="0" u="none" strike="noStrike" kern="1200" dirty="0">
              <a:solidFill>
                <a:schemeClr val="tx1"/>
              </a:solidFill>
              <a:effectLst/>
              <a:latin typeface="Ericsson Hilda Light" panose="00000400000000000000" pitchFamily="2" charset="0"/>
              <a:ea typeface="+mn-ea"/>
              <a:cs typeface="+mn-cs"/>
            </a:endParaRPr>
          </a:p>
        </p:txBody>
      </p:sp>
      <p:sp>
        <p:nvSpPr>
          <p:cNvPr id="4" name="Header Placeholder 3"/>
          <p:cNvSpPr>
            <a:spLocks noGrp="1"/>
          </p:cNvSpPr>
          <p:nvPr>
            <p:ph type="hdr" sz="quarter" idx="10"/>
          </p:nvPr>
        </p:nvSpPr>
        <p:spPr/>
        <p:txBody>
          <a:bodyPr/>
          <a:lstStyle/>
          <a:p>
            <a:r>
              <a:rPr lang="en-US"/>
              <a:t> </a:t>
            </a:r>
            <a:endParaRPr lang="en-US" dirty="0"/>
          </a:p>
        </p:txBody>
      </p:sp>
      <p:sp>
        <p:nvSpPr>
          <p:cNvPr id="5" name="Date Placeholder 4"/>
          <p:cNvSpPr>
            <a:spLocks noGrp="1"/>
          </p:cNvSpPr>
          <p:nvPr>
            <p:ph type="dt" idx="11"/>
          </p:nvPr>
        </p:nvSpPr>
        <p:spPr/>
        <p:txBody>
          <a:bodyPr/>
          <a:lstStyle/>
          <a:p>
            <a:r>
              <a:rPr lang="en-US"/>
              <a:t>2017-12-19 </a:t>
            </a:r>
            <a:endParaRPr lang="en-US" dirty="0"/>
          </a:p>
        </p:txBody>
      </p:sp>
      <p:sp>
        <p:nvSpPr>
          <p:cNvPr id="6" name="Footer Placeholder 5"/>
          <p:cNvSpPr>
            <a:spLocks noGrp="1"/>
          </p:cNvSpPr>
          <p:nvPr>
            <p:ph type="ftr" sz="quarter" idx="12"/>
          </p:nvPr>
        </p:nvSpPr>
        <p:spPr/>
        <p:txBody>
          <a:bodyPr/>
          <a:lstStyle/>
          <a:p>
            <a:r>
              <a:rPr lang="en-US"/>
              <a:t> </a:t>
            </a:r>
            <a:endParaRPr lang="en-US" dirty="0"/>
          </a:p>
        </p:txBody>
      </p:sp>
      <p:sp>
        <p:nvSpPr>
          <p:cNvPr id="7" name="Slide Number Placeholder 6"/>
          <p:cNvSpPr>
            <a:spLocks noGrp="1"/>
          </p:cNvSpPr>
          <p:nvPr>
            <p:ph type="sldNum" sz="quarter" idx="13"/>
          </p:nvPr>
        </p:nvSpPr>
        <p:spPr/>
        <p:txBody>
          <a:bodyPr/>
          <a:lstStyle/>
          <a:p>
            <a:fld id="{DAC6322B-A5AD-4C85-B881-C651FB6EA2B0}" type="slidenum">
              <a:rPr lang="en-US" smtClean="0"/>
              <a:t>12</a:t>
            </a:fld>
            <a:endParaRPr lang="en-US" dirty="0"/>
          </a:p>
        </p:txBody>
      </p:sp>
    </p:spTree>
    <p:extLst>
      <p:ext uri="{BB962C8B-B14F-4D97-AF65-F5344CB8AC3E}">
        <p14:creationId xmlns:p14="http://schemas.microsoft.com/office/powerpoint/2010/main" val="3859910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altLang="zh-CN" sz="1200" b="0" i="0" u="none" strike="noStrike" kern="1200" dirty="0">
                <a:solidFill>
                  <a:schemeClr val="tx1"/>
                </a:solidFill>
                <a:effectLst/>
                <a:latin typeface="Ericsson Hilda Light" panose="00000400000000000000" pitchFamily="2" charset="0"/>
                <a:ea typeface="+mn-ea"/>
                <a:cs typeface="+mn-cs"/>
              </a:rPr>
              <a:t>Here the inverse QFT is different from QFT. </a:t>
            </a:r>
            <a:r>
              <a:rPr lang="sv-SE" altLang="zh-CN" sz="1200" b="0" i="0" u="none" strike="noStrike" kern="1200">
                <a:solidFill>
                  <a:schemeClr val="tx1"/>
                </a:solidFill>
                <a:effectLst/>
                <a:latin typeface="Ericsson Hilda Light" panose="00000400000000000000" pitchFamily="2" charset="0"/>
                <a:ea typeface="+mn-ea"/>
                <a:cs typeface="+mn-cs"/>
              </a:rPr>
              <a:t>The phase shift is with an additional minus here.</a:t>
            </a:r>
            <a:endParaRPr lang="sv-SE" altLang="zh-CN" sz="1200" b="0" i="0" u="none" strike="noStrike" kern="1200" dirty="0">
              <a:solidFill>
                <a:schemeClr val="tx1"/>
              </a:solidFill>
              <a:effectLst/>
              <a:latin typeface="Ericsson Hilda Light" panose="00000400000000000000" pitchFamily="2" charset="0"/>
              <a:ea typeface="+mn-ea"/>
              <a:cs typeface="+mn-cs"/>
            </a:endParaRPr>
          </a:p>
        </p:txBody>
      </p:sp>
      <p:sp>
        <p:nvSpPr>
          <p:cNvPr id="4" name="Header Placeholder 3"/>
          <p:cNvSpPr>
            <a:spLocks noGrp="1"/>
          </p:cNvSpPr>
          <p:nvPr>
            <p:ph type="hdr" sz="quarter" idx="10"/>
          </p:nvPr>
        </p:nvSpPr>
        <p:spPr/>
        <p:txBody>
          <a:bodyPr/>
          <a:lstStyle/>
          <a:p>
            <a:r>
              <a:rPr lang="en-US"/>
              <a:t> </a:t>
            </a:r>
            <a:endParaRPr lang="en-US" dirty="0"/>
          </a:p>
        </p:txBody>
      </p:sp>
      <p:sp>
        <p:nvSpPr>
          <p:cNvPr id="5" name="Date Placeholder 4"/>
          <p:cNvSpPr>
            <a:spLocks noGrp="1"/>
          </p:cNvSpPr>
          <p:nvPr>
            <p:ph type="dt" idx="11"/>
          </p:nvPr>
        </p:nvSpPr>
        <p:spPr/>
        <p:txBody>
          <a:bodyPr/>
          <a:lstStyle/>
          <a:p>
            <a:r>
              <a:rPr lang="en-US"/>
              <a:t>2017-12-19 </a:t>
            </a:r>
            <a:endParaRPr lang="en-US" dirty="0"/>
          </a:p>
        </p:txBody>
      </p:sp>
      <p:sp>
        <p:nvSpPr>
          <p:cNvPr id="6" name="Footer Placeholder 5"/>
          <p:cNvSpPr>
            <a:spLocks noGrp="1"/>
          </p:cNvSpPr>
          <p:nvPr>
            <p:ph type="ftr" sz="quarter" idx="12"/>
          </p:nvPr>
        </p:nvSpPr>
        <p:spPr/>
        <p:txBody>
          <a:bodyPr/>
          <a:lstStyle/>
          <a:p>
            <a:r>
              <a:rPr lang="en-US"/>
              <a:t> </a:t>
            </a:r>
            <a:endParaRPr lang="en-US" dirty="0"/>
          </a:p>
        </p:txBody>
      </p:sp>
      <p:sp>
        <p:nvSpPr>
          <p:cNvPr id="7" name="Slide Number Placeholder 6"/>
          <p:cNvSpPr>
            <a:spLocks noGrp="1"/>
          </p:cNvSpPr>
          <p:nvPr>
            <p:ph type="sldNum" sz="quarter" idx="13"/>
          </p:nvPr>
        </p:nvSpPr>
        <p:spPr/>
        <p:txBody>
          <a:bodyPr/>
          <a:lstStyle/>
          <a:p>
            <a:fld id="{DAC6322B-A5AD-4C85-B881-C651FB6EA2B0}" type="slidenum">
              <a:rPr lang="en-US" smtClean="0"/>
              <a:t>13</a:t>
            </a:fld>
            <a:endParaRPr lang="en-US" dirty="0"/>
          </a:p>
        </p:txBody>
      </p:sp>
    </p:spTree>
    <p:extLst>
      <p:ext uri="{BB962C8B-B14F-4D97-AF65-F5344CB8AC3E}">
        <p14:creationId xmlns:p14="http://schemas.microsoft.com/office/powerpoint/2010/main" val="3673020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ltLang="zh-CN" sz="1200" b="0" i="0" u="none" strike="noStrike" kern="1200" dirty="0">
              <a:solidFill>
                <a:schemeClr val="tx1"/>
              </a:solidFill>
              <a:effectLst/>
              <a:latin typeface="Ericsson Hilda Light" panose="00000400000000000000" pitchFamily="2" charset="0"/>
              <a:ea typeface="+mn-ea"/>
              <a:cs typeface="+mn-cs"/>
            </a:endParaRPr>
          </a:p>
        </p:txBody>
      </p:sp>
      <p:sp>
        <p:nvSpPr>
          <p:cNvPr id="4" name="Header Placeholder 3"/>
          <p:cNvSpPr>
            <a:spLocks noGrp="1"/>
          </p:cNvSpPr>
          <p:nvPr>
            <p:ph type="hdr" sz="quarter" idx="10"/>
          </p:nvPr>
        </p:nvSpPr>
        <p:spPr/>
        <p:txBody>
          <a:bodyPr/>
          <a:lstStyle/>
          <a:p>
            <a:r>
              <a:rPr lang="en-US"/>
              <a:t> </a:t>
            </a:r>
            <a:endParaRPr lang="en-US" dirty="0"/>
          </a:p>
        </p:txBody>
      </p:sp>
      <p:sp>
        <p:nvSpPr>
          <p:cNvPr id="5" name="Date Placeholder 4"/>
          <p:cNvSpPr>
            <a:spLocks noGrp="1"/>
          </p:cNvSpPr>
          <p:nvPr>
            <p:ph type="dt" idx="11"/>
          </p:nvPr>
        </p:nvSpPr>
        <p:spPr/>
        <p:txBody>
          <a:bodyPr/>
          <a:lstStyle/>
          <a:p>
            <a:r>
              <a:rPr lang="en-US"/>
              <a:t>2017-12-19 </a:t>
            </a:r>
            <a:endParaRPr lang="en-US" dirty="0"/>
          </a:p>
        </p:txBody>
      </p:sp>
      <p:sp>
        <p:nvSpPr>
          <p:cNvPr id="6" name="Footer Placeholder 5"/>
          <p:cNvSpPr>
            <a:spLocks noGrp="1"/>
          </p:cNvSpPr>
          <p:nvPr>
            <p:ph type="ftr" sz="quarter" idx="12"/>
          </p:nvPr>
        </p:nvSpPr>
        <p:spPr/>
        <p:txBody>
          <a:bodyPr/>
          <a:lstStyle/>
          <a:p>
            <a:r>
              <a:rPr lang="en-US"/>
              <a:t> </a:t>
            </a:r>
            <a:endParaRPr lang="en-US" dirty="0"/>
          </a:p>
        </p:txBody>
      </p:sp>
      <p:sp>
        <p:nvSpPr>
          <p:cNvPr id="7" name="Slide Number Placeholder 6"/>
          <p:cNvSpPr>
            <a:spLocks noGrp="1"/>
          </p:cNvSpPr>
          <p:nvPr>
            <p:ph type="sldNum" sz="quarter" idx="13"/>
          </p:nvPr>
        </p:nvSpPr>
        <p:spPr/>
        <p:txBody>
          <a:bodyPr/>
          <a:lstStyle/>
          <a:p>
            <a:fld id="{DAC6322B-A5AD-4C85-B881-C651FB6EA2B0}" type="slidenum">
              <a:rPr lang="en-US" smtClean="0"/>
              <a:t>14</a:t>
            </a:fld>
            <a:endParaRPr lang="en-US" dirty="0"/>
          </a:p>
        </p:txBody>
      </p:sp>
    </p:spTree>
    <p:extLst>
      <p:ext uri="{BB962C8B-B14F-4D97-AF65-F5344CB8AC3E}">
        <p14:creationId xmlns:p14="http://schemas.microsoft.com/office/powerpoint/2010/main" val="3472281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altLang="zh-CN" sz="1200" b="0" i="0" u="none" strike="noStrike" kern="1200" dirty="0">
                <a:solidFill>
                  <a:schemeClr val="tx1"/>
                </a:solidFill>
                <a:effectLst/>
                <a:latin typeface="Ericsson Hilda Light" panose="00000400000000000000" pitchFamily="2" charset="0"/>
                <a:ea typeface="+mn-ea"/>
                <a:cs typeface="+mn-cs"/>
              </a:rPr>
              <a:t>HHL is a very important algorithm, which can be used to realize many quantum machine learning algorithms like... It acts as a milestone in the world of Quantum Computing, and makes QML a new subdiscipline of quantum computing.</a:t>
            </a:r>
          </a:p>
          <a:p>
            <a:endParaRPr lang="sv-SE" altLang="zh-CN" sz="1200" b="0" i="0" u="none" strike="noStrike" kern="1200" dirty="0">
              <a:solidFill>
                <a:schemeClr val="tx1"/>
              </a:solidFill>
              <a:effectLst/>
              <a:latin typeface="Ericsson Hilda Light" panose="00000400000000000000" pitchFamily="2" charset="0"/>
              <a:ea typeface="+mn-ea"/>
              <a:cs typeface="+mn-cs"/>
            </a:endParaRPr>
          </a:p>
          <a:p>
            <a:r>
              <a:rPr lang="sv-SE" altLang="zh-CN" sz="1200" b="1" i="0" u="none" strike="noStrike" kern="1200" dirty="0">
                <a:solidFill>
                  <a:schemeClr val="tx1"/>
                </a:solidFill>
                <a:effectLst/>
                <a:latin typeface="Ericsson Hilda Light" panose="00000400000000000000" pitchFamily="2" charset="0"/>
                <a:ea typeface="+mn-ea"/>
                <a:cs typeface="+mn-cs"/>
              </a:rPr>
              <a:t>Not only the quantum Fourier transform is important itself, but also it can be used as the fundamental unit of so many other quantum algorithms.</a:t>
            </a:r>
          </a:p>
        </p:txBody>
      </p:sp>
      <p:sp>
        <p:nvSpPr>
          <p:cNvPr id="4" name="Header Placeholder 3"/>
          <p:cNvSpPr>
            <a:spLocks noGrp="1"/>
          </p:cNvSpPr>
          <p:nvPr>
            <p:ph type="hdr" sz="quarter" idx="10"/>
          </p:nvPr>
        </p:nvSpPr>
        <p:spPr/>
        <p:txBody>
          <a:bodyPr/>
          <a:lstStyle/>
          <a:p>
            <a:r>
              <a:rPr lang="en-US"/>
              <a:t> </a:t>
            </a:r>
            <a:endParaRPr lang="en-US" dirty="0"/>
          </a:p>
        </p:txBody>
      </p:sp>
      <p:sp>
        <p:nvSpPr>
          <p:cNvPr id="5" name="Date Placeholder 4"/>
          <p:cNvSpPr>
            <a:spLocks noGrp="1"/>
          </p:cNvSpPr>
          <p:nvPr>
            <p:ph type="dt" idx="11"/>
          </p:nvPr>
        </p:nvSpPr>
        <p:spPr/>
        <p:txBody>
          <a:bodyPr/>
          <a:lstStyle/>
          <a:p>
            <a:r>
              <a:rPr lang="en-US"/>
              <a:t>2017-12-19 </a:t>
            </a:r>
            <a:endParaRPr lang="en-US" dirty="0"/>
          </a:p>
        </p:txBody>
      </p:sp>
      <p:sp>
        <p:nvSpPr>
          <p:cNvPr id="6" name="Footer Placeholder 5"/>
          <p:cNvSpPr>
            <a:spLocks noGrp="1"/>
          </p:cNvSpPr>
          <p:nvPr>
            <p:ph type="ftr" sz="quarter" idx="12"/>
          </p:nvPr>
        </p:nvSpPr>
        <p:spPr/>
        <p:txBody>
          <a:bodyPr/>
          <a:lstStyle/>
          <a:p>
            <a:r>
              <a:rPr lang="en-US"/>
              <a:t> </a:t>
            </a:r>
            <a:endParaRPr lang="en-US" dirty="0"/>
          </a:p>
        </p:txBody>
      </p:sp>
      <p:sp>
        <p:nvSpPr>
          <p:cNvPr id="7" name="Slide Number Placeholder 6"/>
          <p:cNvSpPr>
            <a:spLocks noGrp="1"/>
          </p:cNvSpPr>
          <p:nvPr>
            <p:ph type="sldNum" sz="quarter" idx="13"/>
          </p:nvPr>
        </p:nvSpPr>
        <p:spPr/>
        <p:txBody>
          <a:bodyPr/>
          <a:lstStyle/>
          <a:p>
            <a:fld id="{DAC6322B-A5AD-4C85-B881-C651FB6EA2B0}" type="slidenum">
              <a:rPr lang="en-US" smtClean="0"/>
              <a:t>15</a:t>
            </a:fld>
            <a:endParaRPr lang="en-US" dirty="0"/>
          </a:p>
        </p:txBody>
      </p:sp>
    </p:spTree>
    <p:extLst>
      <p:ext uri="{BB962C8B-B14F-4D97-AF65-F5344CB8AC3E}">
        <p14:creationId xmlns:p14="http://schemas.microsoft.com/office/powerpoint/2010/main" val="2178956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sv-SE" altLang="zh-CN" sz="1200" b="0" i="0" u="none" strike="noStrike" kern="1200" dirty="0">
              <a:solidFill>
                <a:schemeClr val="tx1"/>
              </a:solidFill>
              <a:effectLst/>
              <a:latin typeface="Ericsson Hilda Light" panose="00000400000000000000" pitchFamily="2" charset="0"/>
              <a:ea typeface="+mn-ea"/>
              <a:cs typeface="+mn-cs"/>
            </a:endParaRPr>
          </a:p>
        </p:txBody>
      </p:sp>
      <p:sp>
        <p:nvSpPr>
          <p:cNvPr id="4" name="Header Placeholder 3"/>
          <p:cNvSpPr>
            <a:spLocks noGrp="1"/>
          </p:cNvSpPr>
          <p:nvPr>
            <p:ph type="hdr" sz="quarter" idx="10"/>
          </p:nvPr>
        </p:nvSpPr>
        <p:spPr/>
        <p:txBody>
          <a:bodyPr/>
          <a:lstStyle/>
          <a:p>
            <a:r>
              <a:rPr lang="en-US"/>
              <a:t> </a:t>
            </a:r>
            <a:endParaRPr lang="en-US" dirty="0"/>
          </a:p>
        </p:txBody>
      </p:sp>
      <p:sp>
        <p:nvSpPr>
          <p:cNvPr id="5" name="Date Placeholder 4"/>
          <p:cNvSpPr>
            <a:spLocks noGrp="1"/>
          </p:cNvSpPr>
          <p:nvPr>
            <p:ph type="dt" idx="11"/>
          </p:nvPr>
        </p:nvSpPr>
        <p:spPr/>
        <p:txBody>
          <a:bodyPr/>
          <a:lstStyle/>
          <a:p>
            <a:r>
              <a:rPr lang="en-US"/>
              <a:t>2017-12-19 </a:t>
            </a:r>
            <a:endParaRPr lang="en-US" dirty="0"/>
          </a:p>
        </p:txBody>
      </p:sp>
      <p:sp>
        <p:nvSpPr>
          <p:cNvPr id="6" name="Footer Placeholder 5"/>
          <p:cNvSpPr>
            <a:spLocks noGrp="1"/>
          </p:cNvSpPr>
          <p:nvPr>
            <p:ph type="ftr" sz="quarter" idx="12"/>
          </p:nvPr>
        </p:nvSpPr>
        <p:spPr/>
        <p:txBody>
          <a:bodyPr/>
          <a:lstStyle/>
          <a:p>
            <a:r>
              <a:rPr lang="en-US"/>
              <a:t> </a:t>
            </a:r>
            <a:endParaRPr lang="en-US" dirty="0"/>
          </a:p>
        </p:txBody>
      </p:sp>
      <p:sp>
        <p:nvSpPr>
          <p:cNvPr id="7" name="Slide Number Placeholder 6"/>
          <p:cNvSpPr>
            <a:spLocks noGrp="1"/>
          </p:cNvSpPr>
          <p:nvPr>
            <p:ph type="sldNum" sz="quarter" idx="13"/>
          </p:nvPr>
        </p:nvSpPr>
        <p:spPr/>
        <p:txBody>
          <a:bodyPr/>
          <a:lstStyle/>
          <a:p>
            <a:fld id="{DAC6322B-A5AD-4C85-B881-C651FB6EA2B0}" type="slidenum">
              <a:rPr lang="en-US" smtClean="0"/>
              <a:t>16</a:t>
            </a:fld>
            <a:endParaRPr lang="en-US" dirty="0"/>
          </a:p>
        </p:txBody>
      </p:sp>
    </p:spTree>
    <p:extLst>
      <p:ext uri="{BB962C8B-B14F-4D97-AF65-F5344CB8AC3E}">
        <p14:creationId xmlns:p14="http://schemas.microsoft.com/office/powerpoint/2010/main" val="2246610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 </a:t>
            </a:r>
            <a:endParaRPr lang="en-US" dirty="0"/>
          </a:p>
        </p:txBody>
      </p:sp>
      <p:sp>
        <p:nvSpPr>
          <p:cNvPr id="5" name="Date Placeholder 4"/>
          <p:cNvSpPr>
            <a:spLocks noGrp="1"/>
          </p:cNvSpPr>
          <p:nvPr>
            <p:ph type="dt" idx="11"/>
          </p:nvPr>
        </p:nvSpPr>
        <p:spPr/>
        <p:txBody>
          <a:bodyPr/>
          <a:lstStyle/>
          <a:p>
            <a:r>
              <a:rPr lang="en-US"/>
              <a:t>2017-12-19 </a:t>
            </a:r>
            <a:endParaRPr lang="en-US" dirty="0"/>
          </a:p>
        </p:txBody>
      </p:sp>
      <p:sp>
        <p:nvSpPr>
          <p:cNvPr id="6" name="Footer Placeholder 5"/>
          <p:cNvSpPr>
            <a:spLocks noGrp="1"/>
          </p:cNvSpPr>
          <p:nvPr>
            <p:ph type="ftr" sz="quarter" idx="12"/>
          </p:nvPr>
        </p:nvSpPr>
        <p:spPr/>
        <p:txBody>
          <a:bodyPr/>
          <a:lstStyle/>
          <a:p>
            <a:r>
              <a:rPr lang="en-US"/>
              <a:t> </a:t>
            </a:r>
            <a:endParaRPr lang="en-US" dirty="0"/>
          </a:p>
        </p:txBody>
      </p:sp>
      <p:sp>
        <p:nvSpPr>
          <p:cNvPr id="7" name="Slide Number Placeholder 6"/>
          <p:cNvSpPr>
            <a:spLocks noGrp="1"/>
          </p:cNvSpPr>
          <p:nvPr>
            <p:ph type="sldNum" sz="quarter" idx="13"/>
          </p:nvPr>
        </p:nvSpPr>
        <p:spPr/>
        <p:txBody>
          <a:bodyPr/>
          <a:lstStyle/>
          <a:p>
            <a:fld id="{39945F22-B0F0-46FA-90EC-6CF64D129F8E}" type="slidenum">
              <a:rPr lang="en-US" smtClean="0"/>
              <a:t>17</a:t>
            </a:fld>
            <a:endParaRPr lang="en-US" dirty="0"/>
          </a:p>
        </p:txBody>
      </p:sp>
    </p:spTree>
    <p:extLst>
      <p:ext uri="{BB962C8B-B14F-4D97-AF65-F5344CB8AC3E}">
        <p14:creationId xmlns:p14="http://schemas.microsoft.com/office/powerpoint/2010/main" val="2799822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Ericsson Hilda Light" panose="00000400000000000000" pitchFamily="2" charset="0"/>
                <a:ea typeface="+mn-ea"/>
                <a:cs typeface="+mn-cs"/>
              </a:rPr>
              <a:t>Then  I’d like to compare the mathematical notation for DFT and QFT. The DFT takes an complex vector with length N as an input, and has the output with the same length. </a:t>
            </a:r>
          </a:p>
          <a:p>
            <a:endParaRPr lang="en-US" sz="1200" b="0" i="0" u="none" strike="noStrike" kern="1200" baseline="0" dirty="0">
              <a:solidFill>
                <a:schemeClr val="tx1"/>
              </a:solidFill>
              <a:latin typeface="Ericsson Hilda Light" panose="00000400000000000000" pitchFamily="2" charset="0"/>
              <a:ea typeface="+mn-ea"/>
              <a:cs typeface="+mn-cs"/>
            </a:endParaRPr>
          </a:p>
          <a:p>
            <a:r>
              <a:rPr lang="en-US" sz="1200" b="0" i="0" u="none" strike="noStrike" kern="1200" baseline="0" dirty="0">
                <a:solidFill>
                  <a:schemeClr val="tx1"/>
                </a:solidFill>
                <a:latin typeface="Ericsson Hilda Light" panose="00000400000000000000" pitchFamily="2" charset="0"/>
                <a:ea typeface="+mn-ea"/>
                <a:cs typeface="+mn-cs"/>
              </a:rPr>
              <a:t>The QFT is exactly </a:t>
            </a:r>
            <a:r>
              <a:rPr lang="en-US" sz="1200" b="1" i="0" u="none" strike="noStrike" kern="1200" baseline="0" dirty="0">
                <a:solidFill>
                  <a:schemeClr val="tx1"/>
                </a:solidFill>
                <a:latin typeface="Ericsson Hilda Light" panose="00000400000000000000" pitchFamily="2" charset="0"/>
                <a:ea typeface="+mn-ea"/>
                <a:cs typeface="+mn-cs"/>
              </a:rPr>
              <a:t>the same transformation</a:t>
            </a:r>
            <a:r>
              <a:rPr lang="en-US" sz="1200" b="0" i="0" u="none" strike="noStrike" kern="1200" baseline="0" dirty="0">
                <a:solidFill>
                  <a:schemeClr val="tx1"/>
                </a:solidFill>
                <a:latin typeface="Ericsson Hilda Light" panose="00000400000000000000" pitchFamily="2" charset="0"/>
                <a:ea typeface="+mn-ea"/>
                <a:cs typeface="+mn-cs"/>
              </a:rPr>
              <a:t>. However the input and output is different. If we have a input for DFT with N bits and output with same length, it means that the length of corresponding QFT input and output should be length lower case of n, and their relationship is…</a:t>
            </a:r>
          </a:p>
          <a:p>
            <a:endParaRPr lang="en-US" sz="1200" b="0" i="0" u="none" strike="noStrike" kern="1200" baseline="0" dirty="0">
              <a:solidFill>
                <a:schemeClr val="tx1"/>
              </a:solidFill>
              <a:latin typeface="Ericsson Hilda Light" panose="00000400000000000000" pitchFamily="2" charset="0"/>
              <a:ea typeface="+mn-ea"/>
              <a:cs typeface="+mn-cs"/>
            </a:endParaRPr>
          </a:p>
          <a:p>
            <a:r>
              <a:rPr lang="en-US" sz="1200" b="0" i="0" u="none" strike="noStrike" kern="1200" baseline="0" dirty="0">
                <a:solidFill>
                  <a:schemeClr val="tx1"/>
                </a:solidFill>
                <a:latin typeface="Ericsson Hilda Light" panose="00000400000000000000" pitchFamily="2" charset="0"/>
                <a:ea typeface="+mn-ea"/>
                <a:cs typeface="+mn-cs"/>
              </a:rPr>
              <a:t>Thus QFT takes much less qubits, compared with DFT.</a:t>
            </a:r>
            <a:endParaRPr lang="sv-SE" sz="1200" b="0" i="0" u="none" strike="noStrike" kern="1200" baseline="0" dirty="0">
              <a:solidFill>
                <a:schemeClr val="tx1"/>
              </a:solidFill>
              <a:latin typeface="Ericsson Hilda Light" panose="00000400000000000000" pitchFamily="2" charset="0"/>
              <a:ea typeface="+mn-ea"/>
              <a:cs typeface="+mn-cs"/>
            </a:endParaRPr>
          </a:p>
          <a:p>
            <a:endParaRPr lang="sv-SE" altLang="zh-CN" sz="1200" b="0" i="0" u="none" strike="noStrike" kern="1200" baseline="0" dirty="0">
              <a:solidFill>
                <a:schemeClr val="tx1"/>
              </a:solidFill>
              <a:effectLst/>
              <a:latin typeface="Ericsson Hilda Light" panose="00000400000000000000" pitchFamily="2" charset="0"/>
              <a:ea typeface="+mn-ea"/>
              <a:cs typeface="+mn-cs"/>
            </a:endParaRPr>
          </a:p>
          <a:p>
            <a:endParaRPr lang="sv-SE" altLang="zh-CN" sz="1200" b="0" i="0" u="none" strike="noStrike" kern="1200" dirty="0">
              <a:solidFill>
                <a:schemeClr val="tx1"/>
              </a:solidFill>
              <a:effectLst/>
              <a:latin typeface="Ericsson Hilda Light" panose="00000400000000000000" pitchFamily="2" charset="0"/>
              <a:ea typeface="+mn-ea"/>
              <a:cs typeface="+mn-cs"/>
            </a:endParaRPr>
          </a:p>
        </p:txBody>
      </p:sp>
      <p:sp>
        <p:nvSpPr>
          <p:cNvPr id="4" name="Header Placeholder 3"/>
          <p:cNvSpPr>
            <a:spLocks noGrp="1"/>
          </p:cNvSpPr>
          <p:nvPr>
            <p:ph type="hdr" sz="quarter" idx="10"/>
          </p:nvPr>
        </p:nvSpPr>
        <p:spPr/>
        <p:txBody>
          <a:bodyPr/>
          <a:lstStyle/>
          <a:p>
            <a:r>
              <a:rPr lang="en-US"/>
              <a:t> </a:t>
            </a:r>
            <a:endParaRPr lang="en-US" dirty="0"/>
          </a:p>
        </p:txBody>
      </p:sp>
      <p:sp>
        <p:nvSpPr>
          <p:cNvPr id="5" name="Date Placeholder 4"/>
          <p:cNvSpPr>
            <a:spLocks noGrp="1"/>
          </p:cNvSpPr>
          <p:nvPr>
            <p:ph type="dt" idx="11"/>
          </p:nvPr>
        </p:nvSpPr>
        <p:spPr/>
        <p:txBody>
          <a:bodyPr/>
          <a:lstStyle/>
          <a:p>
            <a:r>
              <a:rPr lang="en-US"/>
              <a:t>2017-12-19 </a:t>
            </a:r>
            <a:endParaRPr lang="en-US" dirty="0"/>
          </a:p>
        </p:txBody>
      </p:sp>
      <p:sp>
        <p:nvSpPr>
          <p:cNvPr id="6" name="Footer Placeholder 5"/>
          <p:cNvSpPr>
            <a:spLocks noGrp="1"/>
          </p:cNvSpPr>
          <p:nvPr>
            <p:ph type="ftr" sz="quarter" idx="12"/>
          </p:nvPr>
        </p:nvSpPr>
        <p:spPr/>
        <p:txBody>
          <a:bodyPr/>
          <a:lstStyle/>
          <a:p>
            <a:r>
              <a:rPr lang="en-US"/>
              <a:t> </a:t>
            </a:r>
            <a:endParaRPr lang="en-US" dirty="0"/>
          </a:p>
        </p:txBody>
      </p:sp>
      <p:sp>
        <p:nvSpPr>
          <p:cNvPr id="7" name="Slide Number Placeholder 6"/>
          <p:cNvSpPr>
            <a:spLocks noGrp="1"/>
          </p:cNvSpPr>
          <p:nvPr>
            <p:ph type="sldNum" sz="quarter" idx="13"/>
          </p:nvPr>
        </p:nvSpPr>
        <p:spPr/>
        <p:txBody>
          <a:bodyPr/>
          <a:lstStyle/>
          <a:p>
            <a:fld id="{DAC6322B-A5AD-4C85-B881-C651FB6EA2B0}" type="slidenum">
              <a:rPr lang="en-US" smtClean="0"/>
              <a:t>3</a:t>
            </a:fld>
            <a:endParaRPr lang="en-US" dirty="0"/>
          </a:p>
        </p:txBody>
      </p:sp>
    </p:spTree>
    <p:extLst>
      <p:ext uri="{BB962C8B-B14F-4D97-AF65-F5344CB8AC3E}">
        <p14:creationId xmlns:p14="http://schemas.microsoft.com/office/powerpoint/2010/main" val="4208900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altLang="zh-CN" sz="1200" b="0" i="0" u="none" strike="noStrike" kern="1200" dirty="0">
                <a:solidFill>
                  <a:schemeClr val="tx1"/>
                </a:solidFill>
                <a:effectLst/>
                <a:latin typeface="Ericsson Hilda Light" panose="00000400000000000000" pitchFamily="2" charset="0"/>
                <a:ea typeface="+mn-ea"/>
                <a:cs typeface="+mn-cs"/>
              </a:rPr>
              <a:t>You probably already know that there are many quantum gates, which can transform quantum states to the other quantum states, and they are unitary operaters. Similarly, the QFT operation can also be realized by a unitary operator, which can  be written as the N by N matrix like this, where wn is...</a:t>
            </a:r>
          </a:p>
          <a:p>
            <a:endParaRPr lang="sv-SE" altLang="zh-CN" sz="1200" b="0" i="0" u="none" strike="noStrike" kern="1200" dirty="0">
              <a:solidFill>
                <a:schemeClr val="tx1"/>
              </a:solidFill>
              <a:effectLst/>
              <a:latin typeface="Ericsson Hilda Light" panose="00000400000000000000" pitchFamily="2" charset="0"/>
              <a:ea typeface="+mn-ea"/>
              <a:cs typeface="+mn-cs"/>
            </a:endParaRPr>
          </a:p>
          <a:p>
            <a:r>
              <a:rPr lang="sv-SE" altLang="zh-CN" sz="1200" b="0" i="0" u="none" strike="noStrike" kern="1200" dirty="0">
                <a:solidFill>
                  <a:schemeClr val="tx1"/>
                </a:solidFill>
                <a:effectLst/>
                <a:latin typeface="Ericsson Hilda Light" panose="00000400000000000000" pitchFamily="2" charset="0"/>
                <a:ea typeface="+mn-ea"/>
                <a:cs typeface="+mn-cs"/>
              </a:rPr>
              <a:t>Here is an example for a 2-qubit QFT gate.</a:t>
            </a:r>
          </a:p>
        </p:txBody>
      </p:sp>
      <p:sp>
        <p:nvSpPr>
          <p:cNvPr id="4" name="Header Placeholder 3"/>
          <p:cNvSpPr>
            <a:spLocks noGrp="1"/>
          </p:cNvSpPr>
          <p:nvPr>
            <p:ph type="hdr" sz="quarter" idx="10"/>
          </p:nvPr>
        </p:nvSpPr>
        <p:spPr/>
        <p:txBody>
          <a:bodyPr/>
          <a:lstStyle/>
          <a:p>
            <a:r>
              <a:rPr lang="en-US"/>
              <a:t> </a:t>
            </a:r>
            <a:endParaRPr lang="en-US" dirty="0"/>
          </a:p>
        </p:txBody>
      </p:sp>
      <p:sp>
        <p:nvSpPr>
          <p:cNvPr id="5" name="Date Placeholder 4"/>
          <p:cNvSpPr>
            <a:spLocks noGrp="1"/>
          </p:cNvSpPr>
          <p:nvPr>
            <p:ph type="dt" idx="11"/>
          </p:nvPr>
        </p:nvSpPr>
        <p:spPr/>
        <p:txBody>
          <a:bodyPr/>
          <a:lstStyle/>
          <a:p>
            <a:r>
              <a:rPr lang="en-US"/>
              <a:t>2017-12-19 </a:t>
            </a:r>
            <a:endParaRPr lang="en-US" dirty="0"/>
          </a:p>
        </p:txBody>
      </p:sp>
      <p:sp>
        <p:nvSpPr>
          <p:cNvPr id="6" name="Footer Placeholder 5"/>
          <p:cNvSpPr>
            <a:spLocks noGrp="1"/>
          </p:cNvSpPr>
          <p:nvPr>
            <p:ph type="ftr" sz="quarter" idx="12"/>
          </p:nvPr>
        </p:nvSpPr>
        <p:spPr/>
        <p:txBody>
          <a:bodyPr/>
          <a:lstStyle/>
          <a:p>
            <a:r>
              <a:rPr lang="en-US"/>
              <a:t> </a:t>
            </a:r>
            <a:endParaRPr lang="en-US" dirty="0"/>
          </a:p>
        </p:txBody>
      </p:sp>
      <p:sp>
        <p:nvSpPr>
          <p:cNvPr id="7" name="Slide Number Placeholder 6"/>
          <p:cNvSpPr>
            <a:spLocks noGrp="1"/>
          </p:cNvSpPr>
          <p:nvPr>
            <p:ph type="sldNum" sz="quarter" idx="13"/>
          </p:nvPr>
        </p:nvSpPr>
        <p:spPr/>
        <p:txBody>
          <a:bodyPr/>
          <a:lstStyle/>
          <a:p>
            <a:fld id="{DAC6322B-A5AD-4C85-B881-C651FB6EA2B0}" type="slidenum">
              <a:rPr lang="en-US" smtClean="0"/>
              <a:t>4</a:t>
            </a:fld>
            <a:endParaRPr lang="en-US" dirty="0"/>
          </a:p>
        </p:txBody>
      </p:sp>
    </p:spTree>
    <p:extLst>
      <p:ext uri="{BB962C8B-B14F-4D97-AF65-F5344CB8AC3E}">
        <p14:creationId xmlns:p14="http://schemas.microsoft.com/office/powerpoint/2010/main" val="1723516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altLang="zh-CN" sz="1200" b="0" i="0" u="none" strike="noStrike" kern="1200" dirty="0">
                <a:solidFill>
                  <a:schemeClr val="tx1"/>
                </a:solidFill>
                <a:effectLst/>
                <a:latin typeface="Ericsson Hilda Light" panose="00000400000000000000" pitchFamily="2" charset="0"/>
                <a:ea typeface="+mn-ea"/>
                <a:cs typeface="+mn-cs"/>
              </a:rPr>
              <a:t>And the QFT gate can be represented by a set of simpler quantum gates, which is like this. This is what we call the quantum circuit. </a:t>
            </a:r>
          </a:p>
          <a:p>
            <a:endParaRPr lang="sv-SE" altLang="zh-CN" sz="1200" b="0" i="0" u="none" strike="noStrike" kern="1200" dirty="0">
              <a:solidFill>
                <a:schemeClr val="tx1"/>
              </a:solidFill>
              <a:effectLst/>
              <a:latin typeface="Ericsson Hilda Light" panose="00000400000000000000" pitchFamily="2" charset="0"/>
              <a:ea typeface="+mn-ea"/>
              <a:cs typeface="+mn-cs"/>
            </a:endParaRPr>
          </a:p>
          <a:p>
            <a:r>
              <a:rPr lang="sv-SE" altLang="zh-CN" sz="1200" b="0" i="0" u="none" strike="noStrike" kern="1200" dirty="0">
                <a:solidFill>
                  <a:schemeClr val="tx1"/>
                </a:solidFill>
                <a:effectLst/>
                <a:latin typeface="Ericsson Hilda Light" panose="00000400000000000000" pitchFamily="2" charset="0"/>
                <a:ea typeface="+mn-ea"/>
                <a:cs typeface="+mn-cs"/>
              </a:rPr>
              <a:t>If you go through the mathematical derivation of this equation, you will find out that the layout of the circuit is corresponding with it.</a:t>
            </a:r>
          </a:p>
        </p:txBody>
      </p:sp>
      <p:sp>
        <p:nvSpPr>
          <p:cNvPr id="4" name="Header Placeholder 3"/>
          <p:cNvSpPr>
            <a:spLocks noGrp="1"/>
          </p:cNvSpPr>
          <p:nvPr>
            <p:ph type="hdr" sz="quarter" idx="10"/>
          </p:nvPr>
        </p:nvSpPr>
        <p:spPr/>
        <p:txBody>
          <a:bodyPr/>
          <a:lstStyle/>
          <a:p>
            <a:r>
              <a:rPr lang="en-US"/>
              <a:t> </a:t>
            </a:r>
            <a:endParaRPr lang="en-US" dirty="0"/>
          </a:p>
        </p:txBody>
      </p:sp>
      <p:sp>
        <p:nvSpPr>
          <p:cNvPr id="5" name="Date Placeholder 4"/>
          <p:cNvSpPr>
            <a:spLocks noGrp="1"/>
          </p:cNvSpPr>
          <p:nvPr>
            <p:ph type="dt" idx="11"/>
          </p:nvPr>
        </p:nvSpPr>
        <p:spPr/>
        <p:txBody>
          <a:bodyPr/>
          <a:lstStyle/>
          <a:p>
            <a:r>
              <a:rPr lang="en-US"/>
              <a:t>2017-12-19 </a:t>
            </a:r>
            <a:endParaRPr lang="en-US" dirty="0"/>
          </a:p>
        </p:txBody>
      </p:sp>
      <p:sp>
        <p:nvSpPr>
          <p:cNvPr id="6" name="Footer Placeholder 5"/>
          <p:cNvSpPr>
            <a:spLocks noGrp="1"/>
          </p:cNvSpPr>
          <p:nvPr>
            <p:ph type="ftr" sz="quarter" idx="12"/>
          </p:nvPr>
        </p:nvSpPr>
        <p:spPr/>
        <p:txBody>
          <a:bodyPr/>
          <a:lstStyle/>
          <a:p>
            <a:r>
              <a:rPr lang="en-US"/>
              <a:t> </a:t>
            </a:r>
            <a:endParaRPr lang="en-US" dirty="0"/>
          </a:p>
        </p:txBody>
      </p:sp>
      <p:sp>
        <p:nvSpPr>
          <p:cNvPr id="7" name="Slide Number Placeholder 6"/>
          <p:cNvSpPr>
            <a:spLocks noGrp="1"/>
          </p:cNvSpPr>
          <p:nvPr>
            <p:ph type="sldNum" sz="quarter" idx="13"/>
          </p:nvPr>
        </p:nvSpPr>
        <p:spPr/>
        <p:txBody>
          <a:bodyPr/>
          <a:lstStyle/>
          <a:p>
            <a:fld id="{DAC6322B-A5AD-4C85-B881-C651FB6EA2B0}" type="slidenum">
              <a:rPr lang="en-US" smtClean="0"/>
              <a:t>5</a:t>
            </a:fld>
            <a:endParaRPr lang="en-US" dirty="0"/>
          </a:p>
        </p:txBody>
      </p:sp>
    </p:spTree>
    <p:extLst>
      <p:ext uri="{BB962C8B-B14F-4D97-AF65-F5344CB8AC3E}">
        <p14:creationId xmlns:p14="http://schemas.microsoft.com/office/powerpoint/2010/main" val="1073236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altLang="zh-CN" sz="1200" b="0" i="0" u="none" strike="noStrike" kern="1200" dirty="0">
                <a:solidFill>
                  <a:schemeClr val="tx1"/>
                </a:solidFill>
                <a:effectLst/>
                <a:latin typeface="Ericsson Hilda Light" panose="00000400000000000000" pitchFamily="2" charset="0"/>
                <a:ea typeface="+mn-ea"/>
                <a:cs typeface="+mn-cs"/>
              </a:rPr>
              <a:t>And the QFT gate can be represented by a set of simpler quantum gates, which is like this. This is what we call the quantum circuit. </a:t>
            </a:r>
          </a:p>
          <a:p>
            <a:endParaRPr lang="sv-SE" altLang="zh-CN" sz="1200" b="0" i="0" u="none" strike="noStrike" kern="1200" dirty="0">
              <a:solidFill>
                <a:schemeClr val="tx1"/>
              </a:solidFill>
              <a:effectLst/>
              <a:latin typeface="Ericsson Hilda Light" panose="00000400000000000000" pitchFamily="2" charset="0"/>
              <a:ea typeface="+mn-ea"/>
              <a:cs typeface="+mn-cs"/>
            </a:endParaRPr>
          </a:p>
          <a:p>
            <a:r>
              <a:rPr lang="sv-SE" altLang="zh-CN" sz="1200" b="0" i="0" u="none" strike="noStrike" kern="1200" dirty="0">
                <a:solidFill>
                  <a:schemeClr val="tx1"/>
                </a:solidFill>
                <a:effectLst/>
                <a:latin typeface="Ericsson Hilda Light" panose="00000400000000000000" pitchFamily="2" charset="0"/>
                <a:ea typeface="+mn-ea"/>
                <a:cs typeface="+mn-cs"/>
              </a:rPr>
              <a:t>The Hadamard gate is widely used to create superposition. It can transform the 0 or 1 into a qubit that can stay in both 0 and 1 at the same time. And after we measure it, we can only get one state back with equal probability.</a:t>
            </a:r>
          </a:p>
          <a:p>
            <a:endParaRPr lang="sv-SE" altLang="zh-CN" sz="1200" b="0" i="0" u="none" strike="noStrike" kern="1200" dirty="0">
              <a:solidFill>
                <a:schemeClr val="tx1"/>
              </a:solidFill>
              <a:effectLst/>
              <a:latin typeface="Ericsson Hilda Light" panose="00000400000000000000" pitchFamily="2" charset="0"/>
              <a:ea typeface="+mn-ea"/>
              <a:cs typeface="+mn-cs"/>
            </a:endParaRPr>
          </a:p>
          <a:p>
            <a:r>
              <a:rPr lang="sv-SE" altLang="zh-CN" sz="1200" b="0" i="0" u="none" strike="noStrike" kern="1200" dirty="0">
                <a:solidFill>
                  <a:schemeClr val="tx1"/>
                </a:solidFill>
                <a:effectLst/>
                <a:latin typeface="Ericsson Hilda Light" panose="00000400000000000000" pitchFamily="2" charset="0"/>
                <a:ea typeface="+mn-ea"/>
                <a:cs typeface="+mn-cs"/>
              </a:rPr>
              <a:t>The controlled phase gate act on the target qubit, but is controlled by the control qubit. If the control qubit is 0, then the target qubit doesn’t make any change. However, if the control qubit is 1, the phase shift operator will be applied on the qubit.</a:t>
            </a:r>
          </a:p>
        </p:txBody>
      </p:sp>
      <p:sp>
        <p:nvSpPr>
          <p:cNvPr id="4" name="Header Placeholder 3"/>
          <p:cNvSpPr>
            <a:spLocks noGrp="1"/>
          </p:cNvSpPr>
          <p:nvPr>
            <p:ph type="hdr" sz="quarter" idx="10"/>
          </p:nvPr>
        </p:nvSpPr>
        <p:spPr/>
        <p:txBody>
          <a:bodyPr/>
          <a:lstStyle/>
          <a:p>
            <a:r>
              <a:rPr lang="en-US"/>
              <a:t> </a:t>
            </a:r>
            <a:endParaRPr lang="en-US" dirty="0"/>
          </a:p>
        </p:txBody>
      </p:sp>
      <p:sp>
        <p:nvSpPr>
          <p:cNvPr id="5" name="Date Placeholder 4"/>
          <p:cNvSpPr>
            <a:spLocks noGrp="1"/>
          </p:cNvSpPr>
          <p:nvPr>
            <p:ph type="dt" idx="11"/>
          </p:nvPr>
        </p:nvSpPr>
        <p:spPr/>
        <p:txBody>
          <a:bodyPr/>
          <a:lstStyle/>
          <a:p>
            <a:r>
              <a:rPr lang="en-US"/>
              <a:t>2017-12-19 </a:t>
            </a:r>
            <a:endParaRPr lang="en-US" dirty="0"/>
          </a:p>
        </p:txBody>
      </p:sp>
      <p:sp>
        <p:nvSpPr>
          <p:cNvPr id="6" name="Footer Placeholder 5"/>
          <p:cNvSpPr>
            <a:spLocks noGrp="1"/>
          </p:cNvSpPr>
          <p:nvPr>
            <p:ph type="ftr" sz="quarter" idx="12"/>
          </p:nvPr>
        </p:nvSpPr>
        <p:spPr/>
        <p:txBody>
          <a:bodyPr/>
          <a:lstStyle/>
          <a:p>
            <a:r>
              <a:rPr lang="en-US"/>
              <a:t> </a:t>
            </a:r>
            <a:endParaRPr lang="en-US" dirty="0"/>
          </a:p>
        </p:txBody>
      </p:sp>
      <p:sp>
        <p:nvSpPr>
          <p:cNvPr id="7" name="Slide Number Placeholder 6"/>
          <p:cNvSpPr>
            <a:spLocks noGrp="1"/>
          </p:cNvSpPr>
          <p:nvPr>
            <p:ph type="sldNum" sz="quarter" idx="13"/>
          </p:nvPr>
        </p:nvSpPr>
        <p:spPr/>
        <p:txBody>
          <a:bodyPr/>
          <a:lstStyle/>
          <a:p>
            <a:fld id="{DAC6322B-A5AD-4C85-B881-C651FB6EA2B0}" type="slidenum">
              <a:rPr lang="en-US" smtClean="0"/>
              <a:t>6</a:t>
            </a:fld>
            <a:endParaRPr lang="en-US" dirty="0"/>
          </a:p>
        </p:txBody>
      </p:sp>
    </p:spTree>
    <p:extLst>
      <p:ext uri="{BB962C8B-B14F-4D97-AF65-F5344CB8AC3E}">
        <p14:creationId xmlns:p14="http://schemas.microsoft.com/office/powerpoint/2010/main" val="4224407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altLang="zh-CN" sz="1200" b="0" i="0" u="none" strike="noStrike" kern="1200" dirty="0">
                <a:solidFill>
                  <a:schemeClr val="tx1"/>
                </a:solidFill>
                <a:effectLst/>
                <a:latin typeface="Ericsson Hilda Light" panose="00000400000000000000" pitchFamily="2" charset="0"/>
                <a:ea typeface="+mn-ea"/>
                <a:cs typeface="+mn-cs"/>
              </a:rPr>
              <a:t>Even though a viable quantum computer doesn’t even exist yet, there are still several ways for us to get involved.</a:t>
            </a:r>
          </a:p>
          <a:p>
            <a:endParaRPr lang="sv-SE" altLang="zh-CN" sz="1200" b="0" i="0" u="none" strike="noStrike" kern="1200" dirty="0">
              <a:solidFill>
                <a:schemeClr val="tx1"/>
              </a:solidFill>
              <a:effectLst/>
              <a:latin typeface="Ericsson Hilda Light" panose="00000400000000000000" pitchFamily="2" charset="0"/>
              <a:ea typeface="+mn-ea"/>
              <a:cs typeface="+mn-cs"/>
            </a:endParaRPr>
          </a:p>
          <a:p>
            <a:r>
              <a:rPr lang="sv-SE" altLang="zh-CN" sz="1200" b="0" i="0" u="none" strike="noStrike" kern="1200" dirty="0">
                <a:solidFill>
                  <a:schemeClr val="tx1"/>
                </a:solidFill>
                <a:effectLst/>
                <a:latin typeface="Ericsson Hilda Light" panose="00000400000000000000" pitchFamily="2" charset="0"/>
                <a:ea typeface="+mn-ea"/>
                <a:cs typeface="+mn-cs"/>
              </a:rPr>
              <a:t>For example, the Q# designed by Microsoft. It needs C# as a driver, and we can just use Visual Studio for programming.</a:t>
            </a:r>
          </a:p>
          <a:p>
            <a:r>
              <a:rPr lang="sv-SE" altLang="zh-CN" sz="1200" b="0" i="0" u="none" strike="noStrike" kern="1200" dirty="0">
                <a:solidFill>
                  <a:schemeClr val="tx1"/>
                </a:solidFill>
                <a:effectLst/>
                <a:latin typeface="Ericsson Hilda Light" panose="00000400000000000000" pitchFamily="2" charset="0"/>
                <a:ea typeface="+mn-ea"/>
                <a:cs typeface="+mn-cs"/>
              </a:rPr>
              <a:t>Yao.jl is a package based on Julia developed by a Chinese team. </a:t>
            </a:r>
          </a:p>
          <a:p>
            <a:r>
              <a:rPr lang="sv-SE" altLang="zh-CN" sz="1200" b="0" i="0" u="none" strike="noStrike" kern="1200" dirty="0">
                <a:solidFill>
                  <a:schemeClr val="tx1"/>
                </a:solidFill>
                <a:effectLst/>
                <a:latin typeface="Ericsson Hilda Light" panose="00000400000000000000" pitchFamily="2" charset="0"/>
                <a:ea typeface="+mn-ea"/>
                <a:cs typeface="+mn-cs"/>
              </a:rPr>
              <a:t>And there are also several open source quantum computing framework based on python, such as QISKit, PyQuil and ProjectQ.</a:t>
            </a:r>
          </a:p>
          <a:p>
            <a:endParaRPr lang="sv-SE" altLang="zh-CN" sz="1200" b="0" i="0" u="none" strike="noStrike" kern="1200" dirty="0">
              <a:solidFill>
                <a:schemeClr val="tx1"/>
              </a:solidFill>
              <a:effectLst/>
              <a:latin typeface="Ericsson Hilda Light" panose="00000400000000000000" pitchFamily="2" charset="0"/>
              <a:ea typeface="+mn-ea"/>
              <a:cs typeface="+mn-cs"/>
            </a:endParaRPr>
          </a:p>
          <a:p>
            <a:r>
              <a:rPr lang="sv-SE" altLang="zh-CN" sz="1200" b="0" i="0" u="none" strike="noStrike" kern="1200" dirty="0">
                <a:solidFill>
                  <a:schemeClr val="tx1"/>
                </a:solidFill>
                <a:effectLst/>
                <a:latin typeface="Ericsson Hilda Light" panose="00000400000000000000" pitchFamily="2" charset="0"/>
                <a:ea typeface="+mn-ea"/>
                <a:cs typeface="+mn-cs"/>
              </a:rPr>
              <a:t>Among these I found the QISKit designed by IBM is the easiest to use. It includes not only the quantum gates, but some tools to draw quantum circuits. And becasue it’s based on Python, we can use Matplotlib to realize the visualization of results. And QISKit has opened a cloud service to public, allowing us to freely run quantum algorithms on a real quantum chip.</a:t>
            </a:r>
          </a:p>
        </p:txBody>
      </p:sp>
      <p:sp>
        <p:nvSpPr>
          <p:cNvPr id="4" name="Header Placeholder 3"/>
          <p:cNvSpPr>
            <a:spLocks noGrp="1"/>
          </p:cNvSpPr>
          <p:nvPr>
            <p:ph type="hdr" sz="quarter" idx="10"/>
          </p:nvPr>
        </p:nvSpPr>
        <p:spPr/>
        <p:txBody>
          <a:bodyPr/>
          <a:lstStyle/>
          <a:p>
            <a:r>
              <a:rPr lang="en-US"/>
              <a:t> </a:t>
            </a:r>
            <a:endParaRPr lang="en-US" dirty="0"/>
          </a:p>
        </p:txBody>
      </p:sp>
      <p:sp>
        <p:nvSpPr>
          <p:cNvPr id="5" name="Date Placeholder 4"/>
          <p:cNvSpPr>
            <a:spLocks noGrp="1"/>
          </p:cNvSpPr>
          <p:nvPr>
            <p:ph type="dt" idx="11"/>
          </p:nvPr>
        </p:nvSpPr>
        <p:spPr/>
        <p:txBody>
          <a:bodyPr/>
          <a:lstStyle/>
          <a:p>
            <a:r>
              <a:rPr lang="en-US"/>
              <a:t>2017-12-19 </a:t>
            </a:r>
            <a:endParaRPr lang="en-US" dirty="0"/>
          </a:p>
        </p:txBody>
      </p:sp>
      <p:sp>
        <p:nvSpPr>
          <p:cNvPr id="6" name="Footer Placeholder 5"/>
          <p:cNvSpPr>
            <a:spLocks noGrp="1"/>
          </p:cNvSpPr>
          <p:nvPr>
            <p:ph type="ftr" sz="quarter" idx="12"/>
          </p:nvPr>
        </p:nvSpPr>
        <p:spPr/>
        <p:txBody>
          <a:bodyPr/>
          <a:lstStyle/>
          <a:p>
            <a:r>
              <a:rPr lang="en-US"/>
              <a:t> </a:t>
            </a:r>
            <a:endParaRPr lang="en-US" dirty="0"/>
          </a:p>
        </p:txBody>
      </p:sp>
      <p:sp>
        <p:nvSpPr>
          <p:cNvPr id="7" name="Slide Number Placeholder 6"/>
          <p:cNvSpPr>
            <a:spLocks noGrp="1"/>
          </p:cNvSpPr>
          <p:nvPr>
            <p:ph type="sldNum" sz="quarter" idx="13"/>
          </p:nvPr>
        </p:nvSpPr>
        <p:spPr/>
        <p:txBody>
          <a:bodyPr/>
          <a:lstStyle/>
          <a:p>
            <a:fld id="{DAC6322B-A5AD-4C85-B881-C651FB6EA2B0}" type="slidenum">
              <a:rPr lang="en-US" smtClean="0"/>
              <a:t>7</a:t>
            </a:fld>
            <a:endParaRPr lang="en-US" dirty="0"/>
          </a:p>
        </p:txBody>
      </p:sp>
    </p:spTree>
    <p:extLst>
      <p:ext uri="{BB962C8B-B14F-4D97-AF65-F5344CB8AC3E}">
        <p14:creationId xmlns:p14="http://schemas.microsoft.com/office/powerpoint/2010/main" val="1610973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altLang="zh-CN" sz="1200" b="0" i="0" u="none" strike="noStrike" kern="1200" dirty="0">
                <a:solidFill>
                  <a:schemeClr val="tx1"/>
                </a:solidFill>
                <a:effectLst/>
                <a:latin typeface="Ericsson Hilda Light" panose="00000400000000000000" pitchFamily="2" charset="0"/>
                <a:ea typeface="+mn-ea"/>
                <a:cs typeface="+mn-cs"/>
              </a:rPr>
              <a:t>Now we know the principle of QFT, thus we can implement it and compare it with classical algorithm. FFT is the fastest classical algorithm for discrete fourier transform. Thus I would like to compare it with the quantum Fourier transform. This is the structure.</a:t>
            </a:r>
          </a:p>
          <a:p>
            <a:endParaRPr lang="sv-SE" altLang="zh-CN" sz="1200" b="0" i="0" u="none" strike="noStrike" kern="1200" dirty="0">
              <a:solidFill>
                <a:schemeClr val="tx1"/>
              </a:solidFill>
              <a:effectLst/>
              <a:latin typeface="Ericsson Hilda Light" panose="00000400000000000000" pitchFamily="2" charset="0"/>
              <a:ea typeface="+mn-ea"/>
              <a:cs typeface="+mn-cs"/>
            </a:endParaRPr>
          </a:p>
          <a:p>
            <a:r>
              <a:rPr lang="sv-SE" altLang="zh-CN" sz="1200" b="0" i="0" u="none" strike="noStrike" kern="1200" dirty="0">
                <a:solidFill>
                  <a:schemeClr val="tx1"/>
                </a:solidFill>
                <a:effectLst/>
                <a:latin typeface="Ericsson Hilda Light" panose="00000400000000000000" pitchFamily="2" charset="0"/>
                <a:ea typeface="+mn-ea"/>
                <a:cs typeface="+mn-cs"/>
              </a:rPr>
              <a:t>If we input a bit string 0100 0000 into the FFT system, it is equal to we input a qubit string 001 into QFT system. The relationship between input bitstring and qubit string is very similar to the one-hot encoding in Machine learning. We get a 1 in the 1st position here, so we input a binary 1 there. </a:t>
            </a:r>
          </a:p>
          <a:p>
            <a:endParaRPr lang="sv-SE" altLang="zh-CN" sz="1200" b="0" i="0" u="none" strike="noStrike" kern="1200" dirty="0">
              <a:solidFill>
                <a:schemeClr val="tx1"/>
              </a:solidFill>
              <a:effectLst/>
              <a:latin typeface="Ericsson Hilda Light" panose="00000400000000000000"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altLang="zh-CN" sz="1200" b="0" i="0" u="none" strike="noStrike" kern="1200" dirty="0">
                <a:solidFill>
                  <a:schemeClr val="tx1"/>
                </a:solidFill>
                <a:effectLst/>
                <a:latin typeface="Ericsson Hilda Light" panose="00000400000000000000" pitchFamily="2" charset="0"/>
                <a:ea typeface="+mn-ea"/>
                <a:cs typeface="+mn-cs"/>
              </a:rPr>
              <a:t>And for QFT system, we can choose to use our local laptop as a simulator, or get access to IBM’s quantum chip remotely.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altLang="zh-CN" sz="1200" b="0" i="0" u="none" strike="noStrike" kern="1200" dirty="0">
              <a:solidFill>
                <a:schemeClr val="tx1"/>
              </a:solidFill>
              <a:effectLst/>
              <a:latin typeface="Ericsson Hilda Light" panose="00000400000000000000"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altLang="zh-CN" sz="1200" b="0" i="0" u="none" strike="noStrike" kern="1200" dirty="0">
                <a:solidFill>
                  <a:schemeClr val="tx1"/>
                </a:solidFill>
                <a:effectLst/>
                <a:latin typeface="Ericsson Hilda Light" panose="00000400000000000000" pitchFamily="2" charset="0"/>
                <a:ea typeface="+mn-ea"/>
                <a:cs typeface="+mn-cs"/>
              </a:rPr>
              <a:t>The first step for this experiment is to compare the output of two systems, to see if their results are they same. </a:t>
            </a:r>
          </a:p>
          <a:p>
            <a:pPr marL="0" marR="0" lvl="0" indent="0" algn="l" defTabSz="914400" rtl="0" eaLnBrk="1" fontAlgn="auto" latinLnBrk="0" hangingPunct="1">
              <a:lnSpc>
                <a:spcPct val="100000"/>
              </a:lnSpc>
              <a:spcBef>
                <a:spcPts val="0"/>
              </a:spcBef>
              <a:spcAft>
                <a:spcPts val="0"/>
              </a:spcAft>
              <a:buClrTx/>
              <a:buSzTx/>
              <a:buFontTx/>
              <a:buNone/>
              <a:tabLst/>
              <a:defRPr/>
            </a:pPr>
            <a:r>
              <a:rPr lang="sv-SE" altLang="zh-CN" sz="1200" b="0" i="0" u="none" strike="noStrike" kern="1200" dirty="0">
                <a:solidFill>
                  <a:schemeClr val="tx1"/>
                </a:solidFill>
                <a:effectLst/>
                <a:latin typeface="Ericsson Hilda Light" panose="00000400000000000000" pitchFamily="2" charset="0"/>
                <a:ea typeface="+mn-ea"/>
                <a:cs typeface="+mn-cs"/>
              </a:rPr>
              <a:t>Result shows that the two system have the same output. Attention: QFT has the same output with iFFT, while iQFT has the same output with FFT (compare the wavefunction). I read this from some websites, but still haven’t figured out why.</a:t>
            </a:r>
          </a:p>
        </p:txBody>
      </p:sp>
      <p:sp>
        <p:nvSpPr>
          <p:cNvPr id="4" name="Header Placeholder 3"/>
          <p:cNvSpPr>
            <a:spLocks noGrp="1"/>
          </p:cNvSpPr>
          <p:nvPr>
            <p:ph type="hdr" sz="quarter" idx="10"/>
          </p:nvPr>
        </p:nvSpPr>
        <p:spPr/>
        <p:txBody>
          <a:bodyPr/>
          <a:lstStyle/>
          <a:p>
            <a:r>
              <a:rPr lang="en-US"/>
              <a:t> </a:t>
            </a:r>
            <a:endParaRPr lang="en-US" dirty="0"/>
          </a:p>
        </p:txBody>
      </p:sp>
      <p:sp>
        <p:nvSpPr>
          <p:cNvPr id="5" name="Date Placeholder 4"/>
          <p:cNvSpPr>
            <a:spLocks noGrp="1"/>
          </p:cNvSpPr>
          <p:nvPr>
            <p:ph type="dt" idx="11"/>
          </p:nvPr>
        </p:nvSpPr>
        <p:spPr/>
        <p:txBody>
          <a:bodyPr/>
          <a:lstStyle/>
          <a:p>
            <a:r>
              <a:rPr lang="en-US"/>
              <a:t>2017-12-19 </a:t>
            </a:r>
            <a:endParaRPr lang="en-US" dirty="0"/>
          </a:p>
        </p:txBody>
      </p:sp>
      <p:sp>
        <p:nvSpPr>
          <p:cNvPr id="6" name="Footer Placeholder 5"/>
          <p:cNvSpPr>
            <a:spLocks noGrp="1"/>
          </p:cNvSpPr>
          <p:nvPr>
            <p:ph type="ftr" sz="quarter" idx="12"/>
          </p:nvPr>
        </p:nvSpPr>
        <p:spPr/>
        <p:txBody>
          <a:bodyPr/>
          <a:lstStyle/>
          <a:p>
            <a:r>
              <a:rPr lang="en-US"/>
              <a:t> </a:t>
            </a:r>
            <a:endParaRPr lang="en-US" dirty="0"/>
          </a:p>
        </p:txBody>
      </p:sp>
      <p:sp>
        <p:nvSpPr>
          <p:cNvPr id="7" name="Slide Number Placeholder 6"/>
          <p:cNvSpPr>
            <a:spLocks noGrp="1"/>
          </p:cNvSpPr>
          <p:nvPr>
            <p:ph type="sldNum" sz="quarter" idx="13"/>
          </p:nvPr>
        </p:nvSpPr>
        <p:spPr/>
        <p:txBody>
          <a:bodyPr/>
          <a:lstStyle/>
          <a:p>
            <a:fld id="{DAC6322B-A5AD-4C85-B881-C651FB6EA2B0}" type="slidenum">
              <a:rPr lang="en-US" smtClean="0"/>
              <a:t>8</a:t>
            </a:fld>
            <a:endParaRPr lang="en-US" dirty="0"/>
          </a:p>
        </p:txBody>
      </p:sp>
    </p:spTree>
    <p:extLst>
      <p:ext uri="{BB962C8B-B14F-4D97-AF65-F5344CB8AC3E}">
        <p14:creationId xmlns:p14="http://schemas.microsoft.com/office/powerpoint/2010/main" val="798777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altLang="zh-CN" sz="1200" b="0" i="0" u="none" strike="noStrike" kern="1200" dirty="0">
                <a:solidFill>
                  <a:schemeClr val="tx1"/>
                </a:solidFill>
                <a:effectLst/>
                <a:latin typeface="Ericsson Hilda Light" panose="00000400000000000000" pitchFamily="2" charset="0"/>
                <a:ea typeface="+mn-ea"/>
                <a:cs typeface="+mn-cs"/>
              </a:rPr>
              <a:t>But when I try to compare the actual running time of QFT and FFT, I met a problem. I try to measure the running time of QFT on the quantum chip. But what we measure is with another term, queuing time. </a:t>
            </a:r>
          </a:p>
          <a:p>
            <a:endParaRPr lang="sv-SE" altLang="zh-CN" sz="1200" b="0" i="0" u="none" strike="noStrike" kern="1200" dirty="0">
              <a:solidFill>
                <a:schemeClr val="tx1"/>
              </a:solidFill>
              <a:effectLst/>
              <a:latin typeface="Ericsson Hilda Light" panose="00000400000000000000" pitchFamily="2" charset="0"/>
              <a:ea typeface="+mn-ea"/>
              <a:cs typeface="+mn-cs"/>
            </a:endParaRPr>
          </a:p>
          <a:p>
            <a:r>
              <a:rPr lang="sv-SE" altLang="zh-CN" sz="1200" b="0" i="0" u="none" strike="noStrike" kern="1200" dirty="0">
                <a:solidFill>
                  <a:schemeClr val="tx1"/>
                </a:solidFill>
                <a:effectLst/>
                <a:latin typeface="Ericsson Hilda Light" panose="00000400000000000000" pitchFamily="2" charset="0"/>
                <a:ea typeface="+mn-ea"/>
                <a:cs typeface="+mn-cs"/>
              </a:rPr>
              <a:t>So I try to measure the queuing time by running a null operation on this quantum chip. However the queuing time is very long, more than 10 seconds. But the time for running a FFT process is only around 3 microseconds. Thus there must be a huge error in our measurement. We need to search for further solution.</a:t>
            </a:r>
          </a:p>
          <a:p>
            <a:endParaRPr lang="sv-SE" altLang="zh-CN" sz="1200" b="0" i="0" u="none" strike="noStrike" kern="1200" dirty="0">
              <a:solidFill>
                <a:schemeClr val="tx1"/>
              </a:solidFill>
              <a:effectLst/>
              <a:latin typeface="Ericsson Hilda Light" panose="00000400000000000000" pitchFamily="2" charset="0"/>
              <a:ea typeface="+mn-ea"/>
              <a:cs typeface="+mn-cs"/>
            </a:endParaRPr>
          </a:p>
        </p:txBody>
      </p:sp>
      <p:sp>
        <p:nvSpPr>
          <p:cNvPr id="4" name="Header Placeholder 3"/>
          <p:cNvSpPr>
            <a:spLocks noGrp="1"/>
          </p:cNvSpPr>
          <p:nvPr>
            <p:ph type="hdr" sz="quarter" idx="10"/>
          </p:nvPr>
        </p:nvSpPr>
        <p:spPr/>
        <p:txBody>
          <a:bodyPr/>
          <a:lstStyle/>
          <a:p>
            <a:r>
              <a:rPr lang="en-US"/>
              <a:t> </a:t>
            </a:r>
            <a:endParaRPr lang="en-US" dirty="0"/>
          </a:p>
        </p:txBody>
      </p:sp>
      <p:sp>
        <p:nvSpPr>
          <p:cNvPr id="5" name="Date Placeholder 4"/>
          <p:cNvSpPr>
            <a:spLocks noGrp="1"/>
          </p:cNvSpPr>
          <p:nvPr>
            <p:ph type="dt" idx="11"/>
          </p:nvPr>
        </p:nvSpPr>
        <p:spPr/>
        <p:txBody>
          <a:bodyPr/>
          <a:lstStyle/>
          <a:p>
            <a:r>
              <a:rPr lang="en-US"/>
              <a:t>2017-12-19 </a:t>
            </a:r>
            <a:endParaRPr lang="en-US" dirty="0"/>
          </a:p>
        </p:txBody>
      </p:sp>
      <p:sp>
        <p:nvSpPr>
          <p:cNvPr id="6" name="Footer Placeholder 5"/>
          <p:cNvSpPr>
            <a:spLocks noGrp="1"/>
          </p:cNvSpPr>
          <p:nvPr>
            <p:ph type="ftr" sz="quarter" idx="12"/>
          </p:nvPr>
        </p:nvSpPr>
        <p:spPr/>
        <p:txBody>
          <a:bodyPr/>
          <a:lstStyle/>
          <a:p>
            <a:r>
              <a:rPr lang="en-US"/>
              <a:t> </a:t>
            </a:r>
            <a:endParaRPr lang="en-US" dirty="0"/>
          </a:p>
        </p:txBody>
      </p:sp>
      <p:sp>
        <p:nvSpPr>
          <p:cNvPr id="7" name="Slide Number Placeholder 6"/>
          <p:cNvSpPr>
            <a:spLocks noGrp="1"/>
          </p:cNvSpPr>
          <p:nvPr>
            <p:ph type="sldNum" sz="quarter" idx="13"/>
          </p:nvPr>
        </p:nvSpPr>
        <p:spPr/>
        <p:txBody>
          <a:bodyPr/>
          <a:lstStyle/>
          <a:p>
            <a:fld id="{DAC6322B-A5AD-4C85-B881-C651FB6EA2B0}" type="slidenum">
              <a:rPr lang="en-US" smtClean="0"/>
              <a:t>9</a:t>
            </a:fld>
            <a:endParaRPr lang="en-US" dirty="0"/>
          </a:p>
        </p:txBody>
      </p:sp>
    </p:spTree>
    <p:extLst>
      <p:ext uri="{BB962C8B-B14F-4D97-AF65-F5344CB8AC3E}">
        <p14:creationId xmlns:p14="http://schemas.microsoft.com/office/powerpoint/2010/main" val="1972384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ltLang="zh-CN" sz="1200" b="0" i="0" u="none" strike="noStrike" kern="1200" dirty="0">
              <a:solidFill>
                <a:schemeClr val="tx1"/>
              </a:solidFill>
              <a:effectLst/>
              <a:latin typeface="Ericsson Hilda Light" panose="00000400000000000000" pitchFamily="2" charset="0"/>
              <a:ea typeface="+mn-ea"/>
              <a:cs typeface="+mn-cs"/>
            </a:endParaRPr>
          </a:p>
          <a:p>
            <a:r>
              <a:rPr lang="sv-SE" altLang="zh-CN" sz="1200" b="0" i="0" u="none" strike="noStrike" kern="1200" dirty="0">
                <a:solidFill>
                  <a:schemeClr val="tx1"/>
                </a:solidFill>
                <a:effectLst/>
                <a:latin typeface="Ericsson Hilda Light" panose="00000400000000000000" pitchFamily="2" charset="0"/>
                <a:ea typeface="+mn-ea"/>
                <a:cs typeface="+mn-cs"/>
              </a:rPr>
              <a:t>For example in our 3-qubit experiment, there are in total 6 sigle qubit gates, and this circuit eliminate a 2-qubit gate, which is to SWAP ´the first and third gate. Then the estimated running time for this circuit is 160ns.</a:t>
            </a:r>
          </a:p>
          <a:p>
            <a:endParaRPr lang="sv-SE" altLang="zh-CN" sz="1200" b="0" i="0" u="none" strike="noStrike" kern="1200" dirty="0">
              <a:solidFill>
                <a:schemeClr val="tx1"/>
              </a:solidFill>
              <a:effectLst/>
              <a:latin typeface="Ericsson Hilda Light" panose="00000400000000000000" pitchFamily="2" charset="0"/>
              <a:ea typeface="+mn-ea"/>
              <a:cs typeface="+mn-cs"/>
            </a:endParaRPr>
          </a:p>
          <a:p>
            <a:r>
              <a:rPr lang="sv-SE" altLang="zh-CN" sz="1200" b="0" i="0" u="none" strike="noStrike" kern="1200" dirty="0">
                <a:solidFill>
                  <a:schemeClr val="tx1"/>
                </a:solidFill>
                <a:effectLst/>
                <a:latin typeface="Ericsson Hilda Light" panose="00000400000000000000" pitchFamily="2" charset="0"/>
                <a:ea typeface="+mn-ea"/>
                <a:cs typeface="+mn-cs"/>
              </a:rPr>
              <a:t>Later we can do more experiments on the comparison of QFT and FFT, to use different number of qubits and draw a curve to see if there is an exponential speedup.</a:t>
            </a:r>
          </a:p>
        </p:txBody>
      </p:sp>
      <p:sp>
        <p:nvSpPr>
          <p:cNvPr id="4" name="Header Placeholder 3"/>
          <p:cNvSpPr>
            <a:spLocks noGrp="1"/>
          </p:cNvSpPr>
          <p:nvPr>
            <p:ph type="hdr" sz="quarter" idx="10"/>
          </p:nvPr>
        </p:nvSpPr>
        <p:spPr/>
        <p:txBody>
          <a:bodyPr/>
          <a:lstStyle/>
          <a:p>
            <a:r>
              <a:rPr lang="en-US"/>
              <a:t> </a:t>
            </a:r>
            <a:endParaRPr lang="en-US" dirty="0"/>
          </a:p>
        </p:txBody>
      </p:sp>
      <p:sp>
        <p:nvSpPr>
          <p:cNvPr id="5" name="Date Placeholder 4"/>
          <p:cNvSpPr>
            <a:spLocks noGrp="1"/>
          </p:cNvSpPr>
          <p:nvPr>
            <p:ph type="dt" idx="11"/>
          </p:nvPr>
        </p:nvSpPr>
        <p:spPr/>
        <p:txBody>
          <a:bodyPr/>
          <a:lstStyle/>
          <a:p>
            <a:r>
              <a:rPr lang="en-US"/>
              <a:t>2017-12-19 </a:t>
            </a:r>
            <a:endParaRPr lang="en-US" dirty="0"/>
          </a:p>
        </p:txBody>
      </p:sp>
      <p:sp>
        <p:nvSpPr>
          <p:cNvPr id="6" name="Footer Placeholder 5"/>
          <p:cNvSpPr>
            <a:spLocks noGrp="1"/>
          </p:cNvSpPr>
          <p:nvPr>
            <p:ph type="ftr" sz="quarter" idx="12"/>
          </p:nvPr>
        </p:nvSpPr>
        <p:spPr/>
        <p:txBody>
          <a:bodyPr/>
          <a:lstStyle/>
          <a:p>
            <a:r>
              <a:rPr lang="en-US"/>
              <a:t> </a:t>
            </a:r>
            <a:endParaRPr lang="en-US" dirty="0"/>
          </a:p>
        </p:txBody>
      </p:sp>
      <p:sp>
        <p:nvSpPr>
          <p:cNvPr id="7" name="Slide Number Placeholder 6"/>
          <p:cNvSpPr>
            <a:spLocks noGrp="1"/>
          </p:cNvSpPr>
          <p:nvPr>
            <p:ph type="sldNum" sz="quarter" idx="13"/>
          </p:nvPr>
        </p:nvSpPr>
        <p:spPr/>
        <p:txBody>
          <a:bodyPr/>
          <a:lstStyle/>
          <a:p>
            <a:fld id="{DAC6322B-A5AD-4C85-B881-C651FB6EA2B0}" type="slidenum">
              <a:rPr lang="en-US" smtClean="0"/>
              <a:t>10</a:t>
            </a:fld>
            <a:endParaRPr lang="en-US" dirty="0"/>
          </a:p>
        </p:txBody>
      </p:sp>
    </p:spTree>
    <p:extLst>
      <p:ext uri="{BB962C8B-B14F-4D97-AF65-F5344CB8AC3E}">
        <p14:creationId xmlns:p14="http://schemas.microsoft.com/office/powerpoint/2010/main" val="320153804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479425" y="476250"/>
            <a:ext cx="8353426" cy="3457576"/>
          </a:xfrm>
        </p:spPr>
        <p:txBody>
          <a:bodyPr/>
          <a:lstStyle>
            <a:lvl1pPr>
              <a:lnSpc>
                <a:spcPct val="85000"/>
              </a:lnSpc>
              <a:defRPr sz="6000" b="0" kern="1400" spc="-160" baseline="0">
                <a:latin typeface="+mj-lt"/>
              </a:defRPr>
            </a:lvl1pPr>
          </a:lstStyle>
          <a:p>
            <a:r>
              <a:rPr lang="en-US" dirty="0"/>
              <a:t>Presentation title,</a:t>
            </a:r>
            <a:br>
              <a:rPr lang="en-US" dirty="0"/>
            </a:br>
            <a:r>
              <a:rPr lang="en-US" dirty="0"/>
              <a:t>Ericsson Hilda Light 60pt,</a:t>
            </a:r>
            <a:br>
              <a:rPr lang="en-US" dirty="0"/>
            </a:br>
            <a:r>
              <a:rPr lang="en-US" dirty="0"/>
              <a:t>Ericsson Black,</a:t>
            </a:r>
            <a:br>
              <a:rPr lang="en-US" dirty="0"/>
            </a:br>
            <a:r>
              <a:rPr lang="en-US" dirty="0"/>
              <a:t>max 4-lines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Presentation description/subtitle</a:t>
            </a:r>
            <a:br>
              <a:rPr lang="en-US" dirty="0"/>
            </a:br>
            <a:r>
              <a:rPr lang="en-US" dirty="0"/>
              <a:t>Ericsson Hilda 20pt</a:t>
            </a:r>
          </a:p>
        </p:txBody>
      </p:sp>
      <p:sp>
        <p:nvSpPr>
          <p:cNvPr id="3" name="Content Placeholder 2"/>
          <p:cNvSpPr>
            <a:spLocks noGrp="1"/>
          </p:cNvSpPr>
          <p:nvPr>
            <p:ph sz="quarter" idx="10" hasCustomPrompt="1"/>
          </p:nvPr>
        </p:nvSpPr>
        <p:spPr>
          <a:xfrm>
            <a:off x="6689214" y="6237287"/>
            <a:ext cx="2469030" cy="287336"/>
          </a:xfrm>
          <a:prstGeom prst="rect">
            <a:avLst/>
          </a:prstGeom>
        </p:spPr>
        <p:txBody>
          <a:bodyPr anchor="b"/>
          <a:lstStyle>
            <a:lvl1pPr marL="0" indent="0" algn="r">
              <a:buNone/>
              <a:defRPr sz="1200">
                <a:latin typeface="+mn-lt"/>
              </a:defRPr>
            </a:lvl1pPr>
          </a:lstStyle>
          <a:p>
            <a:r>
              <a:rPr lang="en-US" dirty="0"/>
              <a:t>Speaker name</a:t>
            </a:r>
          </a:p>
        </p:txBody>
      </p:sp>
      <p:sp>
        <p:nvSpPr>
          <p:cNvPr id="12" name="Content Placeholder 11"/>
          <p:cNvSpPr>
            <a:spLocks noGrp="1"/>
          </p:cNvSpPr>
          <p:nvPr>
            <p:ph sz="quarter" idx="11" hasCustomPrompt="1"/>
          </p:nvPr>
        </p:nvSpPr>
        <p:spPr>
          <a:xfrm>
            <a:off x="9281601" y="6237286"/>
            <a:ext cx="1463040" cy="287337"/>
          </a:xfrm>
          <a:prstGeom prst="rect">
            <a:avLst/>
          </a:prstGeom>
          <a:noFill/>
          <a:ln w="9525">
            <a:noFill/>
            <a:miter lim="800000"/>
            <a:headEnd/>
            <a:tailEnd/>
          </a:ln>
        </p:spPr>
        <p:txBody>
          <a:bodyPr tIns="0" rIns="0" anchor="b"/>
          <a:lstStyle>
            <a:lvl1pPr marL="0" indent="0" algn="ctr">
              <a:buNone/>
              <a:defRPr lang="en-US" sz="1200" dirty="0">
                <a:latin typeface="+mn-lt"/>
              </a:defRPr>
            </a:lvl1pPr>
          </a:lstStyle>
          <a:p>
            <a:r>
              <a:rPr lang="en-US" dirty="0"/>
              <a:t>Organization</a:t>
            </a:r>
          </a:p>
        </p:txBody>
      </p:sp>
      <p:sp>
        <p:nvSpPr>
          <p:cNvPr id="15" name="Content Placeholder 11"/>
          <p:cNvSpPr>
            <a:spLocks noGrp="1"/>
          </p:cNvSpPr>
          <p:nvPr>
            <p:ph sz="quarter" idx="12" hasCustomPrompt="1"/>
          </p:nvPr>
        </p:nvSpPr>
        <p:spPr>
          <a:xfrm>
            <a:off x="10811951" y="6237287"/>
            <a:ext cx="897503" cy="287337"/>
          </a:xfrm>
          <a:prstGeom prst="rect">
            <a:avLst/>
          </a:prstGeom>
          <a:noFill/>
          <a:ln w="9525">
            <a:noFill/>
            <a:miter lim="800000"/>
            <a:headEnd/>
            <a:tailEnd/>
          </a:ln>
        </p:spPr>
        <p:txBody>
          <a:bodyPr wrap="none" tIns="0" rIns="0" anchor="b"/>
          <a:lstStyle>
            <a:lvl1pPr marL="0" indent="0" algn="ctr">
              <a:buNone/>
              <a:defRPr lang="en-US" sz="1200" dirty="0">
                <a:latin typeface="+mn-lt"/>
              </a:defRPr>
            </a:lvl1pPr>
          </a:lstStyle>
          <a:p>
            <a:pPr lvl="0"/>
            <a:r>
              <a:rPr lang="en-US" dirty="0"/>
              <a:t>YYYY-MM-DD</a:t>
            </a:r>
          </a:p>
        </p:txBody>
      </p:sp>
      <p:pic>
        <p:nvPicPr>
          <p:cNvPr id="16" name="Picture 15">
            <a:extLst>
              <a:ext uri="{FF2B5EF4-FFF2-40B4-BE49-F238E27FC236}">
                <a16:creationId xmlns:a16="http://schemas.microsoft.com/office/drawing/2014/main" id="{47BE5E08-5EB6-4E17-8FB8-40199F9803E0}"/>
              </a:ext>
            </a:extLst>
          </p:cNvPr>
          <p:cNvPicPr>
            <a:picLocks noChangeAspect="1"/>
          </p:cNvPicPr>
          <p:nvPr userDrawn="1"/>
        </p:nvPicPr>
        <p:blipFill>
          <a:blip r:embed="rId2" cstate="screen">
            <a:duotone>
              <a:prstClr val="black"/>
              <a:srgbClr val="D9C3A5">
                <a:tint val="50000"/>
                <a:satMod val="180000"/>
              </a:srgbClr>
            </a:duotone>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a:ext>
            </a:extLst>
          </a:blip>
          <a:stretch>
            <a:fillRect/>
          </a:stretch>
        </p:blipFill>
        <p:spPr>
          <a:xfrm>
            <a:off x="11522514" y="476250"/>
            <a:ext cx="190061" cy="256032"/>
          </a:xfrm>
          <a:prstGeom prst="rect">
            <a:avLst/>
          </a:prstGeom>
          <a:ln>
            <a:noFill/>
          </a:ln>
        </p:spPr>
      </p:pic>
    </p:spTree>
    <p:extLst>
      <p:ext uri="{BB962C8B-B14F-4D97-AF65-F5344CB8AC3E}">
        <p14:creationId xmlns:p14="http://schemas.microsoft.com/office/powerpoint/2010/main" val="1374575616"/>
      </p:ext>
    </p:extLst>
  </p:cSld>
  <p:clrMapOvr>
    <a:masterClrMapping/>
  </p:clrMapOvr>
  <p:hf sldNum="0" hdr="0" ftr="0"/>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tatement Page 4">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5"/>
          </a:solidFill>
          <a:ln>
            <a:noFill/>
          </a:ln>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pic>
        <p:nvPicPr>
          <p:cNvPr id="9" name="Picture 11">
            <a:extLst>
              <a:ext uri="{FF2B5EF4-FFF2-40B4-BE49-F238E27FC236}">
                <a16:creationId xmlns:a16="http://schemas.microsoft.com/office/drawing/2014/main" id="{C3A76CF7-278B-4F6E-9A79-EDD59651DFA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522391" y="476250"/>
            <a:ext cx="190184" cy="256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_TM">
            <a:extLst>
              <a:ext uri="{FF2B5EF4-FFF2-40B4-BE49-F238E27FC236}">
                <a16:creationId xmlns:a16="http://schemas.microsoft.com/office/drawing/2014/main" id="{F1368AB3-821C-4A71-B119-C0A8AA44A93F}"/>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a16="http://schemas.microsoft.com/office/drawing/2014/main" id="{8561E9FC-533B-4891-A7E3-A3DDB1BD26FB}"/>
              </a:ext>
            </a:extLst>
          </p:cNvPr>
          <p:cNvSpPr>
            <a:spLocks noGrp="1" noChangeArrowheads="1"/>
          </p:cNvSpPr>
          <p:nvPr>
            <p:ph type="subTitle" idx="1" hasCustomPrompt="1"/>
          </p:nvPr>
        </p:nvSpPr>
        <p:spPr>
          <a:xfrm>
            <a:off x="480218"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spTree>
    <p:extLst>
      <p:ext uri="{BB962C8B-B14F-4D97-AF65-F5344CB8AC3E}">
        <p14:creationId xmlns:p14="http://schemas.microsoft.com/office/powerpoint/2010/main" val="3593654033"/>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tatement Page 5">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4"/>
          </a:solidFill>
          <a:ln>
            <a:noFill/>
          </a:ln>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pic>
        <p:nvPicPr>
          <p:cNvPr id="9" name="Picture 11">
            <a:extLst>
              <a:ext uri="{FF2B5EF4-FFF2-40B4-BE49-F238E27FC236}">
                <a16:creationId xmlns:a16="http://schemas.microsoft.com/office/drawing/2014/main" id="{0959A7C1-92EF-44AF-97F7-F3E9057FC7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522391" y="476250"/>
            <a:ext cx="190184" cy="256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spTree>
    <p:extLst>
      <p:ext uri="{BB962C8B-B14F-4D97-AF65-F5344CB8AC3E}">
        <p14:creationId xmlns:p14="http://schemas.microsoft.com/office/powerpoint/2010/main" val="4136202525"/>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tatement Page 6">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6"/>
          </a:solidFill>
          <a:ln>
            <a:noFill/>
          </a:ln>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pic>
        <p:nvPicPr>
          <p:cNvPr id="9" name="Picture 11">
            <a:extLst>
              <a:ext uri="{FF2B5EF4-FFF2-40B4-BE49-F238E27FC236}">
                <a16:creationId xmlns:a16="http://schemas.microsoft.com/office/drawing/2014/main" id="{0959A7C1-92EF-44AF-97F7-F3E9057FC7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522391" y="476250"/>
            <a:ext cx="190184" cy="256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spTree>
    <p:extLst>
      <p:ext uri="{BB962C8B-B14F-4D97-AF65-F5344CB8AC3E}">
        <p14:creationId xmlns:p14="http://schemas.microsoft.com/office/powerpoint/2010/main" val="1267818655"/>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tatement Page 7">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EA31692-921B-434F-B398-8E2B345D16EE}"/>
              </a:ext>
            </a:extLst>
          </p:cNvPr>
          <p:cNvPicPr>
            <a:picLocks noChangeAspect="1"/>
          </p:cNvPicPr>
          <p:nvPr userDrawn="1"/>
        </p:nvPicPr>
        <p:blipFill>
          <a:blip r:embed="rId2" cstate="screen">
            <a:duotone>
              <a:prstClr val="black"/>
              <a:srgbClr val="D9C3A5">
                <a:tint val="50000"/>
                <a:satMod val="180000"/>
              </a:srgbClr>
            </a:duotone>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a:ext>
            </a:extLst>
          </a:blip>
          <a:stretch>
            <a:fillRect/>
          </a:stretch>
        </p:blipFill>
        <p:spPr>
          <a:xfrm>
            <a:off x="11522514" y="476250"/>
            <a:ext cx="190061" cy="256032"/>
          </a:xfrm>
          <a:prstGeom prst="rect">
            <a:avLst/>
          </a:prstGeom>
          <a:ln>
            <a:noFill/>
          </a:ln>
        </p:spPr>
      </p:pic>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tx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Black, </a:t>
            </a:r>
            <a:br>
              <a:rPr lang="en-US" dirty="0"/>
            </a:br>
            <a:r>
              <a:rPr lang="en-US" dirty="0"/>
              <a:t>max 5-lines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5"/>
            <a:ext cx="5472114"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Statement/quote source, </a:t>
            </a:r>
          </a:p>
          <a:p>
            <a:r>
              <a:rPr lang="en-US" dirty="0"/>
              <a:t>Ericsson Black, Ericsson Hilda 20pt</a:t>
            </a:r>
          </a:p>
        </p:txBody>
      </p:sp>
    </p:spTree>
    <p:extLst>
      <p:ext uri="{BB962C8B-B14F-4D97-AF65-F5344CB8AC3E}">
        <p14:creationId xmlns:p14="http://schemas.microsoft.com/office/powerpoint/2010/main" val="3355176887"/>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hapter/Section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479425" y="476251"/>
            <a:ext cx="8353425" cy="3457574"/>
          </a:xfrm>
          <a:noFill/>
          <a:ln w="9525">
            <a:noFill/>
            <a:miter lim="800000"/>
            <a:headEnd/>
            <a:tailEnd/>
          </a:ln>
        </p:spPr>
        <p:txBody>
          <a:bodyPr/>
          <a:lstStyle>
            <a:lvl1pPr>
              <a:defRPr lang="en-US" sz="6000" b="0" baseline="0" dirty="0">
                <a:solidFill>
                  <a:schemeClr val="tx1"/>
                </a:solidFill>
              </a:defRPr>
            </a:lvl1pPr>
          </a:lstStyle>
          <a:p>
            <a:pPr lvl="0"/>
            <a:r>
              <a:rPr lang="en-US" dirty="0"/>
              <a:t>Chapter/section, </a:t>
            </a:r>
            <a:br>
              <a:rPr lang="en-US" dirty="0"/>
            </a:br>
            <a:r>
              <a:rPr lang="en-US" dirty="0"/>
              <a:t>Ericsson Hilda Light 60pt, Ericsson Black, </a:t>
            </a:r>
            <a:br>
              <a:rPr lang="en-US" dirty="0"/>
            </a:br>
            <a:r>
              <a:rPr lang="en-US" dirty="0"/>
              <a:t>max 4-lines</a:t>
            </a:r>
          </a:p>
        </p:txBody>
      </p:sp>
      <p:pic>
        <p:nvPicPr>
          <p:cNvPr id="7" name="Picture 6">
            <a:extLst>
              <a:ext uri="{FF2B5EF4-FFF2-40B4-BE49-F238E27FC236}">
                <a16:creationId xmlns:a16="http://schemas.microsoft.com/office/drawing/2014/main" id="{43B3A147-5510-431A-9FDB-044AD1A35953}"/>
              </a:ext>
            </a:extLst>
          </p:cNvPr>
          <p:cNvPicPr>
            <a:picLocks noChangeAspect="1"/>
          </p:cNvPicPr>
          <p:nvPr userDrawn="1"/>
        </p:nvPicPr>
        <p:blipFill>
          <a:blip r:embed="rId2" cstate="screen">
            <a:duotone>
              <a:prstClr val="black"/>
              <a:srgbClr val="D9C3A5">
                <a:tint val="50000"/>
                <a:satMod val="180000"/>
              </a:srgbClr>
            </a:duotone>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a:ext>
            </a:extLst>
          </a:blip>
          <a:stretch>
            <a:fillRect/>
          </a:stretch>
        </p:blipFill>
        <p:spPr>
          <a:xfrm>
            <a:off x="11522514" y="476251"/>
            <a:ext cx="190061" cy="256032"/>
          </a:xfrm>
          <a:prstGeom prst="rect">
            <a:avLst/>
          </a:prstGeom>
          <a:ln>
            <a:noFill/>
          </a:ln>
        </p:spPr>
      </p:pic>
    </p:spTree>
    <p:extLst>
      <p:ext uri="{BB962C8B-B14F-4D97-AF65-F5344CB8AC3E}">
        <p14:creationId xmlns:p14="http://schemas.microsoft.com/office/powerpoint/2010/main" val="1793964376"/>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933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41545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5" y="1844675"/>
            <a:ext cx="11233150" cy="4392612"/>
          </a:xfr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3933167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1 smaller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5" y="1844675"/>
            <a:ext cx="8353426" cy="4392612"/>
          </a:xfr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36079995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6"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4114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Page w. Bright Photo">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9A763E3F-D546-48DC-86FC-898851FBC7BD}"/>
              </a:ext>
            </a:extLst>
          </p:cNvPr>
          <p:cNvSpPr>
            <a:spLocks noGrp="1"/>
          </p:cNvSpPr>
          <p:nvPr>
            <p:ph type="pic" sz="quarter" idx="13" hasCustomPrompt="1"/>
          </p:nvPr>
        </p:nvSpPr>
        <p:spPr>
          <a:xfrm>
            <a:off x="1" y="0"/>
            <a:ext cx="12192000" cy="6858000"/>
          </a:xfrm>
          <a:prstGeom prst="rect">
            <a:avLst/>
          </a:prstGeom>
          <a:solidFill>
            <a:schemeClr val="tx1">
              <a:lumMod val="10000"/>
              <a:lumOff val="90000"/>
            </a:schemeClr>
          </a:solidFill>
        </p:spPr>
        <p:txBody>
          <a:bodyPr anchor="ctr"/>
          <a:lstStyle>
            <a:lvl1pPr marL="0" indent="0" algn="ctr">
              <a:buNone/>
              <a:defRPr/>
            </a:lvl1pPr>
          </a:lstStyle>
          <a:p>
            <a:r>
              <a:rPr lang="en-US" dirty="0"/>
              <a:t>                                                                         Click icon to add a bright image</a:t>
            </a:r>
          </a:p>
        </p:txBody>
      </p:sp>
      <p:sp>
        <p:nvSpPr>
          <p:cNvPr id="22531" name="Title_TM"/>
          <p:cNvSpPr>
            <a:spLocks noGrp="1" noChangeArrowheads="1"/>
          </p:cNvSpPr>
          <p:nvPr>
            <p:ph type="ctrTitle" hasCustomPrompt="1"/>
          </p:nvPr>
        </p:nvSpPr>
        <p:spPr>
          <a:xfrm>
            <a:off x="479425" y="476250"/>
            <a:ext cx="8353426" cy="2330958"/>
          </a:xfrm>
        </p:spPr>
        <p:txBody>
          <a:bodyPr/>
          <a:lstStyle>
            <a:lvl1pPr>
              <a:lnSpc>
                <a:spcPct val="85000"/>
              </a:lnSpc>
              <a:defRPr sz="6000" b="0" kern="1400" spc="-160" baseline="0">
                <a:latin typeface="+mj-lt"/>
              </a:defRPr>
            </a:lvl1pPr>
          </a:lstStyle>
          <a:p>
            <a:r>
              <a:rPr lang="en-US" dirty="0"/>
              <a:t>Presentation title,</a:t>
            </a:r>
            <a:br>
              <a:rPr lang="en-US" dirty="0"/>
            </a:br>
            <a:r>
              <a:rPr lang="en-US" dirty="0"/>
              <a:t>Ericsson Hilda Light 60pt,</a:t>
            </a:r>
            <a:br>
              <a:rPr lang="en-US" dirty="0"/>
            </a:br>
            <a:r>
              <a:rPr lang="en-US" dirty="0"/>
              <a:t>Ericsson Black,</a:t>
            </a:r>
            <a:br>
              <a:rPr lang="en-US" dirty="0"/>
            </a:br>
            <a:r>
              <a:rPr lang="en-US" dirty="0"/>
              <a:t>max 4-lines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Presentation description/subtitle</a:t>
            </a:r>
            <a:br>
              <a:rPr lang="en-US" dirty="0"/>
            </a:br>
            <a:r>
              <a:rPr lang="en-US" dirty="0"/>
              <a:t>Ericsson Hilda 20pt</a:t>
            </a:r>
          </a:p>
        </p:txBody>
      </p:sp>
      <p:sp>
        <p:nvSpPr>
          <p:cNvPr id="3" name="Content Placeholder 2"/>
          <p:cNvSpPr>
            <a:spLocks noGrp="1"/>
          </p:cNvSpPr>
          <p:nvPr>
            <p:ph sz="quarter" idx="10" hasCustomPrompt="1"/>
          </p:nvPr>
        </p:nvSpPr>
        <p:spPr>
          <a:xfrm>
            <a:off x="6689214" y="6237287"/>
            <a:ext cx="2469030" cy="287336"/>
          </a:xfrm>
          <a:prstGeom prst="rect">
            <a:avLst/>
          </a:prstGeom>
        </p:spPr>
        <p:txBody>
          <a:bodyPr anchor="b"/>
          <a:lstStyle>
            <a:lvl1pPr marL="0" indent="0" algn="r">
              <a:buNone/>
              <a:defRPr sz="1200">
                <a:latin typeface="+mn-lt"/>
              </a:defRPr>
            </a:lvl1pPr>
          </a:lstStyle>
          <a:p>
            <a:r>
              <a:rPr lang="en-US" dirty="0"/>
              <a:t>Speaker name</a:t>
            </a:r>
          </a:p>
        </p:txBody>
      </p:sp>
      <p:sp>
        <p:nvSpPr>
          <p:cNvPr id="12" name="Content Placeholder 11"/>
          <p:cNvSpPr>
            <a:spLocks noGrp="1"/>
          </p:cNvSpPr>
          <p:nvPr>
            <p:ph sz="quarter" idx="11" hasCustomPrompt="1"/>
          </p:nvPr>
        </p:nvSpPr>
        <p:spPr>
          <a:xfrm>
            <a:off x="9281601" y="6237286"/>
            <a:ext cx="1463040" cy="287337"/>
          </a:xfrm>
          <a:prstGeom prst="rect">
            <a:avLst/>
          </a:prstGeom>
          <a:noFill/>
          <a:ln w="9525">
            <a:noFill/>
            <a:miter lim="800000"/>
            <a:headEnd/>
            <a:tailEnd/>
          </a:ln>
        </p:spPr>
        <p:txBody>
          <a:bodyPr tIns="0" rIns="0" anchor="b"/>
          <a:lstStyle>
            <a:lvl1pPr marL="0" indent="0" algn="ctr">
              <a:buNone/>
              <a:defRPr lang="en-US" sz="1200" dirty="0">
                <a:latin typeface="+mn-lt"/>
              </a:defRPr>
            </a:lvl1pPr>
          </a:lstStyle>
          <a:p>
            <a:r>
              <a:rPr lang="en-US" dirty="0"/>
              <a:t>Organization</a:t>
            </a:r>
          </a:p>
        </p:txBody>
      </p:sp>
      <p:sp>
        <p:nvSpPr>
          <p:cNvPr id="15" name="Content Placeholder 11"/>
          <p:cNvSpPr>
            <a:spLocks noGrp="1"/>
          </p:cNvSpPr>
          <p:nvPr>
            <p:ph sz="quarter" idx="12" hasCustomPrompt="1"/>
          </p:nvPr>
        </p:nvSpPr>
        <p:spPr>
          <a:xfrm>
            <a:off x="10811951" y="6237287"/>
            <a:ext cx="897503" cy="287337"/>
          </a:xfrm>
          <a:prstGeom prst="rect">
            <a:avLst/>
          </a:prstGeom>
          <a:noFill/>
          <a:ln w="9525">
            <a:noFill/>
            <a:miter lim="800000"/>
            <a:headEnd/>
            <a:tailEnd/>
          </a:ln>
        </p:spPr>
        <p:txBody>
          <a:bodyPr wrap="none" tIns="0" rIns="0" anchor="b"/>
          <a:lstStyle>
            <a:lvl1pPr marL="0" indent="0" algn="ctr">
              <a:buNone/>
              <a:defRPr lang="en-US" sz="1200" dirty="0">
                <a:latin typeface="+mn-lt"/>
              </a:defRPr>
            </a:lvl1pPr>
          </a:lstStyle>
          <a:p>
            <a:pPr lvl="0"/>
            <a:r>
              <a:rPr lang="en-US" dirty="0"/>
              <a:t>YYYY-MM-DD</a:t>
            </a:r>
          </a:p>
        </p:txBody>
      </p:sp>
      <p:pic>
        <p:nvPicPr>
          <p:cNvPr id="16" name="Picture 15">
            <a:extLst>
              <a:ext uri="{FF2B5EF4-FFF2-40B4-BE49-F238E27FC236}">
                <a16:creationId xmlns:a16="http://schemas.microsoft.com/office/drawing/2014/main" id="{47BE5E08-5EB6-4E17-8FB8-40199F9803E0}"/>
              </a:ext>
            </a:extLst>
          </p:cNvPr>
          <p:cNvPicPr>
            <a:picLocks noChangeAspect="1"/>
          </p:cNvPicPr>
          <p:nvPr userDrawn="1"/>
        </p:nvPicPr>
        <p:blipFill>
          <a:blip r:embed="rId2" cstate="screen">
            <a:duotone>
              <a:prstClr val="black"/>
              <a:srgbClr val="D9C3A5">
                <a:tint val="50000"/>
                <a:satMod val="180000"/>
              </a:srgbClr>
            </a:duotone>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a:ext>
            </a:extLst>
          </a:blip>
          <a:stretch>
            <a:fillRect/>
          </a:stretch>
        </p:blipFill>
        <p:spPr>
          <a:xfrm>
            <a:off x="11522514" y="476250"/>
            <a:ext cx="190061" cy="256032"/>
          </a:xfrm>
          <a:prstGeom prst="rect">
            <a:avLst/>
          </a:prstGeom>
          <a:ln>
            <a:noFill/>
          </a:ln>
        </p:spPr>
      </p:pic>
    </p:spTree>
    <p:extLst>
      <p:ext uri="{BB962C8B-B14F-4D97-AF65-F5344CB8AC3E}">
        <p14:creationId xmlns:p14="http://schemas.microsoft.com/office/powerpoint/2010/main" val="3999758604"/>
      </p:ext>
    </p:extLst>
  </p:cSld>
  <p:clrMapOvr>
    <a:masterClrMapping/>
  </p:clrMapOvr>
  <p:hf sldNum="0" hdr="0" ftr="0"/>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6" name="Title_SM"/>
          <p:cNvSpPr>
            <a:spLocks noGrp="1" noChangeArrowheads="1"/>
          </p:cNvSpPr>
          <p:nvPr>
            <p:ph type="title" hasCustomPrompt="1"/>
          </p:nvPr>
        </p:nvSpPr>
        <p:spPr bwMode="auto">
          <a:xfrm>
            <a:off x="479425" y="476250"/>
            <a:ext cx="5472113"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 Hilda Light 40pt, </a:t>
            </a:r>
            <a:r>
              <a:rPr lang="en-US" dirty="0" err="1"/>
              <a:t>Eri</a:t>
            </a:r>
            <a:r>
              <a:rPr lang="en-US" dirty="0"/>
              <a:t>. Black, max 2-lines</a:t>
            </a:r>
          </a:p>
        </p:txBody>
      </p:sp>
      <p:sp>
        <p:nvSpPr>
          <p:cNvPr id="3" name="Picture Placeholder 2">
            <a:extLst>
              <a:ext uri="{FF2B5EF4-FFF2-40B4-BE49-F238E27FC236}">
                <a16:creationId xmlns:a16="http://schemas.microsoft.com/office/drawing/2014/main" id="{2F5F844D-0CF3-4814-B0DE-3D27A83936FD}"/>
              </a:ext>
            </a:extLst>
          </p:cNvPr>
          <p:cNvSpPr>
            <a:spLocks noGrp="1"/>
          </p:cNvSpPr>
          <p:nvPr>
            <p:ph type="pic" sz="quarter" idx="11" hasCustomPrompt="1"/>
          </p:nvPr>
        </p:nvSpPr>
        <p:spPr>
          <a:xfrm>
            <a:off x="6096000" y="0"/>
            <a:ext cx="6096000" cy="6858000"/>
          </a:xfrm>
          <a:prstGeom prst="rect">
            <a:avLst/>
          </a:prstGeom>
        </p:spPr>
        <p:txBody>
          <a:bodyPr anchor="ctr"/>
          <a:lstStyle>
            <a:lvl1pPr marL="0" indent="0">
              <a:buNone/>
              <a:defRPr/>
            </a:lvl1pPr>
          </a:lstStyle>
          <a:p>
            <a:r>
              <a:rPr lang="en-US" dirty="0"/>
              <a:t>     Click icon to add picture</a:t>
            </a:r>
          </a:p>
        </p:txBody>
      </p:sp>
    </p:spTree>
    <p:extLst>
      <p:ext uri="{BB962C8B-B14F-4D97-AF65-F5344CB8AC3E}">
        <p14:creationId xmlns:p14="http://schemas.microsoft.com/office/powerpoint/2010/main" val="5843472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6"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5223735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6" name="Title_SM"/>
          <p:cNvSpPr>
            <a:spLocks noGrp="1" noChangeArrowheads="1"/>
          </p:cNvSpPr>
          <p:nvPr>
            <p:ph type="title" hasCustomPrompt="1"/>
          </p:nvPr>
        </p:nvSpPr>
        <p:spPr bwMode="auto">
          <a:xfrm>
            <a:off x="6240463" y="476250"/>
            <a:ext cx="4924362"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max 2-lines</a:t>
            </a:r>
          </a:p>
        </p:txBody>
      </p:sp>
      <p:sp>
        <p:nvSpPr>
          <p:cNvPr id="3" name="Picture Placeholder 2">
            <a:extLst>
              <a:ext uri="{FF2B5EF4-FFF2-40B4-BE49-F238E27FC236}">
                <a16:creationId xmlns:a16="http://schemas.microsoft.com/office/drawing/2014/main" id="{B0349585-9F54-46CC-8CEC-052CD1853EC5}"/>
              </a:ext>
            </a:extLst>
          </p:cNvPr>
          <p:cNvSpPr>
            <a:spLocks noGrp="1"/>
          </p:cNvSpPr>
          <p:nvPr>
            <p:ph type="pic" sz="quarter" idx="11" hasCustomPrompt="1"/>
          </p:nvPr>
        </p:nvSpPr>
        <p:spPr>
          <a:xfrm>
            <a:off x="0" y="0"/>
            <a:ext cx="6096000" cy="6858000"/>
          </a:xfrm>
          <a:prstGeom prst="rect">
            <a:avLst/>
          </a:prstGeom>
        </p:spPr>
        <p:txBody>
          <a:bodyPr anchor="ctr"/>
          <a:lstStyle>
            <a:lvl1pPr marL="0" indent="0">
              <a:buNone/>
              <a:defRPr/>
            </a:lvl1pPr>
          </a:lstStyle>
          <a:p>
            <a:r>
              <a:rPr lang="en-US" dirty="0"/>
              <a:t>      Click icon to add picture</a:t>
            </a:r>
          </a:p>
        </p:txBody>
      </p:sp>
    </p:spTree>
    <p:extLst>
      <p:ext uri="{BB962C8B-B14F-4D97-AF65-F5344CB8AC3E}">
        <p14:creationId xmlns:p14="http://schemas.microsoft.com/office/powerpoint/2010/main" val="27319818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hasCustomPrompt="1"/>
          </p:nvPr>
        </p:nvSpPr>
        <p:spPr>
          <a:xfrm>
            <a:off x="6240463" y="1844674"/>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 name="Content Placeholder 1"/>
          <p:cNvSpPr>
            <a:spLocks noGrp="1"/>
          </p:cNvSpPr>
          <p:nvPr>
            <p:ph sz="half" idx="1" hasCustomPrompt="1"/>
          </p:nvPr>
        </p:nvSpPr>
        <p:spPr>
          <a:xfrm>
            <a:off x="479425" y="1844675"/>
            <a:ext cx="5472113"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7"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6758838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2 narrow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9120188" y="1844674"/>
            <a:ext cx="2592387"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6" name="Content Placeholder 2"/>
          <p:cNvSpPr>
            <a:spLocks noGrp="1"/>
          </p:cNvSpPr>
          <p:nvPr>
            <p:ph sz="quarter" idx="11" hasCustomPrompt="1"/>
          </p:nvPr>
        </p:nvSpPr>
        <p:spPr>
          <a:xfrm>
            <a:off x="6240463" y="1844674"/>
            <a:ext cx="2592388"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5"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922214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right image with two contents">
    <p:spTree>
      <p:nvGrpSpPr>
        <p:cNvPr id="1" name=""/>
        <p:cNvGrpSpPr/>
        <p:nvPr/>
      </p:nvGrpSpPr>
      <p:grpSpPr>
        <a:xfrm>
          <a:off x="0" y="0"/>
          <a:ext cx="0" cy="0"/>
          <a:chOff x="0" y="0"/>
          <a:chExt cx="0" cy="0"/>
        </a:xfrm>
      </p:grpSpPr>
      <p:sp>
        <p:nvSpPr>
          <p:cNvPr id="5" name="Content Placeholder 2"/>
          <p:cNvSpPr>
            <a:spLocks noGrp="1"/>
          </p:cNvSpPr>
          <p:nvPr>
            <p:ph sz="quarter" idx="10" hasCustomPrompt="1"/>
          </p:nvPr>
        </p:nvSpPr>
        <p:spPr>
          <a:xfrm>
            <a:off x="479424" y="1844675"/>
            <a:ext cx="5472113" cy="2089150"/>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 name="Content Placeholder 1"/>
          <p:cNvSpPr>
            <a:spLocks noGrp="1"/>
          </p:cNvSpPr>
          <p:nvPr>
            <p:ph idx="1" hasCustomPrompt="1"/>
          </p:nvPr>
        </p:nvSpPr>
        <p:spPr>
          <a:xfrm>
            <a:off x="479425" y="4149724"/>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7" name="Title_SM"/>
          <p:cNvSpPr>
            <a:spLocks noGrp="1" noChangeArrowheads="1"/>
          </p:cNvSpPr>
          <p:nvPr>
            <p:ph type="title" hasCustomPrompt="1"/>
          </p:nvPr>
        </p:nvSpPr>
        <p:spPr bwMode="auto">
          <a:xfrm>
            <a:off x="476250" y="476250"/>
            <a:ext cx="8356600"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6312020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left image with two contents">
    <p:spTree>
      <p:nvGrpSpPr>
        <p:cNvPr id="1" name=""/>
        <p:cNvGrpSpPr/>
        <p:nvPr/>
      </p:nvGrpSpPr>
      <p:grpSpPr>
        <a:xfrm>
          <a:off x="0" y="0"/>
          <a:ext cx="0" cy="0"/>
          <a:chOff x="0" y="0"/>
          <a:chExt cx="0" cy="0"/>
        </a:xfrm>
      </p:grpSpPr>
      <p:sp>
        <p:nvSpPr>
          <p:cNvPr id="5" name="Content Placeholder 2"/>
          <p:cNvSpPr>
            <a:spLocks noGrp="1"/>
          </p:cNvSpPr>
          <p:nvPr>
            <p:ph sz="quarter" idx="10" hasCustomPrompt="1"/>
          </p:nvPr>
        </p:nvSpPr>
        <p:spPr>
          <a:xfrm>
            <a:off x="6240463" y="1844674"/>
            <a:ext cx="5472112"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 name="Content Placeholder 1"/>
          <p:cNvSpPr>
            <a:spLocks noGrp="1"/>
          </p:cNvSpPr>
          <p:nvPr>
            <p:ph idx="1" hasCustomPrompt="1"/>
          </p:nvPr>
        </p:nvSpPr>
        <p:spPr>
          <a:xfrm>
            <a:off x="6240463"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7"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850641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3359150" y="4149724"/>
            <a:ext cx="8353425"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5" name="Content Placeholder 1"/>
          <p:cNvSpPr>
            <a:spLocks noGrp="1"/>
          </p:cNvSpPr>
          <p:nvPr>
            <p:ph sz="quarter" idx="10" hasCustomPrompt="1"/>
          </p:nvPr>
        </p:nvSpPr>
        <p:spPr>
          <a:xfrm>
            <a:off x="3359150" y="1844675"/>
            <a:ext cx="8353425" cy="2089150"/>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8"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9772865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Image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6240463"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8" name="Content Placeholder 2"/>
          <p:cNvSpPr>
            <a:spLocks noGrp="1"/>
          </p:cNvSpPr>
          <p:nvPr>
            <p:ph sz="quarter" idx="12" hasCustomPrompt="1"/>
          </p:nvPr>
        </p:nvSpPr>
        <p:spPr>
          <a:xfrm>
            <a:off x="479425" y="4149724"/>
            <a:ext cx="5472113" cy="2087563"/>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5"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7625462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8184575" y="1844675"/>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6" name="Content Placeholder 2"/>
          <p:cNvSpPr>
            <a:spLocks noGrp="1"/>
          </p:cNvSpPr>
          <p:nvPr>
            <p:ph sz="quarter" idx="11" hasCustomPrompt="1"/>
          </p:nvPr>
        </p:nvSpPr>
        <p:spPr>
          <a:xfrm>
            <a:off x="4332000" y="1844673"/>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9"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7" name="Content Placeholder 1">
            <a:extLst>
              <a:ext uri="{FF2B5EF4-FFF2-40B4-BE49-F238E27FC236}">
                <a16:creationId xmlns:a16="http://schemas.microsoft.com/office/drawing/2014/main" id="{8E3794F8-471D-4987-945F-3C29BB03AB49}"/>
              </a:ext>
            </a:extLst>
          </p:cNvPr>
          <p:cNvSpPr>
            <a:spLocks noGrp="1"/>
          </p:cNvSpPr>
          <p:nvPr>
            <p:ph sz="quarter" idx="13" hasCustomPrompt="1"/>
          </p:nvPr>
        </p:nvSpPr>
        <p:spPr>
          <a:xfrm>
            <a:off x="479425" y="1844674"/>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Tree>
    <p:extLst>
      <p:ext uri="{BB962C8B-B14F-4D97-AF65-F5344CB8AC3E}">
        <p14:creationId xmlns:p14="http://schemas.microsoft.com/office/powerpoint/2010/main" val="3545725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Page w. Dark Photo">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FAD780AD-21B6-4312-96C4-9E36B1648871}"/>
              </a:ext>
            </a:extLst>
          </p:cNvPr>
          <p:cNvSpPr>
            <a:spLocks noGrp="1"/>
          </p:cNvSpPr>
          <p:nvPr>
            <p:ph type="pic" sz="quarter" idx="13" hasCustomPrompt="1"/>
          </p:nvPr>
        </p:nvSpPr>
        <p:spPr>
          <a:xfrm>
            <a:off x="1" y="0"/>
            <a:ext cx="12192000" cy="6858000"/>
          </a:xfrm>
          <a:prstGeom prst="rect">
            <a:avLst/>
          </a:prstGeom>
          <a:solidFill>
            <a:schemeClr val="tx1"/>
          </a:solidFill>
        </p:spPr>
        <p:txBody>
          <a:bodyPr anchor="ctr"/>
          <a:lstStyle>
            <a:lvl1pPr marL="0" indent="0" algn="ctr">
              <a:buNone/>
              <a:defRPr>
                <a:solidFill>
                  <a:schemeClr val="bg1"/>
                </a:solidFill>
              </a:defRPr>
            </a:lvl1pPr>
          </a:lstStyle>
          <a:p>
            <a:r>
              <a:rPr lang="en-US" dirty="0"/>
              <a:t>                                                                         Click icon to add a dark  image</a:t>
            </a:r>
          </a:p>
        </p:txBody>
      </p:sp>
      <p:sp>
        <p:nvSpPr>
          <p:cNvPr id="22531" name="Title_TM"/>
          <p:cNvSpPr>
            <a:spLocks noGrp="1" noChangeArrowheads="1"/>
          </p:cNvSpPr>
          <p:nvPr>
            <p:ph type="ctrTitle" hasCustomPrompt="1"/>
          </p:nvPr>
        </p:nvSpPr>
        <p:spPr>
          <a:xfrm>
            <a:off x="479425" y="476250"/>
            <a:ext cx="8353426" cy="2330958"/>
          </a:xfrm>
        </p:spPr>
        <p:txBody>
          <a:bodyPr/>
          <a:lstStyle>
            <a:lvl1pPr>
              <a:lnSpc>
                <a:spcPct val="85000"/>
              </a:lnSpc>
              <a:defRPr sz="6000" b="0" kern="1400" spc="-160" baseline="0">
                <a:solidFill>
                  <a:schemeClr val="bg1"/>
                </a:solidFill>
                <a:latin typeface="+mj-lt"/>
              </a:defRPr>
            </a:lvl1pPr>
          </a:lstStyle>
          <a:p>
            <a:r>
              <a:rPr lang="en-US" dirty="0"/>
              <a:t>Presentation title,</a:t>
            </a:r>
            <a:br>
              <a:rPr lang="en-US" dirty="0"/>
            </a:br>
            <a:r>
              <a:rPr lang="en-US" dirty="0"/>
              <a:t>Ericsson Hilda Light 60pt,</a:t>
            </a:r>
            <a:br>
              <a:rPr lang="en-US" dirty="0"/>
            </a:br>
            <a:r>
              <a:rPr lang="en-US" dirty="0"/>
              <a:t>Ericsson White,</a:t>
            </a:r>
            <a:br>
              <a:rPr lang="en-US" dirty="0"/>
            </a:br>
            <a:r>
              <a:rPr lang="en-US" dirty="0"/>
              <a:t>max 4-lines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Presentation description/subtitle</a:t>
            </a:r>
            <a:br>
              <a:rPr lang="en-US" dirty="0"/>
            </a:br>
            <a:r>
              <a:rPr lang="en-US" dirty="0"/>
              <a:t>Ericsson Hilda 20pt</a:t>
            </a:r>
          </a:p>
        </p:txBody>
      </p:sp>
      <p:sp>
        <p:nvSpPr>
          <p:cNvPr id="3" name="Content Placeholder 2"/>
          <p:cNvSpPr>
            <a:spLocks noGrp="1"/>
          </p:cNvSpPr>
          <p:nvPr>
            <p:ph sz="quarter" idx="10" hasCustomPrompt="1"/>
          </p:nvPr>
        </p:nvSpPr>
        <p:spPr>
          <a:xfrm>
            <a:off x="6689214" y="6237287"/>
            <a:ext cx="2469030" cy="287336"/>
          </a:xfrm>
          <a:prstGeom prst="rect">
            <a:avLst/>
          </a:prstGeom>
        </p:spPr>
        <p:txBody>
          <a:bodyPr anchor="b"/>
          <a:lstStyle>
            <a:lvl1pPr marL="0" indent="0" algn="r">
              <a:buNone/>
              <a:defRPr sz="1200">
                <a:solidFill>
                  <a:schemeClr val="bg1"/>
                </a:solidFill>
                <a:latin typeface="+mn-lt"/>
              </a:defRPr>
            </a:lvl1pPr>
          </a:lstStyle>
          <a:p>
            <a:r>
              <a:rPr lang="en-US" dirty="0"/>
              <a:t>Speaker name</a:t>
            </a:r>
          </a:p>
        </p:txBody>
      </p:sp>
      <p:sp>
        <p:nvSpPr>
          <p:cNvPr id="12" name="Content Placeholder 11"/>
          <p:cNvSpPr>
            <a:spLocks noGrp="1"/>
          </p:cNvSpPr>
          <p:nvPr>
            <p:ph sz="quarter" idx="11" hasCustomPrompt="1"/>
          </p:nvPr>
        </p:nvSpPr>
        <p:spPr>
          <a:xfrm>
            <a:off x="9281601" y="6237286"/>
            <a:ext cx="1463040" cy="287337"/>
          </a:xfrm>
          <a:prstGeom prst="rect">
            <a:avLst/>
          </a:prstGeom>
          <a:noFill/>
          <a:ln w="9525">
            <a:noFill/>
            <a:miter lim="800000"/>
            <a:headEnd/>
            <a:tailEnd/>
          </a:ln>
        </p:spPr>
        <p:txBody>
          <a:bodyPr tIns="0" rIns="0" anchor="b"/>
          <a:lstStyle>
            <a:lvl1pPr marL="0" indent="0" algn="ctr">
              <a:buNone/>
              <a:defRPr lang="en-US" sz="1200" dirty="0">
                <a:solidFill>
                  <a:schemeClr val="bg1"/>
                </a:solidFill>
                <a:latin typeface="+mn-lt"/>
              </a:defRPr>
            </a:lvl1pPr>
          </a:lstStyle>
          <a:p>
            <a:r>
              <a:rPr lang="en-US" dirty="0"/>
              <a:t>Organization</a:t>
            </a:r>
          </a:p>
        </p:txBody>
      </p:sp>
      <p:sp>
        <p:nvSpPr>
          <p:cNvPr id="15" name="Content Placeholder 11"/>
          <p:cNvSpPr>
            <a:spLocks noGrp="1"/>
          </p:cNvSpPr>
          <p:nvPr>
            <p:ph sz="quarter" idx="12" hasCustomPrompt="1"/>
          </p:nvPr>
        </p:nvSpPr>
        <p:spPr>
          <a:xfrm>
            <a:off x="10811951" y="6237287"/>
            <a:ext cx="897503" cy="287337"/>
          </a:xfrm>
          <a:prstGeom prst="rect">
            <a:avLst/>
          </a:prstGeom>
          <a:noFill/>
          <a:ln w="9525">
            <a:noFill/>
            <a:miter lim="800000"/>
            <a:headEnd/>
            <a:tailEnd/>
          </a:ln>
        </p:spPr>
        <p:txBody>
          <a:bodyPr wrap="none" tIns="0" rIns="0" anchor="b"/>
          <a:lstStyle>
            <a:lvl1pPr marL="0" indent="0" algn="ctr">
              <a:buNone/>
              <a:defRPr lang="en-US" sz="1200" dirty="0">
                <a:solidFill>
                  <a:schemeClr val="bg1"/>
                </a:solidFill>
                <a:latin typeface="+mn-lt"/>
              </a:defRPr>
            </a:lvl1pPr>
          </a:lstStyle>
          <a:p>
            <a:pPr lvl="0"/>
            <a:r>
              <a:rPr lang="en-US" dirty="0"/>
              <a:t>YYYY-MM-DD</a:t>
            </a:r>
          </a:p>
        </p:txBody>
      </p:sp>
      <p:pic>
        <p:nvPicPr>
          <p:cNvPr id="9" name="Picture 11">
            <a:extLst>
              <a:ext uri="{FF2B5EF4-FFF2-40B4-BE49-F238E27FC236}">
                <a16:creationId xmlns:a16="http://schemas.microsoft.com/office/drawing/2014/main" id="{AE0ABF59-D34C-44E2-8569-812DEC85F2D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519270" y="481203"/>
            <a:ext cx="190184" cy="256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7326472"/>
      </p:ext>
    </p:extLst>
  </p:cSld>
  <p:clrMapOvr>
    <a:masterClrMapping/>
  </p:clrMapOvr>
  <p:hf sldNum="0" hdr="0" ftr="0"/>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3 narrow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9121776" y="1844674"/>
            <a:ext cx="2590799"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6" name="Content Placeholder 2"/>
          <p:cNvSpPr>
            <a:spLocks noGrp="1"/>
          </p:cNvSpPr>
          <p:nvPr>
            <p:ph sz="quarter" idx="11" hasCustomPrompt="1"/>
          </p:nvPr>
        </p:nvSpPr>
        <p:spPr>
          <a:xfrm>
            <a:off x="6240464" y="1844674"/>
            <a:ext cx="2592386"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4" name="Content Placeholder 1"/>
          <p:cNvSpPr>
            <a:spLocks noGrp="1"/>
          </p:cNvSpPr>
          <p:nvPr>
            <p:ph sz="quarter" idx="10" hasCustomPrompt="1"/>
          </p:nvPr>
        </p:nvSpPr>
        <p:spPr>
          <a:xfrm>
            <a:off x="3359149" y="1844674"/>
            <a:ext cx="2592389"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9"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8960687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4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240463" y="1844674"/>
            <a:ext cx="2592388" cy="4392614"/>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6" name="Content Placeholder 2"/>
          <p:cNvSpPr>
            <a:spLocks noGrp="1"/>
          </p:cNvSpPr>
          <p:nvPr>
            <p:ph sz="quarter" idx="11" hasCustomPrompt="1"/>
          </p:nvPr>
        </p:nvSpPr>
        <p:spPr>
          <a:xfrm>
            <a:off x="3359149" y="1844674"/>
            <a:ext cx="2592389" cy="4392613"/>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4" name="Content Placeholder 1"/>
          <p:cNvSpPr>
            <a:spLocks noGrp="1"/>
          </p:cNvSpPr>
          <p:nvPr>
            <p:ph sz="quarter" idx="10" hasCustomPrompt="1"/>
          </p:nvPr>
        </p:nvSpPr>
        <p:spPr>
          <a:xfrm>
            <a:off x="479425" y="1844674"/>
            <a:ext cx="2592388"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9" name="Content Placeholder 3"/>
          <p:cNvSpPr>
            <a:spLocks noGrp="1"/>
          </p:cNvSpPr>
          <p:nvPr>
            <p:ph sz="quarter" idx="13" hasCustomPrompt="1"/>
          </p:nvPr>
        </p:nvSpPr>
        <p:spPr>
          <a:xfrm>
            <a:off x="9120188" y="1844674"/>
            <a:ext cx="2592387" cy="4392613"/>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10"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2758992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Preamb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240463" y="4149724"/>
            <a:ext cx="2592388"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1"/>
            <a:r>
              <a:rPr lang="en-US" dirty="0"/>
              <a:t>First level</a:t>
            </a:r>
          </a:p>
          <a:p>
            <a:pPr lvl="2"/>
            <a:r>
              <a:rPr lang="en-US" dirty="0"/>
              <a:t>Second level</a:t>
            </a:r>
          </a:p>
        </p:txBody>
      </p:sp>
      <p:sp>
        <p:nvSpPr>
          <p:cNvPr id="6" name="Content Placeholder 2"/>
          <p:cNvSpPr>
            <a:spLocks noGrp="1"/>
          </p:cNvSpPr>
          <p:nvPr>
            <p:ph sz="quarter" idx="11" hasCustomPrompt="1"/>
          </p:nvPr>
        </p:nvSpPr>
        <p:spPr>
          <a:xfrm>
            <a:off x="3359150" y="4149725"/>
            <a:ext cx="2592388" cy="2087562"/>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1"/>
            <a:r>
              <a:rPr lang="en-US" dirty="0"/>
              <a:t>First level</a:t>
            </a:r>
          </a:p>
          <a:p>
            <a:pPr lvl="2"/>
            <a:r>
              <a:rPr lang="en-US" dirty="0"/>
              <a:t>Second level</a:t>
            </a:r>
          </a:p>
        </p:txBody>
      </p:sp>
      <p:sp>
        <p:nvSpPr>
          <p:cNvPr id="4" name="Content Placeholder 1"/>
          <p:cNvSpPr>
            <a:spLocks noGrp="1"/>
          </p:cNvSpPr>
          <p:nvPr>
            <p:ph sz="quarter" idx="10" hasCustomPrompt="1"/>
          </p:nvPr>
        </p:nvSpPr>
        <p:spPr>
          <a:xfrm>
            <a:off x="479425" y="1844675"/>
            <a:ext cx="2592388" cy="4392612"/>
          </a:xfrm>
          <a:prstGeom prst="rect">
            <a:avLst/>
          </a:prstGeom>
        </p:spPr>
        <p:txBody>
          <a:bodyPr/>
          <a:lstStyle>
            <a:lvl1pPr marL="0" indent="0">
              <a:buFont typeface="Ericsson Hilda Light" panose="020B0604020202020204" pitchFamily="34" charset="0"/>
              <a:buNone/>
              <a:defRPr sz="2500">
                <a:latin typeface="+mn-lt"/>
              </a:defRPr>
            </a:lvl1pPr>
            <a:lvl2pPr marL="0" indent="0">
              <a:buFont typeface="Ericsson Hilda Light" panose="020B0604020202020204" pitchFamily="34" charset="0"/>
              <a:buNone/>
              <a:defRPr sz="2500">
                <a:latin typeface="+mj-lt"/>
              </a:defRPr>
            </a:lvl2pPr>
            <a:lvl3pPr marL="342900" indent="0">
              <a:buFont typeface="Ericsson Hilda Light" panose="020B0604020202020204" pitchFamily="34" charset="0"/>
              <a:buNone/>
              <a:defRPr sz="2500">
                <a:latin typeface="+mj-lt"/>
              </a:defRPr>
            </a:lvl3pPr>
            <a:lvl4pPr marL="685800" indent="0">
              <a:buFont typeface="Ericsson Hilda Light" panose="020B0604020202020204" pitchFamily="34" charset="0"/>
              <a:buNone/>
              <a:defRPr sz="2500">
                <a:latin typeface="+mj-lt"/>
              </a:defRPr>
            </a:lvl4pPr>
            <a:lvl5pPr marL="1028700" indent="0">
              <a:buFont typeface="Ericsson Hilda Light" panose="020B0604020202020204" pitchFamily="34" charset="0"/>
              <a:buNone/>
              <a:defRPr sz="2500">
                <a:latin typeface="+mj-lt"/>
              </a:defRPr>
            </a:lvl5pPr>
          </a:lstStyle>
          <a:p>
            <a:pPr lvl="0"/>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Preamble text, </a:t>
            </a:r>
            <a:r>
              <a:rPr lang="en-US" dirty="0"/>
              <a:t>Ericsson </a:t>
            </a:r>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Hilda 25pt, Ericsson Black</a:t>
            </a:r>
            <a:endParaRPr lang="en-US" dirty="0"/>
          </a:p>
        </p:txBody>
      </p:sp>
      <p:sp>
        <p:nvSpPr>
          <p:cNvPr id="9" name="Content Placeholder 3"/>
          <p:cNvSpPr>
            <a:spLocks noGrp="1"/>
          </p:cNvSpPr>
          <p:nvPr>
            <p:ph sz="quarter" idx="13" hasCustomPrompt="1"/>
          </p:nvPr>
        </p:nvSpPr>
        <p:spPr>
          <a:xfrm>
            <a:off x="9120188" y="4149724"/>
            <a:ext cx="2592387"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1"/>
            <a:r>
              <a:rPr lang="en-US" dirty="0"/>
              <a:t>First level</a:t>
            </a:r>
          </a:p>
          <a:p>
            <a:pPr lvl="2"/>
            <a:r>
              <a:rPr lang="en-US" dirty="0"/>
              <a:t>Second level</a:t>
            </a:r>
          </a:p>
        </p:txBody>
      </p:sp>
      <p:sp>
        <p:nvSpPr>
          <p:cNvPr id="10"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5090902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4 columns with visual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240463"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1"/>
            <a:r>
              <a:rPr lang="en-US" dirty="0"/>
              <a:t>First level</a:t>
            </a:r>
          </a:p>
          <a:p>
            <a:pPr lvl="2"/>
            <a:r>
              <a:rPr lang="en-US" dirty="0"/>
              <a:t>Second level</a:t>
            </a:r>
          </a:p>
        </p:txBody>
      </p:sp>
      <p:sp>
        <p:nvSpPr>
          <p:cNvPr id="6" name="Content Placeholder 2"/>
          <p:cNvSpPr>
            <a:spLocks noGrp="1"/>
          </p:cNvSpPr>
          <p:nvPr>
            <p:ph sz="quarter" idx="11" hasCustomPrompt="1"/>
          </p:nvPr>
        </p:nvSpPr>
        <p:spPr>
          <a:xfrm>
            <a:off x="3359149" y="414972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1"/>
            <a:r>
              <a:rPr lang="en-US" dirty="0"/>
              <a:t>First level</a:t>
            </a:r>
          </a:p>
          <a:p>
            <a:pPr lvl="2"/>
            <a:r>
              <a:rPr lang="en-US" dirty="0"/>
              <a:t>Second level</a:t>
            </a:r>
          </a:p>
        </p:txBody>
      </p:sp>
      <p:sp>
        <p:nvSpPr>
          <p:cNvPr id="4" name="Content Placeholder 1"/>
          <p:cNvSpPr>
            <a:spLocks noGrp="1"/>
          </p:cNvSpPr>
          <p:nvPr>
            <p:ph sz="quarter" idx="10" hasCustomPrompt="1"/>
          </p:nvPr>
        </p:nvSpPr>
        <p:spPr>
          <a:xfrm>
            <a:off x="479425"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1"/>
            <a:r>
              <a:rPr lang="en-US" dirty="0"/>
              <a:t>First level</a:t>
            </a:r>
          </a:p>
          <a:p>
            <a:pPr lvl="2"/>
            <a:r>
              <a:rPr lang="en-US" dirty="0"/>
              <a:t>Second level</a:t>
            </a:r>
          </a:p>
        </p:txBody>
      </p:sp>
      <p:sp>
        <p:nvSpPr>
          <p:cNvPr id="9" name="Content Placeholder 3"/>
          <p:cNvSpPr>
            <a:spLocks noGrp="1"/>
          </p:cNvSpPr>
          <p:nvPr>
            <p:ph sz="quarter" idx="13" hasCustomPrompt="1"/>
          </p:nvPr>
        </p:nvSpPr>
        <p:spPr>
          <a:xfrm>
            <a:off x="9121776" y="4149724"/>
            <a:ext cx="259079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1"/>
            <a:r>
              <a:rPr lang="en-US" dirty="0"/>
              <a:t>First level</a:t>
            </a:r>
          </a:p>
          <a:p>
            <a:pPr lvl="2"/>
            <a:r>
              <a:rPr lang="en-US" dirty="0"/>
              <a:t>Second level</a:t>
            </a:r>
          </a:p>
        </p:txBody>
      </p:sp>
      <p:sp>
        <p:nvSpPr>
          <p:cNvPr id="10" name="Title_SM"/>
          <p:cNvSpPr>
            <a:spLocks noGrp="1" noChangeArrowheads="1"/>
          </p:cNvSpPr>
          <p:nvPr>
            <p:ph type="title" hasCustomPrompt="1"/>
          </p:nvPr>
        </p:nvSpPr>
        <p:spPr bwMode="auto">
          <a:xfrm>
            <a:off x="479425"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1006958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hasCustomPrompt="1"/>
          </p:nvPr>
        </p:nvSpPr>
        <p:spPr>
          <a:xfrm>
            <a:off x="6240462" y="4149724"/>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4" name="Content Placeholder 2"/>
          <p:cNvSpPr>
            <a:spLocks noGrp="1"/>
          </p:cNvSpPr>
          <p:nvPr>
            <p:ph sz="quarter" idx="2" hasCustomPrompt="1"/>
          </p:nvPr>
        </p:nvSpPr>
        <p:spPr>
          <a:xfrm>
            <a:off x="6240462" y="1844674"/>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 name="Content Placeholder 1"/>
          <p:cNvSpPr>
            <a:spLocks noGrp="1"/>
          </p:cNvSpPr>
          <p:nvPr>
            <p:ph sz="quarter" idx="1" hasCustomPrompt="1"/>
          </p:nvPr>
        </p:nvSpPr>
        <p:spPr>
          <a:xfrm>
            <a:off x="479425" y="1844674"/>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8"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7" name="Content Placeholder 1">
            <a:extLst>
              <a:ext uri="{FF2B5EF4-FFF2-40B4-BE49-F238E27FC236}">
                <a16:creationId xmlns:a16="http://schemas.microsoft.com/office/drawing/2014/main" id="{5BD2C41D-0700-4885-AB77-25AFFE4E1FDA}"/>
              </a:ext>
            </a:extLst>
          </p:cNvPr>
          <p:cNvSpPr>
            <a:spLocks noGrp="1"/>
          </p:cNvSpPr>
          <p:nvPr>
            <p:ph sz="quarter" idx="10" hasCustomPrompt="1"/>
          </p:nvPr>
        </p:nvSpPr>
        <p:spPr>
          <a:xfrm>
            <a:off x="479425" y="4149725"/>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25486120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6" name="Content Placeholder 4"/>
          <p:cNvSpPr>
            <a:spLocks noGrp="1"/>
          </p:cNvSpPr>
          <p:nvPr>
            <p:ph sz="quarter" idx="4" hasCustomPrompt="1"/>
          </p:nvPr>
        </p:nvSpPr>
        <p:spPr>
          <a:xfrm>
            <a:off x="6240463" y="4150995"/>
            <a:ext cx="2592387" cy="2086292"/>
          </a:xfrm>
          <a:prstGeom prst="rect">
            <a:avLst/>
          </a:prstGeom>
        </p:spPr>
        <p:txBody>
          <a:bodyPr lIns="72000" tIns="36000"/>
          <a:lstStyle>
            <a:lvl1pPr>
              <a:defRPr sz="2000"/>
            </a:lvl1pPr>
            <a:lvl2pPr>
              <a:defRPr sz="2000"/>
            </a:lvl2pPr>
            <a:lvl3pPr>
              <a:defRPr sz="2000"/>
            </a:lvl3pPr>
            <a:lvl4pPr>
              <a:defRPr sz="2000"/>
            </a:lvl4pPr>
            <a:lvl5pPr marL="1028700" indent="0">
              <a:buNone/>
              <a:defRPr sz="2000"/>
            </a:lvl5pPr>
          </a:lstStyle>
          <a:p>
            <a:pPr lvl="0"/>
            <a:r>
              <a:rPr lang="en-US" dirty="0"/>
              <a:t>For heading, use Ericsson Hilda in bold. For copy and bullets, use E. Hilda.</a:t>
            </a:r>
          </a:p>
          <a:p>
            <a:pPr lvl="1"/>
            <a:r>
              <a:rPr lang="en-US" dirty="0"/>
              <a:t>First level</a:t>
            </a:r>
          </a:p>
          <a:p>
            <a:pPr lvl="2"/>
            <a:r>
              <a:rPr lang="en-US" dirty="0"/>
              <a:t>Second level</a:t>
            </a:r>
          </a:p>
        </p:txBody>
      </p:sp>
      <p:sp>
        <p:nvSpPr>
          <p:cNvPr id="5" name="Content Placeholder 3"/>
          <p:cNvSpPr>
            <a:spLocks noGrp="1"/>
          </p:cNvSpPr>
          <p:nvPr>
            <p:ph sz="quarter" idx="3" hasCustomPrompt="1"/>
          </p:nvPr>
        </p:nvSpPr>
        <p:spPr>
          <a:xfrm>
            <a:off x="479424" y="414972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1"/>
            <a:r>
              <a:rPr lang="en-US" dirty="0"/>
              <a:t>First level</a:t>
            </a:r>
          </a:p>
          <a:p>
            <a:pPr lvl="2"/>
            <a:r>
              <a:rPr lang="en-US" dirty="0"/>
              <a:t>Second level</a:t>
            </a:r>
          </a:p>
        </p:txBody>
      </p:sp>
      <p:sp>
        <p:nvSpPr>
          <p:cNvPr id="4" name="Content Placeholder 2"/>
          <p:cNvSpPr>
            <a:spLocks noGrp="1"/>
          </p:cNvSpPr>
          <p:nvPr>
            <p:ph sz="quarter" idx="2" hasCustomPrompt="1"/>
          </p:nvPr>
        </p:nvSpPr>
        <p:spPr>
          <a:xfrm>
            <a:off x="6240463" y="1844675"/>
            <a:ext cx="2592387"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1"/>
            <a:r>
              <a:rPr lang="en-US" dirty="0"/>
              <a:t>First level</a:t>
            </a:r>
          </a:p>
          <a:p>
            <a:pPr lvl="2"/>
            <a:r>
              <a:rPr lang="en-US" dirty="0"/>
              <a:t>Second level</a:t>
            </a:r>
          </a:p>
          <a:p>
            <a:pPr lvl="4"/>
            <a:endParaRPr lang="en-US" dirty="0"/>
          </a:p>
        </p:txBody>
      </p:sp>
      <p:sp>
        <p:nvSpPr>
          <p:cNvPr id="3" name="Content Placeholder 1"/>
          <p:cNvSpPr>
            <a:spLocks noGrp="1"/>
          </p:cNvSpPr>
          <p:nvPr>
            <p:ph sz="quarter" idx="1" hasCustomPrompt="1"/>
          </p:nvPr>
        </p:nvSpPr>
        <p:spPr>
          <a:xfrm>
            <a:off x="479424" y="1844675"/>
            <a:ext cx="2592389"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1"/>
            <a:r>
              <a:rPr lang="en-US" dirty="0"/>
              <a:t>First level</a:t>
            </a:r>
          </a:p>
          <a:p>
            <a:pPr lvl="2"/>
            <a:r>
              <a:rPr lang="en-US" dirty="0"/>
              <a:t>Second level</a:t>
            </a:r>
          </a:p>
        </p:txBody>
      </p:sp>
      <p:sp>
        <p:nvSpPr>
          <p:cNvPr id="8" name="Content Placeholder 3"/>
          <p:cNvSpPr>
            <a:spLocks noGrp="1"/>
          </p:cNvSpPr>
          <p:nvPr>
            <p:ph sz="quarter" idx="10" hasCustomPrompt="1"/>
          </p:nvPr>
        </p:nvSpPr>
        <p:spPr>
          <a:xfrm>
            <a:off x="3359151" y="4149724"/>
            <a:ext cx="2592387"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1"/>
            <a:r>
              <a:rPr lang="en-US" dirty="0"/>
              <a:t>First level</a:t>
            </a:r>
          </a:p>
          <a:p>
            <a:pPr lvl="2"/>
            <a:r>
              <a:rPr lang="en-US" dirty="0"/>
              <a:t>Second level</a:t>
            </a:r>
          </a:p>
        </p:txBody>
      </p:sp>
      <p:sp>
        <p:nvSpPr>
          <p:cNvPr id="9" name="Content Placeholder 1"/>
          <p:cNvSpPr>
            <a:spLocks noGrp="1"/>
          </p:cNvSpPr>
          <p:nvPr>
            <p:ph sz="quarter" idx="11" hasCustomPrompt="1"/>
          </p:nvPr>
        </p:nvSpPr>
        <p:spPr>
          <a:xfrm>
            <a:off x="3359151" y="1844675"/>
            <a:ext cx="2592388"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1"/>
            <a:r>
              <a:rPr lang="en-US" dirty="0"/>
              <a:t>First level</a:t>
            </a:r>
          </a:p>
          <a:p>
            <a:pPr lvl="2"/>
            <a:r>
              <a:rPr lang="en-US" dirty="0"/>
              <a:t>Second level</a:t>
            </a:r>
          </a:p>
        </p:txBody>
      </p:sp>
      <p:sp>
        <p:nvSpPr>
          <p:cNvPr id="10" name="Content Placeholder 4"/>
          <p:cNvSpPr>
            <a:spLocks noGrp="1"/>
          </p:cNvSpPr>
          <p:nvPr>
            <p:ph sz="quarter" idx="12" hasCustomPrompt="1"/>
          </p:nvPr>
        </p:nvSpPr>
        <p:spPr>
          <a:xfrm>
            <a:off x="9120188" y="4149725"/>
            <a:ext cx="2592387" cy="2087562"/>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1"/>
            <a:r>
              <a:rPr lang="en-US" dirty="0"/>
              <a:t>First level</a:t>
            </a:r>
          </a:p>
          <a:p>
            <a:pPr lvl="2"/>
            <a:r>
              <a:rPr lang="en-US" dirty="0"/>
              <a:t>Second level</a:t>
            </a:r>
          </a:p>
        </p:txBody>
      </p:sp>
      <p:sp>
        <p:nvSpPr>
          <p:cNvPr id="11" name="Content Placeholder 2"/>
          <p:cNvSpPr>
            <a:spLocks noGrp="1"/>
          </p:cNvSpPr>
          <p:nvPr>
            <p:ph sz="quarter" idx="13" hasCustomPrompt="1"/>
          </p:nvPr>
        </p:nvSpPr>
        <p:spPr>
          <a:xfrm>
            <a:off x="9120188" y="1844674"/>
            <a:ext cx="2592387" cy="2089151"/>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1"/>
            <a:r>
              <a:rPr lang="en-US" dirty="0"/>
              <a:t>First level</a:t>
            </a:r>
          </a:p>
          <a:p>
            <a:pPr lvl="2"/>
            <a:r>
              <a:rPr lang="en-US" dirty="0"/>
              <a:t>Second level</a:t>
            </a:r>
          </a:p>
          <a:p>
            <a:pPr lvl="4"/>
            <a:endParaRPr lang="en-US" dirty="0"/>
          </a:p>
        </p:txBody>
      </p:sp>
      <p:sp>
        <p:nvSpPr>
          <p:cNvPr id="12"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4369881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AF35DD-3E5E-42CB-AFA5-5E09E14F72A4}"/>
              </a:ext>
            </a:extLst>
          </p:cNvPr>
          <p:cNvSpPr txBox="1"/>
          <p:nvPr userDrawn="1"/>
        </p:nvSpPr>
        <p:spPr bwMode="auto">
          <a:xfrm>
            <a:off x="479425" y="473190"/>
            <a:ext cx="11233149" cy="6068772"/>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marL="0" indent="0">
              <a:buClr>
                <a:schemeClr val="tx1"/>
              </a:buClr>
              <a:buFont typeface="Ericsson Hilda Light" panose="00000400000000000000" pitchFamily="2" charset="0"/>
              <a:buNone/>
            </a:pPr>
            <a:r>
              <a:rPr lang="en-US" sz="1400" dirty="0">
                <a:solidFill>
                  <a:schemeClr val="bg1"/>
                </a:solidFill>
              </a:rPr>
              <a:t>Characters for Embedded characters:</a:t>
            </a:r>
          </a:p>
          <a:p>
            <a:pPr marL="0" indent="0">
              <a:buClr>
                <a:schemeClr val="tx1"/>
              </a:buClr>
              <a:buFont typeface="Ericsson Hilda Light" panose="00000400000000000000" pitchFamily="2" charset="0"/>
              <a:buNone/>
            </a:pPr>
            <a:r>
              <a:rPr lang="en-US" sz="1400" dirty="0">
                <a:solidFill>
                  <a:schemeClr val="bg1"/>
                </a:solidFill>
              </a:rPr>
              <a:t>!"#$%&amp;'()*+,./0123456789:;&lt;=&gt;?@ABCDEFGHIJKLMNOPQRSTUVWXYZ[\]^_`</a:t>
            </a:r>
            <a:r>
              <a:rPr lang="en-US" sz="1400" dirty="0" err="1">
                <a:solidFill>
                  <a:schemeClr val="bg1"/>
                </a:solidFill>
              </a:rPr>
              <a:t>abcdefghijklmnopqrstuvwxyz</a:t>
            </a:r>
            <a:r>
              <a:rPr lang="en-US" sz="1400" dirty="0">
                <a:solidFill>
                  <a:schemeClr val="bg1"/>
                </a:solidFill>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sz="1400" dirty="0" err="1">
                <a:solidFill>
                  <a:schemeClr val="bg1"/>
                </a:solidFill>
              </a:rPr>
              <a:t>ẀẁẃẄẅỲỳ</a:t>
            </a:r>
            <a:r>
              <a:rPr lang="en-US" sz="1400" dirty="0">
                <a:solidFill>
                  <a:schemeClr val="bg1"/>
                </a:solidFill>
              </a:rPr>
              <a:t>‘’‚“”„†‡•…‰‹›⁄€™ĀĀĂĂĄĄĆĆĊĊČČĎĎĐĐĒĒĖĖĘĘĚĚĞĞĠĠĢĢĪĪĮĮİĶĶĹĹĻĻĽĽŃŃŅŅŇŇŌŌŐŐŔŔŖŖŘŘŚŚŞŞŢŢŤŤŪŪŮŮŰŰŲŲŴŴŶŶŹŹŻŻȘș−≤≥</a:t>
            </a:r>
            <a:r>
              <a:rPr lang="en-US" sz="1400" dirty="0" err="1">
                <a:solidFill>
                  <a:schemeClr val="bg1"/>
                </a:solidFill>
              </a:rPr>
              <a:t>ﬁﬂΆΈΉΊΌΎΏΐΑΒΓΕΖΗΘΙΚΛΜΝΞΟΠΡΣΤΥΦΧΨΪΫΆΈΉΊΰ</a:t>
            </a:r>
            <a:r>
              <a:rPr lang="en-US" sz="1400" dirty="0">
                <a:solidFill>
                  <a:schemeClr val="bg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bg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bg1"/>
                </a:solidFill>
              </a:rPr>
              <a:t>!"#$%&amp;'()*+,./0123456789:;&lt;=&gt;?@ABCDEFGHIJKLMNOPQRSTUVWXYZ[\]^_`</a:t>
            </a:r>
            <a:r>
              <a:rPr lang="en-US" sz="1400" b="1" dirty="0" err="1">
                <a:solidFill>
                  <a:schemeClr val="bg1"/>
                </a:solidFill>
              </a:rPr>
              <a:t>abcdefghijklmnopqrstuvwxyz</a:t>
            </a:r>
            <a:r>
              <a:rPr lang="en-US" sz="1400" b="1" dirty="0">
                <a:solidFill>
                  <a:schemeClr val="bg1"/>
                </a:solidFill>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sz="1400" b="1" dirty="0" err="1">
                <a:solidFill>
                  <a:schemeClr val="bg1"/>
                </a:solidFill>
              </a:rPr>
              <a:t>ẀẁẃẄẅỲỳ</a:t>
            </a:r>
            <a:r>
              <a:rPr lang="en-US" sz="1400" b="1" dirty="0">
                <a:solidFill>
                  <a:schemeClr val="bg1"/>
                </a:solidFill>
              </a:rPr>
              <a:t>‘’‚“”„†‡•…‰‹›⁄€™ĀĀĂĂĄĄĆĆĊĊČČĎĎĐĐĒĒĖĖĘĘĚĚĞĞĠĠĢĢĪĪĮĮİĶĶĹĹĻĻĽĽŃŃŅŅŇŇŌŌŐŐŔŔŖŖŘŘŚŚŞŞŢŢŤŤŪŪŮŮŰŰŲŲŴŴŶŶŹŹŻŻȘș−≤≥</a:t>
            </a:r>
            <a:r>
              <a:rPr lang="en-US" sz="1400" b="1" dirty="0" err="1">
                <a:solidFill>
                  <a:schemeClr val="bg1"/>
                </a:solidFill>
              </a:rPr>
              <a:t>ﬁﬂΆΈΉΊΌΎΏΐΑΒΓΕΖΗΘΙΚΛΜΝΞΟΠΡΣΤΥΦΧΨΪΫΆΈΉΊΰ</a:t>
            </a:r>
            <a:r>
              <a:rPr lang="en-US" sz="1400" b="1" dirty="0">
                <a:solidFill>
                  <a:schemeClr val="bg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bg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dirty="0">
                <a:solidFill>
                  <a:schemeClr val="bg1"/>
                </a:solidFill>
                <a:latin typeface="+mj-lt"/>
              </a:rPr>
              <a:t>!"#$%&amp;'()*+,./0123456789:;&lt;=&gt;?@ABCDEFGHIJKLMNOPQRSTUVWXYZ[\]^_`</a:t>
            </a:r>
            <a:r>
              <a:rPr lang="en-US" sz="1400" dirty="0" err="1">
                <a:solidFill>
                  <a:schemeClr val="bg1"/>
                </a:solidFill>
                <a:latin typeface="+mj-lt"/>
              </a:rPr>
              <a:t>abcdefghijklmnopqrstuvwxyz</a:t>
            </a:r>
            <a:r>
              <a:rPr lang="en-US" sz="1400" dirty="0">
                <a:solidFill>
                  <a:schemeClr val="bg1"/>
                </a:solidFill>
                <a:latin typeface="+mj-lt"/>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sz="1400" dirty="0" err="1">
                <a:solidFill>
                  <a:schemeClr val="bg1"/>
                </a:solidFill>
                <a:latin typeface="+mj-lt"/>
              </a:rPr>
              <a:t>ẀẁẃẄẅỲỳ</a:t>
            </a:r>
            <a:r>
              <a:rPr lang="en-US" sz="1400" dirty="0">
                <a:solidFill>
                  <a:schemeClr val="bg1"/>
                </a:solidFill>
                <a:latin typeface="+mj-lt"/>
              </a:rPr>
              <a:t>‘’‚“”„†‡•…‰‹›⁄€™ĀĀĂĂĄĄĆĆĊĊČČĎĎĐĐĒĒĖĖĘĘĚĚĞĞĠĠĢĢĪĪĮĮİĶĶĹĹĻĻĽĽŃŃŅŅŇŇŌŌŐŐŔŔŖŖŘŘŚŚŞŞŢŢŤŤŪŪŮŮŰŰŲŲŴŴŶŶŹŹŻŻȘș−≤≥</a:t>
            </a:r>
            <a:r>
              <a:rPr lang="en-US" sz="1400" dirty="0" err="1">
                <a:solidFill>
                  <a:schemeClr val="bg1"/>
                </a:solidFill>
                <a:latin typeface="+mj-lt"/>
              </a:rPr>
              <a:t>ﬁﬂΆΈΉΊΌΎΏΐΑΒΓΕΖΗΘΙΚΛΜΝΞΟΠΡΣΤΥΦΧΨΪΫΆΈΉΊΰ</a:t>
            </a:r>
            <a:r>
              <a:rPr lang="en-US" sz="1400" dirty="0">
                <a:solidFill>
                  <a:schemeClr val="bg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bg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bg1"/>
                </a:solidFill>
                <a:latin typeface="+mj-lt"/>
              </a:rPr>
              <a:t>!"#$%&amp;'()*+,./0123456789:;&lt;=&gt;?@ABCDEFGHIJKLMNOPQRSTUVWXYZ[\]^_`</a:t>
            </a:r>
            <a:r>
              <a:rPr lang="en-US" sz="1400" b="1" dirty="0" err="1">
                <a:solidFill>
                  <a:schemeClr val="bg1"/>
                </a:solidFill>
                <a:latin typeface="+mj-lt"/>
              </a:rPr>
              <a:t>abcdefghijklmnopqrstuvwxyz</a:t>
            </a:r>
            <a:r>
              <a:rPr lang="en-US" sz="1400" b="1" dirty="0">
                <a:solidFill>
                  <a:schemeClr val="bg1"/>
                </a:solidFill>
                <a:latin typeface="+mj-lt"/>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sz="1400" b="1" dirty="0" err="1">
                <a:solidFill>
                  <a:schemeClr val="bg1"/>
                </a:solidFill>
                <a:latin typeface="+mj-lt"/>
              </a:rPr>
              <a:t>ẀẁẃẄẅỲỳ</a:t>
            </a:r>
            <a:r>
              <a:rPr lang="en-US" sz="1400" b="1" dirty="0">
                <a:solidFill>
                  <a:schemeClr val="bg1"/>
                </a:solidFill>
                <a:latin typeface="+mj-lt"/>
              </a:rPr>
              <a:t>‘’‚“”„†‡•…‰‹›⁄€™ĀĀĂĂĄĄĆĆĊĊČČĎĎĐĐĒĒĖĖĘĘĚĚĞĞĠĠĢĢĪĪĮĮİĶĶĹĹĻĻĽĽŃŃŅŅŇŇŌŌŐŐŔŔŖŖŘŘŚŚŞŞŢŢŤŤŪŪŮŮŰŰŲŲŴŴŶŶŹŹŻŻȘș−≤≥</a:t>
            </a:r>
            <a:r>
              <a:rPr lang="en-US" sz="1400" b="1" dirty="0" err="1">
                <a:solidFill>
                  <a:schemeClr val="bg1"/>
                </a:solidFill>
                <a:latin typeface="+mj-lt"/>
              </a:rPr>
              <a:t>ﬁﬂΆΈΉΊΌΎΏΐΑΒΓΕΖΗΘΙΚΛΜΝΞΟΠΡΣΤΥΦΧΨΪΫΆΈΉΊΰ</a:t>
            </a:r>
            <a:r>
              <a:rPr lang="en-US" sz="1400" b="1" dirty="0">
                <a:solidFill>
                  <a:schemeClr val="bg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p:txBody>
      </p:sp>
      <p:sp>
        <p:nvSpPr>
          <p:cNvPr id="2" name="Rectangle 1">
            <a:extLst>
              <a:ext uri="{FF2B5EF4-FFF2-40B4-BE49-F238E27FC236}">
                <a16:creationId xmlns:a16="http://schemas.microsoft.com/office/drawing/2014/main" id="{BAEBC62E-40C0-43CF-98DC-55F7A1D1FD31}"/>
              </a:ext>
            </a:extLst>
          </p:cNvPr>
          <p:cNvSpPr/>
          <p:nvPr userDrawn="1"/>
        </p:nvSpPr>
        <p:spPr bwMode="auto">
          <a:xfrm>
            <a:off x="0" y="0"/>
            <a:ext cx="12192000" cy="6858000"/>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err="1">
              <a:ln>
                <a:noFill/>
              </a:ln>
              <a:solidFill>
                <a:schemeClr val="bg1"/>
              </a:solidFill>
              <a:effectLst/>
              <a:latin typeface="+mn-lt"/>
            </a:endParaRPr>
          </a:p>
        </p:txBody>
      </p:sp>
      <p:pic>
        <p:nvPicPr>
          <p:cNvPr id="3" name="Picture 2">
            <a:extLst>
              <a:ext uri="{FF2B5EF4-FFF2-40B4-BE49-F238E27FC236}">
                <a16:creationId xmlns:a16="http://schemas.microsoft.com/office/drawing/2014/main" id="{C99071CE-F2DE-431D-A304-302D376E0947}"/>
              </a:ext>
            </a:extLst>
          </p:cNvPr>
          <p:cNvPicPr>
            <a:picLocks noChangeAspect="1"/>
          </p:cNvPicPr>
          <p:nvPr userDrawn="1"/>
        </p:nvPicPr>
        <p:blipFill>
          <a:blip r:embed="rId2" cstate="screen">
            <a:duotone>
              <a:prstClr val="black"/>
              <a:srgbClr val="D9C3A5">
                <a:tint val="50000"/>
                <a:satMod val="180000"/>
              </a:srgbClr>
            </a:duotone>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a:ext>
            </a:extLst>
          </a:blip>
          <a:stretch>
            <a:fillRect/>
          </a:stretch>
        </p:blipFill>
        <p:spPr>
          <a:xfrm>
            <a:off x="5663309" y="2866608"/>
            <a:ext cx="865383" cy="1145569"/>
          </a:xfrm>
          <a:prstGeom prst="rect">
            <a:avLst/>
          </a:prstGeom>
          <a:ln>
            <a:noFill/>
          </a:ln>
        </p:spPr>
      </p:pic>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153259"/>
            <a:ext cx="6048375" cy="347472"/>
          </a:xfrm>
          <a:prstGeom prst="rect">
            <a:avLst/>
          </a:prstGeom>
        </p:spPr>
        <p:txBody>
          <a:bodyPr rIns="0" anchor="ctr"/>
          <a:lstStyle>
            <a:lvl1pPr marL="0" indent="0" algn="ctr">
              <a:lnSpc>
                <a:spcPct val="100000"/>
              </a:lnSpc>
              <a:spcBef>
                <a:spcPts val="0"/>
              </a:spcBef>
              <a:buFont typeface="Ericsson Hilda Light" charset="0"/>
              <a:buNone/>
              <a:defRPr sz="2000" baseline="0">
                <a:solidFill>
                  <a:schemeClr val="tx1"/>
                </a:solidFill>
                <a:latin typeface="+mn-lt"/>
              </a:defRPr>
            </a:lvl1pPr>
          </a:lstStyle>
          <a:p>
            <a:r>
              <a:rPr lang="en-US" dirty="0"/>
              <a:t>Ericsson.com/related-</a:t>
            </a:r>
            <a:r>
              <a:rPr lang="en-US" dirty="0" err="1"/>
              <a:t>url</a:t>
            </a:r>
            <a:endParaRPr lang="en-US" dirty="0"/>
          </a:p>
        </p:txBody>
      </p:sp>
    </p:spTree>
    <p:extLst>
      <p:ext uri="{BB962C8B-B14F-4D97-AF65-F5344CB8AC3E}">
        <p14:creationId xmlns:p14="http://schemas.microsoft.com/office/powerpoint/2010/main" val="576168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EA31692-921B-434F-B398-8E2B345D16EE}"/>
              </a:ext>
            </a:extLst>
          </p:cNvPr>
          <p:cNvPicPr>
            <a:picLocks noChangeAspect="1"/>
          </p:cNvPicPr>
          <p:nvPr userDrawn="1"/>
        </p:nvPicPr>
        <p:blipFill>
          <a:blip r:embed="rId2" cstate="screen">
            <a:duotone>
              <a:prstClr val="black"/>
              <a:srgbClr val="D9C3A5">
                <a:tint val="50000"/>
                <a:satMod val="180000"/>
              </a:srgbClr>
            </a:duotone>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a:ext>
            </a:extLst>
          </a:blip>
          <a:stretch>
            <a:fillRect/>
          </a:stretch>
        </p:blipFill>
        <p:spPr>
          <a:xfrm>
            <a:off x="11522514" y="476250"/>
            <a:ext cx="190061" cy="256032"/>
          </a:xfrm>
          <a:prstGeom prst="rect">
            <a:avLst/>
          </a:prstGeom>
          <a:ln>
            <a:noFill/>
          </a:ln>
        </p:spPr>
      </p:pic>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nchor="t"/>
          <a:lstStyle>
            <a:lvl1pPr>
              <a:defRPr lang="en-US" sz="6000" b="0" dirty="0">
                <a:solidFill>
                  <a:schemeClr val="tx1"/>
                </a:solidFill>
                <a:latin typeface="+mj-lt"/>
              </a:defRPr>
            </a:lvl1pPr>
          </a:lstStyle>
          <a:p>
            <a:pPr lvl="0"/>
            <a:r>
              <a:rPr lang="en-US" dirty="0"/>
              <a:t>Keynote cover page, </a:t>
            </a:r>
            <a:br>
              <a:rPr lang="en-US" dirty="0"/>
            </a:br>
            <a:r>
              <a:rPr lang="en-US" dirty="0"/>
              <a:t>Ericsson Hilda Light 60pt, </a:t>
            </a:r>
            <a:br>
              <a:rPr lang="en-US" dirty="0"/>
            </a:br>
            <a:r>
              <a:rPr lang="en-US" dirty="0"/>
              <a:t>Ericsson Black, </a:t>
            </a:r>
            <a:br>
              <a:rPr lang="en-US" dirty="0"/>
            </a:br>
            <a:r>
              <a:rPr lang="en-US" dirty="0"/>
              <a:t>max 4-lines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6"/>
            <a:ext cx="5472112" cy="2087562"/>
          </a:xfrm>
          <a:prstGeom prst="rect">
            <a:avLst/>
          </a:prstGeom>
        </p:spPr>
        <p:txBody>
          <a:bodyPr rIns="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Speaker,</a:t>
            </a:r>
            <a:br>
              <a:rPr lang="en-US" dirty="0"/>
            </a:br>
            <a:r>
              <a:rPr lang="en-US" dirty="0"/>
              <a:t>Ericsson Black, Ericsson Hilda 20pt</a:t>
            </a:r>
          </a:p>
        </p:txBody>
      </p:sp>
    </p:spTree>
    <p:extLst>
      <p:ext uri="{BB962C8B-B14F-4D97-AF65-F5344CB8AC3E}">
        <p14:creationId xmlns:p14="http://schemas.microsoft.com/office/powerpoint/2010/main" val="1085322578"/>
      </p:ext>
    </p:extLst>
  </p:cSld>
  <p:clrMapOvr>
    <a:masterClrMapping/>
  </p:clrMapOvr>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w. Bright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368127A-B068-4F16-BC03-AF06DDDB17AE}"/>
              </a:ext>
            </a:extLst>
          </p:cNvPr>
          <p:cNvSpPr>
            <a:spLocks noGrp="1"/>
          </p:cNvSpPr>
          <p:nvPr>
            <p:ph type="pic" sz="quarter" idx="10" hasCustomPrompt="1"/>
          </p:nvPr>
        </p:nvSpPr>
        <p:spPr>
          <a:xfrm>
            <a:off x="1" y="0"/>
            <a:ext cx="12192000" cy="6858000"/>
          </a:xfrm>
          <a:prstGeom prst="rect">
            <a:avLst/>
          </a:prstGeom>
          <a:solidFill>
            <a:schemeClr val="tx1">
              <a:lumMod val="10000"/>
              <a:lumOff val="90000"/>
            </a:schemeClr>
          </a:solidFill>
        </p:spPr>
        <p:txBody>
          <a:bodyPr anchor="ctr"/>
          <a:lstStyle>
            <a:lvl1pPr marL="0" indent="0" algn="ctr">
              <a:buNone/>
              <a:defRPr/>
            </a:lvl1pPr>
          </a:lstStyle>
          <a:p>
            <a:r>
              <a:rPr lang="en-US" dirty="0"/>
              <a:t>                                                                         Click icon to add a bright image</a:t>
            </a:r>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2288721"/>
          </a:xfrm>
          <a:noFill/>
          <a:ln w="9525">
            <a:noFill/>
            <a:miter lim="800000"/>
            <a:headEnd/>
            <a:tailEnd/>
          </a:ln>
        </p:spPr>
        <p:txBody>
          <a:bodyPr anchor="t"/>
          <a:lstStyle>
            <a:lvl1pPr>
              <a:defRPr lang="en-US" sz="6000" b="0" dirty="0">
                <a:solidFill>
                  <a:schemeClr val="tx1"/>
                </a:solidFill>
              </a:defRPr>
            </a:lvl1pPr>
          </a:lstStyle>
          <a:p>
            <a:pPr lvl="0"/>
            <a:r>
              <a:rPr lang="en-US" dirty="0"/>
              <a:t>Keynote cover page, </a:t>
            </a:r>
            <a:br>
              <a:rPr lang="en-US" dirty="0"/>
            </a:br>
            <a:r>
              <a:rPr lang="en-US" dirty="0"/>
              <a:t>Ericsson Hilda Light 60pt, </a:t>
            </a:r>
            <a:br>
              <a:rPr lang="en-US" dirty="0"/>
            </a:br>
            <a:r>
              <a:rPr lang="en-US" dirty="0"/>
              <a:t>Ericsson Black, </a:t>
            </a:r>
            <a:br>
              <a:rPr lang="en-US" dirty="0"/>
            </a:br>
            <a:r>
              <a:rPr lang="en-US" dirty="0"/>
              <a:t>max 4-lines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4" y="4149725"/>
            <a:ext cx="5472113" cy="2087563"/>
          </a:xfrm>
          <a:prstGeom prst="rect">
            <a:avLst/>
          </a:prstGeom>
        </p:spPr>
        <p:txBody>
          <a:bodyPr rIns="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Speaker,</a:t>
            </a:r>
            <a:br>
              <a:rPr lang="en-US" dirty="0"/>
            </a:br>
            <a:r>
              <a:rPr lang="en-US" dirty="0"/>
              <a:t>Ericsson Black, Ericsson Hilda 20pt</a:t>
            </a:r>
          </a:p>
        </p:txBody>
      </p:sp>
      <p:pic>
        <p:nvPicPr>
          <p:cNvPr id="8" name="Picture 7">
            <a:extLst>
              <a:ext uri="{FF2B5EF4-FFF2-40B4-BE49-F238E27FC236}">
                <a16:creationId xmlns:a16="http://schemas.microsoft.com/office/drawing/2014/main" id="{5EA31692-921B-434F-B398-8E2B345D16EE}"/>
              </a:ext>
            </a:extLst>
          </p:cNvPr>
          <p:cNvPicPr>
            <a:picLocks noChangeAspect="1"/>
          </p:cNvPicPr>
          <p:nvPr userDrawn="1"/>
        </p:nvPicPr>
        <p:blipFill>
          <a:blip r:embed="rId2" cstate="screen">
            <a:duotone>
              <a:prstClr val="black"/>
              <a:srgbClr val="D9C3A5">
                <a:tint val="50000"/>
                <a:satMod val="180000"/>
              </a:srgbClr>
            </a:duotone>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a:ext>
            </a:extLst>
          </a:blip>
          <a:stretch>
            <a:fillRect/>
          </a:stretch>
        </p:blipFill>
        <p:spPr>
          <a:xfrm>
            <a:off x="11522514" y="476250"/>
            <a:ext cx="190061" cy="256032"/>
          </a:xfrm>
          <a:prstGeom prst="rect">
            <a:avLst/>
          </a:prstGeom>
          <a:ln>
            <a:noFill/>
          </a:ln>
        </p:spPr>
      </p:pic>
    </p:spTree>
    <p:extLst>
      <p:ext uri="{BB962C8B-B14F-4D97-AF65-F5344CB8AC3E}">
        <p14:creationId xmlns:p14="http://schemas.microsoft.com/office/powerpoint/2010/main" val="1177055427"/>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w. Dark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368127A-B068-4F16-BC03-AF06DDDB17AE}"/>
              </a:ext>
            </a:extLst>
          </p:cNvPr>
          <p:cNvSpPr>
            <a:spLocks noGrp="1"/>
          </p:cNvSpPr>
          <p:nvPr>
            <p:ph type="pic" sz="quarter" idx="10" hasCustomPrompt="1"/>
          </p:nvPr>
        </p:nvSpPr>
        <p:spPr>
          <a:xfrm>
            <a:off x="1" y="0"/>
            <a:ext cx="12192000" cy="6858000"/>
          </a:xfrm>
          <a:prstGeom prst="rect">
            <a:avLst/>
          </a:prstGeom>
          <a:solidFill>
            <a:schemeClr val="tx1"/>
          </a:solidFill>
        </p:spPr>
        <p:txBody>
          <a:bodyPr anchor="ctr"/>
          <a:lstStyle>
            <a:lvl1pPr marL="0" indent="0" algn="ctr">
              <a:buNone/>
              <a:defRPr>
                <a:solidFill>
                  <a:schemeClr val="bg1"/>
                </a:solidFill>
              </a:defRPr>
            </a:lvl1pPr>
          </a:lstStyle>
          <a:p>
            <a:r>
              <a:rPr lang="en-US" dirty="0"/>
              <a:t>                                                                      Click icon to add a dark image</a:t>
            </a:r>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2288721"/>
          </a:xfrm>
          <a:noFill/>
          <a:ln w="9525">
            <a:noFill/>
            <a:miter lim="800000"/>
            <a:headEnd/>
            <a:tailEnd/>
          </a:ln>
        </p:spPr>
        <p:txBody>
          <a:bodyPr anchor="t"/>
          <a:lstStyle>
            <a:lvl1pPr>
              <a:defRPr lang="en-US" sz="6000" b="0" dirty="0">
                <a:solidFill>
                  <a:schemeClr val="bg1"/>
                </a:solidFill>
              </a:defRPr>
            </a:lvl1pPr>
          </a:lstStyle>
          <a:p>
            <a:pPr lvl="0"/>
            <a:r>
              <a:rPr lang="en-US" dirty="0"/>
              <a:t>Keynote cover cage, </a:t>
            </a:r>
            <a:br>
              <a:rPr lang="en-US" dirty="0"/>
            </a:br>
            <a:r>
              <a:rPr lang="en-US" dirty="0"/>
              <a:t>Ericsson Hilda Light 60pt, </a:t>
            </a:r>
            <a:br>
              <a:rPr lang="en-US" dirty="0"/>
            </a:br>
            <a:r>
              <a:rPr lang="en-US" dirty="0"/>
              <a:t>Ericsson White, </a:t>
            </a:r>
            <a:br>
              <a:rPr lang="en-US" dirty="0"/>
            </a:br>
            <a:r>
              <a:rPr lang="en-US" dirty="0"/>
              <a:t>max 4-lines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4" y="4149725"/>
            <a:ext cx="5472113" cy="2087563"/>
          </a:xfrm>
          <a:prstGeom prst="rect">
            <a:avLst/>
          </a:prstGeom>
        </p:spPr>
        <p:txBody>
          <a:bodyPr rIns="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Speaker,</a:t>
            </a:r>
            <a:br>
              <a:rPr lang="en-US" dirty="0"/>
            </a:br>
            <a:r>
              <a:rPr lang="en-US" dirty="0"/>
              <a:t>Ericsson Black, Ericsson Hilda 20pt</a:t>
            </a:r>
          </a:p>
        </p:txBody>
      </p:sp>
      <p:pic>
        <p:nvPicPr>
          <p:cNvPr id="6" name="Picture 11">
            <a:extLst>
              <a:ext uri="{FF2B5EF4-FFF2-40B4-BE49-F238E27FC236}">
                <a16:creationId xmlns:a16="http://schemas.microsoft.com/office/drawing/2014/main" id="{62EA197D-ECA7-4E2F-AB03-2BA31AB9DEF9}"/>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522391" y="476250"/>
            <a:ext cx="190184" cy="256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4663325"/>
      </p:ext>
    </p:extLst>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tatement Page 1">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pic>
        <p:nvPicPr>
          <p:cNvPr id="9" name="Picture 11">
            <a:extLst>
              <a:ext uri="{FF2B5EF4-FFF2-40B4-BE49-F238E27FC236}">
                <a16:creationId xmlns:a16="http://schemas.microsoft.com/office/drawing/2014/main" id="{10DEA382-3777-4D1B-A88B-88F6F05CB21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522391" y="476250"/>
            <a:ext cx="190184" cy="256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_TM">
            <a:extLst>
              <a:ext uri="{FF2B5EF4-FFF2-40B4-BE49-F238E27FC236}">
                <a16:creationId xmlns:a16="http://schemas.microsoft.com/office/drawing/2014/main" id="{48FE7FF9-3930-4C4A-8BC6-EB9A286812D4}"/>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2" name="SubTitle_TM">
            <a:extLst>
              <a:ext uri="{FF2B5EF4-FFF2-40B4-BE49-F238E27FC236}">
                <a16:creationId xmlns:a16="http://schemas.microsoft.com/office/drawing/2014/main" id="{A60848B0-180A-4C02-A8B3-E172AF538B61}"/>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spTree>
    <p:extLst>
      <p:ext uri="{BB962C8B-B14F-4D97-AF65-F5344CB8AC3E}">
        <p14:creationId xmlns:p14="http://schemas.microsoft.com/office/powerpoint/2010/main" val="2108219646"/>
      </p:ext>
    </p:extLst>
  </p:cSld>
  <p:clrMapOvr>
    <a:masterClrMapping/>
  </p:clrMapOvr>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tatement Page 2">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2"/>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pic>
        <p:nvPicPr>
          <p:cNvPr id="9" name="Picture 11">
            <a:extLst>
              <a:ext uri="{FF2B5EF4-FFF2-40B4-BE49-F238E27FC236}">
                <a16:creationId xmlns:a16="http://schemas.microsoft.com/office/drawing/2014/main" id="{6CF73A11-8A39-48C9-ACAA-C58D0BA7D95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522391" y="476250"/>
            <a:ext cx="190184" cy="256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_TM">
            <a:extLst>
              <a:ext uri="{FF2B5EF4-FFF2-40B4-BE49-F238E27FC236}">
                <a16:creationId xmlns:a16="http://schemas.microsoft.com/office/drawing/2014/main" id="{4F3FE80A-6B53-492B-8FC1-A575806A0D0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a16="http://schemas.microsoft.com/office/drawing/2014/main" id="{3AECA499-20B0-4F79-85A2-1C9D1BFBB0C0}"/>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spTree>
    <p:extLst>
      <p:ext uri="{BB962C8B-B14F-4D97-AF65-F5344CB8AC3E}">
        <p14:creationId xmlns:p14="http://schemas.microsoft.com/office/powerpoint/2010/main" val="299406540"/>
      </p:ext>
    </p:extLst>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tatement Page 3">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pic>
        <p:nvPicPr>
          <p:cNvPr id="9" name="Picture 11">
            <a:extLst>
              <a:ext uri="{FF2B5EF4-FFF2-40B4-BE49-F238E27FC236}">
                <a16:creationId xmlns:a16="http://schemas.microsoft.com/office/drawing/2014/main" id="{AD8118F2-961D-4A26-82DD-827B741645D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522391" y="476250"/>
            <a:ext cx="190184" cy="256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_TM">
            <a:extLst>
              <a:ext uri="{FF2B5EF4-FFF2-40B4-BE49-F238E27FC236}">
                <a16:creationId xmlns:a16="http://schemas.microsoft.com/office/drawing/2014/main" id="{6AB007D5-DA18-4842-9C2D-8C72512602C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a16="http://schemas.microsoft.com/office/drawing/2014/main" id="{0D3699C9-F9CA-4781-89C3-F0A901D1F1AF}"/>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spTree>
    <p:extLst>
      <p:ext uri="{BB962C8B-B14F-4D97-AF65-F5344CB8AC3E}">
        <p14:creationId xmlns:p14="http://schemas.microsoft.com/office/powerpoint/2010/main" val="3450366910"/>
      </p:ext>
    </p:extLst>
  </p:cSld>
  <p:clrMapOvr>
    <a:masterClrMapping/>
  </p:clrMapOvr>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microsoft.com/office/2007/relationships/hdphoto" Target="../media/hdphoto1.wdp"/><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7" name="Content_SM"/>
          <p:cNvSpPr>
            <a:spLocks noGrp="1" noChangeArrowheads="1"/>
          </p:cNvSpPr>
          <p:nvPr>
            <p:ph type="body" idx="1"/>
          </p:nvPr>
        </p:nvSpPr>
        <p:spPr bwMode="auto">
          <a:xfrm>
            <a:off x="479425" y="1844675"/>
            <a:ext cx="11233150" cy="4392612"/>
          </a:xfrm>
          <a:prstGeom prst="rect">
            <a:avLst/>
          </a:prstGeom>
          <a:noFill/>
          <a:ln w="9525">
            <a:noFill/>
            <a:miter lim="800000"/>
            <a:headEnd/>
            <a:tailEnd/>
          </a:ln>
        </p:spPr>
        <p:txBody>
          <a:bodyPr vert="horz" wrap="square" lIns="72000" tIns="36000" rIns="0" bIns="0" numCol="1" anchor="t" anchorCtr="0" compatLnSpc="1">
            <a:prstTxWarp prst="textNoShape">
              <a:avLst/>
            </a:prstTxWarp>
          </a:body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21506" name="Title_SM"/>
          <p:cNvSpPr>
            <a:spLocks noGrp="1" noChangeArrowheads="1"/>
          </p:cNvSpPr>
          <p:nvPr>
            <p:ph type="title"/>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p>
            <a:pPr lvl="0"/>
            <a:r>
              <a:rPr lang="en-US" dirty="0"/>
              <a:t>Slide title, Ericsson Hilda Light 40pt, Ericsson Black, max 2-lines</a:t>
            </a:r>
          </a:p>
        </p:txBody>
      </p:sp>
      <p:pic>
        <p:nvPicPr>
          <p:cNvPr id="8" name="Picture 7">
            <a:extLst>
              <a:ext uri="{FF2B5EF4-FFF2-40B4-BE49-F238E27FC236}">
                <a16:creationId xmlns:a16="http://schemas.microsoft.com/office/drawing/2014/main" id="{2051B066-0765-4F7D-BC7B-5421BFA666C6}"/>
              </a:ext>
            </a:extLst>
          </p:cNvPr>
          <p:cNvPicPr>
            <a:picLocks noChangeAspect="1"/>
          </p:cNvPicPr>
          <p:nvPr userDrawn="1"/>
        </p:nvPicPr>
        <p:blipFill>
          <a:blip r:embed="rId38" cstate="screen">
            <a:duotone>
              <a:prstClr val="black"/>
              <a:srgbClr val="D9C3A5">
                <a:tint val="50000"/>
                <a:satMod val="180000"/>
              </a:srgbClr>
            </a:duotone>
            <a:extLst>
              <a:ext uri="{BEBA8EAE-BF5A-486C-A8C5-ECC9F3942E4B}">
                <a14:imgProps xmlns:a14="http://schemas.microsoft.com/office/drawing/2010/main">
                  <a14:imgLayer r:embed="rId39">
                    <a14:imgEffect>
                      <a14:colorTemperature colorTemp="8800"/>
                    </a14:imgEffect>
                  </a14:imgLayer>
                </a14:imgProps>
              </a:ext>
              <a:ext uri="{28A0092B-C50C-407E-A947-70E740481C1C}">
                <a14:useLocalDpi xmlns:a14="http://schemas.microsoft.com/office/drawing/2010/main"/>
              </a:ext>
            </a:extLst>
          </a:blip>
          <a:stretch>
            <a:fillRect/>
          </a:stretch>
        </p:blipFill>
        <p:spPr>
          <a:xfrm>
            <a:off x="11522514" y="476250"/>
            <a:ext cx="190061" cy="256032"/>
          </a:xfrm>
          <a:prstGeom prst="rect">
            <a:avLst/>
          </a:prstGeom>
          <a:ln>
            <a:noFill/>
          </a:ln>
        </p:spPr>
      </p:pic>
      <p:sp>
        <p:nvSpPr>
          <p:cNvPr id="2" name="txtfooterCopy">
            <a:extLst>
              <a:ext uri="{FF2B5EF4-FFF2-40B4-BE49-F238E27FC236}">
                <a16:creationId xmlns:a16="http://schemas.microsoft.com/office/drawing/2014/main" id="{B5D66844-3D70-468C-AC9F-76DF3D537153}"/>
              </a:ext>
            </a:extLst>
          </p:cNvPr>
          <p:cNvSpPr txBox="1"/>
          <p:nvPr userDrawn="1"/>
        </p:nvSpPr>
        <p:spPr>
          <a:xfrm>
            <a:off x="527050" y="6524625"/>
            <a:ext cx="9865783" cy="215900"/>
          </a:xfrm>
          <a:prstGeom prst="rect">
            <a:avLst/>
          </a:prstGeom>
          <a:noFill/>
        </p:spPr>
        <p:txBody>
          <a:bodyPr vert="horz" wrap="none" lIns="0" tIns="0" rIns="0" bIns="0" rtlCol="0">
            <a:noAutofit/>
          </a:bodyPr>
          <a:lstStyle/>
          <a:p>
            <a:pPr algn="l"/>
            <a:r>
              <a:rPr lang="en-US" sz="800" b="0" i="0" u="none" dirty="0">
                <a:solidFill>
                  <a:schemeClr val="bg1"/>
                </a:solidFill>
                <a:latin typeface="+mn-lt"/>
              </a:rPr>
              <a:t>Ericsson Internal  |  2017-12-19</a:t>
            </a:r>
          </a:p>
        </p:txBody>
      </p:sp>
    </p:spTree>
    <p:extLst>
      <p:ext uri="{BB962C8B-B14F-4D97-AF65-F5344CB8AC3E}">
        <p14:creationId xmlns:p14="http://schemas.microsoft.com/office/powerpoint/2010/main" val="2523064765"/>
      </p:ext>
    </p:extLst>
  </p:cSld>
  <p:clrMap bg1="lt1" tx1="dk1" bg2="lt2" tx2="dk2" accent1="accent1" accent2="accent2" accent3="accent3" accent4="accent4" accent5="accent5" accent6="accent6" hlink="hlink" folHlink="folHlink"/>
  <p:sldLayoutIdLst>
    <p:sldLayoutId id="2147483661" r:id="rId1"/>
    <p:sldLayoutId id="2147483695" r:id="rId2"/>
    <p:sldLayoutId id="2147483693"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91" r:id="rId15"/>
    <p:sldLayoutId id="2147483673" r:id="rId16"/>
    <p:sldLayoutId id="2147483674" r:id="rId17"/>
    <p:sldLayoutId id="2147483694" r:id="rId18"/>
    <p:sldLayoutId id="2147483682" r:id="rId19"/>
    <p:sldLayoutId id="2147483683" r:id="rId20"/>
    <p:sldLayoutId id="2147483684" r:id="rId21"/>
    <p:sldLayoutId id="2147483685" r:id="rId22"/>
    <p:sldLayoutId id="2147483675" r:id="rId23"/>
    <p:sldLayoutId id="2147483676" r:id="rId24"/>
    <p:sldLayoutId id="2147483686" r:id="rId25"/>
    <p:sldLayoutId id="2147483687" r:id="rId26"/>
    <p:sldLayoutId id="2147483688" r:id="rId27"/>
    <p:sldLayoutId id="2147483689" r:id="rId28"/>
    <p:sldLayoutId id="2147483696" r:id="rId29"/>
    <p:sldLayoutId id="2147483677" r:id="rId30"/>
    <p:sldLayoutId id="2147483678" r:id="rId31"/>
    <p:sldLayoutId id="2147483679" r:id="rId32"/>
    <p:sldLayoutId id="2147483680" r:id="rId33"/>
    <p:sldLayoutId id="2147483690" r:id="rId34"/>
    <p:sldLayoutId id="2147483681" r:id="rId35"/>
    <p:sldLayoutId id="2147483692" r:id="rId36"/>
  </p:sldLayoutIdLst>
  <p:hf sldNum="0" hdr="0" ftr="0" dt="0"/>
  <p:txStyles>
    <p:titleStyle>
      <a:lvl1pPr algn="l" rtl="0" eaLnBrk="1" fontAlgn="base" hangingPunct="1">
        <a:lnSpc>
          <a:spcPct val="85000"/>
        </a:lnSpc>
        <a:spcBef>
          <a:spcPts val="300"/>
        </a:spcBef>
        <a:spcAft>
          <a:spcPct val="0"/>
        </a:spcAft>
        <a:defRPr sz="4000" kern="1400" spc="-160">
          <a:solidFill>
            <a:schemeClr val="tx1"/>
          </a:solidFill>
          <a:latin typeface="+mj-lt"/>
          <a:ea typeface="+mj-ea"/>
          <a:cs typeface="+mj-cs"/>
        </a:defRPr>
      </a:lvl1pPr>
      <a:lvl2pPr algn="l" rtl="0" eaLnBrk="1" fontAlgn="base" hangingPunct="1">
        <a:lnSpc>
          <a:spcPct val="85000"/>
        </a:lnSpc>
        <a:spcBef>
          <a:spcPct val="0"/>
        </a:spcBef>
        <a:spcAft>
          <a:spcPct val="0"/>
        </a:spcAft>
        <a:defRPr sz="4000">
          <a:solidFill>
            <a:schemeClr val="tx1"/>
          </a:solidFill>
          <a:latin typeface="Ericsson Hilda" pitchFamily="2" charset="0"/>
        </a:defRPr>
      </a:lvl2pPr>
      <a:lvl3pPr algn="l" rtl="0" eaLnBrk="1" fontAlgn="base" hangingPunct="1">
        <a:lnSpc>
          <a:spcPct val="85000"/>
        </a:lnSpc>
        <a:spcBef>
          <a:spcPct val="0"/>
        </a:spcBef>
        <a:spcAft>
          <a:spcPct val="0"/>
        </a:spcAft>
        <a:defRPr sz="4000">
          <a:solidFill>
            <a:schemeClr val="tx1"/>
          </a:solidFill>
          <a:latin typeface="Ericsson Hilda" pitchFamily="2" charset="0"/>
        </a:defRPr>
      </a:lvl3pPr>
      <a:lvl4pPr algn="l" rtl="0" eaLnBrk="1" fontAlgn="base" hangingPunct="1">
        <a:lnSpc>
          <a:spcPct val="85000"/>
        </a:lnSpc>
        <a:spcBef>
          <a:spcPct val="0"/>
        </a:spcBef>
        <a:spcAft>
          <a:spcPct val="0"/>
        </a:spcAft>
        <a:defRPr sz="4000">
          <a:solidFill>
            <a:schemeClr val="tx1"/>
          </a:solidFill>
          <a:latin typeface="Ericsson Hilda" pitchFamily="2" charset="0"/>
        </a:defRPr>
      </a:lvl4pPr>
      <a:lvl5pPr algn="l" rtl="0" eaLnBrk="1" fontAlgn="base" hangingPunct="1">
        <a:lnSpc>
          <a:spcPct val="85000"/>
        </a:lnSpc>
        <a:spcBef>
          <a:spcPct val="0"/>
        </a:spcBef>
        <a:spcAft>
          <a:spcPct val="0"/>
        </a:spcAft>
        <a:defRPr sz="4000">
          <a:solidFill>
            <a:schemeClr val="tx1"/>
          </a:solidFill>
          <a:latin typeface="Ericsson Hilda" pitchFamily="2" charset="0"/>
        </a:defRPr>
      </a:lvl5pPr>
      <a:lvl6pPr marL="457200" algn="l" rtl="0" eaLnBrk="1" fontAlgn="base" hangingPunct="1">
        <a:spcBef>
          <a:spcPct val="0"/>
        </a:spcBef>
        <a:spcAft>
          <a:spcPct val="0"/>
        </a:spcAft>
        <a:defRPr sz="3200">
          <a:solidFill>
            <a:schemeClr val="tx1"/>
          </a:solidFill>
          <a:latin typeface="Ericsson Hilda" pitchFamily="2" charset="0"/>
        </a:defRPr>
      </a:lvl6pPr>
      <a:lvl7pPr marL="914400" algn="l" rtl="0" eaLnBrk="1" fontAlgn="base" hangingPunct="1">
        <a:spcBef>
          <a:spcPct val="0"/>
        </a:spcBef>
        <a:spcAft>
          <a:spcPct val="0"/>
        </a:spcAft>
        <a:defRPr sz="3200">
          <a:solidFill>
            <a:schemeClr val="tx1"/>
          </a:solidFill>
          <a:latin typeface="Ericsson Hilda" pitchFamily="2" charset="0"/>
        </a:defRPr>
      </a:lvl7pPr>
      <a:lvl8pPr marL="1371600" algn="l" rtl="0" eaLnBrk="1" fontAlgn="base" hangingPunct="1">
        <a:spcBef>
          <a:spcPct val="0"/>
        </a:spcBef>
        <a:spcAft>
          <a:spcPct val="0"/>
        </a:spcAft>
        <a:defRPr sz="3200">
          <a:solidFill>
            <a:schemeClr val="tx1"/>
          </a:solidFill>
          <a:latin typeface="Ericsson Hilda" pitchFamily="2" charset="0"/>
        </a:defRPr>
      </a:lvl8pPr>
      <a:lvl9pPr marL="1828800" algn="l" rtl="0" eaLnBrk="1" fontAlgn="base" hangingPunct="1">
        <a:spcBef>
          <a:spcPct val="0"/>
        </a:spcBef>
        <a:spcAft>
          <a:spcPct val="0"/>
        </a:spcAft>
        <a:defRPr sz="3200">
          <a:solidFill>
            <a:schemeClr val="tx1"/>
          </a:solidFill>
          <a:latin typeface="Ericsson Hilda" pitchFamily="2" charset="0"/>
        </a:defRPr>
      </a:lvl9pPr>
    </p:titleStyle>
    <p:bodyStyle>
      <a:lvl1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ea typeface="+mn-ea"/>
          <a:cs typeface="+mn-cs"/>
        </a:defRPr>
      </a:lvl1pPr>
      <a:lvl2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2pPr>
      <a:lvl3pPr marL="6858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3pPr>
      <a:lvl4pPr marL="10287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4pPr>
      <a:lvl5pPr marL="13716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5pPr>
      <a:lvl6pPr marL="20716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0">
          <p15:clr>
            <a:srgbClr val="A4A3A4"/>
          </p15:clr>
        </p15:guide>
        <p15:guide id="2" pos="302">
          <p15:clr>
            <a:srgbClr val="A4A3A4"/>
          </p15:clr>
        </p15:guide>
        <p15:guide id="3" pos="1935">
          <p15:clr>
            <a:srgbClr val="A4A3A4"/>
          </p15:clr>
        </p15:guide>
        <p15:guide id="4" orient="horz" pos="981">
          <p15:clr>
            <a:srgbClr val="A4A3A4"/>
          </p15:clr>
        </p15:guide>
        <p15:guide id="6" pos="2116">
          <p15:clr>
            <a:srgbClr val="A4A3A4"/>
          </p15:clr>
        </p15:guide>
        <p15:guide id="7" pos="3931">
          <p15:clr>
            <a:srgbClr val="A4A3A4"/>
          </p15:clr>
        </p15:guide>
        <p15:guide id="9" pos="3749">
          <p15:clr>
            <a:srgbClr val="A4A3A4"/>
          </p15:clr>
        </p15:guide>
        <p15:guide id="10" pos="5564">
          <p15:clr>
            <a:srgbClr val="A4A3A4"/>
          </p15:clr>
        </p15:guide>
        <p15:guide id="12" pos="5745">
          <p15:clr>
            <a:srgbClr val="A4A3A4"/>
          </p15:clr>
        </p15:guide>
        <p15:guide id="13" pos="7378">
          <p15:clr>
            <a:srgbClr val="A4A3A4"/>
          </p15:clr>
        </p15:guide>
        <p15:guide id="16" orient="horz" pos="2478">
          <p15:clr>
            <a:srgbClr val="A4A3A4"/>
          </p15:clr>
        </p15:guide>
        <p15:guide id="17" orient="horz" pos="2614">
          <p15:clr>
            <a:srgbClr val="A4A3A4"/>
          </p15:clr>
        </p15:guide>
        <p15:guide id="18" orient="horz" pos="3929">
          <p15:clr>
            <a:srgbClr val="A4A3A4"/>
          </p15:clr>
        </p15:guide>
        <p15:guide id="19" orient="horz" pos="4110">
          <p15:clr>
            <a:srgbClr val="A4A3A4"/>
          </p15:clr>
        </p15:guide>
        <p15:guide id="20" orient="horz" pos="1162">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18.xml"/><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320.png"/><Relationship Id="rId5" Type="http://schemas.openxmlformats.org/officeDocument/2006/relationships/image" Target="../media/image310.png"/><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380.png"/></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9.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15.png"/><Relationship Id="rId4" Type="http://schemas.openxmlformats.org/officeDocument/2006/relationships/image" Target="../media/image140.png"/></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3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280.png"/><Relationship Id="rId7"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0D49A-2506-EE44-A5C0-2BD6DBD32EF3}"/>
              </a:ext>
            </a:extLst>
          </p:cNvPr>
          <p:cNvSpPr>
            <a:spLocks noGrp="1"/>
          </p:cNvSpPr>
          <p:nvPr>
            <p:ph type="ctrTitle"/>
          </p:nvPr>
        </p:nvSpPr>
        <p:spPr>
          <a:xfrm>
            <a:off x="479424" y="476250"/>
            <a:ext cx="10014811" cy="3457576"/>
          </a:xfrm>
        </p:spPr>
        <p:txBody>
          <a:bodyPr/>
          <a:lstStyle/>
          <a:p>
            <a:r>
              <a:rPr lang="en-GB" dirty="0"/>
              <a:t>The Quantum Fourier Transform and Its Applications</a:t>
            </a:r>
            <a:br>
              <a:rPr lang="en-GB" dirty="0"/>
            </a:br>
            <a:endParaRPr lang="en-GB" dirty="0"/>
          </a:p>
        </p:txBody>
      </p:sp>
      <p:sp>
        <p:nvSpPr>
          <p:cNvPr id="4" name="Content Placeholder 3">
            <a:extLst>
              <a:ext uri="{FF2B5EF4-FFF2-40B4-BE49-F238E27FC236}">
                <a16:creationId xmlns:a16="http://schemas.microsoft.com/office/drawing/2014/main" id="{5B7AD39C-57AB-1E47-BCBB-8F452DA75E30}"/>
              </a:ext>
            </a:extLst>
          </p:cNvPr>
          <p:cNvSpPr>
            <a:spLocks noGrp="1"/>
          </p:cNvSpPr>
          <p:nvPr>
            <p:ph sz="quarter" idx="10"/>
          </p:nvPr>
        </p:nvSpPr>
        <p:spPr/>
        <p:txBody>
          <a:bodyPr/>
          <a:lstStyle/>
          <a:p>
            <a:r>
              <a:rPr lang="en-GB" dirty="0"/>
              <a:t>Claire Yang</a:t>
            </a:r>
          </a:p>
        </p:txBody>
      </p:sp>
      <p:sp>
        <p:nvSpPr>
          <p:cNvPr id="5" name="Content Placeholder 4">
            <a:extLst>
              <a:ext uri="{FF2B5EF4-FFF2-40B4-BE49-F238E27FC236}">
                <a16:creationId xmlns:a16="http://schemas.microsoft.com/office/drawing/2014/main" id="{3CEA5277-2807-EF44-AB77-4DAB161CCB99}"/>
              </a:ext>
            </a:extLst>
          </p:cNvPr>
          <p:cNvSpPr>
            <a:spLocks noGrp="1"/>
          </p:cNvSpPr>
          <p:nvPr>
            <p:ph sz="quarter" idx="11"/>
          </p:nvPr>
        </p:nvSpPr>
        <p:spPr/>
        <p:txBody>
          <a:bodyPr/>
          <a:lstStyle/>
          <a:p>
            <a:r>
              <a:rPr lang="en-GB" dirty="0"/>
              <a:t>ER RA CSP</a:t>
            </a:r>
          </a:p>
        </p:txBody>
      </p:sp>
      <p:sp>
        <p:nvSpPr>
          <p:cNvPr id="6" name="Content Placeholder 5">
            <a:extLst>
              <a:ext uri="{FF2B5EF4-FFF2-40B4-BE49-F238E27FC236}">
                <a16:creationId xmlns:a16="http://schemas.microsoft.com/office/drawing/2014/main" id="{B2C15101-D353-4344-8D2D-88DFCD951818}"/>
              </a:ext>
            </a:extLst>
          </p:cNvPr>
          <p:cNvSpPr>
            <a:spLocks noGrp="1"/>
          </p:cNvSpPr>
          <p:nvPr>
            <p:ph sz="quarter" idx="12"/>
          </p:nvPr>
        </p:nvSpPr>
        <p:spPr/>
        <p:txBody>
          <a:bodyPr/>
          <a:lstStyle/>
          <a:p>
            <a:r>
              <a:rPr lang="en-GB" dirty="0"/>
              <a:t>2019-03-19</a:t>
            </a:r>
          </a:p>
        </p:txBody>
      </p:sp>
      <p:sp>
        <p:nvSpPr>
          <p:cNvPr id="8" name="Subtitle 7">
            <a:extLst>
              <a:ext uri="{FF2B5EF4-FFF2-40B4-BE49-F238E27FC236}">
                <a16:creationId xmlns:a16="http://schemas.microsoft.com/office/drawing/2014/main" id="{0CAC01F3-F98A-4CAC-A0F2-AE3604D8F718}"/>
              </a:ext>
            </a:extLst>
          </p:cNvPr>
          <p:cNvSpPr>
            <a:spLocks noGrp="1"/>
          </p:cNvSpPr>
          <p:nvPr>
            <p:ph type="subTitle" idx="1"/>
          </p:nvPr>
        </p:nvSpPr>
        <p:spPr/>
        <p:txBody>
          <a:bodyPr/>
          <a:lstStyle/>
          <a:p>
            <a:endParaRPr lang="sv-SE"/>
          </a:p>
        </p:txBody>
      </p:sp>
    </p:spTree>
    <p:extLst>
      <p:ext uri="{BB962C8B-B14F-4D97-AF65-F5344CB8AC3E}">
        <p14:creationId xmlns:p14="http://schemas.microsoft.com/office/powerpoint/2010/main" val="261115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A76E1C9D-EE7A-4CA1-8B56-BDF4CD0BE005}"/>
              </a:ext>
            </a:extLst>
          </p:cNvPr>
          <p:cNvSpPr txBox="1">
            <a:spLocks/>
          </p:cNvSpPr>
          <p:nvPr/>
        </p:nvSpPr>
        <p:spPr bwMode="auto">
          <a:xfrm>
            <a:off x="639416" y="345204"/>
            <a:ext cx="9789373"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lgn="l" rtl="0" eaLnBrk="1" fontAlgn="base" hangingPunct="1">
              <a:lnSpc>
                <a:spcPct val="85000"/>
              </a:lnSpc>
              <a:spcBef>
                <a:spcPts val="300"/>
              </a:spcBef>
              <a:spcAft>
                <a:spcPct val="0"/>
              </a:spcAft>
              <a:defRPr sz="4000" kern="1400" spc="-160">
                <a:solidFill>
                  <a:schemeClr val="tx1"/>
                </a:solidFill>
                <a:latin typeface="+mj-lt"/>
                <a:ea typeface="+mj-ea"/>
                <a:cs typeface="+mj-cs"/>
              </a:defRPr>
            </a:lvl1pPr>
            <a:lvl2pPr algn="l" rtl="0" eaLnBrk="1" fontAlgn="base" hangingPunct="1">
              <a:lnSpc>
                <a:spcPct val="85000"/>
              </a:lnSpc>
              <a:spcBef>
                <a:spcPct val="0"/>
              </a:spcBef>
              <a:spcAft>
                <a:spcPct val="0"/>
              </a:spcAft>
              <a:defRPr sz="4000">
                <a:solidFill>
                  <a:schemeClr val="tx1"/>
                </a:solidFill>
                <a:latin typeface="Ericsson Hilda" pitchFamily="2" charset="0"/>
              </a:defRPr>
            </a:lvl2pPr>
            <a:lvl3pPr algn="l" rtl="0" eaLnBrk="1" fontAlgn="base" hangingPunct="1">
              <a:lnSpc>
                <a:spcPct val="85000"/>
              </a:lnSpc>
              <a:spcBef>
                <a:spcPct val="0"/>
              </a:spcBef>
              <a:spcAft>
                <a:spcPct val="0"/>
              </a:spcAft>
              <a:defRPr sz="4000">
                <a:solidFill>
                  <a:schemeClr val="tx1"/>
                </a:solidFill>
                <a:latin typeface="Ericsson Hilda" pitchFamily="2" charset="0"/>
              </a:defRPr>
            </a:lvl3pPr>
            <a:lvl4pPr algn="l" rtl="0" eaLnBrk="1" fontAlgn="base" hangingPunct="1">
              <a:lnSpc>
                <a:spcPct val="85000"/>
              </a:lnSpc>
              <a:spcBef>
                <a:spcPct val="0"/>
              </a:spcBef>
              <a:spcAft>
                <a:spcPct val="0"/>
              </a:spcAft>
              <a:defRPr sz="4000">
                <a:solidFill>
                  <a:schemeClr val="tx1"/>
                </a:solidFill>
                <a:latin typeface="Ericsson Hilda" pitchFamily="2" charset="0"/>
              </a:defRPr>
            </a:lvl4pPr>
            <a:lvl5pPr algn="l" rtl="0" eaLnBrk="1" fontAlgn="base" hangingPunct="1">
              <a:lnSpc>
                <a:spcPct val="85000"/>
              </a:lnSpc>
              <a:spcBef>
                <a:spcPct val="0"/>
              </a:spcBef>
              <a:spcAft>
                <a:spcPct val="0"/>
              </a:spcAft>
              <a:defRPr sz="4000">
                <a:solidFill>
                  <a:schemeClr val="tx1"/>
                </a:solidFill>
                <a:latin typeface="Ericsson Hilda" pitchFamily="2" charset="0"/>
              </a:defRPr>
            </a:lvl5pPr>
            <a:lvl6pPr marL="457200" algn="l" rtl="0" eaLnBrk="1" fontAlgn="base" hangingPunct="1">
              <a:spcBef>
                <a:spcPct val="0"/>
              </a:spcBef>
              <a:spcAft>
                <a:spcPct val="0"/>
              </a:spcAft>
              <a:defRPr sz="3200">
                <a:solidFill>
                  <a:schemeClr val="tx1"/>
                </a:solidFill>
                <a:latin typeface="Ericsson Hilda" pitchFamily="2" charset="0"/>
              </a:defRPr>
            </a:lvl6pPr>
            <a:lvl7pPr marL="914400" algn="l" rtl="0" eaLnBrk="1" fontAlgn="base" hangingPunct="1">
              <a:spcBef>
                <a:spcPct val="0"/>
              </a:spcBef>
              <a:spcAft>
                <a:spcPct val="0"/>
              </a:spcAft>
              <a:defRPr sz="3200">
                <a:solidFill>
                  <a:schemeClr val="tx1"/>
                </a:solidFill>
                <a:latin typeface="Ericsson Hilda" pitchFamily="2" charset="0"/>
              </a:defRPr>
            </a:lvl7pPr>
            <a:lvl8pPr marL="1371600" algn="l" rtl="0" eaLnBrk="1" fontAlgn="base" hangingPunct="1">
              <a:spcBef>
                <a:spcPct val="0"/>
              </a:spcBef>
              <a:spcAft>
                <a:spcPct val="0"/>
              </a:spcAft>
              <a:defRPr sz="3200">
                <a:solidFill>
                  <a:schemeClr val="tx1"/>
                </a:solidFill>
                <a:latin typeface="Ericsson Hilda" pitchFamily="2" charset="0"/>
              </a:defRPr>
            </a:lvl8pPr>
            <a:lvl9pPr marL="1828800" algn="l" rtl="0" eaLnBrk="1" fontAlgn="base" hangingPunct="1">
              <a:spcBef>
                <a:spcPct val="0"/>
              </a:spcBef>
              <a:spcAft>
                <a:spcPct val="0"/>
              </a:spcAft>
              <a:defRPr sz="3200">
                <a:solidFill>
                  <a:schemeClr val="tx1"/>
                </a:solidFill>
                <a:latin typeface="Ericsson Hilda" pitchFamily="2" charset="0"/>
              </a:defRPr>
            </a:lvl9pPr>
          </a:lstStyle>
          <a:p>
            <a:r>
              <a:rPr lang="en-US" dirty="0"/>
              <a:t>Estimation of the QFT running time</a:t>
            </a:r>
          </a:p>
        </p:txBody>
      </p:sp>
      <p:sp>
        <p:nvSpPr>
          <p:cNvPr id="35" name="TextBox 34">
            <a:extLst>
              <a:ext uri="{FF2B5EF4-FFF2-40B4-BE49-F238E27FC236}">
                <a16:creationId xmlns:a16="http://schemas.microsoft.com/office/drawing/2014/main" id="{9BECDE0A-6728-4B8D-9344-4B51BA1403F4}"/>
              </a:ext>
            </a:extLst>
          </p:cNvPr>
          <p:cNvSpPr txBox="1"/>
          <p:nvPr/>
        </p:nvSpPr>
        <p:spPr bwMode="auto">
          <a:xfrm>
            <a:off x="1107067" y="1207240"/>
            <a:ext cx="8854069" cy="908385"/>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marL="344488" indent="-344488">
              <a:lnSpc>
                <a:spcPct val="150000"/>
              </a:lnSpc>
              <a:buClr>
                <a:schemeClr val="tx1"/>
              </a:buClr>
              <a:buFont typeface="Ericsson Hilda Light" panose="00000400000000000000" pitchFamily="2" charset="0"/>
              <a:buChar char="—"/>
            </a:pPr>
            <a:r>
              <a:rPr lang="en-US" sz="2000" dirty="0"/>
              <a:t>Add up the delays on the longest path of the compiled circuit</a:t>
            </a:r>
          </a:p>
          <a:p>
            <a:pPr marL="344488" indent="-344488">
              <a:lnSpc>
                <a:spcPct val="150000"/>
              </a:lnSpc>
              <a:buClr>
                <a:schemeClr val="tx1"/>
              </a:buClr>
              <a:buFont typeface="Ericsson Hilda Light" panose="00000400000000000000" pitchFamily="2" charset="0"/>
              <a:buChar char="—"/>
            </a:pPr>
            <a:r>
              <a:rPr lang="en-US" sz="2000" dirty="0"/>
              <a:t>Single qubit gate: 80 ns, two qubits gate: 170</a:t>
            </a:r>
            <a:r>
              <a:rPr lang="sv-SE" sz="2000" dirty="0"/>
              <a:t>&lt;t&lt;348</a:t>
            </a:r>
            <a:r>
              <a:rPr lang="en-US" sz="2000" dirty="0"/>
              <a:t> ns</a:t>
            </a:r>
            <a:endParaRPr lang="sv-SE" sz="2000" dirty="0"/>
          </a:p>
        </p:txBody>
      </p:sp>
      <p:pic>
        <p:nvPicPr>
          <p:cNvPr id="1026" name="Picture 2" descr="https://upload.wikimedia.org/wikipedia/commons/thumb/7/79/Q_fourier_3qubits.png/1024px-Q_fourier_3qubits.png?1549976966356">
            <a:extLst>
              <a:ext uri="{FF2B5EF4-FFF2-40B4-BE49-F238E27FC236}">
                <a16:creationId xmlns:a16="http://schemas.microsoft.com/office/drawing/2014/main" id="{40EE35EF-C94E-42B1-B24B-D619D98803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145" y="2219211"/>
            <a:ext cx="9744075" cy="23526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BC583C18-8A6F-48DB-9466-7F833A676F8A}"/>
                  </a:ext>
                </a:extLst>
              </p:cNvPr>
              <p:cNvSpPr txBox="1"/>
              <p:nvPr/>
            </p:nvSpPr>
            <p:spPr bwMode="auto">
              <a:xfrm>
                <a:off x="1107067" y="4719939"/>
                <a:ext cx="9966094" cy="1368768"/>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marL="344488" indent="-344488">
                  <a:lnSpc>
                    <a:spcPct val="150000"/>
                  </a:lnSpc>
                  <a:buClr>
                    <a:schemeClr val="tx1"/>
                  </a:buClr>
                  <a:buFont typeface="Ericsson Hilda Light" panose="00000400000000000000" pitchFamily="2" charset="0"/>
                  <a:buChar char="—"/>
                </a:pPr>
                <a:r>
                  <a:rPr lang="en-US" sz="2000" dirty="0"/>
                  <a:t>e.g. For 3-qubit circuit, the estimated running time is among: </a:t>
                </a:r>
                <a:r>
                  <a:rPr lang="sv-SE" dirty="0"/>
                  <a:t>(920, 1632)ns</a:t>
                </a:r>
                <a:endParaRPr lang="en-US" sz="2000" dirty="0"/>
              </a:p>
              <a:p>
                <a:pPr>
                  <a:lnSpc>
                    <a:spcPct val="150000"/>
                  </a:lnSpc>
                  <a:buClr>
                    <a:schemeClr val="tx1"/>
                  </a:buClr>
                </a:pPr>
                <a:r>
                  <a:rPr lang="en-US" sz="2000" dirty="0"/>
                  <a:t>	3 single qubit gates + 4 two qubits gate (SWAP gate) </a:t>
                </a:r>
              </a:p>
              <a:p>
                <a:pPr marL="344488" indent="-344488">
                  <a:lnSpc>
                    <a:spcPct val="150000"/>
                  </a:lnSpc>
                  <a:buClr>
                    <a:schemeClr val="tx1"/>
                  </a:buClr>
                  <a:buFont typeface="Ericsson Hilda Light" panose="00000400000000000000" pitchFamily="2" charset="0"/>
                  <a:buChar char="—"/>
                </a:pPr>
                <a:r>
                  <a:rPr lang="en-US" sz="2000" dirty="0"/>
                  <a:t>Computational cost for n qubits (or for </a:t>
                </a:r>
                <a14:m>
                  <m:oMath xmlns:m="http://schemas.openxmlformats.org/officeDocument/2006/math">
                    <m:sSup>
                      <m:sSupPr>
                        <m:ctrlPr>
                          <a:rPr lang="sv-SE" sz="2000" i="1">
                            <a:latin typeface="Cambria Math" panose="02040503050406030204" pitchFamily="18" charset="0"/>
                          </a:rPr>
                        </m:ctrlPr>
                      </m:sSupPr>
                      <m:e>
                        <m:r>
                          <a:rPr lang="sv-SE" sz="2000" i="1">
                            <a:latin typeface="Cambria Math" panose="02040503050406030204" pitchFamily="18" charset="0"/>
                          </a:rPr>
                          <m:t>2</m:t>
                        </m:r>
                      </m:e>
                      <m:sup>
                        <m:r>
                          <a:rPr lang="sv-SE" sz="2000" i="1">
                            <a:latin typeface="Cambria Math" panose="02040503050406030204" pitchFamily="18" charset="0"/>
                          </a:rPr>
                          <m:t>𝑛</m:t>
                        </m:r>
                      </m:sup>
                    </m:sSup>
                  </m:oMath>
                </a14:m>
                <a:r>
                  <a:rPr lang="en-US" sz="2000" dirty="0"/>
                  <a:t> bits): QFT </a:t>
                </a:r>
                <a:r>
                  <a:rPr lang="el-GR" sz="2000" dirty="0"/>
                  <a:t>Θ</a:t>
                </a:r>
                <a14:m>
                  <m:oMath xmlns:m="http://schemas.openxmlformats.org/officeDocument/2006/math">
                    <m:d>
                      <m:dPr>
                        <m:ctrlPr>
                          <a:rPr lang="sv-SE" sz="2000" b="0" i="1" smtClean="0">
                            <a:latin typeface="Cambria Math" panose="02040503050406030204" pitchFamily="18" charset="0"/>
                          </a:rPr>
                        </m:ctrlPr>
                      </m:dPr>
                      <m:e>
                        <m:sSup>
                          <m:sSupPr>
                            <m:ctrlPr>
                              <a:rPr lang="sv-SE" sz="2000" b="0" i="1" smtClean="0">
                                <a:latin typeface="Cambria Math" panose="02040503050406030204" pitchFamily="18" charset="0"/>
                              </a:rPr>
                            </m:ctrlPr>
                          </m:sSupPr>
                          <m:e>
                            <m:r>
                              <a:rPr lang="sv-SE" sz="2000" b="0" i="1" smtClean="0">
                                <a:latin typeface="Cambria Math" panose="02040503050406030204" pitchFamily="18" charset="0"/>
                              </a:rPr>
                              <m:t>𝑛</m:t>
                            </m:r>
                          </m:e>
                          <m:sup>
                            <m:r>
                              <a:rPr lang="sv-SE" sz="2000" b="0" i="1" smtClean="0">
                                <a:latin typeface="Cambria Math" panose="02040503050406030204" pitchFamily="18" charset="0"/>
                              </a:rPr>
                              <m:t>2</m:t>
                            </m:r>
                          </m:sup>
                        </m:sSup>
                      </m:e>
                    </m:d>
                  </m:oMath>
                </a14:m>
                <a:r>
                  <a:rPr lang="sv-SE" sz="2000" dirty="0"/>
                  <a:t>, FFT </a:t>
                </a:r>
                <a14:m>
                  <m:oMath xmlns:m="http://schemas.openxmlformats.org/officeDocument/2006/math">
                    <m:r>
                      <m:rPr>
                        <m:nor/>
                      </m:rPr>
                      <a:rPr lang="el-GR" sz="2000" dirty="0"/>
                      <m:t>Θ</m:t>
                    </m:r>
                    <m:r>
                      <a:rPr lang="sv-SE" sz="2000" i="1">
                        <a:latin typeface="Cambria Math" panose="02040503050406030204" pitchFamily="18" charset="0"/>
                      </a:rPr>
                      <m:t>(</m:t>
                    </m:r>
                    <m:sSup>
                      <m:sSupPr>
                        <m:ctrlPr>
                          <a:rPr lang="sv-SE" sz="2000" i="1">
                            <a:latin typeface="Cambria Math" panose="02040503050406030204" pitchFamily="18" charset="0"/>
                          </a:rPr>
                        </m:ctrlPr>
                      </m:sSupPr>
                      <m:e>
                        <m:r>
                          <a:rPr lang="sv-SE" sz="2000" b="0" i="1" smtClean="0">
                            <a:latin typeface="Cambria Math" panose="02040503050406030204" pitchFamily="18" charset="0"/>
                          </a:rPr>
                          <m:t>𝑛</m:t>
                        </m:r>
                        <m:r>
                          <a:rPr lang="sv-SE" sz="2000" b="0" i="1" smtClean="0">
                            <a:latin typeface="Cambria Math" panose="02040503050406030204" pitchFamily="18" charset="0"/>
                            <a:ea typeface="Cambria Math" panose="02040503050406030204" pitchFamily="18" charset="0"/>
                          </a:rPr>
                          <m:t>∙</m:t>
                        </m:r>
                        <m:r>
                          <a:rPr lang="sv-SE" sz="2000" b="0" i="1" smtClean="0">
                            <a:latin typeface="Cambria Math" panose="02040503050406030204" pitchFamily="18" charset="0"/>
                          </a:rPr>
                          <m:t>2</m:t>
                        </m:r>
                      </m:e>
                      <m:sup>
                        <m:r>
                          <a:rPr lang="sv-SE" sz="2000" b="0" i="1" smtClean="0">
                            <a:latin typeface="Cambria Math" panose="02040503050406030204" pitchFamily="18" charset="0"/>
                          </a:rPr>
                          <m:t>𝑛</m:t>
                        </m:r>
                      </m:sup>
                    </m:sSup>
                    <m:r>
                      <a:rPr lang="sv-SE" sz="2000" i="1">
                        <a:latin typeface="Cambria Math" panose="02040503050406030204" pitchFamily="18" charset="0"/>
                      </a:rPr>
                      <m:t>)</m:t>
                    </m:r>
                  </m:oMath>
                </a14:m>
                <a:endParaRPr lang="sv-SE" sz="2000" dirty="0"/>
              </a:p>
            </p:txBody>
          </p:sp>
        </mc:Choice>
        <mc:Fallback>
          <p:sp>
            <p:nvSpPr>
              <p:cNvPr id="39" name="TextBox 38">
                <a:extLst>
                  <a:ext uri="{FF2B5EF4-FFF2-40B4-BE49-F238E27FC236}">
                    <a16:creationId xmlns:a16="http://schemas.microsoft.com/office/drawing/2014/main" id="{BC583C18-8A6F-48DB-9466-7F833A676F8A}"/>
                  </a:ext>
                </a:extLst>
              </p:cNvPr>
              <p:cNvSpPr txBox="1">
                <a:spLocks noRot="1" noChangeAspect="1" noMove="1" noResize="1" noEditPoints="1" noAdjustHandles="1" noChangeArrowheads="1" noChangeShapeType="1" noTextEdit="1"/>
              </p:cNvSpPr>
              <p:nvPr/>
            </p:nvSpPr>
            <p:spPr bwMode="auto">
              <a:xfrm>
                <a:off x="1107067" y="4719939"/>
                <a:ext cx="9966094" cy="1368768"/>
              </a:xfrm>
              <a:prstGeom prst="rect">
                <a:avLst/>
              </a:prstGeom>
              <a:blipFill>
                <a:blip r:embed="rId4"/>
                <a:stretch>
                  <a:fillRect l="-918" b="-10667"/>
                </a:stretch>
              </a:blipFill>
              <a:ln w="9525">
                <a:noFill/>
                <a:miter lim="800000"/>
                <a:headEnd/>
                <a:tailEnd/>
              </a:ln>
            </p:spPr>
            <p:txBody>
              <a:bodyPr/>
              <a:lstStyle/>
              <a:p>
                <a:r>
                  <a:rPr lang="sv-SE">
                    <a:noFill/>
                  </a:rPr>
                  <a:t> </a:t>
                </a:r>
              </a:p>
            </p:txBody>
          </p:sp>
        </mc:Fallback>
      </mc:AlternateContent>
      <p:cxnSp>
        <p:nvCxnSpPr>
          <p:cNvPr id="14" name="Straight Connector 13">
            <a:extLst>
              <a:ext uri="{FF2B5EF4-FFF2-40B4-BE49-F238E27FC236}">
                <a16:creationId xmlns:a16="http://schemas.microsoft.com/office/drawing/2014/main" id="{D831FDEF-1EDE-41CD-AEA0-957D65C73C8C}"/>
              </a:ext>
            </a:extLst>
          </p:cNvPr>
          <p:cNvCxnSpPr>
            <a:cxnSpLocks/>
          </p:cNvCxnSpPr>
          <p:nvPr/>
        </p:nvCxnSpPr>
        <p:spPr bwMode="auto">
          <a:xfrm>
            <a:off x="7172325" y="2593976"/>
            <a:ext cx="158750" cy="161924"/>
          </a:xfrm>
          <a:prstGeom prst="line">
            <a:avLst/>
          </a:prstGeom>
          <a:solidFill>
            <a:schemeClr val="accent1"/>
          </a:solidFill>
          <a:ln w="19050" cap="flat" cmpd="sng" algn="ctr">
            <a:solidFill>
              <a:schemeClr val="tx1"/>
            </a:solidFill>
            <a:prstDash val="solid"/>
            <a:round/>
            <a:headEnd type="none" w="med" len="med"/>
            <a:tailEnd type="none"/>
          </a:ln>
          <a:effectLst/>
        </p:spPr>
      </p:cxnSp>
      <p:cxnSp>
        <p:nvCxnSpPr>
          <p:cNvPr id="20" name="Straight Connector 19">
            <a:extLst>
              <a:ext uri="{FF2B5EF4-FFF2-40B4-BE49-F238E27FC236}">
                <a16:creationId xmlns:a16="http://schemas.microsoft.com/office/drawing/2014/main" id="{3F3725E7-C554-4B10-B731-5BC5DD88746A}"/>
              </a:ext>
            </a:extLst>
          </p:cNvPr>
          <p:cNvCxnSpPr>
            <a:cxnSpLocks/>
          </p:cNvCxnSpPr>
          <p:nvPr/>
        </p:nvCxnSpPr>
        <p:spPr bwMode="auto">
          <a:xfrm flipV="1">
            <a:off x="7172325" y="2593977"/>
            <a:ext cx="158750" cy="161923"/>
          </a:xfrm>
          <a:prstGeom prst="line">
            <a:avLst/>
          </a:prstGeom>
          <a:solidFill>
            <a:schemeClr val="accent1"/>
          </a:solidFill>
          <a:ln w="19050" cap="flat" cmpd="sng" algn="ctr">
            <a:solidFill>
              <a:schemeClr val="tx1"/>
            </a:solidFill>
            <a:prstDash val="solid"/>
            <a:round/>
            <a:headEnd type="none" w="med" len="med"/>
            <a:tailEnd type="none"/>
          </a:ln>
          <a:effectLst/>
        </p:spPr>
      </p:cxnSp>
      <p:cxnSp>
        <p:nvCxnSpPr>
          <p:cNvPr id="23" name="Straight Connector 22">
            <a:extLst>
              <a:ext uri="{FF2B5EF4-FFF2-40B4-BE49-F238E27FC236}">
                <a16:creationId xmlns:a16="http://schemas.microsoft.com/office/drawing/2014/main" id="{BE833315-BAA7-41E8-994B-5CB5D2557AC5}"/>
              </a:ext>
            </a:extLst>
          </p:cNvPr>
          <p:cNvCxnSpPr>
            <a:cxnSpLocks/>
          </p:cNvCxnSpPr>
          <p:nvPr/>
        </p:nvCxnSpPr>
        <p:spPr bwMode="auto">
          <a:xfrm>
            <a:off x="7172325" y="4125254"/>
            <a:ext cx="158750" cy="161924"/>
          </a:xfrm>
          <a:prstGeom prst="line">
            <a:avLst/>
          </a:prstGeom>
          <a:solidFill>
            <a:schemeClr val="accent1"/>
          </a:solidFill>
          <a:ln w="19050" cap="flat" cmpd="sng" algn="ctr">
            <a:solidFill>
              <a:schemeClr val="tx1"/>
            </a:solidFill>
            <a:prstDash val="solid"/>
            <a:round/>
            <a:headEnd type="none" w="med" len="med"/>
            <a:tailEnd type="none"/>
          </a:ln>
          <a:effectLst/>
        </p:spPr>
      </p:cxnSp>
      <p:cxnSp>
        <p:nvCxnSpPr>
          <p:cNvPr id="24" name="Straight Connector 23">
            <a:extLst>
              <a:ext uri="{FF2B5EF4-FFF2-40B4-BE49-F238E27FC236}">
                <a16:creationId xmlns:a16="http://schemas.microsoft.com/office/drawing/2014/main" id="{1DDD170A-A651-4F96-9A1D-DF033DF3A4AC}"/>
              </a:ext>
            </a:extLst>
          </p:cNvPr>
          <p:cNvCxnSpPr>
            <a:cxnSpLocks/>
          </p:cNvCxnSpPr>
          <p:nvPr/>
        </p:nvCxnSpPr>
        <p:spPr bwMode="auto">
          <a:xfrm flipV="1">
            <a:off x="7172325" y="4125255"/>
            <a:ext cx="158750" cy="161923"/>
          </a:xfrm>
          <a:prstGeom prst="line">
            <a:avLst/>
          </a:prstGeom>
          <a:solidFill>
            <a:schemeClr val="accent1"/>
          </a:solidFill>
          <a:ln w="19050" cap="flat" cmpd="sng" algn="ctr">
            <a:solidFill>
              <a:schemeClr val="tx1"/>
            </a:solidFill>
            <a:prstDash val="solid"/>
            <a:round/>
            <a:headEnd type="none" w="med" len="med"/>
            <a:tailEnd type="none"/>
          </a:ln>
          <a:effectLst/>
        </p:spPr>
      </p:cxnSp>
      <p:cxnSp>
        <p:nvCxnSpPr>
          <p:cNvPr id="19" name="Straight Connector 18">
            <a:extLst>
              <a:ext uri="{FF2B5EF4-FFF2-40B4-BE49-F238E27FC236}">
                <a16:creationId xmlns:a16="http://schemas.microsoft.com/office/drawing/2014/main" id="{C8334FAF-940A-4A33-9686-0B6342D643B8}"/>
              </a:ext>
            </a:extLst>
          </p:cNvPr>
          <p:cNvCxnSpPr/>
          <p:nvPr/>
        </p:nvCxnSpPr>
        <p:spPr bwMode="auto">
          <a:xfrm>
            <a:off x="7248425" y="2675467"/>
            <a:ext cx="0" cy="1540933"/>
          </a:xfrm>
          <a:prstGeom prst="line">
            <a:avLst/>
          </a:prstGeom>
          <a:solidFill>
            <a:schemeClr val="accent1"/>
          </a:solidFill>
          <a:ln w="19050" cap="flat" cmpd="sng" algn="ctr">
            <a:solidFill>
              <a:schemeClr val="tx1"/>
            </a:solidFill>
            <a:prstDash val="solid"/>
            <a:round/>
            <a:headEnd type="none" w="med" len="med"/>
            <a:tailEnd type="none"/>
          </a:ln>
          <a:effectLst/>
        </p:spPr>
      </p:cxnSp>
      <p:sp>
        <p:nvSpPr>
          <p:cNvPr id="21" name="Oval 20">
            <a:extLst>
              <a:ext uri="{FF2B5EF4-FFF2-40B4-BE49-F238E27FC236}">
                <a16:creationId xmlns:a16="http://schemas.microsoft.com/office/drawing/2014/main" id="{4BF36FE1-56B2-4C1C-9490-5A43E1BD16B2}"/>
              </a:ext>
            </a:extLst>
          </p:cNvPr>
          <p:cNvSpPr/>
          <p:nvPr/>
        </p:nvSpPr>
        <p:spPr bwMode="auto">
          <a:xfrm>
            <a:off x="6985000" y="2362200"/>
            <a:ext cx="533400" cy="2133600"/>
          </a:xfrm>
          <a:prstGeom prst="ellipse">
            <a:avLst/>
          </a:prstGeom>
          <a:noFill/>
          <a:ln w="127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sv-SE" sz="2000" b="0" i="0" u="none" strike="noStrike" cap="none" normalizeH="0" baseline="0" dirty="0" err="1">
              <a:ln>
                <a:noFill/>
              </a:ln>
              <a:solidFill>
                <a:schemeClr val="bg1"/>
              </a:solidFill>
              <a:effectLst/>
              <a:latin typeface="+mn-lt"/>
            </a:endParaRPr>
          </a:p>
        </p:txBody>
      </p:sp>
      <p:sp>
        <p:nvSpPr>
          <p:cNvPr id="22" name="Rectangle 21">
            <a:extLst>
              <a:ext uri="{FF2B5EF4-FFF2-40B4-BE49-F238E27FC236}">
                <a16:creationId xmlns:a16="http://schemas.microsoft.com/office/drawing/2014/main" id="{494F3D43-287F-4732-85A9-9902CB5B3A5D}"/>
              </a:ext>
            </a:extLst>
          </p:cNvPr>
          <p:cNvSpPr/>
          <p:nvPr/>
        </p:nvSpPr>
        <p:spPr>
          <a:xfrm>
            <a:off x="6668874" y="2060074"/>
            <a:ext cx="1324402" cy="369332"/>
          </a:xfrm>
          <a:prstGeom prst="rect">
            <a:avLst/>
          </a:prstGeom>
        </p:spPr>
        <p:txBody>
          <a:bodyPr wrap="none">
            <a:spAutoFit/>
          </a:bodyPr>
          <a:lstStyle/>
          <a:p>
            <a:r>
              <a:rPr lang="sv-SE" altLang="zh-CN" dirty="0">
                <a:solidFill>
                  <a:srgbClr val="FF0000"/>
                </a:solidFill>
              </a:rPr>
              <a:t>SWAP gate</a:t>
            </a:r>
            <a:endParaRPr lang="sv-SE" dirty="0">
              <a:solidFill>
                <a:srgbClr val="FF0000"/>
              </a:solidFill>
            </a:endParaRPr>
          </a:p>
        </p:txBody>
      </p:sp>
      <p:sp>
        <p:nvSpPr>
          <p:cNvPr id="13" name="Rectangle 12">
            <a:extLst>
              <a:ext uri="{FF2B5EF4-FFF2-40B4-BE49-F238E27FC236}">
                <a16:creationId xmlns:a16="http://schemas.microsoft.com/office/drawing/2014/main" id="{CB6A2647-3E8B-4A71-A8E0-3B0DDE1E9DFB}"/>
              </a:ext>
            </a:extLst>
          </p:cNvPr>
          <p:cNvSpPr/>
          <p:nvPr/>
        </p:nvSpPr>
        <p:spPr>
          <a:xfrm>
            <a:off x="6627656" y="6512796"/>
            <a:ext cx="5564344" cy="307777"/>
          </a:xfrm>
          <a:prstGeom prst="rect">
            <a:avLst/>
          </a:prstGeom>
        </p:spPr>
        <p:txBody>
          <a:bodyPr wrap="none">
            <a:spAutoFit/>
          </a:bodyPr>
          <a:lstStyle/>
          <a:p>
            <a:r>
              <a:rPr lang="sv-SE" sz="1400" i="1" dirty="0">
                <a:solidFill>
                  <a:srgbClr val="00B050"/>
                </a:solidFill>
              </a:rPr>
              <a:t>Picture: https://www.wikiwand.com/en/Quantum_Fourier_transform</a:t>
            </a:r>
          </a:p>
        </p:txBody>
      </p:sp>
    </p:spTree>
    <p:extLst>
      <p:ext uri="{BB962C8B-B14F-4D97-AF65-F5344CB8AC3E}">
        <p14:creationId xmlns:p14="http://schemas.microsoft.com/office/powerpoint/2010/main" val="1248050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A76E1C9D-EE7A-4CA1-8B56-BDF4CD0BE005}"/>
              </a:ext>
            </a:extLst>
          </p:cNvPr>
          <p:cNvSpPr txBox="1">
            <a:spLocks/>
          </p:cNvSpPr>
          <p:nvPr/>
        </p:nvSpPr>
        <p:spPr bwMode="auto">
          <a:xfrm>
            <a:off x="639416" y="316629"/>
            <a:ext cx="9789373"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lgn="l" rtl="0" eaLnBrk="1" fontAlgn="base" hangingPunct="1">
              <a:lnSpc>
                <a:spcPct val="85000"/>
              </a:lnSpc>
              <a:spcBef>
                <a:spcPts val="300"/>
              </a:spcBef>
              <a:spcAft>
                <a:spcPct val="0"/>
              </a:spcAft>
              <a:defRPr sz="4000" kern="1400" spc="-160">
                <a:solidFill>
                  <a:schemeClr val="tx1"/>
                </a:solidFill>
                <a:latin typeface="+mj-lt"/>
                <a:ea typeface="+mj-ea"/>
                <a:cs typeface="+mj-cs"/>
              </a:defRPr>
            </a:lvl1pPr>
            <a:lvl2pPr algn="l" rtl="0" eaLnBrk="1" fontAlgn="base" hangingPunct="1">
              <a:lnSpc>
                <a:spcPct val="85000"/>
              </a:lnSpc>
              <a:spcBef>
                <a:spcPct val="0"/>
              </a:spcBef>
              <a:spcAft>
                <a:spcPct val="0"/>
              </a:spcAft>
              <a:defRPr sz="4000">
                <a:solidFill>
                  <a:schemeClr val="tx1"/>
                </a:solidFill>
                <a:latin typeface="Ericsson Hilda" pitchFamily="2" charset="0"/>
              </a:defRPr>
            </a:lvl2pPr>
            <a:lvl3pPr algn="l" rtl="0" eaLnBrk="1" fontAlgn="base" hangingPunct="1">
              <a:lnSpc>
                <a:spcPct val="85000"/>
              </a:lnSpc>
              <a:spcBef>
                <a:spcPct val="0"/>
              </a:spcBef>
              <a:spcAft>
                <a:spcPct val="0"/>
              </a:spcAft>
              <a:defRPr sz="4000">
                <a:solidFill>
                  <a:schemeClr val="tx1"/>
                </a:solidFill>
                <a:latin typeface="Ericsson Hilda" pitchFamily="2" charset="0"/>
              </a:defRPr>
            </a:lvl3pPr>
            <a:lvl4pPr algn="l" rtl="0" eaLnBrk="1" fontAlgn="base" hangingPunct="1">
              <a:lnSpc>
                <a:spcPct val="85000"/>
              </a:lnSpc>
              <a:spcBef>
                <a:spcPct val="0"/>
              </a:spcBef>
              <a:spcAft>
                <a:spcPct val="0"/>
              </a:spcAft>
              <a:defRPr sz="4000">
                <a:solidFill>
                  <a:schemeClr val="tx1"/>
                </a:solidFill>
                <a:latin typeface="Ericsson Hilda" pitchFamily="2" charset="0"/>
              </a:defRPr>
            </a:lvl4pPr>
            <a:lvl5pPr algn="l" rtl="0" eaLnBrk="1" fontAlgn="base" hangingPunct="1">
              <a:lnSpc>
                <a:spcPct val="85000"/>
              </a:lnSpc>
              <a:spcBef>
                <a:spcPct val="0"/>
              </a:spcBef>
              <a:spcAft>
                <a:spcPct val="0"/>
              </a:spcAft>
              <a:defRPr sz="4000">
                <a:solidFill>
                  <a:schemeClr val="tx1"/>
                </a:solidFill>
                <a:latin typeface="Ericsson Hilda" pitchFamily="2" charset="0"/>
              </a:defRPr>
            </a:lvl5pPr>
            <a:lvl6pPr marL="457200" algn="l" rtl="0" eaLnBrk="1" fontAlgn="base" hangingPunct="1">
              <a:spcBef>
                <a:spcPct val="0"/>
              </a:spcBef>
              <a:spcAft>
                <a:spcPct val="0"/>
              </a:spcAft>
              <a:defRPr sz="3200">
                <a:solidFill>
                  <a:schemeClr val="tx1"/>
                </a:solidFill>
                <a:latin typeface="Ericsson Hilda" pitchFamily="2" charset="0"/>
              </a:defRPr>
            </a:lvl6pPr>
            <a:lvl7pPr marL="914400" algn="l" rtl="0" eaLnBrk="1" fontAlgn="base" hangingPunct="1">
              <a:spcBef>
                <a:spcPct val="0"/>
              </a:spcBef>
              <a:spcAft>
                <a:spcPct val="0"/>
              </a:spcAft>
              <a:defRPr sz="3200">
                <a:solidFill>
                  <a:schemeClr val="tx1"/>
                </a:solidFill>
                <a:latin typeface="Ericsson Hilda" pitchFamily="2" charset="0"/>
              </a:defRPr>
            </a:lvl7pPr>
            <a:lvl8pPr marL="1371600" algn="l" rtl="0" eaLnBrk="1" fontAlgn="base" hangingPunct="1">
              <a:spcBef>
                <a:spcPct val="0"/>
              </a:spcBef>
              <a:spcAft>
                <a:spcPct val="0"/>
              </a:spcAft>
              <a:defRPr sz="3200">
                <a:solidFill>
                  <a:schemeClr val="tx1"/>
                </a:solidFill>
                <a:latin typeface="Ericsson Hilda" pitchFamily="2" charset="0"/>
              </a:defRPr>
            </a:lvl8pPr>
            <a:lvl9pPr marL="1828800" algn="l" rtl="0" eaLnBrk="1" fontAlgn="base" hangingPunct="1">
              <a:spcBef>
                <a:spcPct val="0"/>
              </a:spcBef>
              <a:spcAft>
                <a:spcPct val="0"/>
              </a:spcAft>
              <a:defRPr sz="3200">
                <a:solidFill>
                  <a:schemeClr val="tx1"/>
                </a:solidFill>
                <a:latin typeface="Ericsson Hilda" pitchFamily="2" charset="0"/>
              </a:defRPr>
            </a:lvl9pPr>
          </a:lstStyle>
          <a:p>
            <a:r>
              <a:rPr lang="en-US" dirty="0"/>
              <a:t>Real cases usage</a:t>
            </a:r>
          </a:p>
        </p:txBody>
      </p:sp>
      <p:sp>
        <p:nvSpPr>
          <p:cNvPr id="15" name="TextBox 14">
            <a:extLst>
              <a:ext uri="{FF2B5EF4-FFF2-40B4-BE49-F238E27FC236}">
                <a16:creationId xmlns:a16="http://schemas.microsoft.com/office/drawing/2014/main" id="{0C4A196C-E1AC-4B8D-AE45-9B0EBD3692BE}"/>
              </a:ext>
            </a:extLst>
          </p:cNvPr>
          <p:cNvSpPr txBox="1"/>
          <p:nvPr/>
        </p:nvSpPr>
        <p:spPr bwMode="auto">
          <a:xfrm>
            <a:off x="954666" y="1178665"/>
            <a:ext cx="8854069" cy="3216709"/>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marL="344488" indent="-344488">
              <a:lnSpc>
                <a:spcPct val="150000"/>
              </a:lnSpc>
              <a:buClr>
                <a:schemeClr val="tx1"/>
              </a:buClr>
              <a:buFont typeface="Ericsson Hilda Light" panose="00000400000000000000" pitchFamily="2" charset="0"/>
              <a:buChar char="—"/>
            </a:pPr>
            <a:r>
              <a:rPr lang="sv-SE" sz="2000" dirty="0"/>
              <a:t>The algorithm itself is easy to be generalized from </a:t>
            </a:r>
            <a:r>
              <a:rPr lang="en-US" sz="2000" dirty="0"/>
              <a:t>3-qubit to</a:t>
            </a:r>
            <a:r>
              <a:rPr lang="zh-CN" altLang="sv-SE" sz="2000" dirty="0"/>
              <a:t> </a:t>
            </a:r>
            <a:r>
              <a:rPr lang="sv-SE" altLang="zh-CN" sz="2000" dirty="0"/>
              <a:t>n-qubit.</a:t>
            </a:r>
          </a:p>
          <a:p>
            <a:pPr>
              <a:lnSpc>
                <a:spcPct val="150000"/>
              </a:lnSpc>
              <a:buClr>
                <a:schemeClr val="tx1"/>
              </a:buClr>
            </a:pPr>
            <a:endParaRPr lang="sv-SE" altLang="zh-CN" sz="2000" dirty="0"/>
          </a:p>
          <a:p>
            <a:pPr>
              <a:lnSpc>
                <a:spcPct val="150000"/>
              </a:lnSpc>
              <a:buClr>
                <a:schemeClr val="tx1"/>
              </a:buClr>
            </a:pPr>
            <a:endParaRPr lang="sv-SE" altLang="zh-CN" sz="2000" dirty="0"/>
          </a:p>
          <a:p>
            <a:pPr>
              <a:lnSpc>
                <a:spcPct val="150000"/>
              </a:lnSpc>
              <a:buClr>
                <a:schemeClr val="tx1"/>
              </a:buClr>
            </a:pPr>
            <a:endParaRPr lang="sv-SE" altLang="zh-CN" sz="2000" dirty="0"/>
          </a:p>
          <a:p>
            <a:pPr>
              <a:lnSpc>
                <a:spcPct val="150000"/>
              </a:lnSpc>
              <a:buClr>
                <a:schemeClr val="tx1"/>
              </a:buClr>
            </a:pPr>
            <a:endParaRPr lang="sv-SE" altLang="zh-CN" sz="2000" dirty="0"/>
          </a:p>
          <a:p>
            <a:pPr>
              <a:lnSpc>
                <a:spcPct val="150000"/>
              </a:lnSpc>
              <a:buClr>
                <a:schemeClr val="tx1"/>
              </a:buClr>
            </a:pPr>
            <a:endParaRPr lang="sv-SE" altLang="zh-CN" sz="2000" dirty="0"/>
          </a:p>
          <a:p>
            <a:pPr marL="344488" indent="-344488">
              <a:lnSpc>
                <a:spcPct val="150000"/>
              </a:lnSpc>
              <a:buClr>
                <a:schemeClr val="tx1"/>
              </a:buClr>
              <a:buFont typeface="Ericsson Hilda Light" panose="00000400000000000000" pitchFamily="2" charset="0"/>
              <a:buChar char="—"/>
            </a:pPr>
            <a:r>
              <a:rPr lang="sv-SE" sz="2000" dirty="0"/>
              <a:t>But it is hard to create a complex enough input qubit string, e.g. Sine wave. </a:t>
            </a:r>
          </a:p>
        </p:txBody>
      </p:sp>
      <p:pic>
        <p:nvPicPr>
          <p:cNvPr id="16" name="Picture 15">
            <a:extLst>
              <a:ext uri="{FF2B5EF4-FFF2-40B4-BE49-F238E27FC236}">
                <a16:creationId xmlns:a16="http://schemas.microsoft.com/office/drawing/2014/main" id="{10134697-1FE1-4C96-955F-0AAC7B03E2EB}"/>
              </a:ext>
            </a:extLst>
          </p:cNvPr>
          <p:cNvPicPr>
            <a:picLocks noChangeAspect="1"/>
          </p:cNvPicPr>
          <p:nvPr/>
        </p:nvPicPr>
        <p:blipFill>
          <a:blip r:embed="rId3"/>
          <a:stretch>
            <a:fillRect/>
          </a:stretch>
        </p:blipFill>
        <p:spPr>
          <a:xfrm>
            <a:off x="3094189" y="1662842"/>
            <a:ext cx="5325911" cy="2348273"/>
          </a:xfrm>
          <a:prstGeom prst="rect">
            <a:avLst/>
          </a:prstGeom>
        </p:spPr>
      </p:pic>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D8D71BAE-66A6-4180-9756-19028EBCC924}"/>
                  </a:ext>
                </a:extLst>
              </p:cNvPr>
              <p:cNvSpPr txBox="1"/>
              <p:nvPr/>
            </p:nvSpPr>
            <p:spPr bwMode="auto">
              <a:xfrm>
                <a:off x="1609696" y="4447757"/>
                <a:ext cx="10462292" cy="1564655"/>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a:buClr>
                    <a:schemeClr val="tx1"/>
                  </a:buClr>
                </a:pPr>
                <a14:m>
                  <m:oMathPara xmlns:m="http://schemas.openxmlformats.org/officeDocument/2006/math">
                    <m:oMathParaPr>
                      <m:jc m:val="left"/>
                    </m:oMathParaPr>
                    <m:oMath xmlns:m="http://schemas.openxmlformats.org/officeDocument/2006/math">
                      <m:r>
                        <a:rPr lang="sv-SE" sz="2000" b="0" i="1" smtClean="0">
                          <a:latin typeface="Cambria Math" panose="02040503050406030204" pitchFamily="18" charset="0"/>
                        </a:rPr>
                        <m:t>01000000</m:t>
                      </m:r>
                      <m:r>
                        <a:rPr lang="sv-SE" sz="2000" b="0" i="1" smtClean="0">
                          <a:latin typeface="Cambria Math" panose="02040503050406030204" pitchFamily="18" charset="0"/>
                          <a:ea typeface="Cambria Math" panose="02040503050406030204" pitchFamily="18" charset="0"/>
                        </a:rPr>
                        <m:t>→</m:t>
                      </m:r>
                      <m:r>
                        <a:rPr lang="sv-SE" sz="2000" i="1">
                          <a:latin typeface="Cambria Math" panose="02040503050406030204" pitchFamily="18" charset="0"/>
                        </a:rPr>
                        <m:t>|</m:t>
                      </m:r>
                      <m:d>
                        <m:dPr>
                          <m:begChr m:val=""/>
                          <m:endChr m:val="⟩"/>
                          <m:ctrlPr>
                            <a:rPr lang="sv-SE" sz="2000" i="1">
                              <a:latin typeface="Cambria Math" panose="02040503050406030204" pitchFamily="18" charset="0"/>
                            </a:rPr>
                          </m:ctrlPr>
                        </m:dPr>
                        <m:e>
                          <m:r>
                            <a:rPr lang="sv-SE" sz="2000" i="1">
                              <a:latin typeface="Cambria Math" panose="02040503050406030204" pitchFamily="18" charset="0"/>
                            </a:rPr>
                            <m:t>001</m:t>
                          </m:r>
                        </m:e>
                      </m:d>
                    </m:oMath>
                  </m:oMathPara>
                </a14:m>
                <a:endParaRPr lang="sv-SE" sz="2000" dirty="0"/>
              </a:p>
              <a:p>
                <a:pPr>
                  <a:buClr>
                    <a:schemeClr val="tx1"/>
                  </a:buClr>
                </a:pPr>
                <a14:m>
                  <m:oMathPara xmlns:m="http://schemas.openxmlformats.org/officeDocument/2006/math">
                    <m:oMathParaPr>
                      <m:jc m:val="left"/>
                    </m:oMathParaPr>
                    <m:oMath xmlns:m="http://schemas.openxmlformats.org/officeDocument/2006/math">
                      <m:r>
                        <a:rPr lang="sv-SE" sz="2000" i="1" smtClean="0">
                          <a:latin typeface="Cambria Math" panose="02040503050406030204" pitchFamily="18" charset="0"/>
                        </a:rPr>
                        <m:t>1</m:t>
                      </m:r>
                      <m:r>
                        <a:rPr lang="sv-SE" sz="2000" b="0" i="1" smtClean="0">
                          <a:latin typeface="Cambria Math" panose="02040503050406030204" pitchFamily="18" charset="0"/>
                        </a:rPr>
                        <m:t>2345678</m:t>
                      </m:r>
                      <m:r>
                        <a:rPr lang="sv-SE" sz="2000" i="1" smtClean="0">
                          <a:latin typeface="Cambria Math" panose="02040503050406030204" pitchFamily="18" charset="0"/>
                          <a:ea typeface="Cambria Math" panose="02040503050406030204" pitchFamily="18" charset="0"/>
                        </a:rPr>
                        <m:t>→</m:t>
                      </m:r>
                      <m:f>
                        <m:fPr>
                          <m:ctrlPr>
                            <a:rPr lang="sv-SE" sz="2000" i="1" smtClean="0">
                              <a:latin typeface="Cambria Math" panose="02040503050406030204" pitchFamily="18" charset="0"/>
                              <a:ea typeface="Cambria Math" panose="02040503050406030204" pitchFamily="18" charset="0"/>
                            </a:rPr>
                          </m:ctrlPr>
                        </m:fPr>
                        <m:num>
                          <m:r>
                            <a:rPr lang="sv-SE" sz="2000" b="0" i="1" smtClean="0">
                              <a:latin typeface="Cambria Math" panose="02040503050406030204" pitchFamily="18" charset="0"/>
                              <a:ea typeface="Cambria Math" panose="02040503050406030204" pitchFamily="18" charset="0"/>
                            </a:rPr>
                            <m:t>1</m:t>
                          </m:r>
                        </m:num>
                        <m:den>
                          <m:rad>
                            <m:radPr>
                              <m:degHide m:val="on"/>
                              <m:ctrlPr>
                                <a:rPr lang="sv-SE" sz="2000" i="1" smtClean="0">
                                  <a:latin typeface="Cambria Math" panose="02040503050406030204" pitchFamily="18" charset="0"/>
                                  <a:ea typeface="Cambria Math" panose="02040503050406030204" pitchFamily="18" charset="0"/>
                                </a:rPr>
                              </m:ctrlPr>
                            </m:radPr>
                            <m:deg/>
                            <m:e>
                              <m:r>
                                <a:rPr lang="sv-SE" sz="2000" b="0" i="1" smtClean="0">
                                  <a:latin typeface="Cambria Math" panose="02040503050406030204" pitchFamily="18" charset="0"/>
                                  <a:ea typeface="Cambria Math" panose="02040503050406030204" pitchFamily="18" charset="0"/>
                                </a:rPr>
                                <m:t>𝑀</m:t>
                              </m:r>
                            </m:e>
                          </m:rad>
                        </m:den>
                      </m:f>
                      <m:r>
                        <a:rPr lang="sv-SE" sz="2000" b="0" i="1" smtClean="0">
                          <a:latin typeface="Cambria Math" panose="02040503050406030204" pitchFamily="18" charset="0"/>
                          <a:ea typeface="Cambria Math" panose="02040503050406030204" pitchFamily="18" charset="0"/>
                        </a:rPr>
                        <m:t>(</m:t>
                      </m:r>
                      <m:r>
                        <a:rPr lang="sv-SE" sz="2000" i="1">
                          <a:latin typeface="Cambria Math" panose="02040503050406030204" pitchFamily="18" charset="0"/>
                        </a:rPr>
                        <m:t>|</m:t>
                      </m:r>
                      <m:d>
                        <m:dPr>
                          <m:begChr m:val=""/>
                          <m:endChr m:val="⟩"/>
                          <m:ctrlPr>
                            <a:rPr lang="sv-SE" sz="2000" i="1">
                              <a:latin typeface="Cambria Math" panose="02040503050406030204" pitchFamily="18" charset="0"/>
                            </a:rPr>
                          </m:ctrlPr>
                        </m:dPr>
                        <m:e>
                          <m:r>
                            <a:rPr lang="sv-SE" sz="2000" i="1">
                              <a:latin typeface="Cambria Math" panose="02040503050406030204" pitchFamily="18" charset="0"/>
                            </a:rPr>
                            <m:t>00</m:t>
                          </m:r>
                          <m:r>
                            <a:rPr lang="sv-SE" sz="2000" b="0" i="1" smtClean="0">
                              <a:latin typeface="Cambria Math" panose="02040503050406030204" pitchFamily="18" charset="0"/>
                            </a:rPr>
                            <m:t>0</m:t>
                          </m:r>
                        </m:e>
                      </m:d>
                      <m:r>
                        <a:rPr lang="sv-SE" sz="2000" b="0" i="0" smtClean="0">
                          <a:latin typeface="Cambria Math" panose="02040503050406030204" pitchFamily="18" charset="0"/>
                        </a:rPr>
                        <m:t>+</m:t>
                      </m:r>
                      <m:r>
                        <a:rPr lang="sv-SE" sz="2000" b="0" i="1" smtClean="0">
                          <a:latin typeface="Cambria Math" panose="02040503050406030204" pitchFamily="18" charset="0"/>
                        </a:rPr>
                        <m:t>2</m:t>
                      </m:r>
                      <m:r>
                        <a:rPr lang="sv-SE" sz="2000" i="1">
                          <a:latin typeface="Cambria Math" panose="02040503050406030204" pitchFamily="18" charset="0"/>
                        </a:rPr>
                        <m:t>|</m:t>
                      </m:r>
                      <m:d>
                        <m:dPr>
                          <m:begChr m:val=""/>
                          <m:endChr m:val="⟩"/>
                          <m:ctrlPr>
                            <a:rPr lang="sv-SE" sz="2000" i="1">
                              <a:latin typeface="Cambria Math" panose="02040503050406030204" pitchFamily="18" charset="0"/>
                            </a:rPr>
                          </m:ctrlPr>
                        </m:dPr>
                        <m:e>
                          <m:r>
                            <a:rPr lang="sv-SE" sz="2000" i="1">
                              <a:latin typeface="Cambria Math" panose="02040503050406030204" pitchFamily="18" charset="0"/>
                            </a:rPr>
                            <m:t>001</m:t>
                          </m:r>
                        </m:e>
                      </m:d>
                      <m:r>
                        <a:rPr lang="sv-SE" sz="2000" b="0" i="1" smtClean="0">
                          <a:latin typeface="Cambria Math" panose="02040503050406030204" pitchFamily="18" charset="0"/>
                        </a:rPr>
                        <m:t>+3</m:t>
                      </m:r>
                      <m:r>
                        <a:rPr lang="sv-SE" sz="2000" i="1">
                          <a:latin typeface="Cambria Math" panose="02040503050406030204" pitchFamily="18" charset="0"/>
                        </a:rPr>
                        <m:t>|</m:t>
                      </m:r>
                      <m:d>
                        <m:dPr>
                          <m:begChr m:val=""/>
                          <m:endChr m:val="⟩"/>
                          <m:ctrlPr>
                            <a:rPr lang="sv-SE" sz="2000" i="1">
                              <a:latin typeface="Cambria Math" panose="02040503050406030204" pitchFamily="18" charset="0"/>
                            </a:rPr>
                          </m:ctrlPr>
                        </m:dPr>
                        <m:e>
                          <m:r>
                            <a:rPr lang="sv-SE" sz="2000" i="1">
                              <a:latin typeface="Cambria Math" panose="02040503050406030204" pitchFamily="18" charset="0"/>
                            </a:rPr>
                            <m:t>01</m:t>
                          </m:r>
                          <m:r>
                            <a:rPr lang="sv-SE" sz="2000" b="0" i="1" smtClean="0">
                              <a:latin typeface="Cambria Math" panose="02040503050406030204" pitchFamily="18" charset="0"/>
                            </a:rPr>
                            <m:t>0</m:t>
                          </m:r>
                        </m:e>
                      </m:d>
                      <m:r>
                        <a:rPr lang="sv-SE" sz="2000" b="0" i="0" smtClean="0">
                          <a:latin typeface="Cambria Math" panose="02040503050406030204" pitchFamily="18" charset="0"/>
                        </a:rPr>
                        <m:t>+4</m:t>
                      </m:r>
                      <m:r>
                        <a:rPr lang="sv-SE" sz="2000" i="1">
                          <a:latin typeface="Cambria Math" panose="02040503050406030204" pitchFamily="18" charset="0"/>
                        </a:rPr>
                        <m:t>|</m:t>
                      </m:r>
                      <m:d>
                        <m:dPr>
                          <m:begChr m:val=""/>
                          <m:endChr m:val="⟩"/>
                          <m:ctrlPr>
                            <a:rPr lang="sv-SE" sz="2000" i="1">
                              <a:latin typeface="Cambria Math" panose="02040503050406030204" pitchFamily="18" charset="0"/>
                            </a:rPr>
                          </m:ctrlPr>
                        </m:dPr>
                        <m:e>
                          <m:r>
                            <a:rPr lang="sv-SE" sz="2000" i="1">
                              <a:latin typeface="Cambria Math" panose="02040503050406030204" pitchFamily="18" charset="0"/>
                            </a:rPr>
                            <m:t>0</m:t>
                          </m:r>
                          <m:r>
                            <a:rPr lang="sv-SE" sz="2000" b="0" i="1" smtClean="0">
                              <a:latin typeface="Cambria Math" panose="02040503050406030204" pitchFamily="18" charset="0"/>
                            </a:rPr>
                            <m:t>1</m:t>
                          </m:r>
                          <m:r>
                            <a:rPr lang="sv-SE" sz="2000" i="1">
                              <a:latin typeface="Cambria Math" panose="02040503050406030204" pitchFamily="18" charset="0"/>
                            </a:rPr>
                            <m:t>1</m:t>
                          </m:r>
                        </m:e>
                      </m:d>
                      <m:r>
                        <a:rPr lang="sv-SE" sz="2000" b="0" i="1" smtClean="0">
                          <a:latin typeface="Cambria Math" panose="02040503050406030204" pitchFamily="18" charset="0"/>
                        </a:rPr>
                        <m:t>+5</m:t>
                      </m:r>
                      <m:r>
                        <a:rPr lang="sv-SE" sz="2000" i="1">
                          <a:latin typeface="Cambria Math" panose="02040503050406030204" pitchFamily="18" charset="0"/>
                        </a:rPr>
                        <m:t>|</m:t>
                      </m:r>
                      <m:d>
                        <m:dPr>
                          <m:begChr m:val=""/>
                          <m:endChr m:val="⟩"/>
                          <m:ctrlPr>
                            <a:rPr lang="sv-SE" sz="2000" i="1">
                              <a:latin typeface="Cambria Math" panose="02040503050406030204" pitchFamily="18" charset="0"/>
                            </a:rPr>
                          </m:ctrlPr>
                        </m:dPr>
                        <m:e>
                          <m:r>
                            <a:rPr lang="sv-SE" sz="2000" b="0" i="1" smtClean="0">
                              <a:latin typeface="Cambria Math" panose="02040503050406030204" pitchFamily="18" charset="0"/>
                            </a:rPr>
                            <m:t>1</m:t>
                          </m:r>
                          <m:r>
                            <a:rPr lang="sv-SE" sz="2000" i="1">
                              <a:latin typeface="Cambria Math" panose="02040503050406030204" pitchFamily="18" charset="0"/>
                            </a:rPr>
                            <m:t>0</m:t>
                          </m:r>
                          <m:r>
                            <a:rPr lang="sv-SE" sz="2000" b="0" i="1" smtClean="0">
                              <a:latin typeface="Cambria Math" panose="02040503050406030204" pitchFamily="18" charset="0"/>
                            </a:rPr>
                            <m:t>0</m:t>
                          </m:r>
                        </m:e>
                      </m:d>
                      <m:r>
                        <a:rPr lang="sv-SE" sz="2000" b="0" i="1" smtClean="0">
                          <a:latin typeface="Cambria Math" panose="02040503050406030204" pitchFamily="18" charset="0"/>
                        </a:rPr>
                        <m:t>+6</m:t>
                      </m:r>
                      <m:r>
                        <a:rPr lang="sv-SE" sz="2000" i="1">
                          <a:latin typeface="Cambria Math" panose="02040503050406030204" pitchFamily="18" charset="0"/>
                        </a:rPr>
                        <m:t>|</m:t>
                      </m:r>
                      <m:d>
                        <m:dPr>
                          <m:begChr m:val=""/>
                          <m:endChr m:val="⟩"/>
                          <m:ctrlPr>
                            <a:rPr lang="sv-SE" sz="2000" i="1">
                              <a:latin typeface="Cambria Math" panose="02040503050406030204" pitchFamily="18" charset="0"/>
                            </a:rPr>
                          </m:ctrlPr>
                        </m:dPr>
                        <m:e>
                          <m:r>
                            <a:rPr lang="sv-SE" sz="2000" b="0" i="1" smtClean="0">
                              <a:latin typeface="Cambria Math" panose="02040503050406030204" pitchFamily="18" charset="0"/>
                            </a:rPr>
                            <m:t>1</m:t>
                          </m:r>
                          <m:r>
                            <a:rPr lang="sv-SE" sz="2000" i="1">
                              <a:latin typeface="Cambria Math" panose="02040503050406030204" pitchFamily="18" charset="0"/>
                            </a:rPr>
                            <m:t>01</m:t>
                          </m:r>
                        </m:e>
                      </m:d>
                      <m:r>
                        <a:rPr lang="sv-SE" sz="2000" b="0" i="1" smtClean="0">
                          <a:latin typeface="Cambria Math" panose="02040503050406030204" pitchFamily="18" charset="0"/>
                        </a:rPr>
                        <m:t>+7</m:t>
                      </m:r>
                      <m:r>
                        <a:rPr lang="sv-SE" sz="2000" i="1">
                          <a:latin typeface="Cambria Math" panose="02040503050406030204" pitchFamily="18" charset="0"/>
                        </a:rPr>
                        <m:t>|</m:t>
                      </m:r>
                      <m:d>
                        <m:dPr>
                          <m:begChr m:val=""/>
                          <m:endChr m:val="⟩"/>
                          <m:ctrlPr>
                            <a:rPr lang="sv-SE" sz="2000" i="1">
                              <a:latin typeface="Cambria Math" panose="02040503050406030204" pitchFamily="18" charset="0"/>
                            </a:rPr>
                          </m:ctrlPr>
                        </m:dPr>
                        <m:e>
                          <m:r>
                            <a:rPr lang="sv-SE" sz="2000" b="0" i="1" smtClean="0">
                              <a:latin typeface="Cambria Math" panose="02040503050406030204" pitchFamily="18" charset="0"/>
                            </a:rPr>
                            <m:t>110</m:t>
                          </m:r>
                        </m:e>
                      </m:d>
                      <m:r>
                        <a:rPr lang="sv-SE" sz="2000" b="0" i="1" smtClean="0">
                          <a:latin typeface="Cambria Math" panose="02040503050406030204" pitchFamily="18" charset="0"/>
                        </a:rPr>
                        <m:t>+8</m:t>
                      </m:r>
                      <m:r>
                        <a:rPr lang="sv-SE" sz="2000" i="1">
                          <a:latin typeface="Cambria Math" panose="02040503050406030204" pitchFamily="18" charset="0"/>
                        </a:rPr>
                        <m:t>|</m:t>
                      </m:r>
                      <m:d>
                        <m:dPr>
                          <m:begChr m:val=""/>
                          <m:endChr m:val="⟩"/>
                          <m:ctrlPr>
                            <a:rPr lang="sv-SE" sz="2000" i="1">
                              <a:latin typeface="Cambria Math" panose="02040503050406030204" pitchFamily="18" charset="0"/>
                            </a:rPr>
                          </m:ctrlPr>
                        </m:dPr>
                        <m:e>
                          <m:r>
                            <a:rPr lang="sv-SE" sz="2000" b="0" i="1" smtClean="0">
                              <a:latin typeface="Cambria Math" panose="02040503050406030204" pitchFamily="18" charset="0"/>
                            </a:rPr>
                            <m:t>11</m:t>
                          </m:r>
                          <m:r>
                            <a:rPr lang="sv-SE" sz="2000" i="1">
                              <a:latin typeface="Cambria Math" panose="02040503050406030204" pitchFamily="18" charset="0"/>
                            </a:rPr>
                            <m:t>1</m:t>
                          </m:r>
                        </m:e>
                      </m:d>
                      <m:r>
                        <a:rPr lang="sv-SE" sz="2000" b="0" i="1" smtClean="0">
                          <a:latin typeface="Cambria Math" panose="02040503050406030204" pitchFamily="18" charset="0"/>
                        </a:rPr>
                        <m:t>)</m:t>
                      </m:r>
                    </m:oMath>
                  </m:oMathPara>
                </a14:m>
                <a:endParaRPr lang="sv-SE" sz="2000" dirty="0"/>
              </a:p>
              <a:p>
                <a:pPr>
                  <a:buClr>
                    <a:schemeClr val="tx1"/>
                  </a:buClr>
                </a:pPr>
                <a:r>
                  <a:rPr lang="sv-SE" sz="2000" dirty="0"/>
                  <a:t>Where </a:t>
                </a:r>
                <a14:m>
                  <m:oMath xmlns:m="http://schemas.openxmlformats.org/officeDocument/2006/math">
                    <m:sSup>
                      <m:sSupPr>
                        <m:ctrlPr>
                          <a:rPr lang="sv-SE" sz="2000" i="1" smtClean="0">
                            <a:latin typeface="Cambria Math" panose="02040503050406030204" pitchFamily="18" charset="0"/>
                          </a:rPr>
                        </m:ctrlPr>
                      </m:sSupPr>
                      <m:e>
                        <m:r>
                          <a:rPr lang="sv-SE" sz="2000" b="0" i="1" smtClean="0">
                            <a:latin typeface="Cambria Math" panose="02040503050406030204" pitchFamily="18" charset="0"/>
                          </a:rPr>
                          <m:t>𝑀</m:t>
                        </m:r>
                        <m:r>
                          <a:rPr lang="sv-SE" sz="2000" b="0" i="1" smtClean="0">
                            <a:latin typeface="Cambria Math" panose="02040503050406030204" pitchFamily="18" charset="0"/>
                          </a:rPr>
                          <m:t>=1</m:t>
                        </m:r>
                      </m:e>
                      <m:sup>
                        <m:r>
                          <a:rPr lang="sv-SE" sz="2000" b="0" i="1" smtClean="0">
                            <a:latin typeface="Cambria Math" panose="02040503050406030204" pitchFamily="18" charset="0"/>
                          </a:rPr>
                          <m:t>2</m:t>
                        </m:r>
                      </m:sup>
                    </m:sSup>
                    <m:r>
                      <a:rPr lang="sv-SE" sz="2000" b="0" i="1" smtClean="0">
                        <a:latin typeface="Cambria Math" panose="02040503050406030204" pitchFamily="18" charset="0"/>
                      </a:rPr>
                      <m:t>+</m:t>
                    </m:r>
                    <m:sSup>
                      <m:sSupPr>
                        <m:ctrlPr>
                          <a:rPr lang="sv-SE" sz="2000" i="1">
                            <a:latin typeface="Cambria Math" panose="02040503050406030204" pitchFamily="18" charset="0"/>
                          </a:rPr>
                        </m:ctrlPr>
                      </m:sSupPr>
                      <m:e>
                        <m:r>
                          <a:rPr lang="sv-SE" sz="2000" b="0" i="1" smtClean="0">
                            <a:latin typeface="Cambria Math" panose="02040503050406030204" pitchFamily="18" charset="0"/>
                          </a:rPr>
                          <m:t>2</m:t>
                        </m:r>
                      </m:e>
                      <m:sup>
                        <m:r>
                          <a:rPr lang="sv-SE" sz="2000" i="1">
                            <a:latin typeface="Cambria Math" panose="02040503050406030204" pitchFamily="18" charset="0"/>
                          </a:rPr>
                          <m:t>2</m:t>
                        </m:r>
                      </m:sup>
                    </m:sSup>
                    <m:sSup>
                      <m:sSupPr>
                        <m:ctrlPr>
                          <a:rPr lang="sv-SE" sz="2000" i="1">
                            <a:latin typeface="Cambria Math" panose="02040503050406030204" pitchFamily="18" charset="0"/>
                          </a:rPr>
                        </m:ctrlPr>
                      </m:sSupPr>
                      <m:e>
                        <m:r>
                          <a:rPr lang="sv-SE" sz="2000" b="0" i="1" smtClean="0">
                            <a:latin typeface="Cambria Math" panose="02040503050406030204" pitchFamily="18" charset="0"/>
                          </a:rPr>
                          <m:t>+3</m:t>
                        </m:r>
                      </m:e>
                      <m:sup>
                        <m:r>
                          <a:rPr lang="sv-SE" sz="2000" i="1">
                            <a:latin typeface="Cambria Math" panose="02040503050406030204" pitchFamily="18" charset="0"/>
                          </a:rPr>
                          <m:t>2</m:t>
                        </m:r>
                      </m:sup>
                    </m:sSup>
                    <m:sSup>
                      <m:sSupPr>
                        <m:ctrlPr>
                          <a:rPr lang="sv-SE" sz="2000" i="1">
                            <a:latin typeface="Cambria Math" panose="02040503050406030204" pitchFamily="18" charset="0"/>
                          </a:rPr>
                        </m:ctrlPr>
                      </m:sSupPr>
                      <m:e>
                        <m:r>
                          <a:rPr lang="sv-SE" sz="2000" b="0" i="1" smtClean="0">
                            <a:latin typeface="Cambria Math" panose="02040503050406030204" pitchFamily="18" charset="0"/>
                          </a:rPr>
                          <m:t>+4</m:t>
                        </m:r>
                      </m:e>
                      <m:sup>
                        <m:r>
                          <a:rPr lang="sv-SE" sz="2000" i="1">
                            <a:latin typeface="Cambria Math" panose="02040503050406030204" pitchFamily="18" charset="0"/>
                          </a:rPr>
                          <m:t>2</m:t>
                        </m:r>
                      </m:sup>
                    </m:sSup>
                    <m:r>
                      <a:rPr lang="sv-SE" sz="2000" i="1">
                        <a:latin typeface="Cambria Math" panose="02040503050406030204" pitchFamily="18" charset="0"/>
                      </a:rPr>
                      <m:t>+</m:t>
                    </m:r>
                    <m:sSup>
                      <m:sSupPr>
                        <m:ctrlPr>
                          <a:rPr lang="sv-SE" sz="2000" i="1">
                            <a:latin typeface="Cambria Math" panose="02040503050406030204" pitchFamily="18" charset="0"/>
                          </a:rPr>
                        </m:ctrlPr>
                      </m:sSupPr>
                      <m:e>
                        <m:r>
                          <a:rPr lang="sv-SE" sz="2000" b="0" i="1" smtClean="0">
                            <a:latin typeface="Cambria Math" panose="02040503050406030204" pitchFamily="18" charset="0"/>
                          </a:rPr>
                          <m:t>5</m:t>
                        </m:r>
                      </m:e>
                      <m:sup>
                        <m:r>
                          <a:rPr lang="sv-SE" sz="2000" i="1">
                            <a:latin typeface="Cambria Math" panose="02040503050406030204" pitchFamily="18" charset="0"/>
                          </a:rPr>
                          <m:t>2</m:t>
                        </m:r>
                      </m:sup>
                    </m:sSup>
                    <m:sSup>
                      <m:sSupPr>
                        <m:ctrlPr>
                          <a:rPr lang="sv-SE" sz="2000" i="1">
                            <a:latin typeface="Cambria Math" panose="02040503050406030204" pitchFamily="18" charset="0"/>
                          </a:rPr>
                        </m:ctrlPr>
                      </m:sSupPr>
                      <m:e>
                        <m:r>
                          <a:rPr lang="sv-SE" sz="2000" i="1">
                            <a:latin typeface="Cambria Math" panose="02040503050406030204" pitchFamily="18" charset="0"/>
                          </a:rPr>
                          <m:t>+</m:t>
                        </m:r>
                        <m:r>
                          <a:rPr lang="sv-SE" sz="2000" b="0" i="1" smtClean="0">
                            <a:latin typeface="Cambria Math" panose="02040503050406030204" pitchFamily="18" charset="0"/>
                          </a:rPr>
                          <m:t>6</m:t>
                        </m:r>
                      </m:e>
                      <m:sup>
                        <m:r>
                          <a:rPr lang="sv-SE" sz="2000" i="1">
                            <a:latin typeface="Cambria Math" panose="02040503050406030204" pitchFamily="18" charset="0"/>
                          </a:rPr>
                          <m:t>2</m:t>
                        </m:r>
                      </m:sup>
                    </m:sSup>
                    <m:r>
                      <a:rPr lang="sv-SE" sz="2000" b="0" i="0" smtClean="0">
                        <a:latin typeface="Cambria Math" panose="02040503050406030204" pitchFamily="18" charset="0"/>
                      </a:rPr>
                      <m:t>+</m:t>
                    </m:r>
                    <m:sSup>
                      <m:sSupPr>
                        <m:ctrlPr>
                          <a:rPr lang="sv-SE" sz="2000" i="1">
                            <a:latin typeface="Cambria Math" panose="02040503050406030204" pitchFamily="18" charset="0"/>
                          </a:rPr>
                        </m:ctrlPr>
                      </m:sSupPr>
                      <m:e>
                        <m:r>
                          <a:rPr lang="sv-SE" sz="2000" b="0" i="1" smtClean="0">
                            <a:latin typeface="Cambria Math" panose="02040503050406030204" pitchFamily="18" charset="0"/>
                          </a:rPr>
                          <m:t>7</m:t>
                        </m:r>
                      </m:e>
                      <m:sup>
                        <m:r>
                          <a:rPr lang="sv-SE" sz="2000" i="1">
                            <a:latin typeface="Cambria Math" panose="02040503050406030204" pitchFamily="18" charset="0"/>
                          </a:rPr>
                          <m:t>2</m:t>
                        </m:r>
                      </m:sup>
                    </m:sSup>
                    <m:sSup>
                      <m:sSupPr>
                        <m:ctrlPr>
                          <a:rPr lang="sv-SE" sz="2000" i="1">
                            <a:latin typeface="Cambria Math" panose="02040503050406030204" pitchFamily="18" charset="0"/>
                          </a:rPr>
                        </m:ctrlPr>
                      </m:sSupPr>
                      <m:e>
                        <m:r>
                          <a:rPr lang="sv-SE" sz="2000" i="1">
                            <a:latin typeface="Cambria Math" panose="02040503050406030204" pitchFamily="18" charset="0"/>
                          </a:rPr>
                          <m:t>+</m:t>
                        </m:r>
                        <m:r>
                          <a:rPr lang="sv-SE" sz="2000" b="0" i="1" smtClean="0">
                            <a:latin typeface="Cambria Math" panose="02040503050406030204" pitchFamily="18" charset="0"/>
                          </a:rPr>
                          <m:t>8</m:t>
                        </m:r>
                      </m:e>
                      <m:sup>
                        <m:r>
                          <a:rPr lang="sv-SE" sz="2000" i="1">
                            <a:latin typeface="Cambria Math" panose="02040503050406030204" pitchFamily="18" charset="0"/>
                          </a:rPr>
                          <m:t>2</m:t>
                        </m:r>
                      </m:sup>
                    </m:sSup>
                  </m:oMath>
                </a14:m>
                <a:r>
                  <a:rPr lang="sv-SE" sz="2000" dirty="0"/>
                  <a:t> is the normalization factor.</a:t>
                </a:r>
              </a:p>
              <a:p>
                <a:pPr>
                  <a:buClr>
                    <a:schemeClr val="tx1"/>
                  </a:buClr>
                </a:pPr>
                <a:endParaRPr lang="sv-SE" sz="1600" dirty="0"/>
              </a:p>
            </p:txBody>
          </p:sp>
        </mc:Choice>
        <mc:Fallback>
          <p:sp>
            <p:nvSpPr>
              <p:cNvPr id="17" name="TextBox 16">
                <a:extLst>
                  <a:ext uri="{FF2B5EF4-FFF2-40B4-BE49-F238E27FC236}">
                    <a16:creationId xmlns:a16="http://schemas.microsoft.com/office/drawing/2014/main" id="{D8D71BAE-66A6-4180-9756-19028EBCC924}"/>
                  </a:ext>
                </a:extLst>
              </p:cNvPr>
              <p:cNvSpPr txBox="1">
                <a:spLocks noRot="1" noChangeAspect="1" noMove="1" noResize="1" noEditPoints="1" noAdjustHandles="1" noChangeArrowheads="1" noChangeShapeType="1" noTextEdit="1"/>
              </p:cNvSpPr>
              <p:nvPr/>
            </p:nvSpPr>
            <p:spPr bwMode="auto">
              <a:xfrm>
                <a:off x="1609696" y="4447757"/>
                <a:ext cx="10462292" cy="1564655"/>
              </a:xfrm>
              <a:prstGeom prst="rect">
                <a:avLst/>
              </a:prstGeom>
              <a:blipFill>
                <a:blip r:embed="rId4"/>
                <a:stretch>
                  <a:fillRect l="-816" t="-32031"/>
                </a:stretch>
              </a:blipFill>
              <a:ln w="9525">
                <a:noFill/>
                <a:miter lim="800000"/>
                <a:headEnd/>
                <a:tailEnd/>
              </a:ln>
            </p:spPr>
            <p:txBody>
              <a:bodyPr/>
              <a:lstStyle/>
              <a:p>
                <a:r>
                  <a:rPr lang="sv-SE">
                    <a:noFill/>
                  </a:rPr>
                  <a:t> </a:t>
                </a:r>
              </a:p>
            </p:txBody>
          </p:sp>
        </mc:Fallback>
      </mc:AlternateContent>
      <p:sp>
        <p:nvSpPr>
          <p:cNvPr id="18" name="Rectangle 17">
            <a:extLst>
              <a:ext uri="{FF2B5EF4-FFF2-40B4-BE49-F238E27FC236}">
                <a16:creationId xmlns:a16="http://schemas.microsoft.com/office/drawing/2014/main" id="{5EDA86C7-6F11-4970-B90D-E46719C38FF0}"/>
              </a:ext>
            </a:extLst>
          </p:cNvPr>
          <p:cNvSpPr/>
          <p:nvPr/>
        </p:nvSpPr>
        <p:spPr>
          <a:xfrm>
            <a:off x="6507644" y="6457416"/>
            <a:ext cx="5564344" cy="307777"/>
          </a:xfrm>
          <a:prstGeom prst="rect">
            <a:avLst/>
          </a:prstGeom>
        </p:spPr>
        <p:txBody>
          <a:bodyPr wrap="none">
            <a:spAutoFit/>
          </a:bodyPr>
          <a:lstStyle/>
          <a:p>
            <a:r>
              <a:rPr lang="sv-SE" sz="1400" i="1" dirty="0">
                <a:solidFill>
                  <a:srgbClr val="00B050"/>
                </a:solidFill>
              </a:rPr>
              <a:t>Picture: https://www.wikiwand.com/en/Quantum_Fourier_transform</a:t>
            </a:r>
          </a:p>
        </p:txBody>
      </p:sp>
      <p:sp>
        <p:nvSpPr>
          <p:cNvPr id="3" name="Rectangle 2">
            <a:extLst>
              <a:ext uri="{FF2B5EF4-FFF2-40B4-BE49-F238E27FC236}">
                <a16:creationId xmlns:a16="http://schemas.microsoft.com/office/drawing/2014/main" id="{ED50F907-A2B7-4EE7-B436-EADC26E1C172}"/>
              </a:ext>
            </a:extLst>
          </p:cNvPr>
          <p:cNvSpPr/>
          <p:nvPr/>
        </p:nvSpPr>
        <p:spPr>
          <a:xfrm>
            <a:off x="639416" y="4447757"/>
            <a:ext cx="1117614" cy="369332"/>
          </a:xfrm>
          <a:prstGeom prst="rect">
            <a:avLst/>
          </a:prstGeom>
        </p:spPr>
        <p:txBody>
          <a:bodyPr wrap="none">
            <a:spAutoFit/>
          </a:bodyPr>
          <a:lstStyle/>
          <a:p>
            <a:r>
              <a:rPr lang="sv-SE" dirty="0"/>
              <a:t>Example:</a:t>
            </a:r>
          </a:p>
        </p:txBody>
      </p:sp>
    </p:spTree>
    <p:extLst>
      <p:ext uri="{BB962C8B-B14F-4D97-AF65-F5344CB8AC3E}">
        <p14:creationId xmlns:p14="http://schemas.microsoft.com/office/powerpoint/2010/main" val="19589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A76E1C9D-EE7A-4CA1-8B56-BDF4CD0BE005}"/>
              </a:ext>
            </a:extLst>
          </p:cNvPr>
          <p:cNvSpPr txBox="1">
            <a:spLocks/>
          </p:cNvSpPr>
          <p:nvPr/>
        </p:nvSpPr>
        <p:spPr bwMode="auto">
          <a:xfrm>
            <a:off x="639416" y="316629"/>
            <a:ext cx="9789373"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lgn="l" rtl="0" eaLnBrk="1" fontAlgn="base" hangingPunct="1">
              <a:lnSpc>
                <a:spcPct val="85000"/>
              </a:lnSpc>
              <a:spcBef>
                <a:spcPts val="300"/>
              </a:spcBef>
              <a:spcAft>
                <a:spcPct val="0"/>
              </a:spcAft>
              <a:defRPr sz="4000" kern="1400" spc="-160">
                <a:solidFill>
                  <a:schemeClr val="tx1"/>
                </a:solidFill>
                <a:latin typeface="+mj-lt"/>
                <a:ea typeface="+mj-ea"/>
                <a:cs typeface="+mj-cs"/>
              </a:defRPr>
            </a:lvl1pPr>
            <a:lvl2pPr algn="l" rtl="0" eaLnBrk="1" fontAlgn="base" hangingPunct="1">
              <a:lnSpc>
                <a:spcPct val="85000"/>
              </a:lnSpc>
              <a:spcBef>
                <a:spcPct val="0"/>
              </a:spcBef>
              <a:spcAft>
                <a:spcPct val="0"/>
              </a:spcAft>
              <a:defRPr sz="4000">
                <a:solidFill>
                  <a:schemeClr val="tx1"/>
                </a:solidFill>
                <a:latin typeface="Ericsson Hilda" pitchFamily="2" charset="0"/>
              </a:defRPr>
            </a:lvl2pPr>
            <a:lvl3pPr algn="l" rtl="0" eaLnBrk="1" fontAlgn="base" hangingPunct="1">
              <a:lnSpc>
                <a:spcPct val="85000"/>
              </a:lnSpc>
              <a:spcBef>
                <a:spcPct val="0"/>
              </a:spcBef>
              <a:spcAft>
                <a:spcPct val="0"/>
              </a:spcAft>
              <a:defRPr sz="4000">
                <a:solidFill>
                  <a:schemeClr val="tx1"/>
                </a:solidFill>
                <a:latin typeface="Ericsson Hilda" pitchFamily="2" charset="0"/>
              </a:defRPr>
            </a:lvl3pPr>
            <a:lvl4pPr algn="l" rtl="0" eaLnBrk="1" fontAlgn="base" hangingPunct="1">
              <a:lnSpc>
                <a:spcPct val="85000"/>
              </a:lnSpc>
              <a:spcBef>
                <a:spcPct val="0"/>
              </a:spcBef>
              <a:spcAft>
                <a:spcPct val="0"/>
              </a:spcAft>
              <a:defRPr sz="4000">
                <a:solidFill>
                  <a:schemeClr val="tx1"/>
                </a:solidFill>
                <a:latin typeface="Ericsson Hilda" pitchFamily="2" charset="0"/>
              </a:defRPr>
            </a:lvl4pPr>
            <a:lvl5pPr algn="l" rtl="0" eaLnBrk="1" fontAlgn="base" hangingPunct="1">
              <a:lnSpc>
                <a:spcPct val="85000"/>
              </a:lnSpc>
              <a:spcBef>
                <a:spcPct val="0"/>
              </a:spcBef>
              <a:spcAft>
                <a:spcPct val="0"/>
              </a:spcAft>
              <a:defRPr sz="4000">
                <a:solidFill>
                  <a:schemeClr val="tx1"/>
                </a:solidFill>
                <a:latin typeface="Ericsson Hilda" pitchFamily="2" charset="0"/>
              </a:defRPr>
            </a:lvl5pPr>
            <a:lvl6pPr marL="457200" algn="l" rtl="0" eaLnBrk="1" fontAlgn="base" hangingPunct="1">
              <a:spcBef>
                <a:spcPct val="0"/>
              </a:spcBef>
              <a:spcAft>
                <a:spcPct val="0"/>
              </a:spcAft>
              <a:defRPr sz="3200">
                <a:solidFill>
                  <a:schemeClr val="tx1"/>
                </a:solidFill>
                <a:latin typeface="Ericsson Hilda" pitchFamily="2" charset="0"/>
              </a:defRPr>
            </a:lvl6pPr>
            <a:lvl7pPr marL="914400" algn="l" rtl="0" eaLnBrk="1" fontAlgn="base" hangingPunct="1">
              <a:spcBef>
                <a:spcPct val="0"/>
              </a:spcBef>
              <a:spcAft>
                <a:spcPct val="0"/>
              </a:spcAft>
              <a:defRPr sz="3200">
                <a:solidFill>
                  <a:schemeClr val="tx1"/>
                </a:solidFill>
                <a:latin typeface="Ericsson Hilda" pitchFamily="2" charset="0"/>
              </a:defRPr>
            </a:lvl7pPr>
            <a:lvl8pPr marL="1371600" algn="l" rtl="0" eaLnBrk="1" fontAlgn="base" hangingPunct="1">
              <a:spcBef>
                <a:spcPct val="0"/>
              </a:spcBef>
              <a:spcAft>
                <a:spcPct val="0"/>
              </a:spcAft>
              <a:defRPr sz="3200">
                <a:solidFill>
                  <a:schemeClr val="tx1"/>
                </a:solidFill>
                <a:latin typeface="Ericsson Hilda" pitchFamily="2" charset="0"/>
              </a:defRPr>
            </a:lvl8pPr>
            <a:lvl9pPr marL="1828800" algn="l" rtl="0" eaLnBrk="1" fontAlgn="base" hangingPunct="1">
              <a:spcBef>
                <a:spcPct val="0"/>
              </a:spcBef>
              <a:spcAft>
                <a:spcPct val="0"/>
              </a:spcAft>
              <a:defRPr sz="3200">
                <a:solidFill>
                  <a:schemeClr val="tx1"/>
                </a:solidFill>
                <a:latin typeface="Ericsson Hilda" pitchFamily="2" charset="0"/>
              </a:defRPr>
            </a:lvl9pPr>
          </a:lstStyle>
          <a:p>
            <a:r>
              <a:rPr lang="en-US" dirty="0"/>
              <a:t>Real cases usage</a:t>
            </a: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D8D71BAE-66A6-4180-9756-19028EBCC924}"/>
                  </a:ext>
                </a:extLst>
              </p:cNvPr>
              <p:cNvSpPr txBox="1"/>
              <p:nvPr/>
            </p:nvSpPr>
            <p:spPr bwMode="auto">
              <a:xfrm>
                <a:off x="1166934" y="1011538"/>
                <a:ext cx="10462292" cy="1226101"/>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a:buClr>
                    <a:schemeClr val="tx1"/>
                  </a:buClr>
                </a:pPr>
                <a14:m>
                  <m:oMathPara xmlns:m="http://schemas.openxmlformats.org/officeDocument/2006/math">
                    <m:oMathParaPr>
                      <m:jc m:val="left"/>
                    </m:oMathParaPr>
                    <m:oMath xmlns:m="http://schemas.openxmlformats.org/officeDocument/2006/math">
                      <m:r>
                        <a:rPr lang="sv-SE" sz="2000" i="1" smtClean="0">
                          <a:latin typeface="Cambria Math" panose="02040503050406030204" pitchFamily="18" charset="0"/>
                        </a:rPr>
                        <m:t>1</m:t>
                      </m:r>
                      <m:r>
                        <a:rPr lang="sv-SE" sz="2000" b="0" i="1" smtClean="0">
                          <a:latin typeface="Cambria Math" panose="02040503050406030204" pitchFamily="18" charset="0"/>
                        </a:rPr>
                        <m:t>2345678</m:t>
                      </m:r>
                      <m:r>
                        <a:rPr lang="sv-SE" sz="2000" i="1" smtClean="0">
                          <a:latin typeface="Cambria Math" panose="02040503050406030204" pitchFamily="18" charset="0"/>
                          <a:ea typeface="Cambria Math" panose="02040503050406030204" pitchFamily="18" charset="0"/>
                        </a:rPr>
                        <m:t>→</m:t>
                      </m:r>
                      <m:f>
                        <m:fPr>
                          <m:ctrlPr>
                            <a:rPr lang="sv-SE" sz="2000" i="1" smtClean="0">
                              <a:latin typeface="Cambria Math" panose="02040503050406030204" pitchFamily="18" charset="0"/>
                              <a:ea typeface="Cambria Math" panose="02040503050406030204" pitchFamily="18" charset="0"/>
                            </a:rPr>
                          </m:ctrlPr>
                        </m:fPr>
                        <m:num>
                          <m:r>
                            <a:rPr lang="sv-SE" sz="2000" b="0" i="1" smtClean="0">
                              <a:latin typeface="Cambria Math" panose="02040503050406030204" pitchFamily="18" charset="0"/>
                              <a:ea typeface="Cambria Math" panose="02040503050406030204" pitchFamily="18" charset="0"/>
                            </a:rPr>
                            <m:t>1</m:t>
                          </m:r>
                        </m:num>
                        <m:den>
                          <m:rad>
                            <m:radPr>
                              <m:degHide m:val="on"/>
                              <m:ctrlPr>
                                <a:rPr lang="sv-SE" sz="2000" i="1" smtClean="0">
                                  <a:latin typeface="Cambria Math" panose="02040503050406030204" pitchFamily="18" charset="0"/>
                                  <a:ea typeface="Cambria Math" panose="02040503050406030204" pitchFamily="18" charset="0"/>
                                </a:rPr>
                              </m:ctrlPr>
                            </m:radPr>
                            <m:deg/>
                            <m:e>
                              <m:r>
                                <a:rPr lang="sv-SE" sz="2000" b="0" i="1" smtClean="0">
                                  <a:latin typeface="Cambria Math" panose="02040503050406030204" pitchFamily="18" charset="0"/>
                                  <a:ea typeface="Cambria Math" panose="02040503050406030204" pitchFamily="18" charset="0"/>
                                </a:rPr>
                                <m:t>𝑀</m:t>
                              </m:r>
                            </m:e>
                          </m:rad>
                        </m:den>
                      </m:f>
                      <m:r>
                        <a:rPr lang="sv-SE" sz="2000" b="0" i="1" smtClean="0">
                          <a:latin typeface="Cambria Math" panose="02040503050406030204" pitchFamily="18" charset="0"/>
                          <a:ea typeface="Cambria Math" panose="02040503050406030204" pitchFamily="18" charset="0"/>
                        </a:rPr>
                        <m:t>(</m:t>
                      </m:r>
                      <m:r>
                        <a:rPr lang="sv-SE" sz="2000" i="1">
                          <a:latin typeface="Cambria Math" panose="02040503050406030204" pitchFamily="18" charset="0"/>
                        </a:rPr>
                        <m:t>|</m:t>
                      </m:r>
                      <m:d>
                        <m:dPr>
                          <m:begChr m:val=""/>
                          <m:endChr m:val="⟩"/>
                          <m:ctrlPr>
                            <a:rPr lang="sv-SE" sz="2000" i="1">
                              <a:latin typeface="Cambria Math" panose="02040503050406030204" pitchFamily="18" charset="0"/>
                            </a:rPr>
                          </m:ctrlPr>
                        </m:dPr>
                        <m:e>
                          <m:r>
                            <a:rPr lang="sv-SE" sz="2000" i="1">
                              <a:latin typeface="Cambria Math" panose="02040503050406030204" pitchFamily="18" charset="0"/>
                            </a:rPr>
                            <m:t>00</m:t>
                          </m:r>
                          <m:r>
                            <a:rPr lang="sv-SE" sz="2000" b="0" i="1" smtClean="0">
                              <a:latin typeface="Cambria Math" panose="02040503050406030204" pitchFamily="18" charset="0"/>
                            </a:rPr>
                            <m:t>0</m:t>
                          </m:r>
                        </m:e>
                      </m:d>
                      <m:r>
                        <a:rPr lang="sv-SE" sz="2000" b="0" i="0" smtClean="0">
                          <a:latin typeface="Cambria Math" panose="02040503050406030204" pitchFamily="18" charset="0"/>
                        </a:rPr>
                        <m:t>+</m:t>
                      </m:r>
                      <m:r>
                        <a:rPr lang="sv-SE" sz="2000" b="0" i="1" smtClean="0">
                          <a:latin typeface="Cambria Math" panose="02040503050406030204" pitchFamily="18" charset="0"/>
                        </a:rPr>
                        <m:t>2</m:t>
                      </m:r>
                      <m:r>
                        <a:rPr lang="sv-SE" sz="2000" i="1">
                          <a:latin typeface="Cambria Math" panose="02040503050406030204" pitchFamily="18" charset="0"/>
                        </a:rPr>
                        <m:t>|</m:t>
                      </m:r>
                      <m:d>
                        <m:dPr>
                          <m:begChr m:val=""/>
                          <m:endChr m:val="⟩"/>
                          <m:ctrlPr>
                            <a:rPr lang="sv-SE" sz="2000" i="1">
                              <a:latin typeface="Cambria Math" panose="02040503050406030204" pitchFamily="18" charset="0"/>
                            </a:rPr>
                          </m:ctrlPr>
                        </m:dPr>
                        <m:e>
                          <m:r>
                            <a:rPr lang="sv-SE" sz="2000" i="1">
                              <a:latin typeface="Cambria Math" panose="02040503050406030204" pitchFamily="18" charset="0"/>
                            </a:rPr>
                            <m:t>001</m:t>
                          </m:r>
                        </m:e>
                      </m:d>
                      <m:r>
                        <a:rPr lang="sv-SE" sz="2000" b="0" i="1" smtClean="0">
                          <a:latin typeface="Cambria Math" panose="02040503050406030204" pitchFamily="18" charset="0"/>
                        </a:rPr>
                        <m:t>+3</m:t>
                      </m:r>
                      <m:r>
                        <a:rPr lang="sv-SE" sz="2000" i="1">
                          <a:latin typeface="Cambria Math" panose="02040503050406030204" pitchFamily="18" charset="0"/>
                        </a:rPr>
                        <m:t>|</m:t>
                      </m:r>
                      <m:d>
                        <m:dPr>
                          <m:begChr m:val=""/>
                          <m:endChr m:val="⟩"/>
                          <m:ctrlPr>
                            <a:rPr lang="sv-SE" sz="2000" i="1">
                              <a:latin typeface="Cambria Math" panose="02040503050406030204" pitchFamily="18" charset="0"/>
                            </a:rPr>
                          </m:ctrlPr>
                        </m:dPr>
                        <m:e>
                          <m:r>
                            <a:rPr lang="sv-SE" sz="2000" i="1">
                              <a:latin typeface="Cambria Math" panose="02040503050406030204" pitchFamily="18" charset="0"/>
                            </a:rPr>
                            <m:t>01</m:t>
                          </m:r>
                          <m:r>
                            <a:rPr lang="sv-SE" sz="2000" b="0" i="1" smtClean="0">
                              <a:latin typeface="Cambria Math" panose="02040503050406030204" pitchFamily="18" charset="0"/>
                            </a:rPr>
                            <m:t>0</m:t>
                          </m:r>
                        </m:e>
                      </m:d>
                      <m:r>
                        <a:rPr lang="sv-SE" sz="2000" b="0" i="0" smtClean="0">
                          <a:latin typeface="Cambria Math" panose="02040503050406030204" pitchFamily="18" charset="0"/>
                        </a:rPr>
                        <m:t>+4</m:t>
                      </m:r>
                      <m:r>
                        <a:rPr lang="sv-SE" sz="2000" i="1">
                          <a:latin typeface="Cambria Math" panose="02040503050406030204" pitchFamily="18" charset="0"/>
                        </a:rPr>
                        <m:t>|</m:t>
                      </m:r>
                      <m:d>
                        <m:dPr>
                          <m:begChr m:val=""/>
                          <m:endChr m:val="⟩"/>
                          <m:ctrlPr>
                            <a:rPr lang="sv-SE" sz="2000" i="1">
                              <a:latin typeface="Cambria Math" panose="02040503050406030204" pitchFamily="18" charset="0"/>
                            </a:rPr>
                          </m:ctrlPr>
                        </m:dPr>
                        <m:e>
                          <m:r>
                            <a:rPr lang="sv-SE" sz="2000" i="1">
                              <a:latin typeface="Cambria Math" panose="02040503050406030204" pitchFamily="18" charset="0"/>
                            </a:rPr>
                            <m:t>0</m:t>
                          </m:r>
                          <m:r>
                            <a:rPr lang="sv-SE" sz="2000" b="0" i="1" smtClean="0">
                              <a:latin typeface="Cambria Math" panose="02040503050406030204" pitchFamily="18" charset="0"/>
                            </a:rPr>
                            <m:t>1</m:t>
                          </m:r>
                          <m:r>
                            <a:rPr lang="sv-SE" sz="2000" i="1">
                              <a:latin typeface="Cambria Math" panose="02040503050406030204" pitchFamily="18" charset="0"/>
                            </a:rPr>
                            <m:t>1</m:t>
                          </m:r>
                        </m:e>
                      </m:d>
                      <m:r>
                        <a:rPr lang="sv-SE" sz="2000" b="0" i="1" smtClean="0">
                          <a:latin typeface="Cambria Math" panose="02040503050406030204" pitchFamily="18" charset="0"/>
                        </a:rPr>
                        <m:t>+5</m:t>
                      </m:r>
                      <m:r>
                        <a:rPr lang="sv-SE" sz="2000" i="1">
                          <a:latin typeface="Cambria Math" panose="02040503050406030204" pitchFamily="18" charset="0"/>
                        </a:rPr>
                        <m:t>|</m:t>
                      </m:r>
                      <m:d>
                        <m:dPr>
                          <m:begChr m:val=""/>
                          <m:endChr m:val="⟩"/>
                          <m:ctrlPr>
                            <a:rPr lang="sv-SE" sz="2000" i="1">
                              <a:latin typeface="Cambria Math" panose="02040503050406030204" pitchFamily="18" charset="0"/>
                            </a:rPr>
                          </m:ctrlPr>
                        </m:dPr>
                        <m:e>
                          <m:r>
                            <a:rPr lang="sv-SE" sz="2000" b="0" i="1" smtClean="0">
                              <a:latin typeface="Cambria Math" panose="02040503050406030204" pitchFamily="18" charset="0"/>
                            </a:rPr>
                            <m:t>1</m:t>
                          </m:r>
                          <m:r>
                            <a:rPr lang="sv-SE" sz="2000" i="1">
                              <a:latin typeface="Cambria Math" panose="02040503050406030204" pitchFamily="18" charset="0"/>
                            </a:rPr>
                            <m:t>0</m:t>
                          </m:r>
                          <m:r>
                            <a:rPr lang="sv-SE" sz="2000" b="0" i="1" smtClean="0">
                              <a:latin typeface="Cambria Math" panose="02040503050406030204" pitchFamily="18" charset="0"/>
                            </a:rPr>
                            <m:t>0</m:t>
                          </m:r>
                        </m:e>
                      </m:d>
                      <m:r>
                        <a:rPr lang="sv-SE" sz="2000" b="0" i="1" smtClean="0">
                          <a:latin typeface="Cambria Math" panose="02040503050406030204" pitchFamily="18" charset="0"/>
                        </a:rPr>
                        <m:t>+6</m:t>
                      </m:r>
                      <m:r>
                        <a:rPr lang="sv-SE" sz="2000" i="1">
                          <a:latin typeface="Cambria Math" panose="02040503050406030204" pitchFamily="18" charset="0"/>
                        </a:rPr>
                        <m:t>|</m:t>
                      </m:r>
                      <m:d>
                        <m:dPr>
                          <m:begChr m:val=""/>
                          <m:endChr m:val="⟩"/>
                          <m:ctrlPr>
                            <a:rPr lang="sv-SE" sz="2000" i="1">
                              <a:latin typeface="Cambria Math" panose="02040503050406030204" pitchFamily="18" charset="0"/>
                            </a:rPr>
                          </m:ctrlPr>
                        </m:dPr>
                        <m:e>
                          <m:r>
                            <a:rPr lang="sv-SE" sz="2000" b="0" i="1" smtClean="0">
                              <a:latin typeface="Cambria Math" panose="02040503050406030204" pitchFamily="18" charset="0"/>
                            </a:rPr>
                            <m:t>1</m:t>
                          </m:r>
                          <m:r>
                            <a:rPr lang="sv-SE" sz="2000" i="1">
                              <a:latin typeface="Cambria Math" panose="02040503050406030204" pitchFamily="18" charset="0"/>
                            </a:rPr>
                            <m:t>01</m:t>
                          </m:r>
                        </m:e>
                      </m:d>
                      <m:r>
                        <a:rPr lang="sv-SE" sz="2000" b="0" i="1" smtClean="0">
                          <a:latin typeface="Cambria Math" panose="02040503050406030204" pitchFamily="18" charset="0"/>
                        </a:rPr>
                        <m:t>+7</m:t>
                      </m:r>
                      <m:r>
                        <a:rPr lang="sv-SE" sz="2000" i="1">
                          <a:latin typeface="Cambria Math" panose="02040503050406030204" pitchFamily="18" charset="0"/>
                        </a:rPr>
                        <m:t>|</m:t>
                      </m:r>
                      <m:d>
                        <m:dPr>
                          <m:begChr m:val=""/>
                          <m:endChr m:val="⟩"/>
                          <m:ctrlPr>
                            <a:rPr lang="sv-SE" sz="2000" i="1">
                              <a:latin typeface="Cambria Math" panose="02040503050406030204" pitchFamily="18" charset="0"/>
                            </a:rPr>
                          </m:ctrlPr>
                        </m:dPr>
                        <m:e>
                          <m:r>
                            <a:rPr lang="sv-SE" sz="2000" b="0" i="1" smtClean="0">
                              <a:latin typeface="Cambria Math" panose="02040503050406030204" pitchFamily="18" charset="0"/>
                            </a:rPr>
                            <m:t>110</m:t>
                          </m:r>
                        </m:e>
                      </m:d>
                      <m:r>
                        <a:rPr lang="sv-SE" sz="2000" b="0" i="1" smtClean="0">
                          <a:latin typeface="Cambria Math" panose="02040503050406030204" pitchFamily="18" charset="0"/>
                        </a:rPr>
                        <m:t>+8</m:t>
                      </m:r>
                      <m:r>
                        <a:rPr lang="sv-SE" sz="2000" i="1">
                          <a:latin typeface="Cambria Math" panose="02040503050406030204" pitchFamily="18" charset="0"/>
                        </a:rPr>
                        <m:t>|</m:t>
                      </m:r>
                      <m:d>
                        <m:dPr>
                          <m:begChr m:val=""/>
                          <m:endChr m:val="⟩"/>
                          <m:ctrlPr>
                            <a:rPr lang="sv-SE" sz="2000" i="1">
                              <a:latin typeface="Cambria Math" panose="02040503050406030204" pitchFamily="18" charset="0"/>
                            </a:rPr>
                          </m:ctrlPr>
                        </m:dPr>
                        <m:e>
                          <m:r>
                            <a:rPr lang="sv-SE" sz="2000" b="0" i="1" smtClean="0">
                              <a:latin typeface="Cambria Math" panose="02040503050406030204" pitchFamily="18" charset="0"/>
                            </a:rPr>
                            <m:t>11</m:t>
                          </m:r>
                          <m:r>
                            <a:rPr lang="sv-SE" sz="2000" i="1">
                              <a:latin typeface="Cambria Math" panose="02040503050406030204" pitchFamily="18" charset="0"/>
                            </a:rPr>
                            <m:t>1</m:t>
                          </m:r>
                        </m:e>
                      </m:d>
                      <m:r>
                        <a:rPr lang="sv-SE" sz="2000" b="0" i="1" smtClean="0">
                          <a:latin typeface="Cambria Math" panose="02040503050406030204" pitchFamily="18" charset="0"/>
                        </a:rPr>
                        <m:t>)</m:t>
                      </m:r>
                    </m:oMath>
                  </m:oMathPara>
                </a14:m>
                <a:endParaRPr lang="sv-SE" sz="2000" dirty="0"/>
              </a:p>
              <a:p>
                <a:pPr>
                  <a:buClr>
                    <a:schemeClr val="tx1"/>
                  </a:buClr>
                </a:pPr>
                <a:r>
                  <a:rPr lang="sv-SE" sz="2000" dirty="0"/>
                  <a:t>Where </a:t>
                </a:r>
                <a14:m>
                  <m:oMath xmlns:m="http://schemas.openxmlformats.org/officeDocument/2006/math">
                    <m:sSup>
                      <m:sSupPr>
                        <m:ctrlPr>
                          <a:rPr lang="sv-SE" sz="2000" i="1" smtClean="0">
                            <a:latin typeface="Cambria Math" panose="02040503050406030204" pitchFamily="18" charset="0"/>
                          </a:rPr>
                        </m:ctrlPr>
                      </m:sSupPr>
                      <m:e>
                        <m:r>
                          <a:rPr lang="sv-SE" sz="2000" b="0" i="1" smtClean="0">
                            <a:latin typeface="Cambria Math" panose="02040503050406030204" pitchFamily="18" charset="0"/>
                          </a:rPr>
                          <m:t>𝑀</m:t>
                        </m:r>
                        <m:r>
                          <a:rPr lang="sv-SE" sz="2000" b="0" i="1" smtClean="0">
                            <a:latin typeface="Cambria Math" panose="02040503050406030204" pitchFamily="18" charset="0"/>
                          </a:rPr>
                          <m:t>=1</m:t>
                        </m:r>
                      </m:e>
                      <m:sup>
                        <m:r>
                          <a:rPr lang="sv-SE" sz="2000" b="0" i="1" smtClean="0">
                            <a:latin typeface="Cambria Math" panose="02040503050406030204" pitchFamily="18" charset="0"/>
                          </a:rPr>
                          <m:t>2</m:t>
                        </m:r>
                      </m:sup>
                    </m:sSup>
                    <m:r>
                      <a:rPr lang="sv-SE" sz="2000" b="0" i="1" smtClean="0">
                        <a:latin typeface="Cambria Math" panose="02040503050406030204" pitchFamily="18" charset="0"/>
                      </a:rPr>
                      <m:t>+</m:t>
                    </m:r>
                    <m:sSup>
                      <m:sSupPr>
                        <m:ctrlPr>
                          <a:rPr lang="sv-SE" sz="2000" i="1">
                            <a:latin typeface="Cambria Math" panose="02040503050406030204" pitchFamily="18" charset="0"/>
                          </a:rPr>
                        </m:ctrlPr>
                      </m:sSupPr>
                      <m:e>
                        <m:r>
                          <a:rPr lang="sv-SE" sz="2000" b="0" i="1" smtClean="0">
                            <a:latin typeface="Cambria Math" panose="02040503050406030204" pitchFamily="18" charset="0"/>
                          </a:rPr>
                          <m:t>2</m:t>
                        </m:r>
                      </m:e>
                      <m:sup>
                        <m:r>
                          <a:rPr lang="sv-SE" sz="2000" i="1">
                            <a:latin typeface="Cambria Math" panose="02040503050406030204" pitchFamily="18" charset="0"/>
                          </a:rPr>
                          <m:t>2</m:t>
                        </m:r>
                      </m:sup>
                    </m:sSup>
                    <m:sSup>
                      <m:sSupPr>
                        <m:ctrlPr>
                          <a:rPr lang="sv-SE" sz="2000" i="1">
                            <a:latin typeface="Cambria Math" panose="02040503050406030204" pitchFamily="18" charset="0"/>
                          </a:rPr>
                        </m:ctrlPr>
                      </m:sSupPr>
                      <m:e>
                        <m:r>
                          <a:rPr lang="sv-SE" sz="2000" b="0" i="1" smtClean="0">
                            <a:latin typeface="Cambria Math" panose="02040503050406030204" pitchFamily="18" charset="0"/>
                          </a:rPr>
                          <m:t>+3</m:t>
                        </m:r>
                      </m:e>
                      <m:sup>
                        <m:r>
                          <a:rPr lang="sv-SE" sz="2000" i="1">
                            <a:latin typeface="Cambria Math" panose="02040503050406030204" pitchFamily="18" charset="0"/>
                          </a:rPr>
                          <m:t>2</m:t>
                        </m:r>
                      </m:sup>
                    </m:sSup>
                    <m:sSup>
                      <m:sSupPr>
                        <m:ctrlPr>
                          <a:rPr lang="sv-SE" sz="2000" i="1">
                            <a:latin typeface="Cambria Math" panose="02040503050406030204" pitchFamily="18" charset="0"/>
                          </a:rPr>
                        </m:ctrlPr>
                      </m:sSupPr>
                      <m:e>
                        <m:r>
                          <a:rPr lang="sv-SE" sz="2000" b="0" i="1" smtClean="0">
                            <a:latin typeface="Cambria Math" panose="02040503050406030204" pitchFamily="18" charset="0"/>
                          </a:rPr>
                          <m:t>+4</m:t>
                        </m:r>
                      </m:e>
                      <m:sup>
                        <m:r>
                          <a:rPr lang="sv-SE" sz="2000" i="1">
                            <a:latin typeface="Cambria Math" panose="02040503050406030204" pitchFamily="18" charset="0"/>
                          </a:rPr>
                          <m:t>2</m:t>
                        </m:r>
                      </m:sup>
                    </m:sSup>
                    <m:r>
                      <a:rPr lang="sv-SE" sz="2000" i="1">
                        <a:latin typeface="Cambria Math" panose="02040503050406030204" pitchFamily="18" charset="0"/>
                      </a:rPr>
                      <m:t>+</m:t>
                    </m:r>
                    <m:sSup>
                      <m:sSupPr>
                        <m:ctrlPr>
                          <a:rPr lang="sv-SE" sz="2000" i="1">
                            <a:latin typeface="Cambria Math" panose="02040503050406030204" pitchFamily="18" charset="0"/>
                          </a:rPr>
                        </m:ctrlPr>
                      </m:sSupPr>
                      <m:e>
                        <m:r>
                          <a:rPr lang="sv-SE" sz="2000" b="0" i="1" smtClean="0">
                            <a:latin typeface="Cambria Math" panose="02040503050406030204" pitchFamily="18" charset="0"/>
                          </a:rPr>
                          <m:t>5</m:t>
                        </m:r>
                      </m:e>
                      <m:sup>
                        <m:r>
                          <a:rPr lang="sv-SE" sz="2000" i="1">
                            <a:latin typeface="Cambria Math" panose="02040503050406030204" pitchFamily="18" charset="0"/>
                          </a:rPr>
                          <m:t>2</m:t>
                        </m:r>
                      </m:sup>
                    </m:sSup>
                    <m:sSup>
                      <m:sSupPr>
                        <m:ctrlPr>
                          <a:rPr lang="sv-SE" sz="2000" i="1">
                            <a:latin typeface="Cambria Math" panose="02040503050406030204" pitchFamily="18" charset="0"/>
                          </a:rPr>
                        </m:ctrlPr>
                      </m:sSupPr>
                      <m:e>
                        <m:r>
                          <a:rPr lang="sv-SE" sz="2000" i="1">
                            <a:latin typeface="Cambria Math" panose="02040503050406030204" pitchFamily="18" charset="0"/>
                          </a:rPr>
                          <m:t>+</m:t>
                        </m:r>
                        <m:r>
                          <a:rPr lang="sv-SE" sz="2000" b="0" i="1" smtClean="0">
                            <a:latin typeface="Cambria Math" panose="02040503050406030204" pitchFamily="18" charset="0"/>
                          </a:rPr>
                          <m:t>6</m:t>
                        </m:r>
                      </m:e>
                      <m:sup>
                        <m:r>
                          <a:rPr lang="sv-SE" sz="2000" i="1">
                            <a:latin typeface="Cambria Math" panose="02040503050406030204" pitchFamily="18" charset="0"/>
                          </a:rPr>
                          <m:t>2</m:t>
                        </m:r>
                      </m:sup>
                    </m:sSup>
                    <m:r>
                      <a:rPr lang="sv-SE" sz="2000" b="0" i="0" smtClean="0">
                        <a:latin typeface="Cambria Math" panose="02040503050406030204" pitchFamily="18" charset="0"/>
                      </a:rPr>
                      <m:t>+</m:t>
                    </m:r>
                    <m:sSup>
                      <m:sSupPr>
                        <m:ctrlPr>
                          <a:rPr lang="sv-SE" sz="2000" i="1">
                            <a:latin typeface="Cambria Math" panose="02040503050406030204" pitchFamily="18" charset="0"/>
                          </a:rPr>
                        </m:ctrlPr>
                      </m:sSupPr>
                      <m:e>
                        <m:r>
                          <a:rPr lang="sv-SE" sz="2000" b="0" i="1" smtClean="0">
                            <a:latin typeface="Cambria Math" panose="02040503050406030204" pitchFamily="18" charset="0"/>
                          </a:rPr>
                          <m:t>7</m:t>
                        </m:r>
                      </m:e>
                      <m:sup>
                        <m:r>
                          <a:rPr lang="sv-SE" sz="2000" i="1">
                            <a:latin typeface="Cambria Math" panose="02040503050406030204" pitchFamily="18" charset="0"/>
                          </a:rPr>
                          <m:t>2</m:t>
                        </m:r>
                      </m:sup>
                    </m:sSup>
                    <m:sSup>
                      <m:sSupPr>
                        <m:ctrlPr>
                          <a:rPr lang="sv-SE" sz="2000" i="1">
                            <a:latin typeface="Cambria Math" panose="02040503050406030204" pitchFamily="18" charset="0"/>
                          </a:rPr>
                        </m:ctrlPr>
                      </m:sSupPr>
                      <m:e>
                        <m:r>
                          <a:rPr lang="sv-SE" sz="2000" i="1">
                            <a:latin typeface="Cambria Math" panose="02040503050406030204" pitchFamily="18" charset="0"/>
                          </a:rPr>
                          <m:t>+</m:t>
                        </m:r>
                        <m:r>
                          <a:rPr lang="sv-SE" sz="2000" b="0" i="1" smtClean="0">
                            <a:latin typeface="Cambria Math" panose="02040503050406030204" pitchFamily="18" charset="0"/>
                          </a:rPr>
                          <m:t>8</m:t>
                        </m:r>
                      </m:e>
                      <m:sup>
                        <m:r>
                          <a:rPr lang="sv-SE" sz="2000" i="1">
                            <a:latin typeface="Cambria Math" panose="02040503050406030204" pitchFamily="18" charset="0"/>
                          </a:rPr>
                          <m:t>2</m:t>
                        </m:r>
                      </m:sup>
                    </m:sSup>
                  </m:oMath>
                </a14:m>
                <a:r>
                  <a:rPr lang="sv-SE" sz="2000" dirty="0"/>
                  <a:t> is the normalization factor.</a:t>
                </a:r>
              </a:p>
              <a:p>
                <a:pPr>
                  <a:buClr>
                    <a:schemeClr val="tx1"/>
                  </a:buClr>
                </a:pPr>
                <a:endParaRPr lang="sv-SE" sz="1600" dirty="0"/>
              </a:p>
            </p:txBody>
          </p:sp>
        </mc:Choice>
        <mc:Fallback>
          <p:sp>
            <p:nvSpPr>
              <p:cNvPr id="17" name="TextBox 16">
                <a:extLst>
                  <a:ext uri="{FF2B5EF4-FFF2-40B4-BE49-F238E27FC236}">
                    <a16:creationId xmlns:a16="http://schemas.microsoft.com/office/drawing/2014/main" id="{D8D71BAE-66A6-4180-9756-19028EBCC924}"/>
                  </a:ext>
                </a:extLst>
              </p:cNvPr>
              <p:cNvSpPr txBox="1">
                <a:spLocks noRot="1" noChangeAspect="1" noMove="1" noResize="1" noEditPoints="1" noAdjustHandles="1" noChangeArrowheads="1" noChangeShapeType="1" noTextEdit="1"/>
              </p:cNvSpPr>
              <p:nvPr/>
            </p:nvSpPr>
            <p:spPr bwMode="auto">
              <a:xfrm>
                <a:off x="1166934" y="1011538"/>
                <a:ext cx="10462292" cy="1226101"/>
              </a:xfrm>
              <a:prstGeom prst="rect">
                <a:avLst/>
              </a:prstGeom>
              <a:blipFill>
                <a:blip r:embed="rId3"/>
                <a:stretch>
                  <a:fillRect l="-757"/>
                </a:stretch>
              </a:blipFill>
              <a:ln w="9525">
                <a:noFill/>
                <a:miter lim="800000"/>
                <a:headEnd/>
                <a:tailEnd/>
              </a:ln>
            </p:spPr>
            <p:txBody>
              <a:bodyPr/>
              <a:lstStyle/>
              <a:p>
                <a:r>
                  <a:rPr lang="sv-SE">
                    <a:noFill/>
                  </a:rPr>
                  <a:t> </a:t>
                </a:r>
              </a:p>
            </p:txBody>
          </p:sp>
        </mc:Fallback>
      </mc:AlternateContent>
      <p:sp>
        <p:nvSpPr>
          <p:cNvPr id="18" name="Rectangle 17">
            <a:extLst>
              <a:ext uri="{FF2B5EF4-FFF2-40B4-BE49-F238E27FC236}">
                <a16:creationId xmlns:a16="http://schemas.microsoft.com/office/drawing/2014/main" id="{5EDA86C7-6F11-4970-B90D-E46719C38FF0}"/>
              </a:ext>
            </a:extLst>
          </p:cNvPr>
          <p:cNvSpPr/>
          <p:nvPr/>
        </p:nvSpPr>
        <p:spPr>
          <a:xfrm>
            <a:off x="6593305" y="6266046"/>
            <a:ext cx="6708808" cy="523220"/>
          </a:xfrm>
          <a:prstGeom prst="rect">
            <a:avLst/>
          </a:prstGeom>
        </p:spPr>
        <p:txBody>
          <a:bodyPr wrap="square">
            <a:spAutoFit/>
          </a:bodyPr>
          <a:lstStyle/>
          <a:p>
            <a:r>
              <a:rPr lang="sv-SE" sz="1400" i="1" dirty="0">
                <a:solidFill>
                  <a:srgbClr val="00B050"/>
                </a:solidFill>
              </a:rPr>
              <a:t>Picture: https://github.com/Qiskit/qiskit-tutorials/blob/master/community/algorithms/grover_algorithm.ipynb</a:t>
            </a:r>
          </a:p>
        </p:txBody>
      </p:sp>
      <p:pic>
        <p:nvPicPr>
          <p:cNvPr id="2" name="Picture 1">
            <a:extLst>
              <a:ext uri="{FF2B5EF4-FFF2-40B4-BE49-F238E27FC236}">
                <a16:creationId xmlns:a16="http://schemas.microsoft.com/office/drawing/2014/main" id="{481782A8-575D-4039-9AA3-9313C04E44BF}"/>
              </a:ext>
            </a:extLst>
          </p:cNvPr>
          <p:cNvPicPr>
            <a:picLocks noChangeAspect="1"/>
          </p:cNvPicPr>
          <p:nvPr/>
        </p:nvPicPr>
        <p:blipFill>
          <a:blip r:embed="rId4"/>
          <a:stretch>
            <a:fillRect/>
          </a:stretch>
        </p:blipFill>
        <p:spPr>
          <a:xfrm>
            <a:off x="1217612" y="2429933"/>
            <a:ext cx="4658970" cy="3187716"/>
          </a:xfrm>
          <a:prstGeom prst="rect">
            <a:avLst/>
          </a:prstGeom>
        </p:spPr>
      </p:pic>
      <p:sp>
        <p:nvSpPr>
          <p:cNvPr id="4" name="Rectangle 3">
            <a:extLst>
              <a:ext uri="{FF2B5EF4-FFF2-40B4-BE49-F238E27FC236}">
                <a16:creationId xmlns:a16="http://schemas.microsoft.com/office/drawing/2014/main" id="{571B6C6D-8E44-4B45-94BD-FBB8F2C97A80}"/>
              </a:ext>
            </a:extLst>
          </p:cNvPr>
          <p:cNvSpPr/>
          <p:nvPr/>
        </p:nvSpPr>
        <p:spPr>
          <a:xfrm>
            <a:off x="2584176" y="5737996"/>
            <a:ext cx="2266967" cy="369332"/>
          </a:xfrm>
          <a:prstGeom prst="rect">
            <a:avLst/>
          </a:prstGeom>
        </p:spPr>
        <p:txBody>
          <a:bodyPr wrap="none">
            <a:spAutoFit/>
          </a:bodyPr>
          <a:lstStyle/>
          <a:p>
            <a:r>
              <a:rPr lang="sv-SE" dirty="0"/>
              <a:t>Use Hadamard gates</a:t>
            </a:r>
          </a:p>
        </p:txBody>
      </p:sp>
      <p:pic>
        <p:nvPicPr>
          <p:cNvPr id="5" name="Picture 4">
            <a:extLst>
              <a:ext uri="{FF2B5EF4-FFF2-40B4-BE49-F238E27FC236}">
                <a16:creationId xmlns:a16="http://schemas.microsoft.com/office/drawing/2014/main" id="{8657CBE9-1D58-4194-BED6-715CEF242847}"/>
              </a:ext>
            </a:extLst>
          </p:cNvPr>
          <p:cNvPicPr>
            <a:picLocks noChangeAspect="1"/>
          </p:cNvPicPr>
          <p:nvPr/>
        </p:nvPicPr>
        <p:blipFill>
          <a:blip r:embed="rId5"/>
          <a:stretch>
            <a:fillRect/>
          </a:stretch>
        </p:blipFill>
        <p:spPr>
          <a:xfrm>
            <a:off x="6717983" y="2583350"/>
            <a:ext cx="4351070" cy="3034299"/>
          </a:xfrm>
          <a:prstGeom prst="rect">
            <a:avLst/>
          </a:prstGeom>
        </p:spPr>
      </p:pic>
      <p:sp>
        <p:nvSpPr>
          <p:cNvPr id="6" name="Rectangle 5">
            <a:extLst>
              <a:ext uri="{FF2B5EF4-FFF2-40B4-BE49-F238E27FC236}">
                <a16:creationId xmlns:a16="http://schemas.microsoft.com/office/drawing/2014/main" id="{77BB119E-BA83-4BCB-A51F-D1E6674579FD}"/>
              </a:ext>
            </a:extLst>
          </p:cNvPr>
          <p:cNvSpPr/>
          <p:nvPr/>
        </p:nvSpPr>
        <p:spPr>
          <a:xfrm>
            <a:off x="8437659" y="5661796"/>
            <a:ext cx="1704313" cy="369332"/>
          </a:xfrm>
          <a:prstGeom prst="rect">
            <a:avLst/>
          </a:prstGeom>
        </p:spPr>
        <p:txBody>
          <a:bodyPr wrap="none">
            <a:spAutoFit/>
          </a:bodyPr>
          <a:lstStyle/>
          <a:p>
            <a:r>
              <a:rPr lang="sv-SE" dirty="0"/>
              <a:t>Grover’s search</a:t>
            </a:r>
          </a:p>
        </p:txBody>
      </p:sp>
    </p:spTree>
    <p:extLst>
      <p:ext uri="{BB962C8B-B14F-4D97-AF65-F5344CB8AC3E}">
        <p14:creationId xmlns:p14="http://schemas.microsoft.com/office/powerpoint/2010/main" val="186023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DE4F32E-D586-496D-B195-ABF541B087C3}"/>
              </a:ext>
            </a:extLst>
          </p:cNvPr>
          <p:cNvSpPr>
            <a:spLocks noGrp="1"/>
          </p:cNvSpPr>
          <p:nvPr>
            <p:ph sz="quarter" idx="10"/>
          </p:nvPr>
        </p:nvSpPr>
        <p:spPr>
          <a:xfrm>
            <a:off x="745724" y="1039654"/>
            <a:ext cx="8353426" cy="580181"/>
          </a:xfrm>
        </p:spPr>
        <p:txBody>
          <a:bodyPr/>
          <a:lstStyle/>
          <a:p>
            <a:pPr marL="0" indent="0">
              <a:buNone/>
            </a:pPr>
            <a:endParaRPr lang="sv-SE" sz="2800" b="1" dirty="0"/>
          </a:p>
          <a:p>
            <a:pPr marL="0" indent="0">
              <a:buNone/>
            </a:pPr>
            <a:endParaRPr lang="sv-SE" sz="2800" b="1" dirty="0"/>
          </a:p>
        </p:txBody>
      </p:sp>
      <p:sp>
        <p:nvSpPr>
          <p:cNvPr id="26" name="Title 1">
            <a:extLst>
              <a:ext uri="{FF2B5EF4-FFF2-40B4-BE49-F238E27FC236}">
                <a16:creationId xmlns:a16="http://schemas.microsoft.com/office/drawing/2014/main" id="{A76E1C9D-EE7A-4CA1-8B56-BDF4CD0BE005}"/>
              </a:ext>
            </a:extLst>
          </p:cNvPr>
          <p:cNvSpPr txBox="1">
            <a:spLocks/>
          </p:cNvSpPr>
          <p:nvPr/>
        </p:nvSpPr>
        <p:spPr bwMode="auto">
          <a:xfrm>
            <a:off x="639416" y="345204"/>
            <a:ext cx="9789373"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lgn="l" rtl="0" eaLnBrk="1" fontAlgn="base" hangingPunct="1">
              <a:lnSpc>
                <a:spcPct val="85000"/>
              </a:lnSpc>
              <a:spcBef>
                <a:spcPts val="300"/>
              </a:spcBef>
              <a:spcAft>
                <a:spcPct val="0"/>
              </a:spcAft>
              <a:defRPr sz="4000" kern="1400" spc="-160">
                <a:solidFill>
                  <a:schemeClr val="tx1"/>
                </a:solidFill>
                <a:latin typeface="+mj-lt"/>
                <a:ea typeface="+mj-ea"/>
                <a:cs typeface="+mj-cs"/>
              </a:defRPr>
            </a:lvl1pPr>
            <a:lvl2pPr algn="l" rtl="0" eaLnBrk="1" fontAlgn="base" hangingPunct="1">
              <a:lnSpc>
                <a:spcPct val="85000"/>
              </a:lnSpc>
              <a:spcBef>
                <a:spcPct val="0"/>
              </a:spcBef>
              <a:spcAft>
                <a:spcPct val="0"/>
              </a:spcAft>
              <a:defRPr sz="4000">
                <a:solidFill>
                  <a:schemeClr val="tx1"/>
                </a:solidFill>
                <a:latin typeface="Ericsson Hilda" pitchFamily="2" charset="0"/>
              </a:defRPr>
            </a:lvl2pPr>
            <a:lvl3pPr algn="l" rtl="0" eaLnBrk="1" fontAlgn="base" hangingPunct="1">
              <a:lnSpc>
                <a:spcPct val="85000"/>
              </a:lnSpc>
              <a:spcBef>
                <a:spcPct val="0"/>
              </a:spcBef>
              <a:spcAft>
                <a:spcPct val="0"/>
              </a:spcAft>
              <a:defRPr sz="4000">
                <a:solidFill>
                  <a:schemeClr val="tx1"/>
                </a:solidFill>
                <a:latin typeface="Ericsson Hilda" pitchFamily="2" charset="0"/>
              </a:defRPr>
            </a:lvl3pPr>
            <a:lvl4pPr algn="l" rtl="0" eaLnBrk="1" fontAlgn="base" hangingPunct="1">
              <a:lnSpc>
                <a:spcPct val="85000"/>
              </a:lnSpc>
              <a:spcBef>
                <a:spcPct val="0"/>
              </a:spcBef>
              <a:spcAft>
                <a:spcPct val="0"/>
              </a:spcAft>
              <a:defRPr sz="4000">
                <a:solidFill>
                  <a:schemeClr val="tx1"/>
                </a:solidFill>
                <a:latin typeface="Ericsson Hilda" pitchFamily="2" charset="0"/>
              </a:defRPr>
            </a:lvl4pPr>
            <a:lvl5pPr algn="l" rtl="0" eaLnBrk="1" fontAlgn="base" hangingPunct="1">
              <a:lnSpc>
                <a:spcPct val="85000"/>
              </a:lnSpc>
              <a:spcBef>
                <a:spcPct val="0"/>
              </a:spcBef>
              <a:spcAft>
                <a:spcPct val="0"/>
              </a:spcAft>
              <a:defRPr sz="4000">
                <a:solidFill>
                  <a:schemeClr val="tx1"/>
                </a:solidFill>
                <a:latin typeface="Ericsson Hilda" pitchFamily="2" charset="0"/>
              </a:defRPr>
            </a:lvl5pPr>
            <a:lvl6pPr marL="457200" algn="l" rtl="0" eaLnBrk="1" fontAlgn="base" hangingPunct="1">
              <a:spcBef>
                <a:spcPct val="0"/>
              </a:spcBef>
              <a:spcAft>
                <a:spcPct val="0"/>
              </a:spcAft>
              <a:defRPr sz="3200">
                <a:solidFill>
                  <a:schemeClr val="tx1"/>
                </a:solidFill>
                <a:latin typeface="Ericsson Hilda" pitchFamily="2" charset="0"/>
              </a:defRPr>
            </a:lvl6pPr>
            <a:lvl7pPr marL="914400" algn="l" rtl="0" eaLnBrk="1" fontAlgn="base" hangingPunct="1">
              <a:spcBef>
                <a:spcPct val="0"/>
              </a:spcBef>
              <a:spcAft>
                <a:spcPct val="0"/>
              </a:spcAft>
              <a:defRPr sz="3200">
                <a:solidFill>
                  <a:schemeClr val="tx1"/>
                </a:solidFill>
                <a:latin typeface="Ericsson Hilda" pitchFamily="2" charset="0"/>
              </a:defRPr>
            </a:lvl7pPr>
            <a:lvl8pPr marL="1371600" algn="l" rtl="0" eaLnBrk="1" fontAlgn="base" hangingPunct="1">
              <a:spcBef>
                <a:spcPct val="0"/>
              </a:spcBef>
              <a:spcAft>
                <a:spcPct val="0"/>
              </a:spcAft>
              <a:defRPr sz="3200">
                <a:solidFill>
                  <a:schemeClr val="tx1"/>
                </a:solidFill>
                <a:latin typeface="Ericsson Hilda" pitchFamily="2" charset="0"/>
              </a:defRPr>
            </a:lvl8pPr>
            <a:lvl9pPr marL="1828800" algn="l" rtl="0" eaLnBrk="1" fontAlgn="base" hangingPunct="1">
              <a:spcBef>
                <a:spcPct val="0"/>
              </a:spcBef>
              <a:spcAft>
                <a:spcPct val="0"/>
              </a:spcAft>
              <a:defRPr sz="3200">
                <a:solidFill>
                  <a:schemeClr val="tx1"/>
                </a:solidFill>
                <a:latin typeface="Ericsson Hilda" pitchFamily="2" charset="0"/>
              </a:defRPr>
            </a:lvl9pPr>
          </a:lstStyle>
          <a:p>
            <a:r>
              <a:rPr lang="en-US" dirty="0"/>
              <a:t>Application: Quantum Phase Estimation</a:t>
            </a:r>
          </a:p>
        </p:txBody>
      </p:sp>
      <p:pic>
        <p:nvPicPr>
          <p:cNvPr id="4" name="Picture 3">
            <a:extLst>
              <a:ext uri="{FF2B5EF4-FFF2-40B4-BE49-F238E27FC236}">
                <a16:creationId xmlns:a16="http://schemas.microsoft.com/office/drawing/2014/main" id="{3B300653-84A5-46C3-8C3C-11FCE8C41579}"/>
              </a:ext>
            </a:extLst>
          </p:cNvPr>
          <p:cNvPicPr>
            <a:picLocks noChangeAspect="1"/>
          </p:cNvPicPr>
          <p:nvPr/>
        </p:nvPicPr>
        <p:blipFill>
          <a:blip r:embed="rId3"/>
          <a:stretch>
            <a:fillRect/>
          </a:stretch>
        </p:blipFill>
        <p:spPr>
          <a:xfrm>
            <a:off x="745724" y="1571348"/>
            <a:ext cx="5621493" cy="2119579"/>
          </a:xfrm>
          <a:prstGeom prst="rect">
            <a:avLst/>
          </a:prstGeom>
        </p:spPr>
      </p:pic>
      <p:pic>
        <p:nvPicPr>
          <p:cNvPr id="2" name="Picture 1">
            <a:extLst>
              <a:ext uri="{FF2B5EF4-FFF2-40B4-BE49-F238E27FC236}">
                <a16:creationId xmlns:a16="http://schemas.microsoft.com/office/drawing/2014/main" id="{55B44E84-E829-4B96-8811-36D4FFF74D85}"/>
              </a:ext>
            </a:extLst>
          </p:cNvPr>
          <p:cNvPicPr>
            <a:picLocks noChangeAspect="1"/>
          </p:cNvPicPr>
          <p:nvPr/>
        </p:nvPicPr>
        <p:blipFill>
          <a:blip r:embed="rId4"/>
          <a:stretch>
            <a:fillRect/>
          </a:stretch>
        </p:blipFill>
        <p:spPr>
          <a:xfrm>
            <a:off x="6874727" y="2331012"/>
            <a:ext cx="4909324" cy="1984376"/>
          </a:xfrm>
          <a:prstGeom prst="rect">
            <a:avLst/>
          </a:prstGeom>
        </p:spPr>
      </p:pic>
      <p:sp>
        <p:nvSpPr>
          <p:cNvPr id="6" name="Rectangle: Rounded Corners 5">
            <a:extLst>
              <a:ext uri="{FF2B5EF4-FFF2-40B4-BE49-F238E27FC236}">
                <a16:creationId xmlns:a16="http://schemas.microsoft.com/office/drawing/2014/main" id="{74C62216-BE29-4CAF-8839-63F2C53B8069}"/>
              </a:ext>
            </a:extLst>
          </p:cNvPr>
          <p:cNvSpPr/>
          <p:nvPr/>
        </p:nvSpPr>
        <p:spPr>
          <a:xfrm>
            <a:off x="3722564" y="1710680"/>
            <a:ext cx="1199873" cy="765334"/>
          </a:xfrm>
          <a:prstGeom prst="roundRect">
            <a:avLst/>
          </a:prstGeom>
          <a:solidFill>
            <a:srgbClr val="8FAADC">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7" name="Straight Arrow Connector 6">
            <a:extLst>
              <a:ext uri="{FF2B5EF4-FFF2-40B4-BE49-F238E27FC236}">
                <a16:creationId xmlns:a16="http://schemas.microsoft.com/office/drawing/2014/main" id="{E1676CCB-8250-4336-B5AA-A2DE25B998C0}"/>
              </a:ext>
            </a:extLst>
          </p:cNvPr>
          <p:cNvCxnSpPr>
            <a:cxnSpLocks/>
          </p:cNvCxnSpPr>
          <p:nvPr/>
        </p:nvCxnSpPr>
        <p:spPr>
          <a:xfrm>
            <a:off x="4851133" y="2446970"/>
            <a:ext cx="1951111" cy="641918"/>
          </a:xfrm>
          <a:prstGeom prst="straightConnector1">
            <a:avLst/>
          </a:prstGeom>
          <a:ln>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094A1369-EC6A-479B-9DAF-C267D6104C73}"/>
              </a:ext>
            </a:extLst>
          </p:cNvPr>
          <p:cNvSpPr/>
          <p:nvPr/>
        </p:nvSpPr>
        <p:spPr>
          <a:xfrm>
            <a:off x="6874727" y="1896792"/>
            <a:ext cx="3735318" cy="369332"/>
          </a:xfrm>
          <a:prstGeom prst="rect">
            <a:avLst/>
          </a:prstGeom>
        </p:spPr>
        <p:txBody>
          <a:bodyPr wrap="none">
            <a:spAutoFit/>
          </a:bodyPr>
          <a:lstStyle/>
          <a:p>
            <a:r>
              <a:rPr lang="sv-SE" dirty="0"/>
              <a:t>Inverse quantum Fourier transform:</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59A918EE-E428-4711-92C4-864AA916B4FC}"/>
                  </a:ext>
                </a:extLst>
              </p:cNvPr>
              <p:cNvSpPr/>
              <p:nvPr/>
            </p:nvSpPr>
            <p:spPr>
              <a:xfrm>
                <a:off x="8117709" y="4434197"/>
                <a:ext cx="2916889" cy="8974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sv-SE" i="1">
                          <a:latin typeface="Cambria Math" panose="02040503050406030204" pitchFamily="18" charset="0"/>
                          <a:cs typeface="Times New Roman" panose="02020603050405020304" pitchFamily="18" charset="0"/>
                        </a:rPr>
                        <m:t>|</m:t>
                      </m:r>
                      <m:d>
                        <m:dPr>
                          <m:begChr m:val=""/>
                          <m:endChr m:val="⟩"/>
                          <m:ctrlPr>
                            <a:rPr lang="sv-SE" i="1">
                              <a:latin typeface="Cambria Math" panose="02040503050406030204" pitchFamily="18" charset="0"/>
                              <a:cs typeface="Times New Roman" panose="02020603050405020304" pitchFamily="18" charset="0"/>
                            </a:rPr>
                          </m:ctrlPr>
                        </m:dPr>
                        <m:e>
                          <m:r>
                            <a:rPr lang="sv-SE" i="1">
                              <a:latin typeface="Cambria Math" panose="02040503050406030204" pitchFamily="18" charset="0"/>
                              <a:cs typeface="Times New Roman" panose="02020603050405020304" pitchFamily="18" charset="0"/>
                            </a:rPr>
                            <m:t>𝑗</m:t>
                          </m:r>
                        </m:e>
                      </m:d>
                      <m:r>
                        <a:rPr lang="sv-SE" i="1">
                          <a:latin typeface="Cambria Math" panose="02040503050406030204" pitchFamily="18" charset="0"/>
                          <a:ea typeface="Cambria Math" panose="02040503050406030204" pitchFamily="18" charset="0"/>
                          <a:cs typeface="Times New Roman" panose="02020603050405020304" pitchFamily="18" charset="0"/>
                        </a:rPr>
                        <m:t>⟶</m:t>
                      </m:r>
                      <m:f>
                        <m:fPr>
                          <m:ctrlPr>
                            <a:rPr lang="sv-SE" i="1">
                              <a:latin typeface="Cambria Math" panose="02040503050406030204" pitchFamily="18" charset="0"/>
                              <a:ea typeface="Cambria Math" panose="02040503050406030204" pitchFamily="18" charset="0"/>
                              <a:cs typeface="Times New Roman" panose="02020603050405020304" pitchFamily="18" charset="0"/>
                            </a:rPr>
                          </m:ctrlPr>
                        </m:fPr>
                        <m:num>
                          <m:r>
                            <a:rPr lang="sv-SE" i="1">
                              <a:latin typeface="Cambria Math" panose="02040503050406030204" pitchFamily="18" charset="0"/>
                              <a:ea typeface="Cambria Math" panose="02040503050406030204" pitchFamily="18" charset="0"/>
                              <a:cs typeface="Times New Roman" panose="02020603050405020304" pitchFamily="18" charset="0"/>
                            </a:rPr>
                            <m:t>1</m:t>
                          </m:r>
                        </m:num>
                        <m:den>
                          <m:sSup>
                            <m:sSupPr>
                              <m:ctrlPr>
                                <a:rPr lang="sv-SE" i="1">
                                  <a:latin typeface="Cambria Math" panose="02040503050406030204" pitchFamily="18" charset="0"/>
                                  <a:ea typeface="Cambria Math" panose="02040503050406030204" pitchFamily="18" charset="0"/>
                                  <a:cs typeface="Times New Roman" panose="02020603050405020304" pitchFamily="18" charset="0"/>
                                </a:rPr>
                              </m:ctrlPr>
                            </m:sSupPr>
                            <m:e>
                              <m:r>
                                <a:rPr lang="sv-SE" i="1">
                                  <a:latin typeface="Cambria Math" panose="02040503050406030204" pitchFamily="18" charset="0"/>
                                  <a:ea typeface="Cambria Math" panose="02040503050406030204" pitchFamily="18" charset="0"/>
                                  <a:cs typeface="Times New Roman" panose="02020603050405020304" pitchFamily="18" charset="0"/>
                                </a:rPr>
                                <m:t>2</m:t>
                              </m:r>
                            </m:e>
                            <m:sup>
                              <m:f>
                                <m:fPr>
                                  <m:ctrlPr>
                                    <a:rPr lang="sv-SE" i="1">
                                      <a:latin typeface="Cambria Math" panose="02040503050406030204" pitchFamily="18" charset="0"/>
                                      <a:ea typeface="Cambria Math" panose="02040503050406030204" pitchFamily="18" charset="0"/>
                                      <a:cs typeface="Times New Roman" panose="02020603050405020304" pitchFamily="18" charset="0"/>
                                    </a:rPr>
                                  </m:ctrlPr>
                                </m:fPr>
                                <m:num>
                                  <m:r>
                                    <a:rPr lang="sv-SE" i="1">
                                      <a:latin typeface="Cambria Math" panose="02040503050406030204" pitchFamily="18" charset="0"/>
                                      <a:ea typeface="Cambria Math" panose="02040503050406030204" pitchFamily="18" charset="0"/>
                                      <a:cs typeface="Times New Roman" panose="02020603050405020304" pitchFamily="18" charset="0"/>
                                    </a:rPr>
                                    <m:t>𝑛</m:t>
                                  </m:r>
                                </m:num>
                                <m:den>
                                  <m:r>
                                    <a:rPr lang="sv-SE" i="1">
                                      <a:latin typeface="Cambria Math" panose="02040503050406030204" pitchFamily="18" charset="0"/>
                                      <a:ea typeface="Cambria Math" panose="02040503050406030204" pitchFamily="18" charset="0"/>
                                      <a:cs typeface="Times New Roman" panose="02020603050405020304" pitchFamily="18" charset="0"/>
                                    </a:rPr>
                                    <m:t>2</m:t>
                                  </m:r>
                                </m:den>
                              </m:f>
                            </m:sup>
                          </m:sSup>
                        </m:den>
                      </m:f>
                      <m:nary>
                        <m:naryPr>
                          <m:chr m:val="∑"/>
                          <m:ctrlPr>
                            <a:rPr lang="sv-SE"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sv-SE" i="1">
                              <a:latin typeface="Cambria Math" panose="02040503050406030204" pitchFamily="18" charset="0"/>
                              <a:ea typeface="Cambria Math" panose="02040503050406030204" pitchFamily="18" charset="0"/>
                              <a:cs typeface="Times New Roman" panose="02020603050405020304" pitchFamily="18" charset="0"/>
                            </a:rPr>
                            <m:t>𝑘</m:t>
                          </m:r>
                          <m:r>
                            <a:rPr lang="sv-SE" i="1">
                              <a:latin typeface="Cambria Math" panose="02040503050406030204" pitchFamily="18" charset="0"/>
                              <a:ea typeface="Cambria Math" panose="02040503050406030204" pitchFamily="18" charset="0"/>
                              <a:cs typeface="Times New Roman" panose="02020603050405020304" pitchFamily="18" charset="0"/>
                            </a:rPr>
                            <m:t>=0</m:t>
                          </m:r>
                        </m:sub>
                        <m:sup>
                          <m:sSup>
                            <m:sSupPr>
                              <m:ctrlPr>
                                <a:rPr lang="sv-SE" i="1">
                                  <a:latin typeface="Cambria Math" panose="02040503050406030204" pitchFamily="18" charset="0"/>
                                  <a:ea typeface="Cambria Math" panose="02040503050406030204" pitchFamily="18" charset="0"/>
                                  <a:cs typeface="Times New Roman" panose="02020603050405020304" pitchFamily="18" charset="0"/>
                                </a:rPr>
                              </m:ctrlPr>
                            </m:sSupPr>
                            <m:e>
                              <m:r>
                                <a:rPr lang="sv-SE" i="1">
                                  <a:latin typeface="Cambria Math" panose="02040503050406030204" pitchFamily="18" charset="0"/>
                                  <a:ea typeface="Cambria Math" panose="02040503050406030204" pitchFamily="18" charset="0"/>
                                  <a:cs typeface="Times New Roman" panose="02020603050405020304" pitchFamily="18" charset="0"/>
                                </a:rPr>
                                <m:t>2</m:t>
                              </m:r>
                            </m:e>
                            <m:sup>
                              <m:r>
                                <a:rPr lang="sv-SE" i="1">
                                  <a:latin typeface="Cambria Math" panose="02040503050406030204" pitchFamily="18" charset="0"/>
                                  <a:ea typeface="Cambria Math" panose="02040503050406030204" pitchFamily="18" charset="0"/>
                                  <a:cs typeface="Times New Roman" panose="02020603050405020304" pitchFamily="18" charset="0"/>
                                </a:rPr>
                                <m:t>𝑛</m:t>
                              </m:r>
                            </m:sup>
                          </m:sSup>
                          <m:r>
                            <a:rPr lang="sv-SE" i="1">
                              <a:latin typeface="Cambria Math" panose="02040503050406030204" pitchFamily="18" charset="0"/>
                              <a:ea typeface="Cambria Math" panose="02040503050406030204" pitchFamily="18" charset="0"/>
                              <a:cs typeface="Times New Roman" panose="02020603050405020304" pitchFamily="18" charset="0"/>
                            </a:rPr>
                            <m:t>−1</m:t>
                          </m:r>
                        </m:sup>
                        <m:e>
                          <m:sSup>
                            <m:sSupPr>
                              <m:ctrlPr>
                                <a:rPr lang="sv-SE" i="1">
                                  <a:latin typeface="Cambria Math" panose="02040503050406030204" pitchFamily="18" charset="0"/>
                                  <a:ea typeface="Cambria Math" panose="02040503050406030204" pitchFamily="18" charset="0"/>
                                  <a:cs typeface="Times New Roman" panose="02020603050405020304" pitchFamily="18" charset="0"/>
                                </a:rPr>
                              </m:ctrlPr>
                            </m:sSupPr>
                            <m:e>
                              <m:r>
                                <a:rPr lang="sv-SE" i="1">
                                  <a:latin typeface="Cambria Math" panose="02040503050406030204" pitchFamily="18" charset="0"/>
                                  <a:ea typeface="Cambria Math" panose="02040503050406030204" pitchFamily="18" charset="0"/>
                                  <a:cs typeface="Times New Roman" panose="02020603050405020304" pitchFamily="18" charset="0"/>
                                </a:rPr>
                                <m:t>𝑒</m:t>
                              </m:r>
                            </m:e>
                            <m:sup>
                              <m:r>
                                <a:rPr lang="sv-SE"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m:t>
                              </m:r>
                              <m:r>
                                <a:rPr lang="sv-SE" i="1">
                                  <a:latin typeface="Cambria Math" panose="02040503050406030204" pitchFamily="18" charset="0"/>
                                  <a:ea typeface="Cambria Math" panose="02040503050406030204" pitchFamily="18" charset="0"/>
                                  <a:cs typeface="Times New Roman" panose="02020603050405020304" pitchFamily="18" charset="0"/>
                                </a:rPr>
                                <m:t>2</m:t>
                              </m:r>
                              <m:r>
                                <a:rPr lang="sv-SE" i="1">
                                  <a:latin typeface="Cambria Math" panose="02040503050406030204" pitchFamily="18" charset="0"/>
                                  <a:ea typeface="Cambria Math" panose="02040503050406030204" pitchFamily="18" charset="0"/>
                                  <a:cs typeface="Times New Roman" panose="02020603050405020304" pitchFamily="18" charset="0"/>
                                </a:rPr>
                                <m:t>𝜋</m:t>
                              </m:r>
                              <m:r>
                                <a:rPr lang="sv-SE" i="1">
                                  <a:latin typeface="Cambria Math" panose="02040503050406030204" pitchFamily="18" charset="0"/>
                                  <a:ea typeface="Cambria Math" panose="02040503050406030204" pitchFamily="18" charset="0"/>
                                  <a:cs typeface="Times New Roman" panose="02020603050405020304" pitchFamily="18" charset="0"/>
                                </a:rPr>
                                <m:t>𝑖𝑗𝑘</m:t>
                              </m:r>
                              <m:r>
                                <a:rPr lang="sv-SE" i="1">
                                  <a:latin typeface="Cambria Math" panose="02040503050406030204" pitchFamily="18" charset="0"/>
                                  <a:ea typeface="Cambria Math" panose="02040503050406030204" pitchFamily="18" charset="0"/>
                                  <a:cs typeface="Times New Roman" panose="02020603050405020304" pitchFamily="18" charset="0"/>
                                </a:rPr>
                                <m:t>/</m:t>
                              </m:r>
                              <m:sSup>
                                <m:sSupPr>
                                  <m:ctrlPr>
                                    <a:rPr lang="sv-SE" i="1">
                                      <a:latin typeface="Cambria Math" panose="02040503050406030204" pitchFamily="18" charset="0"/>
                                      <a:ea typeface="Cambria Math" panose="02040503050406030204" pitchFamily="18" charset="0"/>
                                      <a:cs typeface="Times New Roman" panose="02020603050405020304" pitchFamily="18" charset="0"/>
                                    </a:rPr>
                                  </m:ctrlPr>
                                </m:sSupPr>
                                <m:e>
                                  <m:r>
                                    <a:rPr lang="sv-SE" i="1">
                                      <a:latin typeface="Cambria Math" panose="02040503050406030204" pitchFamily="18" charset="0"/>
                                      <a:ea typeface="Cambria Math" panose="02040503050406030204" pitchFamily="18" charset="0"/>
                                      <a:cs typeface="Times New Roman" panose="02020603050405020304" pitchFamily="18" charset="0"/>
                                    </a:rPr>
                                    <m:t>2</m:t>
                                  </m:r>
                                </m:e>
                                <m:sup>
                                  <m:r>
                                    <a:rPr lang="sv-SE" i="1">
                                      <a:latin typeface="Cambria Math" panose="02040503050406030204" pitchFamily="18" charset="0"/>
                                      <a:ea typeface="Cambria Math" panose="02040503050406030204" pitchFamily="18" charset="0"/>
                                      <a:cs typeface="Times New Roman" panose="02020603050405020304" pitchFamily="18" charset="0"/>
                                    </a:rPr>
                                    <m:t>𝑛</m:t>
                                  </m:r>
                                </m:sup>
                              </m:sSup>
                            </m:sup>
                          </m:sSup>
                          <m:r>
                            <a:rPr lang="sv-SE" i="1">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sv-SE" i="1">
                                  <a:latin typeface="Cambria Math" panose="02040503050406030204" pitchFamily="18" charset="0"/>
                                  <a:ea typeface="Cambria Math" panose="02040503050406030204" pitchFamily="18" charset="0"/>
                                  <a:cs typeface="Times New Roman" panose="02020603050405020304" pitchFamily="18" charset="0"/>
                                </a:rPr>
                              </m:ctrlPr>
                            </m:dPr>
                            <m:e>
                              <m:r>
                                <a:rPr lang="sv-SE" i="1">
                                  <a:latin typeface="Cambria Math" panose="02040503050406030204" pitchFamily="18" charset="0"/>
                                  <a:ea typeface="Cambria Math" panose="02040503050406030204" pitchFamily="18" charset="0"/>
                                  <a:cs typeface="Times New Roman" panose="02020603050405020304" pitchFamily="18" charset="0"/>
                                </a:rPr>
                                <m:t>𝑘</m:t>
                              </m:r>
                            </m:e>
                          </m:d>
                        </m:e>
                      </m:nary>
                    </m:oMath>
                  </m:oMathPara>
                </a14:m>
                <a:endParaRPr lang="sv-SE" dirty="0"/>
              </a:p>
            </p:txBody>
          </p:sp>
        </mc:Choice>
        <mc:Fallback xmlns="">
          <p:sp>
            <p:nvSpPr>
              <p:cNvPr id="10" name="Rectangle 9">
                <a:extLst>
                  <a:ext uri="{FF2B5EF4-FFF2-40B4-BE49-F238E27FC236}">
                    <a16:creationId xmlns:a16="http://schemas.microsoft.com/office/drawing/2014/main" id="{59A918EE-E428-4711-92C4-864AA916B4FC}"/>
                  </a:ext>
                </a:extLst>
              </p:cNvPr>
              <p:cNvSpPr>
                <a:spLocks noRot="1" noChangeAspect="1" noMove="1" noResize="1" noEditPoints="1" noAdjustHandles="1" noChangeArrowheads="1" noChangeShapeType="1" noTextEdit="1"/>
              </p:cNvSpPr>
              <p:nvPr/>
            </p:nvSpPr>
            <p:spPr>
              <a:xfrm>
                <a:off x="8117709" y="4434197"/>
                <a:ext cx="2916889" cy="897425"/>
              </a:xfrm>
              <a:prstGeom prst="rect">
                <a:avLst/>
              </a:prstGeom>
              <a:blipFill>
                <a:blip r:embed="rId5"/>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EAE4BCF-A138-46D2-9D86-692087FD5A7B}"/>
                  </a:ext>
                </a:extLst>
              </p:cNvPr>
              <p:cNvSpPr/>
              <p:nvPr/>
            </p:nvSpPr>
            <p:spPr>
              <a:xfrm>
                <a:off x="8678512" y="5388519"/>
                <a:ext cx="2094420" cy="7087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sv-SE" i="1">
                              <a:latin typeface="Cambria Math" panose="02040503050406030204" pitchFamily="18" charset="0"/>
                              <a:cs typeface="Times New Roman" panose="02020603050405020304" pitchFamily="18" charset="0"/>
                            </a:rPr>
                          </m:ctrlPr>
                        </m:sSupPr>
                        <m:e>
                          <m:sSub>
                            <m:sSubPr>
                              <m:ctrlPr>
                                <a:rPr lang="sv-SE" i="1">
                                  <a:latin typeface="Cambria Math" panose="02040503050406030204" pitchFamily="18" charset="0"/>
                                  <a:cs typeface="Times New Roman" panose="02020603050405020304" pitchFamily="18" charset="0"/>
                                </a:rPr>
                              </m:ctrlPr>
                            </m:sSubPr>
                            <m:e>
                              <m:r>
                                <a:rPr lang="sv-SE" i="1">
                                  <a:latin typeface="Cambria Math" panose="02040503050406030204" pitchFamily="18" charset="0"/>
                                  <a:cs typeface="Times New Roman" panose="02020603050405020304" pitchFamily="18" charset="0"/>
                                </a:rPr>
                                <m:t>𝑅</m:t>
                              </m:r>
                            </m:e>
                            <m:sub>
                              <m:r>
                                <a:rPr lang="sv-SE" i="1">
                                  <a:latin typeface="Cambria Math" panose="02040503050406030204" pitchFamily="18" charset="0"/>
                                  <a:cs typeface="Times New Roman" panose="02020603050405020304" pitchFamily="18" charset="0"/>
                                </a:rPr>
                                <m:t>𝑘</m:t>
                              </m:r>
                            </m:sub>
                          </m:sSub>
                        </m:e>
                        <m:sup>
                          <m:r>
                            <a:rPr lang="sv-SE" i="1">
                              <a:latin typeface="Cambria Math" panose="02040503050406030204" pitchFamily="18" charset="0"/>
                              <a:cs typeface="Times New Roman" panose="02020603050405020304" pitchFamily="18" charset="0"/>
                            </a:rPr>
                            <m:t>−1</m:t>
                          </m:r>
                        </m:sup>
                      </m:sSup>
                      <m:r>
                        <a:rPr lang="sv-SE" i="1">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sv-SE" i="1">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sv-SE" i="1">
                                  <a:latin typeface="Cambria Math" panose="02040503050406030204" pitchFamily="18" charset="0"/>
                                  <a:ea typeface="Cambria Math" panose="02040503050406030204" pitchFamily="18" charset="0"/>
                                  <a:cs typeface="Times New Roman" panose="02020603050405020304" pitchFamily="18" charset="0"/>
                                </a:rPr>
                              </m:ctrlPr>
                            </m:mPr>
                            <m:mr>
                              <m:e>
                                <m:r>
                                  <m:rPr>
                                    <m:brk m:alnAt="7"/>
                                  </m:rPr>
                                  <a:rPr lang="sv-SE" i="1">
                                    <a:latin typeface="Cambria Math" panose="02040503050406030204" pitchFamily="18" charset="0"/>
                                    <a:ea typeface="Cambria Math" panose="02040503050406030204" pitchFamily="18" charset="0"/>
                                    <a:cs typeface="Times New Roman" panose="02020603050405020304" pitchFamily="18" charset="0"/>
                                  </a:rPr>
                                  <m:t>1</m:t>
                                </m:r>
                              </m:e>
                              <m:e>
                                <m:r>
                                  <a:rPr lang="sv-SE" i="1">
                                    <a:latin typeface="Cambria Math" panose="02040503050406030204" pitchFamily="18" charset="0"/>
                                    <a:ea typeface="Cambria Math" panose="02040503050406030204" pitchFamily="18" charset="0"/>
                                    <a:cs typeface="Times New Roman" panose="02020603050405020304" pitchFamily="18" charset="0"/>
                                  </a:rPr>
                                  <m:t>0</m:t>
                                </m:r>
                              </m:e>
                            </m:mr>
                            <m:mr>
                              <m:e>
                                <m:r>
                                  <a:rPr lang="sv-SE" i="1">
                                    <a:latin typeface="Cambria Math" panose="02040503050406030204" pitchFamily="18" charset="0"/>
                                    <a:ea typeface="Cambria Math" panose="02040503050406030204" pitchFamily="18" charset="0"/>
                                    <a:cs typeface="Times New Roman" panose="02020603050405020304" pitchFamily="18" charset="0"/>
                                  </a:rPr>
                                  <m:t>0</m:t>
                                </m:r>
                              </m:e>
                              <m:e>
                                <m:sSup>
                                  <m:sSupPr>
                                    <m:ctrlPr>
                                      <a:rPr lang="sv-SE" i="1">
                                        <a:latin typeface="Cambria Math" panose="02040503050406030204" pitchFamily="18" charset="0"/>
                                        <a:ea typeface="Cambria Math" panose="02040503050406030204" pitchFamily="18" charset="0"/>
                                        <a:cs typeface="Times New Roman" panose="02020603050405020304" pitchFamily="18" charset="0"/>
                                      </a:rPr>
                                    </m:ctrlPr>
                                  </m:sSupPr>
                                  <m:e>
                                    <m:r>
                                      <a:rPr lang="sv-SE" i="1">
                                        <a:latin typeface="Cambria Math" panose="02040503050406030204" pitchFamily="18" charset="0"/>
                                        <a:ea typeface="Cambria Math" panose="02040503050406030204" pitchFamily="18" charset="0"/>
                                        <a:cs typeface="Times New Roman" panose="02020603050405020304" pitchFamily="18" charset="0"/>
                                      </a:rPr>
                                      <m:t>𝑒</m:t>
                                    </m:r>
                                  </m:e>
                                  <m:sup>
                                    <m:r>
                                      <a:rPr lang="sv-SE"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sv-SE" i="1">
                                            <a:latin typeface="Cambria Math" panose="02040503050406030204" pitchFamily="18" charset="0"/>
                                            <a:ea typeface="Cambria Math" panose="02040503050406030204" pitchFamily="18" charset="0"/>
                                            <a:cs typeface="Times New Roman" panose="02020603050405020304" pitchFamily="18" charset="0"/>
                                          </a:rPr>
                                        </m:ctrlPr>
                                      </m:fPr>
                                      <m:num>
                                        <m:r>
                                          <a:rPr lang="sv-SE" i="1">
                                            <a:latin typeface="Cambria Math" panose="02040503050406030204" pitchFamily="18" charset="0"/>
                                            <a:ea typeface="Cambria Math" panose="02040503050406030204" pitchFamily="18" charset="0"/>
                                            <a:cs typeface="Times New Roman" panose="02020603050405020304" pitchFamily="18" charset="0"/>
                                          </a:rPr>
                                          <m:t>2</m:t>
                                        </m:r>
                                        <m:r>
                                          <a:rPr lang="sv-SE" i="1">
                                            <a:latin typeface="Cambria Math" panose="02040503050406030204" pitchFamily="18" charset="0"/>
                                            <a:ea typeface="Cambria Math" panose="02040503050406030204" pitchFamily="18" charset="0"/>
                                            <a:cs typeface="Times New Roman" panose="02020603050405020304" pitchFamily="18" charset="0"/>
                                          </a:rPr>
                                          <m:t>𝜋</m:t>
                                        </m:r>
                                        <m:r>
                                          <a:rPr lang="sv-SE" i="1">
                                            <a:latin typeface="Cambria Math" panose="02040503050406030204" pitchFamily="18" charset="0"/>
                                            <a:ea typeface="Cambria Math" panose="02040503050406030204" pitchFamily="18" charset="0"/>
                                            <a:cs typeface="Times New Roman" panose="02020603050405020304" pitchFamily="18" charset="0"/>
                                          </a:rPr>
                                          <m:t>𝑖</m:t>
                                        </m:r>
                                      </m:num>
                                      <m:den>
                                        <m:r>
                                          <a:rPr lang="sv-SE" i="1">
                                            <a:latin typeface="Cambria Math" panose="02040503050406030204" pitchFamily="18" charset="0"/>
                                            <a:ea typeface="Cambria Math" panose="02040503050406030204" pitchFamily="18" charset="0"/>
                                            <a:cs typeface="Times New Roman" panose="02020603050405020304" pitchFamily="18" charset="0"/>
                                          </a:rPr>
                                          <m:t>𝑘</m:t>
                                        </m:r>
                                      </m:den>
                                    </m:f>
                                  </m:sup>
                                </m:sSup>
                              </m:e>
                            </m:mr>
                          </m:m>
                        </m:e>
                      </m:d>
                    </m:oMath>
                  </m:oMathPara>
                </a14:m>
                <a:endParaRPr lang="sv-SE" dirty="0"/>
              </a:p>
            </p:txBody>
          </p:sp>
        </mc:Choice>
        <mc:Fallback xmlns="">
          <p:sp>
            <p:nvSpPr>
              <p:cNvPr id="11" name="Rectangle 10">
                <a:extLst>
                  <a:ext uri="{FF2B5EF4-FFF2-40B4-BE49-F238E27FC236}">
                    <a16:creationId xmlns:a16="http://schemas.microsoft.com/office/drawing/2014/main" id="{7EAE4BCF-A138-46D2-9D86-692087FD5A7B}"/>
                  </a:ext>
                </a:extLst>
              </p:cNvPr>
              <p:cNvSpPr>
                <a:spLocks noRot="1" noChangeAspect="1" noMove="1" noResize="1" noEditPoints="1" noAdjustHandles="1" noChangeArrowheads="1" noChangeShapeType="1" noTextEdit="1"/>
              </p:cNvSpPr>
              <p:nvPr/>
            </p:nvSpPr>
            <p:spPr>
              <a:xfrm>
                <a:off x="8678512" y="5388519"/>
                <a:ext cx="2094420" cy="708720"/>
              </a:xfrm>
              <a:prstGeom prst="rect">
                <a:avLst/>
              </a:prstGeom>
              <a:blipFill>
                <a:blip r:embed="rId6"/>
                <a:stretch>
                  <a:fillRect/>
                </a:stretch>
              </a:blipFill>
            </p:spPr>
            <p:txBody>
              <a:bodyPr/>
              <a:lstStyle/>
              <a:p>
                <a:r>
                  <a:rPr lang="sv-SE">
                    <a:noFill/>
                  </a:rPr>
                  <a:t> </a:t>
                </a:r>
              </a:p>
            </p:txBody>
          </p:sp>
        </mc:Fallback>
      </mc:AlternateContent>
      <p:sp>
        <p:nvSpPr>
          <p:cNvPr id="13" name="Rectangle 12">
            <a:extLst>
              <a:ext uri="{FF2B5EF4-FFF2-40B4-BE49-F238E27FC236}">
                <a16:creationId xmlns:a16="http://schemas.microsoft.com/office/drawing/2014/main" id="{BA2D9538-38B3-41AE-984D-EA4C85E3ED4F}"/>
              </a:ext>
            </a:extLst>
          </p:cNvPr>
          <p:cNvSpPr/>
          <p:nvPr/>
        </p:nvSpPr>
        <p:spPr>
          <a:xfrm>
            <a:off x="774939" y="1166547"/>
            <a:ext cx="6053260" cy="369332"/>
          </a:xfrm>
          <a:prstGeom prst="rect">
            <a:avLst/>
          </a:prstGeom>
        </p:spPr>
        <p:txBody>
          <a:bodyPr wrap="none">
            <a:spAutoFit/>
          </a:bodyPr>
          <a:lstStyle/>
          <a:p>
            <a:r>
              <a:rPr lang="sv-SE" dirty="0"/>
              <a:t>Quantum phase estimation: to calculate the eigenvalue of U</a:t>
            </a:r>
          </a:p>
        </p:txBody>
      </p:sp>
      <p:sp>
        <p:nvSpPr>
          <p:cNvPr id="14" name="Rectangle: Rounded Corners 13">
            <a:extLst>
              <a:ext uri="{FF2B5EF4-FFF2-40B4-BE49-F238E27FC236}">
                <a16:creationId xmlns:a16="http://schemas.microsoft.com/office/drawing/2014/main" id="{A3E91D46-187B-4C2D-ADE0-4301B44DD77D}"/>
              </a:ext>
            </a:extLst>
          </p:cNvPr>
          <p:cNvSpPr/>
          <p:nvPr/>
        </p:nvSpPr>
        <p:spPr>
          <a:xfrm>
            <a:off x="2805919" y="1796870"/>
            <a:ext cx="750551" cy="1856708"/>
          </a:xfrm>
          <a:prstGeom prst="roundRect">
            <a:avLst/>
          </a:prstGeom>
          <a:solidFill>
            <a:srgbClr val="92D050">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5" name="Straight Arrow Connector 14">
            <a:extLst>
              <a:ext uri="{FF2B5EF4-FFF2-40B4-BE49-F238E27FC236}">
                <a16:creationId xmlns:a16="http://schemas.microsoft.com/office/drawing/2014/main" id="{8E31CA57-3E76-47AF-A1B7-CD46FE0B2CF2}"/>
              </a:ext>
            </a:extLst>
          </p:cNvPr>
          <p:cNvCxnSpPr>
            <a:cxnSpLocks/>
          </p:cNvCxnSpPr>
          <p:nvPr/>
        </p:nvCxnSpPr>
        <p:spPr>
          <a:xfrm>
            <a:off x="3181194" y="3653578"/>
            <a:ext cx="0" cy="718831"/>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C8CE08A-2355-4325-8E6D-460B221D8F17}"/>
              </a:ext>
            </a:extLst>
          </p:cNvPr>
          <p:cNvSpPr/>
          <p:nvPr/>
        </p:nvSpPr>
        <p:spPr>
          <a:xfrm>
            <a:off x="2203201" y="4375840"/>
            <a:ext cx="1955985" cy="369332"/>
          </a:xfrm>
          <a:prstGeom prst="rect">
            <a:avLst/>
          </a:prstGeom>
        </p:spPr>
        <p:txBody>
          <a:bodyPr wrap="none">
            <a:spAutoFit/>
          </a:bodyPr>
          <a:lstStyle/>
          <a:p>
            <a:r>
              <a:rPr lang="sv-SE" dirty="0"/>
              <a:t>Controlled-U gate</a:t>
            </a:r>
          </a:p>
        </p:txBody>
      </p:sp>
      <p:sp>
        <p:nvSpPr>
          <p:cNvPr id="18" name="Rectangle 17">
            <a:extLst>
              <a:ext uri="{FF2B5EF4-FFF2-40B4-BE49-F238E27FC236}">
                <a16:creationId xmlns:a16="http://schemas.microsoft.com/office/drawing/2014/main" id="{7CF6E9EB-A694-4B1B-B326-0C5104E388C8}"/>
              </a:ext>
            </a:extLst>
          </p:cNvPr>
          <p:cNvSpPr/>
          <p:nvPr/>
        </p:nvSpPr>
        <p:spPr>
          <a:xfrm>
            <a:off x="7382773" y="6500511"/>
            <a:ext cx="4685898" cy="307777"/>
          </a:xfrm>
          <a:prstGeom prst="rect">
            <a:avLst/>
          </a:prstGeom>
        </p:spPr>
        <p:txBody>
          <a:bodyPr wrap="none">
            <a:spAutoFit/>
          </a:bodyPr>
          <a:lstStyle/>
          <a:p>
            <a:r>
              <a:rPr lang="sv-SE" sz="1400" i="1" dirty="0">
                <a:solidFill>
                  <a:srgbClr val="00B050"/>
                </a:solidFill>
              </a:rPr>
              <a:t>Picture: https://www.qtumist.com/info/PE-H5/index.html</a:t>
            </a:r>
          </a:p>
        </p:txBody>
      </p:sp>
    </p:spTree>
    <p:extLst>
      <p:ext uri="{BB962C8B-B14F-4D97-AF65-F5344CB8AC3E}">
        <p14:creationId xmlns:p14="http://schemas.microsoft.com/office/powerpoint/2010/main" val="1020098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DE4F32E-D586-496D-B195-ABF541B087C3}"/>
              </a:ext>
            </a:extLst>
          </p:cNvPr>
          <p:cNvSpPr>
            <a:spLocks noGrp="1"/>
          </p:cNvSpPr>
          <p:nvPr>
            <p:ph sz="quarter" idx="10"/>
          </p:nvPr>
        </p:nvSpPr>
        <p:spPr>
          <a:xfrm>
            <a:off x="745724" y="1039654"/>
            <a:ext cx="8353426" cy="580181"/>
          </a:xfrm>
        </p:spPr>
        <p:txBody>
          <a:bodyPr/>
          <a:lstStyle/>
          <a:p>
            <a:pPr marL="0" indent="0">
              <a:buNone/>
            </a:pPr>
            <a:endParaRPr lang="sv-SE" sz="2800" b="1" dirty="0"/>
          </a:p>
          <a:p>
            <a:pPr marL="0" indent="0">
              <a:buNone/>
            </a:pPr>
            <a:endParaRPr lang="sv-SE" sz="2800" b="1" dirty="0"/>
          </a:p>
        </p:txBody>
      </p:sp>
      <p:sp>
        <p:nvSpPr>
          <p:cNvPr id="26" name="Title 1">
            <a:extLst>
              <a:ext uri="{FF2B5EF4-FFF2-40B4-BE49-F238E27FC236}">
                <a16:creationId xmlns:a16="http://schemas.microsoft.com/office/drawing/2014/main" id="{A76E1C9D-EE7A-4CA1-8B56-BDF4CD0BE005}"/>
              </a:ext>
            </a:extLst>
          </p:cNvPr>
          <p:cNvSpPr txBox="1">
            <a:spLocks/>
          </p:cNvSpPr>
          <p:nvPr/>
        </p:nvSpPr>
        <p:spPr bwMode="auto">
          <a:xfrm>
            <a:off x="639416" y="345204"/>
            <a:ext cx="9789373"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lgn="l" rtl="0" eaLnBrk="1" fontAlgn="base" hangingPunct="1">
              <a:lnSpc>
                <a:spcPct val="85000"/>
              </a:lnSpc>
              <a:spcBef>
                <a:spcPts val="300"/>
              </a:spcBef>
              <a:spcAft>
                <a:spcPct val="0"/>
              </a:spcAft>
              <a:defRPr sz="4000" kern="1400" spc="-160">
                <a:solidFill>
                  <a:schemeClr val="tx1"/>
                </a:solidFill>
                <a:latin typeface="+mj-lt"/>
                <a:ea typeface="+mj-ea"/>
                <a:cs typeface="+mj-cs"/>
              </a:defRPr>
            </a:lvl1pPr>
            <a:lvl2pPr algn="l" rtl="0" eaLnBrk="1" fontAlgn="base" hangingPunct="1">
              <a:lnSpc>
                <a:spcPct val="85000"/>
              </a:lnSpc>
              <a:spcBef>
                <a:spcPct val="0"/>
              </a:spcBef>
              <a:spcAft>
                <a:spcPct val="0"/>
              </a:spcAft>
              <a:defRPr sz="4000">
                <a:solidFill>
                  <a:schemeClr val="tx1"/>
                </a:solidFill>
                <a:latin typeface="Ericsson Hilda" pitchFamily="2" charset="0"/>
              </a:defRPr>
            </a:lvl2pPr>
            <a:lvl3pPr algn="l" rtl="0" eaLnBrk="1" fontAlgn="base" hangingPunct="1">
              <a:lnSpc>
                <a:spcPct val="85000"/>
              </a:lnSpc>
              <a:spcBef>
                <a:spcPct val="0"/>
              </a:spcBef>
              <a:spcAft>
                <a:spcPct val="0"/>
              </a:spcAft>
              <a:defRPr sz="4000">
                <a:solidFill>
                  <a:schemeClr val="tx1"/>
                </a:solidFill>
                <a:latin typeface="Ericsson Hilda" pitchFamily="2" charset="0"/>
              </a:defRPr>
            </a:lvl3pPr>
            <a:lvl4pPr algn="l" rtl="0" eaLnBrk="1" fontAlgn="base" hangingPunct="1">
              <a:lnSpc>
                <a:spcPct val="85000"/>
              </a:lnSpc>
              <a:spcBef>
                <a:spcPct val="0"/>
              </a:spcBef>
              <a:spcAft>
                <a:spcPct val="0"/>
              </a:spcAft>
              <a:defRPr sz="4000">
                <a:solidFill>
                  <a:schemeClr val="tx1"/>
                </a:solidFill>
                <a:latin typeface="Ericsson Hilda" pitchFamily="2" charset="0"/>
              </a:defRPr>
            </a:lvl4pPr>
            <a:lvl5pPr algn="l" rtl="0" eaLnBrk="1" fontAlgn="base" hangingPunct="1">
              <a:lnSpc>
                <a:spcPct val="85000"/>
              </a:lnSpc>
              <a:spcBef>
                <a:spcPct val="0"/>
              </a:spcBef>
              <a:spcAft>
                <a:spcPct val="0"/>
              </a:spcAft>
              <a:defRPr sz="4000">
                <a:solidFill>
                  <a:schemeClr val="tx1"/>
                </a:solidFill>
                <a:latin typeface="Ericsson Hilda" pitchFamily="2" charset="0"/>
              </a:defRPr>
            </a:lvl5pPr>
            <a:lvl6pPr marL="457200" algn="l" rtl="0" eaLnBrk="1" fontAlgn="base" hangingPunct="1">
              <a:spcBef>
                <a:spcPct val="0"/>
              </a:spcBef>
              <a:spcAft>
                <a:spcPct val="0"/>
              </a:spcAft>
              <a:defRPr sz="3200">
                <a:solidFill>
                  <a:schemeClr val="tx1"/>
                </a:solidFill>
                <a:latin typeface="Ericsson Hilda" pitchFamily="2" charset="0"/>
              </a:defRPr>
            </a:lvl6pPr>
            <a:lvl7pPr marL="914400" algn="l" rtl="0" eaLnBrk="1" fontAlgn="base" hangingPunct="1">
              <a:spcBef>
                <a:spcPct val="0"/>
              </a:spcBef>
              <a:spcAft>
                <a:spcPct val="0"/>
              </a:spcAft>
              <a:defRPr sz="3200">
                <a:solidFill>
                  <a:schemeClr val="tx1"/>
                </a:solidFill>
                <a:latin typeface="Ericsson Hilda" pitchFamily="2" charset="0"/>
              </a:defRPr>
            </a:lvl7pPr>
            <a:lvl8pPr marL="1371600" algn="l" rtl="0" eaLnBrk="1" fontAlgn="base" hangingPunct="1">
              <a:spcBef>
                <a:spcPct val="0"/>
              </a:spcBef>
              <a:spcAft>
                <a:spcPct val="0"/>
              </a:spcAft>
              <a:defRPr sz="3200">
                <a:solidFill>
                  <a:schemeClr val="tx1"/>
                </a:solidFill>
                <a:latin typeface="Ericsson Hilda" pitchFamily="2" charset="0"/>
              </a:defRPr>
            </a:lvl8pPr>
            <a:lvl9pPr marL="1828800" algn="l" rtl="0" eaLnBrk="1" fontAlgn="base" hangingPunct="1">
              <a:spcBef>
                <a:spcPct val="0"/>
              </a:spcBef>
              <a:spcAft>
                <a:spcPct val="0"/>
              </a:spcAft>
              <a:defRPr sz="3200">
                <a:solidFill>
                  <a:schemeClr val="tx1"/>
                </a:solidFill>
                <a:latin typeface="Ericsson Hilda" pitchFamily="2" charset="0"/>
              </a:defRPr>
            </a:lvl9pPr>
          </a:lstStyle>
          <a:p>
            <a:r>
              <a:rPr lang="en-US" dirty="0"/>
              <a:t>Application: HHL Algorithm - Quantum algorithm for linear systems of equations</a:t>
            </a:r>
          </a:p>
          <a:p>
            <a:endParaRPr lang="en-US" dirty="0"/>
          </a:p>
        </p:txBody>
      </p:sp>
      <p:pic>
        <p:nvPicPr>
          <p:cNvPr id="4" name="Picture 3">
            <a:extLst>
              <a:ext uri="{FF2B5EF4-FFF2-40B4-BE49-F238E27FC236}">
                <a16:creationId xmlns:a16="http://schemas.microsoft.com/office/drawing/2014/main" id="{3BB3DE11-3BFD-4D3B-8824-AF0B45ECAE09}"/>
              </a:ext>
            </a:extLst>
          </p:cNvPr>
          <p:cNvPicPr>
            <a:picLocks noChangeAspect="1"/>
          </p:cNvPicPr>
          <p:nvPr/>
        </p:nvPicPr>
        <p:blipFill>
          <a:blip r:embed="rId3"/>
          <a:stretch>
            <a:fillRect/>
          </a:stretch>
        </p:blipFill>
        <p:spPr>
          <a:xfrm>
            <a:off x="1584334" y="1848252"/>
            <a:ext cx="8892580" cy="3112403"/>
          </a:xfrm>
          <a:prstGeom prst="rect">
            <a:avLst/>
          </a:prstGeom>
        </p:spPr>
      </p:pic>
      <p:sp>
        <p:nvSpPr>
          <p:cNvPr id="6" name="Rectangle 5">
            <a:extLst>
              <a:ext uri="{FF2B5EF4-FFF2-40B4-BE49-F238E27FC236}">
                <a16:creationId xmlns:a16="http://schemas.microsoft.com/office/drawing/2014/main" id="{75F2A95F-583C-4D00-B270-20D6DEEBC3F4}"/>
              </a:ext>
            </a:extLst>
          </p:cNvPr>
          <p:cNvSpPr/>
          <p:nvPr/>
        </p:nvSpPr>
        <p:spPr>
          <a:xfrm>
            <a:off x="8300098" y="6448224"/>
            <a:ext cx="3756156" cy="307777"/>
          </a:xfrm>
          <a:prstGeom prst="rect">
            <a:avLst/>
          </a:prstGeom>
        </p:spPr>
        <p:txBody>
          <a:bodyPr wrap="none">
            <a:spAutoFit/>
          </a:bodyPr>
          <a:lstStyle/>
          <a:p>
            <a:r>
              <a:rPr lang="sv-SE" sz="1400" i="1" dirty="0">
                <a:solidFill>
                  <a:srgbClr val="00B050"/>
                </a:solidFill>
              </a:rPr>
              <a:t>Picture: </a:t>
            </a:r>
            <a:r>
              <a:rPr lang="en-US" sz="1400" i="1" dirty="0">
                <a:solidFill>
                  <a:srgbClr val="00B050"/>
                </a:solidFill>
              </a:rPr>
              <a:t>https://arxiv.org/pdf/1802.08227.pdf</a:t>
            </a:r>
            <a:endParaRPr lang="sv-SE" sz="1400" i="1" dirty="0">
              <a:solidFill>
                <a:srgbClr val="00B050"/>
              </a:solidFill>
            </a:endParaRPr>
          </a:p>
        </p:txBody>
      </p:sp>
      <p:sp>
        <p:nvSpPr>
          <p:cNvPr id="2" name="Rectangle 1">
            <a:extLst>
              <a:ext uri="{FF2B5EF4-FFF2-40B4-BE49-F238E27FC236}">
                <a16:creationId xmlns:a16="http://schemas.microsoft.com/office/drawing/2014/main" id="{B7D991E5-A658-4E17-ABCA-606F97FD5D6E}"/>
              </a:ext>
            </a:extLst>
          </p:cNvPr>
          <p:cNvSpPr/>
          <p:nvPr/>
        </p:nvSpPr>
        <p:spPr>
          <a:xfrm>
            <a:off x="3442913" y="5487225"/>
            <a:ext cx="1899879" cy="369332"/>
          </a:xfrm>
          <a:prstGeom prst="rect">
            <a:avLst/>
          </a:prstGeom>
        </p:spPr>
        <p:txBody>
          <a:bodyPr wrap="none">
            <a:spAutoFit/>
          </a:bodyPr>
          <a:lstStyle/>
          <a:p>
            <a:r>
              <a:rPr lang="sv-SE" dirty="0"/>
              <a:t>Phase estimation</a:t>
            </a:r>
          </a:p>
        </p:txBody>
      </p:sp>
      <p:sp>
        <p:nvSpPr>
          <p:cNvPr id="3" name="Arrow: Down 2">
            <a:extLst>
              <a:ext uri="{FF2B5EF4-FFF2-40B4-BE49-F238E27FC236}">
                <a16:creationId xmlns:a16="http://schemas.microsoft.com/office/drawing/2014/main" id="{FC6E8A7C-BB93-4336-9FB1-00310893A06D}"/>
              </a:ext>
            </a:extLst>
          </p:cNvPr>
          <p:cNvSpPr/>
          <p:nvPr/>
        </p:nvSpPr>
        <p:spPr bwMode="auto">
          <a:xfrm rot="10800000">
            <a:off x="4180981" y="4960655"/>
            <a:ext cx="423746" cy="524107"/>
          </a:xfrm>
          <a:prstGeom prst="downArrow">
            <a:avLst/>
          </a:prstGeom>
          <a:solidFill>
            <a:schemeClr val="bg1"/>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sv-SE" sz="2000" b="0" i="0" u="none" strike="noStrike" cap="none" normalizeH="0" baseline="0" dirty="0" err="1">
              <a:ln>
                <a:noFill/>
              </a:ln>
              <a:solidFill>
                <a:schemeClr val="bg1"/>
              </a:solidFill>
              <a:effectLst/>
              <a:latin typeface="+mn-lt"/>
            </a:endParaRPr>
          </a:p>
        </p:txBody>
      </p:sp>
      <p:sp>
        <p:nvSpPr>
          <p:cNvPr id="16" name="Rectangle 15">
            <a:extLst>
              <a:ext uri="{FF2B5EF4-FFF2-40B4-BE49-F238E27FC236}">
                <a16:creationId xmlns:a16="http://schemas.microsoft.com/office/drawing/2014/main" id="{1E805D48-47A4-45B5-9173-8AB9274D9C5D}"/>
              </a:ext>
            </a:extLst>
          </p:cNvPr>
          <p:cNvSpPr/>
          <p:nvPr/>
        </p:nvSpPr>
        <p:spPr>
          <a:xfrm>
            <a:off x="6754242" y="5489596"/>
            <a:ext cx="2733441" cy="369332"/>
          </a:xfrm>
          <a:prstGeom prst="rect">
            <a:avLst/>
          </a:prstGeom>
        </p:spPr>
        <p:txBody>
          <a:bodyPr wrap="none">
            <a:spAutoFit/>
          </a:bodyPr>
          <a:lstStyle/>
          <a:p>
            <a:r>
              <a:rPr lang="sv-SE" dirty="0"/>
              <a:t>Reverse phase estimation</a:t>
            </a:r>
          </a:p>
        </p:txBody>
      </p:sp>
      <p:sp>
        <p:nvSpPr>
          <p:cNvPr id="17" name="Arrow: Down 16">
            <a:extLst>
              <a:ext uri="{FF2B5EF4-FFF2-40B4-BE49-F238E27FC236}">
                <a16:creationId xmlns:a16="http://schemas.microsoft.com/office/drawing/2014/main" id="{EA07E4A0-BF14-44F9-867D-59736320827F}"/>
              </a:ext>
            </a:extLst>
          </p:cNvPr>
          <p:cNvSpPr/>
          <p:nvPr/>
        </p:nvSpPr>
        <p:spPr bwMode="auto">
          <a:xfrm rot="10800000">
            <a:off x="7821451" y="4960656"/>
            <a:ext cx="423746" cy="524107"/>
          </a:xfrm>
          <a:prstGeom prst="downArrow">
            <a:avLst/>
          </a:prstGeom>
          <a:solidFill>
            <a:schemeClr val="bg1"/>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sv-SE" sz="2000" b="0" i="0" u="none" strike="noStrike" cap="none" normalizeH="0" baseline="0" dirty="0" err="1">
              <a:ln>
                <a:noFill/>
              </a:ln>
              <a:solidFill>
                <a:schemeClr val="bg1"/>
              </a:solidFill>
              <a:effectLst/>
              <a:latin typeface="+mn-lt"/>
            </a:endParaRP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2042128-7769-43DF-BAA7-0D3AB1677428}"/>
                  </a:ext>
                </a:extLst>
              </p:cNvPr>
              <p:cNvSpPr/>
              <p:nvPr/>
            </p:nvSpPr>
            <p:spPr>
              <a:xfrm>
                <a:off x="639416" y="1359893"/>
                <a:ext cx="4182427" cy="410305"/>
              </a:xfrm>
              <a:prstGeom prst="rect">
                <a:avLst/>
              </a:prstGeom>
            </p:spPr>
            <p:txBody>
              <a:bodyPr wrap="none">
                <a:spAutoFit/>
              </a:bodyPr>
              <a:lstStyle/>
              <a:p>
                <a:r>
                  <a:rPr lang="sv-SE" dirty="0"/>
                  <a:t>Solve</a:t>
                </a:r>
                <a:r>
                  <a:rPr lang="sv-SE"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sv-SE" i="1">
                            <a:latin typeface="Cambria Math" panose="02040503050406030204" pitchFamily="18" charset="0"/>
                          </a:rPr>
                        </m:ctrlPr>
                      </m:accPr>
                      <m:e>
                        <m:r>
                          <a:rPr lang="sv-SE">
                            <a:latin typeface="Cambria Math" panose="02040503050406030204" pitchFamily="18" charset="0"/>
                          </a:rPr>
                          <m:t>𝐴</m:t>
                        </m:r>
                      </m:e>
                    </m:acc>
                    <m:r>
                      <a:rPr lang="sv-SE">
                        <a:latin typeface="Cambria Math" panose="02040503050406030204" pitchFamily="18" charset="0"/>
                      </a:rPr>
                      <m:t>𝑥</m:t>
                    </m:r>
                    <m:r>
                      <a:rPr lang="sv-SE">
                        <a:latin typeface="Cambria Math" panose="02040503050406030204" pitchFamily="18" charset="0"/>
                      </a:rPr>
                      <m:t>=</m:t>
                    </m:r>
                    <m:acc>
                      <m:accPr>
                        <m:chr m:val="⃗"/>
                        <m:ctrlPr>
                          <a:rPr lang="sv-SE" i="1">
                            <a:latin typeface="Cambria Math" panose="02040503050406030204" pitchFamily="18" charset="0"/>
                          </a:rPr>
                        </m:ctrlPr>
                      </m:accPr>
                      <m:e>
                        <m:r>
                          <a:rPr lang="sv-SE">
                            <a:latin typeface="Cambria Math" panose="02040503050406030204" pitchFamily="18" charset="0"/>
                          </a:rPr>
                          <m:t>𝑏</m:t>
                        </m:r>
                      </m:e>
                    </m:acc>
                  </m:oMath>
                </a14:m>
                <a:r>
                  <a:rPr lang="sv-SE" dirty="0"/>
                  <a:t> using a quantum computer</a:t>
                </a:r>
              </a:p>
            </p:txBody>
          </p:sp>
        </mc:Choice>
        <mc:Fallback xmlns="">
          <p:sp>
            <p:nvSpPr>
              <p:cNvPr id="7" name="Rectangle 6">
                <a:extLst>
                  <a:ext uri="{FF2B5EF4-FFF2-40B4-BE49-F238E27FC236}">
                    <a16:creationId xmlns:a16="http://schemas.microsoft.com/office/drawing/2014/main" id="{C2042128-7769-43DF-BAA7-0D3AB1677428}"/>
                  </a:ext>
                </a:extLst>
              </p:cNvPr>
              <p:cNvSpPr>
                <a:spLocks noRot="1" noChangeAspect="1" noMove="1" noResize="1" noEditPoints="1" noAdjustHandles="1" noChangeArrowheads="1" noChangeShapeType="1" noTextEdit="1"/>
              </p:cNvSpPr>
              <p:nvPr/>
            </p:nvSpPr>
            <p:spPr>
              <a:xfrm>
                <a:off x="639416" y="1359893"/>
                <a:ext cx="4182427" cy="410305"/>
              </a:xfrm>
              <a:prstGeom prst="rect">
                <a:avLst/>
              </a:prstGeom>
              <a:blipFill>
                <a:blip r:embed="rId4"/>
                <a:stretch>
                  <a:fillRect l="-1312" t="-20896" r="-1312" b="-23881"/>
                </a:stretch>
              </a:blipFill>
            </p:spPr>
            <p:txBody>
              <a:bodyPr/>
              <a:lstStyle/>
              <a:p>
                <a:r>
                  <a:rPr lang="sv-SE">
                    <a:noFill/>
                  </a:rPr>
                  <a:t> </a:t>
                </a:r>
              </a:p>
            </p:txBody>
          </p:sp>
        </mc:Fallback>
      </mc:AlternateContent>
    </p:spTree>
    <p:extLst>
      <p:ext uri="{BB962C8B-B14F-4D97-AF65-F5344CB8AC3E}">
        <p14:creationId xmlns:p14="http://schemas.microsoft.com/office/powerpoint/2010/main" val="4228568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DE4F32E-D586-496D-B195-ABF541B087C3}"/>
              </a:ext>
            </a:extLst>
          </p:cNvPr>
          <p:cNvSpPr>
            <a:spLocks noGrp="1"/>
          </p:cNvSpPr>
          <p:nvPr>
            <p:ph sz="quarter" idx="10"/>
          </p:nvPr>
        </p:nvSpPr>
        <p:spPr>
          <a:xfrm>
            <a:off x="745724" y="1039654"/>
            <a:ext cx="8353426" cy="580181"/>
          </a:xfrm>
        </p:spPr>
        <p:txBody>
          <a:bodyPr/>
          <a:lstStyle/>
          <a:p>
            <a:pPr marL="0" indent="0">
              <a:buNone/>
            </a:pPr>
            <a:endParaRPr lang="sv-SE" sz="2800" b="1" dirty="0"/>
          </a:p>
          <a:p>
            <a:pPr marL="0" indent="0">
              <a:buNone/>
            </a:pPr>
            <a:endParaRPr lang="sv-SE" sz="2800" b="1" dirty="0"/>
          </a:p>
        </p:txBody>
      </p:sp>
      <p:sp>
        <p:nvSpPr>
          <p:cNvPr id="26" name="Title 1">
            <a:extLst>
              <a:ext uri="{FF2B5EF4-FFF2-40B4-BE49-F238E27FC236}">
                <a16:creationId xmlns:a16="http://schemas.microsoft.com/office/drawing/2014/main" id="{A76E1C9D-EE7A-4CA1-8B56-BDF4CD0BE005}"/>
              </a:ext>
            </a:extLst>
          </p:cNvPr>
          <p:cNvSpPr txBox="1">
            <a:spLocks/>
          </p:cNvSpPr>
          <p:nvPr/>
        </p:nvSpPr>
        <p:spPr bwMode="auto">
          <a:xfrm>
            <a:off x="639416" y="345204"/>
            <a:ext cx="9789373"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lgn="l" rtl="0" eaLnBrk="1" fontAlgn="base" hangingPunct="1">
              <a:lnSpc>
                <a:spcPct val="85000"/>
              </a:lnSpc>
              <a:spcBef>
                <a:spcPts val="300"/>
              </a:spcBef>
              <a:spcAft>
                <a:spcPct val="0"/>
              </a:spcAft>
              <a:defRPr sz="4000" kern="1400" spc="-160">
                <a:solidFill>
                  <a:schemeClr val="tx1"/>
                </a:solidFill>
                <a:latin typeface="+mj-lt"/>
                <a:ea typeface="+mj-ea"/>
                <a:cs typeface="+mj-cs"/>
              </a:defRPr>
            </a:lvl1pPr>
            <a:lvl2pPr algn="l" rtl="0" eaLnBrk="1" fontAlgn="base" hangingPunct="1">
              <a:lnSpc>
                <a:spcPct val="85000"/>
              </a:lnSpc>
              <a:spcBef>
                <a:spcPct val="0"/>
              </a:spcBef>
              <a:spcAft>
                <a:spcPct val="0"/>
              </a:spcAft>
              <a:defRPr sz="4000">
                <a:solidFill>
                  <a:schemeClr val="tx1"/>
                </a:solidFill>
                <a:latin typeface="Ericsson Hilda" pitchFamily="2" charset="0"/>
              </a:defRPr>
            </a:lvl2pPr>
            <a:lvl3pPr algn="l" rtl="0" eaLnBrk="1" fontAlgn="base" hangingPunct="1">
              <a:lnSpc>
                <a:spcPct val="85000"/>
              </a:lnSpc>
              <a:spcBef>
                <a:spcPct val="0"/>
              </a:spcBef>
              <a:spcAft>
                <a:spcPct val="0"/>
              </a:spcAft>
              <a:defRPr sz="4000">
                <a:solidFill>
                  <a:schemeClr val="tx1"/>
                </a:solidFill>
                <a:latin typeface="Ericsson Hilda" pitchFamily="2" charset="0"/>
              </a:defRPr>
            </a:lvl3pPr>
            <a:lvl4pPr algn="l" rtl="0" eaLnBrk="1" fontAlgn="base" hangingPunct="1">
              <a:lnSpc>
                <a:spcPct val="85000"/>
              </a:lnSpc>
              <a:spcBef>
                <a:spcPct val="0"/>
              </a:spcBef>
              <a:spcAft>
                <a:spcPct val="0"/>
              </a:spcAft>
              <a:defRPr sz="4000">
                <a:solidFill>
                  <a:schemeClr val="tx1"/>
                </a:solidFill>
                <a:latin typeface="Ericsson Hilda" pitchFamily="2" charset="0"/>
              </a:defRPr>
            </a:lvl4pPr>
            <a:lvl5pPr algn="l" rtl="0" eaLnBrk="1" fontAlgn="base" hangingPunct="1">
              <a:lnSpc>
                <a:spcPct val="85000"/>
              </a:lnSpc>
              <a:spcBef>
                <a:spcPct val="0"/>
              </a:spcBef>
              <a:spcAft>
                <a:spcPct val="0"/>
              </a:spcAft>
              <a:defRPr sz="4000">
                <a:solidFill>
                  <a:schemeClr val="tx1"/>
                </a:solidFill>
                <a:latin typeface="Ericsson Hilda" pitchFamily="2" charset="0"/>
              </a:defRPr>
            </a:lvl5pPr>
            <a:lvl6pPr marL="457200" algn="l" rtl="0" eaLnBrk="1" fontAlgn="base" hangingPunct="1">
              <a:spcBef>
                <a:spcPct val="0"/>
              </a:spcBef>
              <a:spcAft>
                <a:spcPct val="0"/>
              </a:spcAft>
              <a:defRPr sz="3200">
                <a:solidFill>
                  <a:schemeClr val="tx1"/>
                </a:solidFill>
                <a:latin typeface="Ericsson Hilda" pitchFamily="2" charset="0"/>
              </a:defRPr>
            </a:lvl6pPr>
            <a:lvl7pPr marL="914400" algn="l" rtl="0" eaLnBrk="1" fontAlgn="base" hangingPunct="1">
              <a:spcBef>
                <a:spcPct val="0"/>
              </a:spcBef>
              <a:spcAft>
                <a:spcPct val="0"/>
              </a:spcAft>
              <a:defRPr sz="3200">
                <a:solidFill>
                  <a:schemeClr val="tx1"/>
                </a:solidFill>
                <a:latin typeface="Ericsson Hilda" pitchFamily="2" charset="0"/>
              </a:defRPr>
            </a:lvl7pPr>
            <a:lvl8pPr marL="1371600" algn="l" rtl="0" eaLnBrk="1" fontAlgn="base" hangingPunct="1">
              <a:spcBef>
                <a:spcPct val="0"/>
              </a:spcBef>
              <a:spcAft>
                <a:spcPct val="0"/>
              </a:spcAft>
              <a:defRPr sz="3200">
                <a:solidFill>
                  <a:schemeClr val="tx1"/>
                </a:solidFill>
                <a:latin typeface="Ericsson Hilda" pitchFamily="2" charset="0"/>
              </a:defRPr>
            </a:lvl8pPr>
            <a:lvl9pPr marL="1828800" algn="l" rtl="0" eaLnBrk="1" fontAlgn="base" hangingPunct="1">
              <a:spcBef>
                <a:spcPct val="0"/>
              </a:spcBef>
              <a:spcAft>
                <a:spcPct val="0"/>
              </a:spcAft>
              <a:defRPr sz="3200">
                <a:solidFill>
                  <a:schemeClr val="tx1"/>
                </a:solidFill>
                <a:latin typeface="Ericsson Hilda" pitchFamily="2" charset="0"/>
              </a:defRPr>
            </a:lvl9pPr>
          </a:lstStyle>
          <a:p>
            <a:r>
              <a:rPr lang="en-US" dirty="0"/>
              <a:t>Application: HHL Algorithm- Milestone for QML</a:t>
            </a:r>
          </a:p>
          <a:p>
            <a:endParaRPr lang="en-US" dirty="0"/>
          </a:p>
        </p:txBody>
      </p:sp>
      <p:sp>
        <p:nvSpPr>
          <p:cNvPr id="6" name="Rectangle 5">
            <a:extLst>
              <a:ext uri="{FF2B5EF4-FFF2-40B4-BE49-F238E27FC236}">
                <a16:creationId xmlns:a16="http://schemas.microsoft.com/office/drawing/2014/main" id="{75F2A95F-583C-4D00-B270-20D6DEEBC3F4}"/>
              </a:ext>
            </a:extLst>
          </p:cNvPr>
          <p:cNvSpPr/>
          <p:nvPr/>
        </p:nvSpPr>
        <p:spPr>
          <a:xfrm>
            <a:off x="4291186" y="6504784"/>
            <a:ext cx="7860367" cy="523220"/>
          </a:xfrm>
          <a:prstGeom prst="rect">
            <a:avLst/>
          </a:prstGeom>
        </p:spPr>
        <p:txBody>
          <a:bodyPr wrap="square">
            <a:spAutoFit/>
          </a:bodyPr>
          <a:lstStyle/>
          <a:p>
            <a:r>
              <a:rPr lang="sv-SE" sz="1400" i="1" dirty="0">
                <a:solidFill>
                  <a:srgbClr val="00B050"/>
                </a:solidFill>
              </a:rPr>
              <a:t>Picture: </a:t>
            </a:r>
            <a:r>
              <a:rPr lang="en-US" sz="1400" i="1" dirty="0">
                <a:solidFill>
                  <a:srgbClr val="00B050"/>
                </a:solidFill>
              </a:rPr>
              <a:t>M. </a:t>
            </a:r>
            <a:r>
              <a:rPr lang="en-US" sz="1400" i="1" dirty="0" err="1">
                <a:solidFill>
                  <a:srgbClr val="00B050"/>
                </a:solidFill>
              </a:rPr>
              <a:t>Schuld</a:t>
            </a:r>
            <a:r>
              <a:rPr lang="en-US" sz="1400" i="1" dirty="0">
                <a:solidFill>
                  <a:srgbClr val="00B050"/>
                </a:solidFill>
              </a:rPr>
              <a:t> and F. </a:t>
            </a:r>
            <a:r>
              <a:rPr lang="en-US" sz="1400" i="1" dirty="0" err="1">
                <a:solidFill>
                  <a:srgbClr val="00B050"/>
                </a:solidFill>
              </a:rPr>
              <a:t>Petruccione</a:t>
            </a:r>
            <a:r>
              <a:rPr lang="en-US" sz="1400" i="1" dirty="0">
                <a:solidFill>
                  <a:srgbClr val="00B050"/>
                </a:solidFill>
              </a:rPr>
              <a:t>. Supervised learning with quantum computers. Springer, 2018.</a:t>
            </a:r>
          </a:p>
          <a:p>
            <a:endParaRPr lang="sv-SE" sz="1400" i="1" dirty="0">
              <a:solidFill>
                <a:srgbClr val="00B050"/>
              </a:solidFill>
            </a:endParaRPr>
          </a:p>
        </p:txBody>
      </p:sp>
      <p:sp>
        <p:nvSpPr>
          <p:cNvPr id="10" name="Rectangle 9">
            <a:extLst>
              <a:ext uri="{FF2B5EF4-FFF2-40B4-BE49-F238E27FC236}">
                <a16:creationId xmlns:a16="http://schemas.microsoft.com/office/drawing/2014/main" id="{7CDB786B-5374-4B30-8D94-982198CF0B9E}"/>
              </a:ext>
            </a:extLst>
          </p:cNvPr>
          <p:cNvSpPr/>
          <p:nvPr/>
        </p:nvSpPr>
        <p:spPr>
          <a:xfrm>
            <a:off x="1584334" y="5633680"/>
            <a:ext cx="9017212" cy="369332"/>
          </a:xfrm>
          <a:prstGeom prst="rect">
            <a:avLst/>
          </a:prstGeom>
        </p:spPr>
        <p:txBody>
          <a:bodyPr wrap="none">
            <a:spAutoFit/>
          </a:bodyPr>
          <a:lstStyle/>
          <a:p>
            <a:r>
              <a:rPr lang="sv-SE" dirty="0"/>
              <a:t>Usage: quantum machine learning algorithms including bayesian inference, qSVM, qPCA...</a:t>
            </a:r>
          </a:p>
        </p:txBody>
      </p:sp>
      <p:pic>
        <p:nvPicPr>
          <p:cNvPr id="8" name="Picture 7">
            <a:extLst>
              <a:ext uri="{FF2B5EF4-FFF2-40B4-BE49-F238E27FC236}">
                <a16:creationId xmlns:a16="http://schemas.microsoft.com/office/drawing/2014/main" id="{A5A06ECE-08AA-45C2-91C5-078E0D1543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5485" y="1198119"/>
            <a:ext cx="8833304" cy="4242018"/>
          </a:xfrm>
          <a:prstGeom prst="rect">
            <a:avLst/>
          </a:prstGeom>
        </p:spPr>
      </p:pic>
    </p:spTree>
    <p:extLst>
      <p:ext uri="{BB962C8B-B14F-4D97-AF65-F5344CB8AC3E}">
        <p14:creationId xmlns:p14="http://schemas.microsoft.com/office/powerpoint/2010/main" val="2431349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DE4F32E-D586-496D-B195-ABF541B087C3}"/>
              </a:ext>
            </a:extLst>
          </p:cNvPr>
          <p:cNvSpPr>
            <a:spLocks noGrp="1"/>
          </p:cNvSpPr>
          <p:nvPr>
            <p:ph sz="quarter" idx="10"/>
          </p:nvPr>
        </p:nvSpPr>
        <p:spPr>
          <a:xfrm>
            <a:off x="745724" y="1039654"/>
            <a:ext cx="8353426" cy="580181"/>
          </a:xfrm>
        </p:spPr>
        <p:txBody>
          <a:bodyPr/>
          <a:lstStyle/>
          <a:p>
            <a:pPr marL="0" indent="0">
              <a:buNone/>
            </a:pPr>
            <a:endParaRPr lang="sv-SE" sz="2800" b="1" dirty="0"/>
          </a:p>
          <a:p>
            <a:pPr marL="0" indent="0">
              <a:buNone/>
            </a:pPr>
            <a:endParaRPr lang="sv-SE" sz="2800" b="1" dirty="0"/>
          </a:p>
        </p:txBody>
      </p:sp>
      <p:sp>
        <p:nvSpPr>
          <p:cNvPr id="26" name="Title 1">
            <a:extLst>
              <a:ext uri="{FF2B5EF4-FFF2-40B4-BE49-F238E27FC236}">
                <a16:creationId xmlns:a16="http://schemas.microsoft.com/office/drawing/2014/main" id="{A76E1C9D-EE7A-4CA1-8B56-BDF4CD0BE005}"/>
              </a:ext>
            </a:extLst>
          </p:cNvPr>
          <p:cNvSpPr txBox="1">
            <a:spLocks/>
          </p:cNvSpPr>
          <p:nvPr/>
        </p:nvSpPr>
        <p:spPr bwMode="auto">
          <a:xfrm>
            <a:off x="639416" y="345204"/>
            <a:ext cx="9789373"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lgn="l" rtl="0" eaLnBrk="1" fontAlgn="base" hangingPunct="1">
              <a:lnSpc>
                <a:spcPct val="85000"/>
              </a:lnSpc>
              <a:spcBef>
                <a:spcPts val="300"/>
              </a:spcBef>
              <a:spcAft>
                <a:spcPct val="0"/>
              </a:spcAft>
              <a:defRPr sz="4000" kern="1400" spc="-160">
                <a:solidFill>
                  <a:schemeClr val="tx1"/>
                </a:solidFill>
                <a:latin typeface="+mj-lt"/>
                <a:ea typeface="+mj-ea"/>
                <a:cs typeface="+mj-cs"/>
              </a:defRPr>
            </a:lvl1pPr>
            <a:lvl2pPr algn="l" rtl="0" eaLnBrk="1" fontAlgn="base" hangingPunct="1">
              <a:lnSpc>
                <a:spcPct val="85000"/>
              </a:lnSpc>
              <a:spcBef>
                <a:spcPct val="0"/>
              </a:spcBef>
              <a:spcAft>
                <a:spcPct val="0"/>
              </a:spcAft>
              <a:defRPr sz="4000">
                <a:solidFill>
                  <a:schemeClr val="tx1"/>
                </a:solidFill>
                <a:latin typeface="Ericsson Hilda" pitchFamily="2" charset="0"/>
              </a:defRPr>
            </a:lvl2pPr>
            <a:lvl3pPr algn="l" rtl="0" eaLnBrk="1" fontAlgn="base" hangingPunct="1">
              <a:lnSpc>
                <a:spcPct val="85000"/>
              </a:lnSpc>
              <a:spcBef>
                <a:spcPct val="0"/>
              </a:spcBef>
              <a:spcAft>
                <a:spcPct val="0"/>
              </a:spcAft>
              <a:defRPr sz="4000">
                <a:solidFill>
                  <a:schemeClr val="tx1"/>
                </a:solidFill>
                <a:latin typeface="Ericsson Hilda" pitchFamily="2" charset="0"/>
              </a:defRPr>
            </a:lvl3pPr>
            <a:lvl4pPr algn="l" rtl="0" eaLnBrk="1" fontAlgn="base" hangingPunct="1">
              <a:lnSpc>
                <a:spcPct val="85000"/>
              </a:lnSpc>
              <a:spcBef>
                <a:spcPct val="0"/>
              </a:spcBef>
              <a:spcAft>
                <a:spcPct val="0"/>
              </a:spcAft>
              <a:defRPr sz="4000">
                <a:solidFill>
                  <a:schemeClr val="tx1"/>
                </a:solidFill>
                <a:latin typeface="Ericsson Hilda" pitchFamily="2" charset="0"/>
              </a:defRPr>
            </a:lvl4pPr>
            <a:lvl5pPr algn="l" rtl="0" eaLnBrk="1" fontAlgn="base" hangingPunct="1">
              <a:lnSpc>
                <a:spcPct val="85000"/>
              </a:lnSpc>
              <a:spcBef>
                <a:spcPct val="0"/>
              </a:spcBef>
              <a:spcAft>
                <a:spcPct val="0"/>
              </a:spcAft>
              <a:defRPr sz="4000">
                <a:solidFill>
                  <a:schemeClr val="tx1"/>
                </a:solidFill>
                <a:latin typeface="Ericsson Hilda" pitchFamily="2" charset="0"/>
              </a:defRPr>
            </a:lvl5pPr>
            <a:lvl6pPr marL="457200" algn="l" rtl="0" eaLnBrk="1" fontAlgn="base" hangingPunct="1">
              <a:spcBef>
                <a:spcPct val="0"/>
              </a:spcBef>
              <a:spcAft>
                <a:spcPct val="0"/>
              </a:spcAft>
              <a:defRPr sz="3200">
                <a:solidFill>
                  <a:schemeClr val="tx1"/>
                </a:solidFill>
                <a:latin typeface="Ericsson Hilda" pitchFamily="2" charset="0"/>
              </a:defRPr>
            </a:lvl6pPr>
            <a:lvl7pPr marL="914400" algn="l" rtl="0" eaLnBrk="1" fontAlgn="base" hangingPunct="1">
              <a:spcBef>
                <a:spcPct val="0"/>
              </a:spcBef>
              <a:spcAft>
                <a:spcPct val="0"/>
              </a:spcAft>
              <a:defRPr sz="3200">
                <a:solidFill>
                  <a:schemeClr val="tx1"/>
                </a:solidFill>
                <a:latin typeface="Ericsson Hilda" pitchFamily="2" charset="0"/>
              </a:defRPr>
            </a:lvl7pPr>
            <a:lvl8pPr marL="1371600" algn="l" rtl="0" eaLnBrk="1" fontAlgn="base" hangingPunct="1">
              <a:spcBef>
                <a:spcPct val="0"/>
              </a:spcBef>
              <a:spcAft>
                <a:spcPct val="0"/>
              </a:spcAft>
              <a:defRPr sz="3200">
                <a:solidFill>
                  <a:schemeClr val="tx1"/>
                </a:solidFill>
                <a:latin typeface="Ericsson Hilda" pitchFamily="2" charset="0"/>
              </a:defRPr>
            </a:lvl8pPr>
            <a:lvl9pPr marL="1828800" algn="l" rtl="0" eaLnBrk="1" fontAlgn="base" hangingPunct="1">
              <a:spcBef>
                <a:spcPct val="0"/>
              </a:spcBef>
              <a:spcAft>
                <a:spcPct val="0"/>
              </a:spcAft>
              <a:defRPr sz="3200">
                <a:solidFill>
                  <a:schemeClr val="tx1"/>
                </a:solidFill>
                <a:latin typeface="Ericsson Hilda" pitchFamily="2" charset="0"/>
              </a:defRPr>
            </a:lvl9pPr>
          </a:lstStyle>
          <a:p>
            <a:r>
              <a:rPr lang="en-US" dirty="0"/>
              <a:t>Materials</a:t>
            </a:r>
          </a:p>
          <a:p>
            <a:endParaRPr lang="en-US" dirty="0"/>
          </a:p>
        </p:txBody>
      </p:sp>
      <p:sp>
        <p:nvSpPr>
          <p:cNvPr id="2" name="TextBox 1">
            <a:extLst>
              <a:ext uri="{FF2B5EF4-FFF2-40B4-BE49-F238E27FC236}">
                <a16:creationId xmlns:a16="http://schemas.microsoft.com/office/drawing/2014/main" id="{27A9B3A6-DDC4-4151-8991-6A1924B7B341}"/>
              </a:ext>
            </a:extLst>
          </p:cNvPr>
          <p:cNvSpPr txBox="1"/>
          <p:nvPr/>
        </p:nvSpPr>
        <p:spPr bwMode="auto">
          <a:xfrm>
            <a:off x="880946" y="1128148"/>
            <a:ext cx="10727958" cy="4601704"/>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marL="344488" indent="-344488">
              <a:lnSpc>
                <a:spcPct val="150000"/>
              </a:lnSpc>
              <a:buClr>
                <a:schemeClr val="tx1"/>
              </a:buClr>
              <a:buFont typeface="Ericsson Hilda Light" panose="00000400000000000000" pitchFamily="2" charset="0"/>
              <a:buChar char="—"/>
            </a:pPr>
            <a:r>
              <a:rPr lang="sv-SE" sz="2000" dirty="0"/>
              <a:t>Books:</a:t>
            </a:r>
          </a:p>
          <a:p>
            <a:pPr>
              <a:lnSpc>
                <a:spcPct val="150000"/>
              </a:lnSpc>
              <a:buClr>
                <a:schemeClr val="tx1"/>
              </a:buClr>
            </a:pPr>
            <a:r>
              <a:rPr lang="sv-SE" sz="2000" dirty="0"/>
              <a:t>	Quantum Computation and Quantum Information, 2002</a:t>
            </a:r>
          </a:p>
          <a:p>
            <a:pPr>
              <a:lnSpc>
                <a:spcPct val="150000"/>
              </a:lnSpc>
              <a:buClr>
                <a:schemeClr val="tx1"/>
              </a:buClr>
            </a:pPr>
            <a:r>
              <a:rPr lang="sv-SE" sz="2000" dirty="0"/>
              <a:t>	</a:t>
            </a:r>
            <a:r>
              <a:rPr lang="en-US" sz="2000" dirty="0"/>
              <a:t> Quantum Machine Learning: What Quantum Computing Means to Data Mining, 2014</a:t>
            </a:r>
            <a:endParaRPr lang="sv-SE" sz="2000" dirty="0"/>
          </a:p>
          <a:p>
            <a:pPr>
              <a:lnSpc>
                <a:spcPct val="150000"/>
              </a:lnSpc>
              <a:buClr>
                <a:schemeClr val="tx1"/>
              </a:buClr>
            </a:pPr>
            <a:r>
              <a:rPr lang="sv-SE" sz="2000" dirty="0"/>
              <a:t>	 Supervised Learning with Quantum Computers, 2018</a:t>
            </a:r>
          </a:p>
          <a:p>
            <a:pPr marL="344488" indent="-344488">
              <a:lnSpc>
                <a:spcPct val="150000"/>
              </a:lnSpc>
              <a:buClr>
                <a:schemeClr val="tx1"/>
              </a:buClr>
              <a:buFont typeface="Ericsson Hilda Light" panose="00000400000000000000" pitchFamily="2" charset="0"/>
              <a:buChar char="—"/>
            </a:pPr>
            <a:r>
              <a:rPr lang="sv-SE" sz="2000" dirty="0"/>
              <a:t>Online courses:</a:t>
            </a:r>
          </a:p>
          <a:p>
            <a:pPr>
              <a:lnSpc>
                <a:spcPct val="150000"/>
              </a:lnSpc>
              <a:buClr>
                <a:schemeClr val="tx1"/>
              </a:buClr>
            </a:pPr>
            <a:r>
              <a:rPr lang="sv-SE" sz="2000" dirty="0"/>
              <a:t>	edX &amp; University of Toronto: Quantum Machine Learning</a:t>
            </a:r>
          </a:p>
          <a:p>
            <a:pPr>
              <a:lnSpc>
                <a:spcPct val="150000"/>
              </a:lnSpc>
              <a:buClr>
                <a:schemeClr val="tx1"/>
              </a:buClr>
            </a:pPr>
            <a:r>
              <a:rPr lang="sv-SE" sz="2000" dirty="0"/>
              <a:t>	edX &amp; TU Delft: Quantum </a:t>
            </a:r>
            <a:r>
              <a:rPr lang="sv-SE" sz="2000" dirty="0" err="1"/>
              <a:t>Cryptography</a:t>
            </a:r>
            <a:endParaRPr lang="sv-SE" sz="2000" dirty="0"/>
          </a:p>
          <a:p>
            <a:pPr>
              <a:lnSpc>
                <a:spcPct val="150000"/>
              </a:lnSpc>
              <a:buClr>
                <a:schemeClr val="tx1"/>
              </a:buClr>
            </a:pPr>
            <a:r>
              <a:rPr lang="sv-SE" sz="2000" dirty="0"/>
              <a:t>	</a:t>
            </a:r>
            <a:r>
              <a:rPr lang="sv-SE" sz="2000" dirty="0" err="1"/>
              <a:t>edX</a:t>
            </a:r>
            <a:r>
              <a:rPr lang="sv-SE" sz="2000" dirty="0"/>
              <a:t> </a:t>
            </a:r>
            <a:r>
              <a:rPr lang="sv-SE" sz="2000" dirty="0" err="1"/>
              <a:t>TUDelft</a:t>
            </a:r>
            <a:r>
              <a:rPr lang="sv-SE" sz="2000" dirty="0"/>
              <a:t>: The </a:t>
            </a:r>
            <a:r>
              <a:rPr lang="sv-SE" sz="2000" dirty="0" err="1"/>
              <a:t>building</a:t>
            </a:r>
            <a:r>
              <a:rPr lang="sv-SE" sz="2000" dirty="0"/>
              <a:t> blocks </a:t>
            </a:r>
            <a:r>
              <a:rPr lang="sv-SE" sz="2000" dirty="0" err="1"/>
              <a:t>of</a:t>
            </a:r>
            <a:r>
              <a:rPr lang="sv-SE" sz="2000" dirty="0"/>
              <a:t> a quantum computer I</a:t>
            </a:r>
          </a:p>
          <a:p>
            <a:pPr>
              <a:lnSpc>
                <a:spcPct val="150000"/>
              </a:lnSpc>
              <a:buClr>
                <a:schemeClr val="tx1"/>
              </a:buClr>
            </a:pPr>
            <a:r>
              <a:rPr lang="sv-SE" sz="2000" dirty="0"/>
              <a:t>	</a:t>
            </a:r>
            <a:r>
              <a:rPr lang="sv-SE" sz="2000" dirty="0" err="1"/>
              <a:t>edX</a:t>
            </a:r>
            <a:r>
              <a:rPr lang="sv-SE" sz="2000" dirty="0"/>
              <a:t> </a:t>
            </a:r>
            <a:r>
              <a:rPr lang="sv-SE" sz="2000" dirty="0" err="1"/>
              <a:t>TUDelft</a:t>
            </a:r>
            <a:r>
              <a:rPr lang="sv-SE" sz="2000" dirty="0"/>
              <a:t>: The </a:t>
            </a:r>
            <a:r>
              <a:rPr lang="sv-SE" sz="2000" dirty="0" err="1"/>
              <a:t>building</a:t>
            </a:r>
            <a:r>
              <a:rPr lang="sv-SE" sz="2000" dirty="0"/>
              <a:t> blocks </a:t>
            </a:r>
            <a:r>
              <a:rPr lang="sv-SE" sz="2000" dirty="0" err="1"/>
              <a:t>of</a:t>
            </a:r>
            <a:r>
              <a:rPr lang="sv-SE" sz="2000" dirty="0"/>
              <a:t> a quantum computer II</a:t>
            </a:r>
          </a:p>
          <a:p>
            <a:pPr>
              <a:lnSpc>
                <a:spcPct val="150000"/>
              </a:lnSpc>
              <a:buClr>
                <a:schemeClr val="tx1"/>
              </a:buClr>
            </a:pPr>
            <a:r>
              <a:rPr lang="sv-SE" sz="2000" dirty="0"/>
              <a:t>	</a:t>
            </a:r>
          </a:p>
        </p:txBody>
      </p:sp>
    </p:spTree>
    <p:extLst>
      <p:ext uri="{BB962C8B-B14F-4D97-AF65-F5344CB8AC3E}">
        <p14:creationId xmlns:p14="http://schemas.microsoft.com/office/powerpoint/2010/main" val="2591322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23854EA-CEFE-4DA8-92CF-3180BAF519C2}"/>
              </a:ext>
            </a:extLst>
          </p:cNvPr>
          <p:cNvSpPr>
            <a:spLocks noGrp="1"/>
          </p:cNvSpPr>
          <p:nvPr>
            <p:ph type="subTitle" idx="1"/>
          </p:nvPr>
        </p:nvSpPr>
        <p:spPr>
          <a:xfrm>
            <a:off x="3124200" y="4156317"/>
            <a:ext cx="5943600" cy="347472"/>
          </a:xfrm>
        </p:spPr>
        <p:txBody>
          <a:bodyPr/>
          <a:lstStyle/>
          <a:p>
            <a:r>
              <a:rPr lang="en-US" dirty="0"/>
              <a:t>Thanks for listening</a:t>
            </a:r>
          </a:p>
        </p:txBody>
      </p:sp>
    </p:spTree>
    <p:extLst>
      <p:ext uri="{BB962C8B-B14F-4D97-AF65-F5344CB8AC3E}">
        <p14:creationId xmlns:p14="http://schemas.microsoft.com/office/powerpoint/2010/main" val="1383928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9FD5CC0E-8B82-41D8-9C0A-B3C3533C8AAB}"/>
              </a:ext>
            </a:extLst>
          </p:cNvPr>
          <p:cNvPicPr>
            <a:picLocks noChangeAspect="1"/>
          </p:cNvPicPr>
          <p:nvPr/>
        </p:nvPicPr>
        <p:blipFill>
          <a:blip r:embed="rId3"/>
          <a:stretch>
            <a:fillRect/>
          </a:stretch>
        </p:blipFill>
        <p:spPr>
          <a:xfrm>
            <a:off x="6360802" y="954683"/>
            <a:ext cx="2610568" cy="2416039"/>
          </a:xfrm>
          <a:prstGeom prst="rect">
            <a:avLst/>
          </a:prstGeom>
        </p:spPr>
      </p:pic>
      <p:sp>
        <p:nvSpPr>
          <p:cNvPr id="10" name="Rectangle 9">
            <a:extLst>
              <a:ext uri="{FF2B5EF4-FFF2-40B4-BE49-F238E27FC236}">
                <a16:creationId xmlns:a16="http://schemas.microsoft.com/office/drawing/2014/main" id="{0297D1AD-1A23-49CF-82BE-43B1B4AF1A10}"/>
              </a:ext>
            </a:extLst>
          </p:cNvPr>
          <p:cNvSpPr/>
          <p:nvPr/>
        </p:nvSpPr>
        <p:spPr bwMode="auto">
          <a:xfrm>
            <a:off x="7398920" y="3212047"/>
            <a:ext cx="826052" cy="183671"/>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sv-SE" sz="2000" b="0" i="0" u="none" strike="noStrike" cap="none" normalizeH="0" baseline="0" dirty="0" err="1">
              <a:ln>
                <a:noFill/>
              </a:ln>
              <a:solidFill>
                <a:schemeClr val="bg1"/>
              </a:solidFill>
              <a:effectLst/>
              <a:latin typeface="+mn-lt"/>
            </a:endParaRPr>
          </a:p>
        </p:txBody>
      </p:sp>
      <p:sp>
        <p:nvSpPr>
          <p:cNvPr id="2" name="Title 1">
            <a:extLst>
              <a:ext uri="{FF2B5EF4-FFF2-40B4-BE49-F238E27FC236}">
                <a16:creationId xmlns:a16="http://schemas.microsoft.com/office/drawing/2014/main" id="{C8DB3995-495E-4A81-9F53-F6431B7CA1D5}"/>
              </a:ext>
            </a:extLst>
          </p:cNvPr>
          <p:cNvSpPr>
            <a:spLocks noGrp="1"/>
          </p:cNvSpPr>
          <p:nvPr>
            <p:ph type="title"/>
          </p:nvPr>
        </p:nvSpPr>
        <p:spPr>
          <a:xfrm>
            <a:off x="639416" y="345204"/>
            <a:ext cx="9789373" cy="1081088"/>
          </a:xfrm>
        </p:spPr>
        <p:txBody>
          <a:bodyPr/>
          <a:lstStyle/>
          <a:p>
            <a:r>
              <a:rPr lang="en-US" dirty="0"/>
              <a:t>Discrete Fourier Transform</a:t>
            </a:r>
          </a:p>
        </p:txBody>
      </p:sp>
      <p:pic>
        <p:nvPicPr>
          <p:cNvPr id="8" name="Picture 7">
            <a:extLst>
              <a:ext uri="{FF2B5EF4-FFF2-40B4-BE49-F238E27FC236}">
                <a16:creationId xmlns:a16="http://schemas.microsoft.com/office/drawing/2014/main" id="{E664D102-E17D-4DE8-86C9-E88B3F9B0A0C}"/>
              </a:ext>
            </a:extLst>
          </p:cNvPr>
          <p:cNvPicPr>
            <a:picLocks noChangeAspect="1"/>
          </p:cNvPicPr>
          <p:nvPr/>
        </p:nvPicPr>
        <p:blipFill>
          <a:blip r:embed="rId4"/>
          <a:stretch>
            <a:fillRect/>
          </a:stretch>
        </p:blipFill>
        <p:spPr>
          <a:xfrm>
            <a:off x="2008537" y="959626"/>
            <a:ext cx="2503100" cy="2174037"/>
          </a:xfrm>
          <a:prstGeom prst="rect">
            <a:avLst/>
          </a:prstGeom>
        </p:spPr>
      </p:pic>
      <p:cxnSp>
        <p:nvCxnSpPr>
          <p:cNvPr id="17" name="Straight Arrow Connector 16">
            <a:extLst>
              <a:ext uri="{FF2B5EF4-FFF2-40B4-BE49-F238E27FC236}">
                <a16:creationId xmlns:a16="http://schemas.microsoft.com/office/drawing/2014/main" id="{06B691F5-BCBA-4AD8-BEDA-0F4FA6666FE0}"/>
              </a:ext>
            </a:extLst>
          </p:cNvPr>
          <p:cNvCxnSpPr>
            <a:cxnSpLocks/>
            <a:endCxn id="41" idx="0"/>
          </p:cNvCxnSpPr>
          <p:nvPr/>
        </p:nvCxnSpPr>
        <p:spPr bwMode="auto">
          <a:xfrm flipH="1">
            <a:off x="1644092" y="3463235"/>
            <a:ext cx="648534" cy="393751"/>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32" name="Straight Arrow Connector 31">
            <a:extLst>
              <a:ext uri="{FF2B5EF4-FFF2-40B4-BE49-F238E27FC236}">
                <a16:creationId xmlns:a16="http://schemas.microsoft.com/office/drawing/2014/main" id="{331B4792-C469-4E26-BEA4-43434DB502CE}"/>
              </a:ext>
            </a:extLst>
          </p:cNvPr>
          <p:cNvCxnSpPr>
            <a:cxnSpLocks/>
            <a:endCxn id="40" idx="0"/>
          </p:cNvCxnSpPr>
          <p:nvPr/>
        </p:nvCxnSpPr>
        <p:spPr bwMode="auto">
          <a:xfrm>
            <a:off x="4403752" y="3463235"/>
            <a:ext cx="648534" cy="390405"/>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36" name="Rectangle 35">
            <a:extLst>
              <a:ext uri="{FF2B5EF4-FFF2-40B4-BE49-F238E27FC236}">
                <a16:creationId xmlns:a16="http://schemas.microsoft.com/office/drawing/2014/main" id="{D4EBB6FF-01C0-4B49-9AB6-56C788CB0140}"/>
              </a:ext>
            </a:extLst>
          </p:cNvPr>
          <p:cNvSpPr/>
          <p:nvPr/>
        </p:nvSpPr>
        <p:spPr>
          <a:xfrm>
            <a:off x="547967" y="5962980"/>
            <a:ext cx="2369559" cy="369332"/>
          </a:xfrm>
          <a:prstGeom prst="rect">
            <a:avLst/>
          </a:prstGeom>
        </p:spPr>
        <p:txBody>
          <a:bodyPr wrap="none">
            <a:spAutoFit/>
          </a:bodyPr>
          <a:lstStyle/>
          <a:p>
            <a:r>
              <a:rPr lang="sv-SE" dirty="0"/>
              <a:t>True signal: f=10, A=2</a:t>
            </a:r>
          </a:p>
        </p:txBody>
      </p:sp>
      <p:sp>
        <p:nvSpPr>
          <p:cNvPr id="38" name="Rectangle 37">
            <a:extLst>
              <a:ext uri="{FF2B5EF4-FFF2-40B4-BE49-F238E27FC236}">
                <a16:creationId xmlns:a16="http://schemas.microsoft.com/office/drawing/2014/main" id="{DA9B3CE4-AD63-445F-8A67-7085BDAA8121}"/>
              </a:ext>
            </a:extLst>
          </p:cNvPr>
          <p:cNvSpPr/>
          <p:nvPr/>
        </p:nvSpPr>
        <p:spPr>
          <a:xfrm>
            <a:off x="3837708" y="5963229"/>
            <a:ext cx="2650084" cy="369332"/>
          </a:xfrm>
          <a:prstGeom prst="rect">
            <a:avLst/>
          </a:prstGeom>
        </p:spPr>
        <p:txBody>
          <a:bodyPr wrap="none">
            <a:spAutoFit/>
          </a:bodyPr>
          <a:lstStyle/>
          <a:p>
            <a:r>
              <a:rPr lang="sv-SE" dirty="0"/>
              <a:t>Noise signal: f=50, A=0.3</a:t>
            </a:r>
          </a:p>
        </p:txBody>
      </p:sp>
      <p:sp>
        <p:nvSpPr>
          <p:cNvPr id="39" name="Rectangle 38">
            <a:extLst>
              <a:ext uri="{FF2B5EF4-FFF2-40B4-BE49-F238E27FC236}">
                <a16:creationId xmlns:a16="http://schemas.microsoft.com/office/drawing/2014/main" id="{5B1BFE31-3549-4337-AA69-737776A7B371}"/>
              </a:ext>
            </a:extLst>
          </p:cNvPr>
          <p:cNvSpPr/>
          <p:nvPr/>
        </p:nvSpPr>
        <p:spPr>
          <a:xfrm>
            <a:off x="8224972" y="6454484"/>
            <a:ext cx="3833101" cy="307777"/>
          </a:xfrm>
          <a:prstGeom prst="rect">
            <a:avLst/>
          </a:prstGeom>
        </p:spPr>
        <p:txBody>
          <a:bodyPr wrap="none">
            <a:spAutoFit/>
          </a:bodyPr>
          <a:lstStyle/>
          <a:p>
            <a:r>
              <a:rPr lang="sv-SE" sz="1400" i="1" dirty="0">
                <a:solidFill>
                  <a:srgbClr val="00B050"/>
                </a:solidFill>
              </a:rPr>
              <a:t>Pictures: https://arxiv.org/pdf/1804.10068.pdf</a:t>
            </a:r>
          </a:p>
        </p:txBody>
      </p:sp>
      <p:pic>
        <p:nvPicPr>
          <p:cNvPr id="40" name="Picture 39">
            <a:extLst>
              <a:ext uri="{FF2B5EF4-FFF2-40B4-BE49-F238E27FC236}">
                <a16:creationId xmlns:a16="http://schemas.microsoft.com/office/drawing/2014/main" id="{12B41FB6-9FB1-4689-862E-EBE7702EF748}"/>
              </a:ext>
            </a:extLst>
          </p:cNvPr>
          <p:cNvPicPr>
            <a:picLocks noChangeAspect="1"/>
          </p:cNvPicPr>
          <p:nvPr/>
        </p:nvPicPr>
        <p:blipFill>
          <a:blip r:embed="rId5"/>
          <a:stretch>
            <a:fillRect/>
          </a:stretch>
        </p:blipFill>
        <p:spPr>
          <a:xfrm>
            <a:off x="3906364" y="3853640"/>
            <a:ext cx="2291844" cy="1980734"/>
          </a:xfrm>
          <a:prstGeom prst="rect">
            <a:avLst/>
          </a:prstGeom>
        </p:spPr>
      </p:pic>
      <p:pic>
        <p:nvPicPr>
          <p:cNvPr id="41" name="Picture 40">
            <a:extLst>
              <a:ext uri="{FF2B5EF4-FFF2-40B4-BE49-F238E27FC236}">
                <a16:creationId xmlns:a16="http://schemas.microsoft.com/office/drawing/2014/main" id="{8CF44E33-88FB-4A37-8C4F-48D8D0D539E4}"/>
              </a:ext>
            </a:extLst>
          </p:cNvPr>
          <p:cNvPicPr>
            <a:picLocks noChangeAspect="1"/>
          </p:cNvPicPr>
          <p:nvPr/>
        </p:nvPicPr>
        <p:blipFill>
          <a:blip r:embed="rId6"/>
          <a:stretch>
            <a:fillRect/>
          </a:stretch>
        </p:blipFill>
        <p:spPr>
          <a:xfrm>
            <a:off x="498169" y="3856986"/>
            <a:ext cx="2291845" cy="2056966"/>
          </a:xfrm>
          <a:prstGeom prst="rect">
            <a:avLst/>
          </a:prstGeom>
        </p:spPr>
      </p:pic>
      <p:sp>
        <p:nvSpPr>
          <p:cNvPr id="46" name="TextBox 45">
            <a:extLst>
              <a:ext uri="{FF2B5EF4-FFF2-40B4-BE49-F238E27FC236}">
                <a16:creationId xmlns:a16="http://schemas.microsoft.com/office/drawing/2014/main" id="{EB649746-3B4A-40E6-AB10-41BA26CC4400}"/>
              </a:ext>
            </a:extLst>
          </p:cNvPr>
          <p:cNvSpPr txBox="1"/>
          <p:nvPr/>
        </p:nvSpPr>
        <p:spPr bwMode="auto">
          <a:xfrm>
            <a:off x="6820050" y="3727261"/>
            <a:ext cx="5051502" cy="2293380"/>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a:lnSpc>
                <a:spcPct val="150000"/>
              </a:lnSpc>
              <a:buClr>
                <a:schemeClr val="tx1"/>
              </a:buClr>
            </a:pPr>
            <a:r>
              <a:rPr lang="sv-SE" sz="2000" dirty="0"/>
              <a:t>QFT is the quantum analogue of DFT:</a:t>
            </a:r>
          </a:p>
          <a:p>
            <a:pPr marL="344488" indent="-344488">
              <a:lnSpc>
                <a:spcPct val="150000"/>
              </a:lnSpc>
              <a:buClr>
                <a:schemeClr val="tx1"/>
              </a:buClr>
              <a:buFont typeface="Ericsson Hilda Light" panose="00000400000000000000" pitchFamily="2" charset="0"/>
              <a:buChar char="—"/>
            </a:pPr>
            <a:r>
              <a:rPr lang="sv-SE" sz="2000" dirty="0"/>
              <a:t>Map signal from </a:t>
            </a:r>
            <a:r>
              <a:rPr lang="sv-SE" sz="2000" b="1" dirty="0"/>
              <a:t>time</a:t>
            </a:r>
            <a:r>
              <a:rPr lang="sv-SE" sz="2000" dirty="0"/>
              <a:t> domain to </a:t>
            </a:r>
            <a:r>
              <a:rPr lang="sv-SE" sz="2000" b="1" dirty="0"/>
              <a:t>frequency</a:t>
            </a:r>
            <a:r>
              <a:rPr lang="sv-SE" sz="2000" dirty="0"/>
              <a:t> domain on quantum computer with a faster speed</a:t>
            </a:r>
          </a:p>
          <a:p>
            <a:pPr marL="344488" indent="-344488">
              <a:lnSpc>
                <a:spcPct val="150000"/>
              </a:lnSpc>
              <a:buClr>
                <a:schemeClr val="tx1"/>
              </a:buClr>
              <a:buFont typeface="Ericsson Hilda Light" panose="00000400000000000000" pitchFamily="2" charset="0"/>
              <a:buChar char="—"/>
            </a:pPr>
            <a:r>
              <a:rPr lang="sv-SE" sz="2000" dirty="0"/>
              <a:t>Basis for </a:t>
            </a:r>
            <a:r>
              <a:rPr lang="sv-SE" sz="2000" b="1" dirty="0"/>
              <a:t>quantum phase estimation</a:t>
            </a:r>
          </a:p>
        </p:txBody>
      </p:sp>
      <p:sp>
        <p:nvSpPr>
          <p:cNvPr id="48" name="Arrow: Right 47">
            <a:extLst>
              <a:ext uri="{FF2B5EF4-FFF2-40B4-BE49-F238E27FC236}">
                <a16:creationId xmlns:a16="http://schemas.microsoft.com/office/drawing/2014/main" id="{8AF84CBC-8252-4146-9FC6-EFEFD126685B}"/>
              </a:ext>
            </a:extLst>
          </p:cNvPr>
          <p:cNvSpPr/>
          <p:nvPr/>
        </p:nvSpPr>
        <p:spPr bwMode="auto">
          <a:xfrm>
            <a:off x="4856356" y="1669002"/>
            <a:ext cx="1159727" cy="629703"/>
          </a:xfrm>
          <a:prstGeom prst="rightArrow">
            <a:avLst/>
          </a:prstGeom>
          <a:solidFill>
            <a:schemeClr val="bg1"/>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sv-SE" sz="2000" b="0" i="0" u="none" strike="noStrike" cap="none" normalizeH="0" baseline="0" dirty="0" err="1">
              <a:ln>
                <a:noFill/>
              </a:ln>
              <a:solidFill>
                <a:schemeClr val="bg1"/>
              </a:solidFill>
              <a:effectLst/>
              <a:latin typeface="+mn-lt"/>
            </a:endParaRPr>
          </a:p>
        </p:txBody>
      </p:sp>
      <p:sp>
        <p:nvSpPr>
          <p:cNvPr id="20" name="Rectangle 19">
            <a:extLst>
              <a:ext uri="{FF2B5EF4-FFF2-40B4-BE49-F238E27FC236}">
                <a16:creationId xmlns:a16="http://schemas.microsoft.com/office/drawing/2014/main" id="{D664B4A4-272B-44F0-AF42-CC3F64154475}"/>
              </a:ext>
            </a:extLst>
          </p:cNvPr>
          <p:cNvSpPr/>
          <p:nvPr/>
        </p:nvSpPr>
        <p:spPr>
          <a:xfrm>
            <a:off x="2691850" y="3109492"/>
            <a:ext cx="1423788" cy="369332"/>
          </a:xfrm>
          <a:prstGeom prst="rect">
            <a:avLst/>
          </a:prstGeom>
        </p:spPr>
        <p:txBody>
          <a:bodyPr wrap="none">
            <a:spAutoFit/>
          </a:bodyPr>
          <a:lstStyle/>
          <a:p>
            <a:r>
              <a:rPr lang="sv-SE" dirty="0"/>
              <a:t>Input signal </a:t>
            </a:r>
          </a:p>
        </p:txBody>
      </p:sp>
      <p:sp>
        <p:nvSpPr>
          <p:cNvPr id="21" name="Rectangle 20">
            <a:extLst>
              <a:ext uri="{FF2B5EF4-FFF2-40B4-BE49-F238E27FC236}">
                <a16:creationId xmlns:a16="http://schemas.microsoft.com/office/drawing/2014/main" id="{6FFD5EAD-A81B-4BF5-8070-45491E04F3F2}"/>
              </a:ext>
            </a:extLst>
          </p:cNvPr>
          <p:cNvSpPr/>
          <p:nvPr/>
        </p:nvSpPr>
        <p:spPr>
          <a:xfrm>
            <a:off x="6016083" y="3135993"/>
            <a:ext cx="3446777" cy="369332"/>
          </a:xfrm>
          <a:prstGeom prst="rect">
            <a:avLst/>
          </a:prstGeom>
        </p:spPr>
        <p:txBody>
          <a:bodyPr wrap="none">
            <a:spAutoFit/>
          </a:bodyPr>
          <a:lstStyle/>
          <a:p>
            <a:r>
              <a:rPr lang="sv-SE" dirty="0"/>
              <a:t>Input signal in frequency domain</a:t>
            </a:r>
          </a:p>
        </p:txBody>
      </p:sp>
    </p:spTree>
    <p:extLst>
      <p:ext uri="{BB962C8B-B14F-4D97-AF65-F5344CB8AC3E}">
        <p14:creationId xmlns:p14="http://schemas.microsoft.com/office/powerpoint/2010/main" val="3730008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8" grpId="0"/>
      <p:bldP spid="20"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8F4CDC89-6EF2-445C-A935-FA5A1E34E880}"/>
              </a:ext>
            </a:extLst>
          </p:cNvPr>
          <p:cNvSpPr/>
          <p:nvPr/>
        </p:nvSpPr>
        <p:spPr bwMode="auto">
          <a:xfrm>
            <a:off x="9192657" y="1242202"/>
            <a:ext cx="2062872" cy="4282285"/>
          </a:xfrm>
          <a:prstGeom prst="roundRect">
            <a:avLst/>
          </a:prstGeom>
          <a:solidFill>
            <a:srgbClr val="3399FF">
              <a:alpha val="30196"/>
            </a:srgbClr>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sv-SE" sz="2000" b="0" i="0" u="none" strike="noStrike" cap="none" normalizeH="0" baseline="0" dirty="0" err="1">
              <a:ln>
                <a:noFill/>
              </a:ln>
              <a:solidFill>
                <a:schemeClr val="bg1"/>
              </a:solidFill>
              <a:effectLst/>
              <a:latin typeface="+mn-lt"/>
            </a:endParaRPr>
          </a:p>
        </p:txBody>
      </p:sp>
      <p:sp>
        <p:nvSpPr>
          <p:cNvPr id="35" name="Rectangle: Rounded Corners 34">
            <a:extLst>
              <a:ext uri="{FF2B5EF4-FFF2-40B4-BE49-F238E27FC236}">
                <a16:creationId xmlns:a16="http://schemas.microsoft.com/office/drawing/2014/main" id="{DA6FCF0C-C387-457A-984F-4A96940972B5}"/>
              </a:ext>
            </a:extLst>
          </p:cNvPr>
          <p:cNvSpPr/>
          <p:nvPr/>
        </p:nvSpPr>
        <p:spPr bwMode="auto">
          <a:xfrm>
            <a:off x="994315" y="1260798"/>
            <a:ext cx="2175823" cy="4282284"/>
          </a:xfrm>
          <a:prstGeom prst="roundRect">
            <a:avLst/>
          </a:prstGeom>
          <a:solidFill>
            <a:srgbClr val="92D050">
              <a:alpha val="30196"/>
            </a:srgbClr>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sv-SE" sz="2000" b="0" i="0" u="none" strike="noStrike" cap="none" normalizeH="0" baseline="0" dirty="0" err="1">
              <a:ln>
                <a:noFill/>
              </a:ln>
              <a:solidFill>
                <a:schemeClr val="bg1"/>
              </a:solidFill>
              <a:effectLst/>
              <a:latin typeface="+mn-lt"/>
            </a:endParaRPr>
          </a:p>
        </p:txBody>
      </p:sp>
      <p:sp>
        <p:nvSpPr>
          <p:cNvPr id="2" name="Title 1">
            <a:extLst>
              <a:ext uri="{FF2B5EF4-FFF2-40B4-BE49-F238E27FC236}">
                <a16:creationId xmlns:a16="http://schemas.microsoft.com/office/drawing/2014/main" id="{C8DB3995-495E-4A81-9F53-F6431B7CA1D5}"/>
              </a:ext>
            </a:extLst>
          </p:cNvPr>
          <p:cNvSpPr>
            <a:spLocks noGrp="1"/>
          </p:cNvSpPr>
          <p:nvPr>
            <p:ph type="title"/>
          </p:nvPr>
        </p:nvSpPr>
        <p:spPr>
          <a:xfrm>
            <a:off x="639416" y="345204"/>
            <a:ext cx="9789373" cy="1081088"/>
          </a:xfrm>
        </p:spPr>
        <p:txBody>
          <a:bodyPr/>
          <a:lstStyle/>
          <a:p>
            <a:r>
              <a:rPr lang="en-US" dirty="0"/>
              <a:t>Quantum Fourier Transform</a:t>
            </a:r>
          </a:p>
        </p:txBody>
      </p:sp>
      <p:sp>
        <p:nvSpPr>
          <p:cNvPr id="5" name="Content Placeholder 4">
            <a:extLst>
              <a:ext uri="{FF2B5EF4-FFF2-40B4-BE49-F238E27FC236}">
                <a16:creationId xmlns:a16="http://schemas.microsoft.com/office/drawing/2014/main" id="{6DE4F32E-D586-496D-B195-ABF541B087C3}"/>
              </a:ext>
            </a:extLst>
          </p:cNvPr>
          <p:cNvSpPr>
            <a:spLocks noGrp="1"/>
          </p:cNvSpPr>
          <p:nvPr>
            <p:ph sz="quarter" idx="10"/>
          </p:nvPr>
        </p:nvSpPr>
        <p:spPr>
          <a:xfrm>
            <a:off x="1667705" y="1792216"/>
            <a:ext cx="8353426" cy="580181"/>
          </a:xfrm>
        </p:spPr>
        <p:txBody>
          <a:bodyPr/>
          <a:lstStyle/>
          <a:p>
            <a:pPr marL="0" indent="0">
              <a:buNone/>
            </a:pPr>
            <a:endParaRPr lang="sv-SE" sz="2800" b="1" dirty="0"/>
          </a:p>
          <a:p>
            <a:pPr marL="0" indent="0">
              <a:buNone/>
            </a:pPr>
            <a:endParaRPr lang="sv-SE" sz="2800" b="1" dirty="0"/>
          </a:p>
        </p:txBody>
      </p:sp>
      <p:pic>
        <p:nvPicPr>
          <p:cNvPr id="3" name="Picture 2">
            <a:extLst>
              <a:ext uri="{FF2B5EF4-FFF2-40B4-BE49-F238E27FC236}">
                <a16:creationId xmlns:a16="http://schemas.microsoft.com/office/drawing/2014/main" id="{4879718E-9BDA-41F0-BE26-8D6C471FA2AB}"/>
              </a:ext>
            </a:extLst>
          </p:cNvPr>
          <p:cNvPicPr>
            <a:picLocks noChangeAspect="1"/>
          </p:cNvPicPr>
          <p:nvPr/>
        </p:nvPicPr>
        <p:blipFill>
          <a:blip r:embed="rId3"/>
          <a:stretch>
            <a:fillRect/>
          </a:stretch>
        </p:blipFill>
        <p:spPr>
          <a:xfrm>
            <a:off x="4320845" y="1745862"/>
            <a:ext cx="4093359" cy="1253069"/>
          </a:xfrm>
          <a:prstGeom prst="rect">
            <a:avLst/>
          </a:prstGeom>
        </p:spPr>
      </p:pic>
      <p:sp>
        <p:nvSpPr>
          <p:cNvPr id="9" name="Rectangle 8">
            <a:extLst>
              <a:ext uri="{FF2B5EF4-FFF2-40B4-BE49-F238E27FC236}">
                <a16:creationId xmlns:a16="http://schemas.microsoft.com/office/drawing/2014/main" id="{EA08FF57-5083-49E5-9C41-B9F896C61427}"/>
              </a:ext>
            </a:extLst>
          </p:cNvPr>
          <p:cNvSpPr/>
          <p:nvPr/>
        </p:nvSpPr>
        <p:spPr>
          <a:xfrm>
            <a:off x="3707657" y="2141563"/>
            <a:ext cx="824265" cy="461665"/>
          </a:xfrm>
          <a:prstGeom prst="rect">
            <a:avLst/>
          </a:prstGeom>
        </p:spPr>
        <p:txBody>
          <a:bodyPr wrap="none">
            <a:spAutoFit/>
          </a:bodyPr>
          <a:lstStyle/>
          <a:p>
            <a:r>
              <a:rPr lang="sv-SE" sz="2400" dirty="0"/>
              <a:t>DFT:</a:t>
            </a:r>
          </a:p>
        </p:txBody>
      </p:sp>
      <p:sp>
        <p:nvSpPr>
          <p:cNvPr id="10" name="Rectangle 9">
            <a:extLst>
              <a:ext uri="{FF2B5EF4-FFF2-40B4-BE49-F238E27FC236}">
                <a16:creationId xmlns:a16="http://schemas.microsoft.com/office/drawing/2014/main" id="{F1CD4EF4-A324-4FE4-BA36-848C678E9FD6}"/>
              </a:ext>
            </a:extLst>
          </p:cNvPr>
          <p:cNvSpPr/>
          <p:nvPr/>
        </p:nvSpPr>
        <p:spPr>
          <a:xfrm>
            <a:off x="3707657" y="4073913"/>
            <a:ext cx="835485" cy="461665"/>
          </a:xfrm>
          <a:prstGeom prst="rect">
            <a:avLst/>
          </a:prstGeom>
        </p:spPr>
        <p:txBody>
          <a:bodyPr wrap="none">
            <a:spAutoFit/>
          </a:bodyPr>
          <a:lstStyle/>
          <a:p>
            <a:r>
              <a:rPr lang="sv-SE" sz="2400" dirty="0"/>
              <a:t>QFT:</a:t>
            </a:r>
          </a:p>
        </p:txBody>
      </p:sp>
      <p:pic>
        <p:nvPicPr>
          <p:cNvPr id="4" name="Picture 3">
            <a:extLst>
              <a:ext uri="{FF2B5EF4-FFF2-40B4-BE49-F238E27FC236}">
                <a16:creationId xmlns:a16="http://schemas.microsoft.com/office/drawing/2014/main" id="{58199E45-E8BE-4688-9EF4-1DDD0818A492}"/>
              </a:ext>
            </a:extLst>
          </p:cNvPr>
          <p:cNvPicPr>
            <a:picLocks noChangeAspect="1"/>
          </p:cNvPicPr>
          <p:nvPr/>
        </p:nvPicPr>
        <p:blipFill>
          <a:blip r:embed="rId4"/>
          <a:stretch>
            <a:fillRect/>
          </a:stretch>
        </p:blipFill>
        <p:spPr>
          <a:xfrm>
            <a:off x="4486109" y="3719322"/>
            <a:ext cx="4184984" cy="1163739"/>
          </a:xfrm>
          <a:prstGeom prst="rect">
            <a:avLst/>
          </a:prstGeom>
        </p:spPr>
      </p:pic>
      <p:sp>
        <p:nvSpPr>
          <p:cNvPr id="13" name="Arrow: Right 12">
            <a:extLst>
              <a:ext uri="{FF2B5EF4-FFF2-40B4-BE49-F238E27FC236}">
                <a16:creationId xmlns:a16="http://schemas.microsoft.com/office/drawing/2014/main" id="{2F417BFB-DFF6-420C-A4BB-30B70E5A6B7B}"/>
              </a:ext>
            </a:extLst>
          </p:cNvPr>
          <p:cNvSpPr/>
          <p:nvPr/>
        </p:nvSpPr>
        <p:spPr bwMode="auto">
          <a:xfrm>
            <a:off x="3298307" y="4143260"/>
            <a:ext cx="457726" cy="315860"/>
          </a:xfrm>
          <a:prstGeom prst="rightArrow">
            <a:avLst/>
          </a:prstGeom>
          <a:noFill/>
          <a:ln w="28575" cap="flat" cmpd="sng" algn="ctr">
            <a:solidFill>
              <a:srgbClr val="242424"/>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sv-SE" sz="2000" b="0" i="0" u="none" strike="noStrike" cap="none" normalizeH="0" baseline="0" dirty="0" err="1">
              <a:ln>
                <a:noFill/>
              </a:ln>
              <a:solidFill>
                <a:schemeClr val="bg1"/>
              </a:solidFill>
              <a:effectLst/>
              <a:latin typeface="+mn-lt"/>
            </a:endParaRPr>
          </a:p>
        </p:txBody>
      </p:sp>
      <p:sp>
        <p:nvSpPr>
          <p:cNvPr id="14" name="Arrow: Right 13">
            <a:extLst>
              <a:ext uri="{FF2B5EF4-FFF2-40B4-BE49-F238E27FC236}">
                <a16:creationId xmlns:a16="http://schemas.microsoft.com/office/drawing/2014/main" id="{6003772E-CD10-4CA3-ACCB-874F114A1A1A}"/>
              </a:ext>
            </a:extLst>
          </p:cNvPr>
          <p:cNvSpPr/>
          <p:nvPr/>
        </p:nvSpPr>
        <p:spPr bwMode="auto">
          <a:xfrm>
            <a:off x="8671093" y="4143260"/>
            <a:ext cx="457726" cy="315860"/>
          </a:xfrm>
          <a:prstGeom prst="rightArrow">
            <a:avLst/>
          </a:prstGeom>
          <a:noFill/>
          <a:ln w="28575" cap="flat" cmpd="sng" algn="ctr">
            <a:solidFill>
              <a:srgbClr val="242424"/>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sv-SE" sz="2000" b="0" i="0" u="none" strike="noStrike" cap="none" normalizeH="0" baseline="0" dirty="0" err="1">
              <a:ln>
                <a:noFill/>
              </a:ln>
              <a:solidFill>
                <a:schemeClr val="bg1"/>
              </a:solidFill>
              <a:effectLst/>
              <a:latin typeface="+mn-lt"/>
            </a:endParaRPr>
          </a:p>
        </p:txBody>
      </p:sp>
      <p:sp>
        <p:nvSpPr>
          <p:cNvPr id="15" name="Arrow: Right 14">
            <a:extLst>
              <a:ext uri="{FF2B5EF4-FFF2-40B4-BE49-F238E27FC236}">
                <a16:creationId xmlns:a16="http://schemas.microsoft.com/office/drawing/2014/main" id="{7798AABA-E517-4068-A6B5-058E590FF4A7}"/>
              </a:ext>
            </a:extLst>
          </p:cNvPr>
          <p:cNvSpPr/>
          <p:nvPr/>
        </p:nvSpPr>
        <p:spPr bwMode="auto">
          <a:xfrm>
            <a:off x="3303461" y="2208353"/>
            <a:ext cx="457726" cy="315860"/>
          </a:xfrm>
          <a:prstGeom prst="rightArrow">
            <a:avLst/>
          </a:prstGeom>
          <a:noFill/>
          <a:ln w="28575" cap="flat" cmpd="sng" algn="ctr">
            <a:solidFill>
              <a:srgbClr val="242424"/>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sv-SE" sz="2000" b="0" i="0" u="none" strike="noStrike" cap="none" normalizeH="0" baseline="0" dirty="0" err="1">
              <a:ln>
                <a:noFill/>
              </a:ln>
              <a:solidFill>
                <a:schemeClr val="bg1"/>
              </a:solidFill>
              <a:effectLst/>
              <a:latin typeface="+mn-lt"/>
            </a:endParaRPr>
          </a:p>
        </p:txBody>
      </p:sp>
      <p:sp>
        <p:nvSpPr>
          <p:cNvPr id="16" name="Arrow: Right 15">
            <a:extLst>
              <a:ext uri="{FF2B5EF4-FFF2-40B4-BE49-F238E27FC236}">
                <a16:creationId xmlns:a16="http://schemas.microsoft.com/office/drawing/2014/main" id="{383D34E2-51CF-4854-BD71-DC8BBC40AAD3}"/>
              </a:ext>
            </a:extLst>
          </p:cNvPr>
          <p:cNvSpPr/>
          <p:nvPr/>
        </p:nvSpPr>
        <p:spPr bwMode="auto">
          <a:xfrm>
            <a:off x="8676247" y="2202823"/>
            <a:ext cx="457726" cy="315860"/>
          </a:xfrm>
          <a:prstGeom prst="rightArrow">
            <a:avLst/>
          </a:prstGeom>
          <a:noFill/>
          <a:ln w="28575" cap="flat" cmpd="sng" algn="ctr">
            <a:solidFill>
              <a:srgbClr val="242424"/>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sv-SE" sz="2000" b="0" i="0" u="none" strike="noStrike" cap="none" normalizeH="0" baseline="0" dirty="0" err="1">
              <a:ln>
                <a:noFill/>
              </a:ln>
              <a:solidFill>
                <a:schemeClr val="bg1"/>
              </a:solidFill>
              <a:effectLst/>
              <a:latin typeface="+mn-lt"/>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0F0E245-FE17-4136-AE81-ECE23A6292B2}"/>
                  </a:ext>
                </a:extLst>
              </p:cNvPr>
              <p:cNvSpPr txBox="1"/>
              <p:nvPr/>
            </p:nvSpPr>
            <p:spPr bwMode="auto">
              <a:xfrm>
                <a:off x="931729" y="3991881"/>
                <a:ext cx="2202582" cy="467239"/>
              </a:xfrm>
              <a:prstGeom prst="rect">
                <a:avLst/>
              </a:prstGeom>
              <a:noFill/>
              <a:ln w="9525">
                <a:noFill/>
                <a:miter lim="800000"/>
                <a:headEnd/>
                <a:tailEnd/>
              </a:ln>
            </p:spPr>
            <p:txBody>
              <a:bodyPr vert="horz" wrap="none" lIns="72000" tIns="36000" rIns="0" bIns="0" numCol="1" rtlCol="0" anchor="t" anchorCtr="0" compatLnSpc="1">
                <a:prstTxWarp prst="textNoShape">
                  <a:avLst/>
                </a:prstTxWarp>
                <a:spAutoFit/>
              </a:bodyPr>
              <a:lstStyle/>
              <a:p>
                <a:pPr>
                  <a:buClr>
                    <a:schemeClr val="tx1"/>
                  </a:buClr>
                </a:pPr>
                <a14:m>
                  <m:oMathPara xmlns:m="http://schemas.openxmlformats.org/officeDocument/2006/math">
                    <m:oMathParaPr>
                      <m:jc m:val="centerGroup"/>
                    </m:oMathParaPr>
                    <m:oMath xmlns:m="http://schemas.openxmlformats.org/officeDocument/2006/math">
                      <m:r>
                        <a:rPr lang="sv-SE" sz="2800" b="0" i="1" smtClean="0">
                          <a:latin typeface="Cambria Math" panose="02040503050406030204" pitchFamily="18" charset="0"/>
                        </a:rPr>
                        <m:t>|</m:t>
                      </m:r>
                      <m:d>
                        <m:dPr>
                          <m:begChr m:val=""/>
                          <m:endChr m:val="⟩"/>
                          <m:ctrlPr>
                            <a:rPr lang="sv-SE" sz="2800" b="0" i="1" smtClean="0">
                              <a:latin typeface="Cambria Math" panose="02040503050406030204" pitchFamily="18" charset="0"/>
                            </a:rPr>
                          </m:ctrlPr>
                        </m:dPr>
                        <m:e>
                          <m:sSub>
                            <m:sSubPr>
                              <m:ctrlPr>
                                <a:rPr lang="sv-SE" sz="2800" i="1">
                                  <a:latin typeface="Cambria Math" panose="02040503050406030204" pitchFamily="18" charset="0"/>
                                </a:rPr>
                              </m:ctrlPr>
                            </m:sSubPr>
                            <m:e>
                              <m:r>
                                <a:rPr lang="sv-SE" sz="2800" i="1">
                                  <a:latin typeface="Cambria Math" panose="02040503050406030204" pitchFamily="18" charset="0"/>
                                </a:rPr>
                                <m:t>𝑥</m:t>
                              </m:r>
                            </m:e>
                            <m:sub>
                              <m:r>
                                <a:rPr lang="sv-SE" sz="2800" b="0" i="1" smtClean="0">
                                  <a:latin typeface="Cambria Math" panose="02040503050406030204" pitchFamily="18" charset="0"/>
                                </a:rPr>
                                <m:t>1</m:t>
                              </m:r>
                            </m:sub>
                          </m:sSub>
                          <m:r>
                            <a:rPr lang="sv-SE" sz="2800" i="1">
                              <a:latin typeface="Cambria Math" panose="02040503050406030204" pitchFamily="18" charset="0"/>
                            </a:rPr>
                            <m:t>, </m:t>
                          </m:r>
                          <m:sSub>
                            <m:sSubPr>
                              <m:ctrlPr>
                                <a:rPr lang="sv-SE" sz="2800" i="1">
                                  <a:latin typeface="Cambria Math" panose="02040503050406030204" pitchFamily="18" charset="0"/>
                                </a:rPr>
                              </m:ctrlPr>
                            </m:sSubPr>
                            <m:e>
                              <m:r>
                                <a:rPr lang="sv-SE" sz="2800" i="1">
                                  <a:latin typeface="Cambria Math" panose="02040503050406030204" pitchFamily="18" charset="0"/>
                                </a:rPr>
                                <m:t>𝑥</m:t>
                              </m:r>
                            </m:e>
                            <m:sub>
                              <m:r>
                                <a:rPr lang="sv-SE" sz="2800" b="0" i="1" smtClean="0">
                                  <a:latin typeface="Cambria Math" panose="02040503050406030204" pitchFamily="18" charset="0"/>
                                </a:rPr>
                                <m:t>2</m:t>
                              </m:r>
                            </m:sub>
                          </m:sSub>
                          <m:r>
                            <a:rPr lang="sv-SE" sz="2800" i="1">
                              <a:latin typeface="Cambria Math" panose="02040503050406030204" pitchFamily="18" charset="0"/>
                            </a:rPr>
                            <m:t>, …, </m:t>
                          </m:r>
                          <m:sSub>
                            <m:sSubPr>
                              <m:ctrlPr>
                                <a:rPr lang="sv-SE" sz="2800" i="1">
                                  <a:latin typeface="Cambria Math" panose="02040503050406030204" pitchFamily="18" charset="0"/>
                                </a:rPr>
                              </m:ctrlPr>
                            </m:sSubPr>
                            <m:e>
                              <m:r>
                                <a:rPr lang="sv-SE" sz="2800" i="1">
                                  <a:latin typeface="Cambria Math" panose="02040503050406030204" pitchFamily="18" charset="0"/>
                                </a:rPr>
                                <m:t>𝑥</m:t>
                              </m:r>
                            </m:e>
                            <m:sub>
                              <m:r>
                                <a:rPr lang="sv-SE" sz="2800" i="1">
                                  <a:latin typeface="Cambria Math" panose="02040503050406030204" pitchFamily="18" charset="0"/>
                                </a:rPr>
                                <m:t>𝑛</m:t>
                              </m:r>
                            </m:sub>
                          </m:sSub>
                        </m:e>
                      </m:d>
                    </m:oMath>
                  </m:oMathPara>
                </a14:m>
                <a:endParaRPr lang="sv-SE" sz="2800" dirty="0" err="1"/>
              </a:p>
            </p:txBody>
          </p:sp>
        </mc:Choice>
        <mc:Fallback xmlns="">
          <p:sp>
            <p:nvSpPr>
              <p:cNvPr id="19" name="TextBox 18">
                <a:extLst>
                  <a:ext uri="{FF2B5EF4-FFF2-40B4-BE49-F238E27FC236}">
                    <a16:creationId xmlns:a16="http://schemas.microsoft.com/office/drawing/2014/main" id="{E0F0E245-FE17-4136-AE81-ECE23A6292B2}"/>
                  </a:ext>
                </a:extLst>
              </p:cNvPr>
              <p:cNvSpPr txBox="1">
                <a:spLocks noRot="1" noChangeAspect="1" noMove="1" noResize="1" noEditPoints="1" noAdjustHandles="1" noChangeArrowheads="1" noChangeShapeType="1" noTextEdit="1"/>
              </p:cNvSpPr>
              <p:nvPr/>
            </p:nvSpPr>
            <p:spPr bwMode="auto">
              <a:xfrm>
                <a:off x="931729" y="3991881"/>
                <a:ext cx="2202582" cy="467239"/>
              </a:xfrm>
              <a:prstGeom prst="rect">
                <a:avLst/>
              </a:prstGeom>
              <a:blipFill>
                <a:blip r:embed="rId5"/>
                <a:stretch>
                  <a:fillRect/>
                </a:stretch>
              </a:blipFill>
              <a:ln w="9525">
                <a:noFill/>
                <a:miter lim="800000"/>
                <a:headEnd/>
                <a:tailEnd/>
              </a:ln>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433686C-2EE9-4CBF-B7FA-8FFAD350E047}"/>
                  </a:ext>
                </a:extLst>
              </p:cNvPr>
              <p:cNvSpPr txBox="1"/>
              <p:nvPr/>
            </p:nvSpPr>
            <p:spPr bwMode="auto">
              <a:xfrm>
                <a:off x="1119379" y="2057373"/>
                <a:ext cx="1990216" cy="467239"/>
              </a:xfrm>
              <a:prstGeom prst="rect">
                <a:avLst/>
              </a:prstGeom>
              <a:noFill/>
              <a:ln w="9525">
                <a:noFill/>
                <a:miter lim="800000"/>
                <a:headEnd/>
                <a:tailEnd/>
              </a:ln>
            </p:spPr>
            <p:txBody>
              <a:bodyPr vert="horz" wrap="none" lIns="72000" tIns="36000" rIns="0" bIns="0" numCol="1" rtlCol="0" anchor="t" anchorCtr="0" compatLnSpc="1">
                <a:prstTxWarp prst="textNoShape">
                  <a:avLst/>
                </a:prstTxWarp>
                <a:spAutoFit/>
              </a:bodyPr>
              <a:lstStyle/>
              <a:p>
                <a:pPr>
                  <a:buClr>
                    <a:schemeClr val="tx1"/>
                  </a:buClr>
                </a:pPr>
                <a14:m>
                  <m:oMathPara xmlns:m="http://schemas.openxmlformats.org/officeDocument/2006/math">
                    <m:oMathParaPr>
                      <m:jc m:val="centerGroup"/>
                    </m:oMathParaPr>
                    <m:oMath xmlns:m="http://schemas.openxmlformats.org/officeDocument/2006/math">
                      <m:sSub>
                        <m:sSubPr>
                          <m:ctrlPr>
                            <a:rPr lang="sv-SE" sz="2800" i="1" smtClean="0">
                              <a:latin typeface="Cambria Math" panose="02040503050406030204" pitchFamily="18" charset="0"/>
                            </a:rPr>
                          </m:ctrlPr>
                        </m:sSubPr>
                        <m:e>
                          <m:r>
                            <a:rPr lang="sv-SE" sz="2800" i="1">
                              <a:latin typeface="Cambria Math" panose="02040503050406030204" pitchFamily="18" charset="0"/>
                            </a:rPr>
                            <m:t>𝑥</m:t>
                          </m:r>
                        </m:e>
                        <m:sub>
                          <m:r>
                            <a:rPr lang="sv-SE" sz="2800" b="0" i="1" smtClean="0">
                              <a:latin typeface="Cambria Math" panose="02040503050406030204" pitchFamily="18" charset="0"/>
                            </a:rPr>
                            <m:t>1</m:t>
                          </m:r>
                        </m:sub>
                      </m:sSub>
                      <m:r>
                        <a:rPr lang="sv-SE" sz="2800" i="1">
                          <a:latin typeface="Cambria Math" panose="02040503050406030204" pitchFamily="18" charset="0"/>
                        </a:rPr>
                        <m:t>, </m:t>
                      </m:r>
                      <m:sSub>
                        <m:sSubPr>
                          <m:ctrlPr>
                            <a:rPr lang="sv-SE" sz="2800" i="1">
                              <a:latin typeface="Cambria Math" panose="02040503050406030204" pitchFamily="18" charset="0"/>
                            </a:rPr>
                          </m:ctrlPr>
                        </m:sSubPr>
                        <m:e>
                          <m:r>
                            <a:rPr lang="sv-SE" sz="2800" i="1">
                              <a:latin typeface="Cambria Math" panose="02040503050406030204" pitchFamily="18" charset="0"/>
                            </a:rPr>
                            <m:t>𝑥</m:t>
                          </m:r>
                        </m:e>
                        <m:sub>
                          <m:r>
                            <a:rPr lang="sv-SE" sz="2800" b="0" i="1" smtClean="0">
                              <a:latin typeface="Cambria Math" panose="02040503050406030204" pitchFamily="18" charset="0"/>
                            </a:rPr>
                            <m:t>2</m:t>
                          </m:r>
                        </m:sub>
                      </m:sSub>
                      <m:r>
                        <a:rPr lang="sv-SE" sz="2800" i="1">
                          <a:latin typeface="Cambria Math" panose="02040503050406030204" pitchFamily="18" charset="0"/>
                        </a:rPr>
                        <m:t>, …, </m:t>
                      </m:r>
                      <m:sSub>
                        <m:sSubPr>
                          <m:ctrlPr>
                            <a:rPr lang="sv-SE" sz="2800" i="1">
                              <a:latin typeface="Cambria Math" panose="02040503050406030204" pitchFamily="18" charset="0"/>
                            </a:rPr>
                          </m:ctrlPr>
                        </m:sSubPr>
                        <m:e>
                          <m:r>
                            <a:rPr lang="sv-SE" sz="2800" i="1">
                              <a:latin typeface="Cambria Math" panose="02040503050406030204" pitchFamily="18" charset="0"/>
                            </a:rPr>
                            <m:t>𝑥</m:t>
                          </m:r>
                        </m:e>
                        <m:sub>
                          <m:r>
                            <a:rPr lang="sv-SE" sz="2800" b="0" i="1" smtClean="0">
                              <a:latin typeface="Cambria Math" panose="02040503050406030204" pitchFamily="18" charset="0"/>
                            </a:rPr>
                            <m:t>𝑁</m:t>
                          </m:r>
                        </m:sub>
                      </m:sSub>
                    </m:oMath>
                  </m:oMathPara>
                </a14:m>
                <a:endParaRPr lang="sv-SE" sz="2800" dirty="0" err="1"/>
              </a:p>
            </p:txBody>
          </p:sp>
        </mc:Choice>
        <mc:Fallback xmlns="">
          <p:sp>
            <p:nvSpPr>
              <p:cNvPr id="20" name="TextBox 19">
                <a:extLst>
                  <a:ext uri="{FF2B5EF4-FFF2-40B4-BE49-F238E27FC236}">
                    <a16:creationId xmlns:a16="http://schemas.microsoft.com/office/drawing/2014/main" id="{0433686C-2EE9-4CBF-B7FA-8FFAD350E047}"/>
                  </a:ext>
                </a:extLst>
              </p:cNvPr>
              <p:cNvSpPr txBox="1">
                <a:spLocks noRot="1" noChangeAspect="1" noMove="1" noResize="1" noEditPoints="1" noAdjustHandles="1" noChangeArrowheads="1" noChangeShapeType="1" noTextEdit="1"/>
              </p:cNvSpPr>
              <p:nvPr/>
            </p:nvSpPr>
            <p:spPr bwMode="auto">
              <a:xfrm>
                <a:off x="1119379" y="2057373"/>
                <a:ext cx="1990216" cy="467239"/>
              </a:xfrm>
              <a:prstGeom prst="rect">
                <a:avLst/>
              </a:prstGeom>
              <a:blipFill>
                <a:blip r:embed="rId6"/>
                <a:stretch>
                  <a:fillRect/>
                </a:stretch>
              </a:blipFill>
              <a:ln w="9525">
                <a:noFill/>
                <a:miter lim="800000"/>
                <a:headEnd/>
                <a:tailEnd/>
              </a:ln>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82B6853-54B6-4E45-BB53-8F2D4E55AB52}"/>
                  </a:ext>
                </a:extLst>
              </p:cNvPr>
              <p:cNvSpPr txBox="1"/>
              <p:nvPr/>
            </p:nvSpPr>
            <p:spPr bwMode="auto">
              <a:xfrm>
                <a:off x="9184939" y="2030717"/>
                <a:ext cx="1996948" cy="467239"/>
              </a:xfrm>
              <a:prstGeom prst="rect">
                <a:avLst/>
              </a:prstGeom>
              <a:noFill/>
              <a:ln w="9525">
                <a:noFill/>
                <a:miter lim="800000"/>
                <a:headEnd/>
                <a:tailEnd/>
              </a:ln>
            </p:spPr>
            <p:txBody>
              <a:bodyPr vert="horz" wrap="none" lIns="72000" tIns="36000" rIns="0" bIns="0" numCol="1" rtlCol="0" anchor="t" anchorCtr="0" compatLnSpc="1">
                <a:prstTxWarp prst="textNoShape">
                  <a:avLst/>
                </a:prstTxWarp>
                <a:spAutoFit/>
              </a:bodyPr>
              <a:lstStyle/>
              <a:p>
                <a:pPr>
                  <a:buClr>
                    <a:schemeClr val="tx1"/>
                  </a:buClr>
                </a:pPr>
                <a14:m>
                  <m:oMathPara xmlns:m="http://schemas.openxmlformats.org/officeDocument/2006/math">
                    <m:oMathParaPr>
                      <m:jc m:val="centerGroup"/>
                    </m:oMathParaPr>
                    <m:oMath xmlns:m="http://schemas.openxmlformats.org/officeDocument/2006/math">
                      <m:sSub>
                        <m:sSubPr>
                          <m:ctrlPr>
                            <a:rPr lang="sv-SE" sz="2800" i="1" smtClean="0">
                              <a:latin typeface="Cambria Math" panose="02040503050406030204" pitchFamily="18" charset="0"/>
                            </a:rPr>
                          </m:ctrlPr>
                        </m:sSubPr>
                        <m:e>
                          <m:r>
                            <a:rPr lang="sv-SE" sz="2800" b="0" i="1" smtClean="0">
                              <a:latin typeface="Cambria Math" panose="02040503050406030204" pitchFamily="18" charset="0"/>
                            </a:rPr>
                            <m:t>𝑦</m:t>
                          </m:r>
                        </m:e>
                        <m:sub>
                          <m:r>
                            <a:rPr lang="sv-SE" sz="2800" b="0" i="1" smtClean="0">
                              <a:latin typeface="Cambria Math" panose="02040503050406030204" pitchFamily="18" charset="0"/>
                            </a:rPr>
                            <m:t>1</m:t>
                          </m:r>
                        </m:sub>
                      </m:sSub>
                      <m:r>
                        <a:rPr lang="sv-SE" sz="2800" i="1">
                          <a:latin typeface="Cambria Math" panose="02040503050406030204" pitchFamily="18" charset="0"/>
                        </a:rPr>
                        <m:t>, </m:t>
                      </m:r>
                      <m:sSub>
                        <m:sSubPr>
                          <m:ctrlPr>
                            <a:rPr lang="sv-SE" sz="2800" i="1">
                              <a:latin typeface="Cambria Math" panose="02040503050406030204" pitchFamily="18" charset="0"/>
                            </a:rPr>
                          </m:ctrlPr>
                        </m:sSubPr>
                        <m:e>
                          <m:r>
                            <a:rPr lang="sv-SE" sz="2800" b="0" i="1" smtClean="0">
                              <a:latin typeface="Cambria Math" panose="02040503050406030204" pitchFamily="18" charset="0"/>
                            </a:rPr>
                            <m:t>𝑦</m:t>
                          </m:r>
                        </m:e>
                        <m:sub>
                          <m:r>
                            <a:rPr lang="sv-SE" sz="2800" b="0" i="1" smtClean="0">
                              <a:latin typeface="Cambria Math" panose="02040503050406030204" pitchFamily="18" charset="0"/>
                            </a:rPr>
                            <m:t>2</m:t>
                          </m:r>
                        </m:sub>
                      </m:sSub>
                      <m:r>
                        <a:rPr lang="sv-SE" sz="2800" i="1">
                          <a:latin typeface="Cambria Math" panose="02040503050406030204" pitchFamily="18" charset="0"/>
                        </a:rPr>
                        <m:t>, …, </m:t>
                      </m:r>
                      <m:sSub>
                        <m:sSubPr>
                          <m:ctrlPr>
                            <a:rPr lang="sv-SE" sz="2800" i="1">
                              <a:latin typeface="Cambria Math" panose="02040503050406030204" pitchFamily="18" charset="0"/>
                            </a:rPr>
                          </m:ctrlPr>
                        </m:sSubPr>
                        <m:e>
                          <m:r>
                            <a:rPr lang="sv-SE" sz="2800" b="0" i="1" smtClean="0">
                              <a:latin typeface="Cambria Math" panose="02040503050406030204" pitchFamily="18" charset="0"/>
                            </a:rPr>
                            <m:t>𝑦</m:t>
                          </m:r>
                        </m:e>
                        <m:sub>
                          <m:r>
                            <a:rPr lang="sv-SE" sz="2800" b="0" i="1" smtClean="0">
                              <a:latin typeface="Cambria Math" panose="02040503050406030204" pitchFamily="18" charset="0"/>
                            </a:rPr>
                            <m:t>𝑁</m:t>
                          </m:r>
                        </m:sub>
                      </m:sSub>
                    </m:oMath>
                  </m:oMathPara>
                </a14:m>
                <a:endParaRPr lang="sv-SE" sz="2800" dirty="0" err="1"/>
              </a:p>
            </p:txBody>
          </p:sp>
        </mc:Choice>
        <mc:Fallback xmlns="">
          <p:sp>
            <p:nvSpPr>
              <p:cNvPr id="21" name="TextBox 20">
                <a:extLst>
                  <a:ext uri="{FF2B5EF4-FFF2-40B4-BE49-F238E27FC236}">
                    <a16:creationId xmlns:a16="http://schemas.microsoft.com/office/drawing/2014/main" id="{182B6853-54B6-4E45-BB53-8F2D4E55AB52}"/>
                  </a:ext>
                </a:extLst>
              </p:cNvPr>
              <p:cNvSpPr txBox="1">
                <a:spLocks noRot="1" noChangeAspect="1" noMove="1" noResize="1" noEditPoints="1" noAdjustHandles="1" noChangeArrowheads="1" noChangeShapeType="1" noTextEdit="1"/>
              </p:cNvSpPr>
              <p:nvPr/>
            </p:nvSpPr>
            <p:spPr bwMode="auto">
              <a:xfrm>
                <a:off x="9184939" y="2030717"/>
                <a:ext cx="1996948" cy="467239"/>
              </a:xfrm>
              <a:prstGeom prst="rect">
                <a:avLst/>
              </a:prstGeom>
              <a:blipFill>
                <a:blip r:embed="rId7"/>
                <a:stretch>
                  <a:fillRect/>
                </a:stretch>
              </a:blipFill>
              <a:ln w="9525">
                <a:noFill/>
                <a:miter lim="800000"/>
                <a:headEnd/>
                <a:tailEnd/>
              </a:ln>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C6D468B-B5E7-416E-B6BE-89D96500A5DC}"/>
                  </a:ext>
                </a:extLst>
              </p:cNvPr>
              <p:cNvSpPr txBox="1"/>
              <p:nvPr/>
            </p:nvSpPr>
            <p:spPr bwMode="auto">
              <a:xfrm>
                <a:off x="9066861" y="3951953"/>
                <a:ext cx="2188667" cy="467239"/>
              </a:xfrm>
              <a:prstGeom prst="rect">
                <a:avLst/>
              </a:prstGeom>
              <a:noFill/>
              <a:ln w="9525">
                <a:noFill/>
                <a:miter lim="800000"/>
                <a:headEnd/>
                <a:tailEnd/>
              </a:ln>
            </p:spPr>
            <p:txBody>
              <a:bodyPr vert="horz" wrap="none" lIns="72000" tIns="36000" rIns="0" bIns="0" numCol="1" rtlCol="0" anchor="t" anchorCtr="0" compatLnSpc="1">
                <a:prstTxWarp prst="textNoShape">
                  <a:avLst/>
                </a:prstTxWarp>
                <a:spAutoFit/>
              </a:bodyPr>
              <a:lstStyle/>
              <a:p>
                <a:pPr>
                  <a:buClr>
                    <a:schemeClr val="tx1"/>
                  </a:buClr>
                </a:pPr>
                <a14:m>
                  <m:oMathPara xmlns:m="http://schemas.openxmlformats.org/officeDocument/2006/math">
                    <m:oMathParaPr>
                      <m:jc m:val="centerGroup"/>
                    </m:oMathParaPr>
                    <m:oMath xmlns:m="http://schemas.openxmlformats.org/officeDocument/2006/math">
                      <m:r>
                        <a:rPr lang="sv-SE" sz="2800" b="0" i="1" smtClean="0">
                          <a:latin typeface="Cambria Math" panose="02040503050406030204" pitchFamily="18" charset="0"/>
                        </a:rPr>
                        <m:t>|</m:t>
                      </m:r>
                      <m:d>
                        <m:dPr>
                          <m:begChr m:val=""/>
                          <m:endChr m:val="⟩"/>
                          <m:ctrlPr>
                            <a:rPr lang="sv-SE" sz="2800" b="0" i="1" smtClean="0">
                              <a:latin typeface="Cambria Math" panose="02040503050406030204" pitchFamily="18" charset="0"/>
                            </a:rPr>
                          </m:ctrlPr>
                        </m:dPr>
                        <m:e>
                          <m:sSub>
                            <m:sSubPr>
                              <m:ctrlPr>
                                <a:rPr lang="sv-SE" sz="2800" i="1">
                                  <a:latin typeface="Cambria Math" panose="02040503050406030204" pitchFamily="18" charset="0"/>
                                </a:rPr>
                              </m:ctrlPr>
                            </m:sSubPr>
                            <m:e>
                              <m:r>
                                <a:rPr lang="sv-SE" sz="2800" b="0" i="1" smtClean="0">
                                  <a:latin typeface="Cambria Math" panose="02040503050406030204" pitchFamily="18" charset="0"/>
                                </a:rPr>
                                <m:t>𝑦</m:t>
                              </m:r>
                            </m:e>
                            <m:sub>
                              <m:r>
                                <a:rPr lang="sv-SE" sz="2800" b="0" i="1" smtClean="0">
                                  <a:latin typeface="Cambria Math" panose="02040503050406030204" pitchFamily="18" charset="0"/>
                                </a:rPr>
                                <m:t>1</m:t>
                              </m:r>
                            </m:sub>
                          </m:sSub>
                          <m:r>
                            <a:rPr lang="sv-SE" sz="2800" i="1">
                              <a:latin typeface="Cambria Math" panose="02040503050406030204" pitchFamily="18" charset="0"/>
                            </a:rPr>
                            <m:t>, </m:t>
                          </m:r>
                          <m:sSub>
                            <m:sSubPr>
                              <m:ctrlPr>
                                <a:rPr lang="sv-SE" sz="2800" i="1">
                                  <a:latin typeface="Cambria Math" panose="02040503050406030204" pitchFamily="18" charset="0"/>
                                </a:rPr>
                              </m:ctrlPr>
                            </m:sSubPr>
                            <m:e>
                              <m:r>
                                <a:rPr lang="sv-SE" sz="2800" b="0" i="1" smtClean="0">
                                  <a:latin typeface="Cambria Math" panose="02040503050406030204" pitchFamily="18" charset="0"/>
                                </a:rPr>
                                <m:t>𝑦</m:t>
                              </m:r>
                            </m:e>
                            <m:sub>
                              <m:r>
                                <a:rPr lang="sv-SE" sz="2800" b="0" i="1" smtClean="0">
                                  <a:latin typeface="Cambria Math" panose="02040503050406030204" pitchFamily="18" charset="0"/>
                                </a:rPr>
                                <m:t>2</m:t>
                              </m:r>
                            </m:sub>
                          </m:sSub>
                          <m:r>
                            <a:rPr lang="sv-SE" sz="2800" i="1">
                              <a:latin typeface="Cambria Math" panose="02040503050406030204" pitchFamily="18" charset="0"/>
                            </a:rPr>
                            <m:t>, …, </m:t>
                          </m:r>
                          <m:sSub>
                            <m:sSubPr>
                              <m:ctrlPr>
                                <a:rPr lang="sv-SE" sz="2800" i="1">
                                  <a:latin typeface="Cambria Math" panose="02040503050406030204" pitchFamily="18" charset="0"/>
                                </a:rPr>
                              </m:ctrlPr>
                            </m:sSubPr>
                            <m:e>
                              <m:r>
                                <a:rPr lang="sv-SE" sz="2800" b="0" i="1" smtClean="0">
                                  <a:latin typeface="Cambria Math" panose="02040503050406030204" pitchFamily="18" charset="0"/>
                                </a:rPr>
                                <m:t>𝑦</m:t>
                              </m:r>
                            </m:e>
                            <m:sub>
                              <m:r>
                                <a:rPr lang="sv-SE" sz="2800" i="1">
                                  <a:latin typeface="Cambria Math" panose="02040503050406030204" pitchFamily="18" charset="0"/>
                                </a:rPr>
                                <m:t>𝑛</m:t>
                              </m:r>
                            </m:sub>
                          </m:sSub>
                        </m:e>
                      </m:d>
                    </m:oMath>
                  </m:oMathPara>
                </a14:m>
                <a:endParaRPr lang="sv-SE" sz="2800" dirty="0" err="1"/>
              </a:p>
            </p:txBody>
          </p:sp>
        </mc:Choice>
        <mc:Fallback xmlns="">
          <p:sp>
            <p:nvSpPr>
              <p:cNvPr id="22" name="TextBox 21">
                <a:extLst>
                  <a:ext uri="{FF2B5EF4-FFF2-40B4-BE49-F238E27FC236}">
                    <a16:creationId xmlns:a16="http://schemas.microsoft.com/office/drawing/2014/main" id="{3C6D468B-B5E7-416E-B6BE-89D96500A5DC}"/>
                  </a:ext>
                </a:extLst>
              </p:cNvPr>
              <p:cNvSpPr txBox="1">
                <a:spLocks noRot="1" noChangeAspect="1" noMove="1" noResize="1" noEditPoints="1" noAdjustHandles="1" noChangeArrowheads="1" noChangeShapeType="1" noTextEdit="1"/>
              </p:cNvSpPr>
              <p:nvPr/>
            </p:nvSpPr>
            <p:spPr bwMode="auto">
              <a:xfrm>
                <a:off x="9066861" y="3951953"/>
                <a:ext cx="2188667" cy="467239"/>
              </a:xfrm>
              <a:prstGeom prst="rect">
                <a:avLst/>
              </a:prstGeom>
              <a:blipFill>
                <a:blip r:embed="rId8"/>
                <a:stretch>
                  <a:fillRect/>
                </a:stretch>
              </a:blipFill>
              <a:ln w="9525">
                <a:noFill/>
                <a:miter lim="800000"/>
                <a:headEnd/>
                <a:tailEnd/>
              </a:ln>
            </p:spPr>
            <p:txBody>
              <a:bodyPr/>
              <a:lstStyle/>
              <a:p>
                <a:r>
                  <a:rPr lang="sv-SE">
                    <a:noFill/>
                  </a:rPr>
                  <a:t> </a:t>
                </a:r>
              </a:p>
            </p:txBody>
          </p:sp>
        </mc:Fallback>
      </mc:AlternateContent>
      <p:sp>
        <p:nvSpPr>
          <p:cNvPr id="23" name="Right Brace 22">
            <a:extLst>
              <a:ext uri="{FF2B5EF4-FFF2-40B4-BE49-F238E27FC236}">
                <a16:creationId xmlns:a16="http://schemas.microsoft.com/office/drawing/2014/main" id="{E0B1F6F4-E92C-4158-A321-2A70394F9D59}"/>
              </a:ext>
            </a:extLst>
          </p:cNvPr>
          <p:cNvSpPr/>
          <p:nvPr/>
        </p:nvSpPr>
        <p:spPr bwMode="auto">
          <a:xfrm rot="5400000">
            <a:off x="1922729" y="1799878"/>
            <a:ext cx="308188" cy="1914888"/>
          </a:xfrm>
          <a:prstGeom prst="rightBrace">
            <a:avLst/>
          </a:prstGeom>
          <a:noFill/>
          <a:ln w="19050" cap="flat" cmpd="sng" algn="ctr">
            <a:solidFill>
              <a:schemeClr val="tx1"/>
            </a:solidFill>
            <a:prstDash val="solid"/>
            <a:round/>
            <a:headEnd type="none" w="med" len="med"/>
            <a:tailEnd type="none"/>
          </a:ln>
          <a:effectLst/>
        </p:spPr>
        <p:txBody>
          <a:bodyPr rtlCol="0" anchor="ctr"/>
          <a:lstStyle/>
          <a:p>
            <a:pPr algn="ctr"/>
            <a:endParaRPr lang="sv-SE"/>
          </a:p>
        </p:txBody>
      </p:sp>
      <p:sp>
        <p:nvSpPr>
          <p:cNvPr id="24" name="Right Brace 23">
            <a:extLst>
              <a:ext uri="{FF2B5EF4-FFF2-40B4-BE49-F238E27FC236}">
                <a16:creationId xmlns:a16="http://schemas.microsoft.com/office/drawing/2014/main" id="{186CDF31-E545-41E3-950B-6810755910A8}"/>
              </a:ext>
            </a:extLst>
          </p:cNvPr>
          <p:cNvSpPr/>
          <p:nvPr/>
        </p:nvSpPr>
        <p:spPr bwMode="auto">
          <a:xfrm rot="5400000">
            <a:off x="10008685" y="1833500"/>
            <a:ext cx="391736" cy="1835305"/>
          </a:xfrm>
          <a:prstGeom prst="rightBrace">
            <a:avLst/>
          </a:prstGeom>
          <a:noFill/>
          <a:ln w="19050" cap="flat" cmpd="sng" algn="ctr">
            <a:solidFill>
              <a:schemeClr val="tx1"/>
            </a:solidFill>
            <a:prstDash val="solid"/>
            <a:round/>
            <a:headEnd type="none" w="med" len="med"/>
            <a:tailEnd type="none"/>
          </a:ln>
          <a:effectLst/>
        </p:spPr>
        <p:txBody>
          <a:bodyPr rtlCol="0" anchor="ctr"/>
          <a:lstStyle/>
          <a:p>
            <a:pPr algn="ctr"/>
            <a:endParaRPr lang="sv-SE"/>
          </a:p>
        </p:txBody>
      </p:sp>
      <p:sp>
        <p:nvSpPr>
          <p:cNvPr id="25" name="Right Brace 24">
            <a:extLst>
              <a:ext uri="{FF2B5EF4-FFF2-40B4-BE49-F238E27FC236}">
                <a16:creationId xmlns:a16="http://schemas.microsoft.com/office/drawing/2014/main" id="{235B434A-B7B6-4DD2-BF9C-F959E77237C5}"/>
              </a:ext>
            </a:extLst>
          </p:cNvPr>
          <p:cNvSpPr/>
          <p:nvPr/>
        </p:nvSpPr>
        <p:spPr bwMode="auto">
          <a:xfrm rot="5400000">
            <a:off x="1896744" y="3768523"/>
            <a:ext cx="333556" cy="1916357"/>
          </a:xfrm>
          <a:prstGeom prst="rightBrace">
            <a:avLst/>
          </a:prstGeom>
          <a:noFill/>
          <a:ln w="19050" cap="flat" cmpd="sng" algn="ctr">
            <a:solidFill>
              <a:schemeClr val="tx1"/>
            </a:solidFill>
            <a:prstDash val="solid"/>
            <a:round/>
            <a:headEnd type="none" w="med" len="med"/>
            <a:tailEnd type="none"/>
          </a:ln>
          <a:effectLst/>
        </p:spPr>
        <p:txBody>
          <a:bodyPr rtlCol="0" anchor="ctr"/>
          <a:lstStyle/>
          <a:p>
            <a:pPr algn="ctr"/>
            <a:endParaRPr lang="sv-SE"/>
          </a:p>
        </p:txBody>
      </p:sp>
      <p:sp>
        <p:nvSpPr>
          <p:cNvPr id="26" name="Right Brace 25">
            <a:extLst>
              <a:ext uri="{FF2B5EF4-FFF2-40B4-BE49-F238E27FC236}">
                <a16:creationId xmlns:a16="http://schemas.microsoft.com/office/drawing/2014/main" id="{F8815A26-38AE-4730-91D1-BC4AEAC71091}"/>
              </a:ext>
            </a:extLst>
          </p:cNvPr>
          <p:cNvSpPr/>
          <p:nvPr/>
        </p:nvSpPr>
        <p:spPr bwMode="auto">
          <a:xfrm rot="5400000">
            <a:off x="10014177" y="3790151"/>
            <a:ext cx="402328" cy="1893182"/>
          </a:xfrm>
          <a:prstGeom prst="rightBrace">
            <a:avLst/>
          </a:prstGeom>
          <a:noFill/>
          <a:ln w="19050" cap="flat" cmpd="sng" algn="ctr">
            <a:solidFill>
              <a:schemeClr val="tx1"/>
            </a:solidFill>
            <a:prstDash val="solid"/>
            <a:round/>
            <a:headEnd type="none" w="med" len="med"/>
            <a:tailEnd type="none"/>
          </a:ln>
          <a:effectLst/>
        </p:spPr>
        <p:txBody>
          <a:bodyPr rtlCol="0" anchor="ctr"/>
          <a:lstStyle/>
          <a:p>
            <a:pPr algn="ctr"/>
            <a:endParaRPr lang="sv-SE"/>
          </a:p>
        </p:txBody>
      </p:sp>
      <p:sp>
        <p:nvSpPr>
          <p:cNvPr id="27" name="Rectangle 26">
            <a:extLst>
              <a:ext uri="{FF2B5EF4-FFF2-40B4-BE49-F238E27FC236}">
                <a16:creationId xmlns:a16="http://schemas.microsoft.com/office/drawing/2014/main" id="{92958F2E-81C0-4F69-9D57-C42559B11C73}"/>
              </a:ext>
            </a:extLst>
          </p:cNvPr>
          <p:cNvSpPr/>
          <p:nvPr/>
        </p:nvSpPr>
        <p:spPr>
          <a:xfrm>
            <a:off x="1335040" y="2928033"/>
            <a:ext cx="1478290" cy="461665"/>
          </a:xfrm>
          <a:prstGeom prst="rect">
            <a:avLst/>
          </a:prstGeom>
        </p:spPr>
        <p:txBody>
          <a:bodyPr wrap="none">
            <a:spAutoFit/>
          </a:bodyPr>
          <a:lstStyle/>
          <a:p>
            <a:r>
              <a:rPr lang="sv-SE" sz="2400" dirty="0"/>
              <a:t>Length: N</a:t>
            </a:r>
          </a:p>
        </p:txBody>
      </p:sp>
      <p:sp>
        <p:nvSpPr>
          <p:cNvPr id="28" name="Rectangle 27">
            <a:extLst>
              <a:ext uri="{FF2B5EF4-FFF2-40B4-BE49-F238E27FC236}">
                <a16:creationId xmlns:a16="http://schemas.microsoft.com/office/drawing/2014/main" id="{628B51DE-A346-4B3F-8B97-DC7476123931}"/>
              </a:ext>
            </a:extLst>
          </p:cNvPr>
          <p:cNvSpPr/>
          <p:nvPr/>
        </p:nvSpPr>
        <p:spPr>
          <a:xfrm>
            <a:off x="9683642" y="3027129"/>
            <a:ext cx="1478290" cy="461665"/>
          </a:xfrm>
          <a:prstGeom prst="rect">
            <a:avLst/>
          </a:prstGeom>
        </p:spPr>
        <p:txBody>
          <a:bodyPr wrap="none">
            <a:spAutoFit/>
          </a:bodyPr>
          <a:lstStyle/>
          <a:p>
            <a:r>
              <a:rPr lang="sv-SE" sz="2400" dirty="0"/>
              <a:t>Length: N</a:t>
            </a:r>
          </a:p>
        </p:txBody>
      </p:sp>
      <p:sp>
        <p:nvSpPr>
          <p:cNvPr id="29" name="Rectangle 28">
            <a:extLst>
              <a:ext uri="{FF2B5EF4-FFF2-40B4-BE49-F238E27FC236}">
                <a16:creationId xmlns:a16="http://schemas.microsoft.com/office/drawing/2014/main" id="{89833452-72FF-4794-B2DE-8FCB9810BCEF}"/>
              </a:ext>
            </a:extLst>
          </p:cNvPr>
          <p:cNvSpPr/>
          <p:nvPr/>
        </p:nvSpPr>
        <p:spPr>
          <a:xfrm>
            <a:off x="1390066" y="4937906"/>
            <a:ext cx="1435008" cy="461665"/>
          </a:xfrm>
          <a:prstGeom prst="rect">
            <a:avLst/>
          </a:prstGeom>
        </p:spPr>
        <p:txBody>
          <a:bodyPr wrap="none">
            <a:spAutoFit/>
          </a:bodyPr>
          <a:lstStyle/>
          <a:p>
            <a:r>
              <a:rPr lang="sv-SE" sz="2400" dirty="0"/>
              <a:t>Length: n</a:t>
            </a:r>
          </a:p>
        </p:txBody>
      </p:sp>
      <p:sp>
        <p:nvSpPr>
          <p:cNvPr id="30" name="Rectangle 29">
            <a:extLst>
              <a:ext uri="{FF2B5EF4-FFF2-40B4-BE49-F238E27FC236}">
                <a16:creationId xmlns:a16="http://schemas.microsoft.com/office/drawing/2014/main" id="{33BE0D44-CF00-4298-94D2-DBBDC61A3B4E}"/>
              </a:ext>
            </a:extLst>
          </p:cNvPr>
          <p:cNvSpPr/>
          <p:nvPr/>
        </p:nvSpPr>
        <p:spPr>
          <a:xfrm>
            <a:off x="9550777" y="4935272"/>
            <a:ext cx="1435008" cy="461665"/>
          </a:xfrm>
          <a:prstGeom prst="rect">
            <a:avLst/>
          </a:prstGeom>
        </p:spPr>
        <p:txBody>
          <a:bodyPr wrap="none">
            <a:spAutoFit/>
          </a:bodyPr>
          <a:lstStyle/>
          <a:p>
            <a:r>
              <a:rPr lang="sv-SE" sz="2400" dirty="0"/>
              <a:t>Length: n</a:t>
            </a:r>
          </a:p>
        </p:txBody>
      </p:sp>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B0CA9AFC-CC4F-4008-9AD0-91DF37E9DD70}"/>
                  </a:ext>
                </a:extLst>
              </p:cNvPr>
              <p:cNvSpPr/>
              <p:nvPr/>
            </p:nvSpPr>
            <p:spPr>
              <a:xfrm>
                <a:off x="5444261" y="5706766"/>
                <a:ext cx="147033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sv-SE" sz="2800" b="0" i="1" smtClean="0">
                          <a:solidFill>
                            <a:srgbClr val="FF0000"/>
                          </a:solidFill>
                          <a:latin typeface="Cambria Math" panose="02040503050406030204" pitchFamily="18" charset="0"/>
                        </a:rPr>
                        <m:t>𝑁</m:t>
                      </m:r>
                      <m:r>
                        <a:rPr lang="sv-SE" sz="2800" b="0" i="1" smtClean="0">
                          <a:solidFill>
                            <a:srgbClr val="FF0000"/>
                          </a:solidFill>
                          <a:latin typeface="Cambria Math" panose="02040503050406030204" pitchFamily="18" charset="0"/>
                        </a:rPr>
                        <m:t>= </m:t>
                      </m:r>
                      <m:sSup>
                        <m:sSupPr>
                          <m:ctrlPr>
                            <a:rPr lang="sv-SE" sz="2800" b="0" i="1" smtClean="0">
                              <a:solidFill>
                                <a:srgbClr val="FF0000"/>
                              </a:solidFill>
                              <a:latin typeface="Cambria Math" panose="02040503050406030204" pitchFamily="18" charset="0"/>
                            </a:rPr>
                          </m:ctrlPr>
                        </m:sSupPr>
                        <m:e>
                          <m:r>
                            <a:rPr lang="sv-SE" sz="2800" b="0" i="1" smtClean="0">
                              <a:solidFill>
                                <a:srgbClr val="FF0000"/>
                              </a:solidFill>
                              <a:latin typeface="Cambria Math" panose="02040503050406030204" pitchFamily="18" charset="0"/>
                            </a:rPr>
                            <m:t>2</m:t>
                          </m:r>
                        </m:e>
                        <m:sup>
                          <m:r>
                            <a:rPr lang="sv-SE" sz="2800" b="0" i="1" smtClean="0">
                              <a:solidFill>
                                <a:srgbClr val="FF0000"/>
                              </a:solidFill>
                              <a:latin typeface="Cambria Math" panose="02040503050406030204" pitchFamily="18" charset="0"/>
                            </a:rPr>
                            <m:t>𝑛</m:t>
                          </m:r>
                        </m:sup>
                      </m:sSup>
                    </m:oMath>
                  </m:oMathPara>
                </a14:m>
                <a:endParaRPr lang="sv-SE" sz="2800" dirty="0">
                  <a:solidFill>
                    <a:srgbClr val="FF0000"/>
                  </a:solidFill>
                </a:endParaRPr>
              </a:p>
            </p:txBody>
          </p:sp>
        </mc:Choice>
        <mc:Fallback xmlns="">
          <p:sp>
            <p:nvSpPr>
              <p:cNvPr id="31" name="Rectangle 30">
                <a:extLst>
                  <a:ext uri="{FF2B5EF4-FFF2-40B4-BE49-F238E27FC236}">
                    <a16:creationId xmlns:a16="http://schemas.microsoft.com/office/drawing/2014/main" id="{B0CA9AFC-CC4F-4008-9AD0-91DF37E9DD70}"/>
                  </a:ext>
                </a:extLst>
              </p:cNvPr>
              <p:cNvSpPr>
                <a:spLocks noRot="1" noChangeAspect="1" noMove="1" noResize="1" noEditPoints="1" noAdjustHandles="1" noChangeArrowheads="1" noChangeShapeType="1" noTextEdit="1"/>
              </p:cNvSpPr>
              <p:nvPr/>
            </p:nvSpPr>
            <p:spPr>
              <a:xfrm>
                <a:off x="5444261" y="5706766"/>
                <a:ext cx="1470339" cy="523220"/>
              </a:xfrm>
              <a:prstGeom prst="rect">
                <a:avLst/>
              </a:prstGeom>
              <a:blipFill>
                <a:blip r:embed="rId9"/>
                <a:stretch>
                  <a:fillRect/>
                </a:stretch>
              </a:blipFill>
            </p:spPr>
            <p:txBody>
              <a:bodyPr/>
              <a:lstStyle/>
              <a:p>
                <a:r>
                  <a:rPr lang="sv-SE">
                    <a:noFill/>
                  </a:rPr>
                  <a:t> </a:t>
                </a:r>
              </a:p>
            </p:txBody>
          </p:sp>
        </mc:Fallback>
      </mc:AlternateContent>
      <p:sp>
        <p:nvSpPr>
          <p:cNvPr id="32" name="Rectangle 31">
            <a:extLst>
              <a:ext uri="{FF2B5EF4-FFF2-40B4-BE49-F238E27FC236}">
                <a16:creationId xmlns:a16="http://schemas.microsoft.com/office/drawing/2014/main" id="{340986E1-6922-48F9-BE0F-F488DBE347BB}"/>
              </a:ext>
            </a:extLst>
          </p:cNvPr>
          <p:cNvSpPr/>
          <p:nvPr/>
        </p:nvSpPr>
        <p:spPr>
          <a:xfrm>
            <a:off x="1626011" y="1473583"/>
            <a:ext cx="912429" cy="461665"/>
          </a:xfrm>
          <a:prstGeom prst="rect">
            <a:avLst/>
          </a:prstGeom>
        </p:spPr>
        <p:txBody>
          <a:bodyPr wrap="none">
            <a:spAutoFit/>
          </a:bodyPr>
          <a:lstStyle/>
          <a:p>
            <a:r>
              <a:rPr lang="sv-SE" sz="2400" dirty="0">
                <a:solidFill>
                  <a:schemeClr val="accent2">
                    <a:lumMod val="75000"/>
                  </a:schemeClr>
                </a:solidFill>
              </a:rPr>
              <a:t>Input</a:t>
            </a:r>
          </a:p>
        </p:txBody>
      </p:sp>
      <p:sp>
        <p:nvSpPr>
          <p:cNvPr id="36" name="Content Placeholder 4">
            <a:extLst>
              <a:ext uri="{FF2B5EF4-FFF2-40B4-BE49-F238E27FC236}">
                <a16:creationId xmlns:a16="http://schemas.microsoft.com/office/drawing/2014/main" id="{9AA3EB86-8147-4EC0-AE44-53B9368A0B66}"/>
              </a:ext>
            </a:extLst>
          </p:cNvPr>
          <p:cNvSpPr txBox="1">
            <a:spLocks/>
          </p:cNvSpPr>
          <p:nvPr/>
        </p:nvSpPr>
        <p:spPr bwMode="auto">
          <a:xfrm>
            <a:off x="9695821" y="1512626"/>
            <a:ext cx="1182177" cy="453866"/>
          </a:xfrm>
          <a:prstGeom prst="rect">
            <a:avLst/>
          </a:prstGeom>
          <a:noFill/>
          <a:ln w="9525">
            <a:noFill/>
            <a:miter lim="800000"/>
            <a:headEnd/>
            <a:tailEnd/>
          </a:ln>
        </p:spPr>
        <p:txBody>
          <a:bodyPr vert="horz" wrap="square" lIns="72000" tIns="36000" rIns="0" bIns="0" numCol="1" anchor="t" anchorCtr="0" compatLnSpc="1">
            <a:prstTxWarp prst="textNoShape">
              <a:avLst/>
            </a:prstTxWarp>
          </a:bodyPr>
          <a:lstStyle>
            <a:lvl1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ea typeface="+mn-ea"/>
                <a:cs typeface="+mn-cs"/>
              </a:defRPr>
            </a:lvl1pPr>
            <a:lvl2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2pPr>
            <a:lvl3pPr marL="6858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3pPr>
            <a:lvl4pPr marL="10287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4pPr>
            <a:lvl5pPr marL="13716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5pPr>
            <a:lvl6pPr marL="20716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9pPr>
          </a:lstStyle>
          <a:p>
            <a:pPr marL="0" indent="0">
              <a:buFont typeface="Ericsson Hilda Light" panose="00000400000000000000" pitchFamily="2" charset="0"/>
              <a:buNone/>
            </a:pPr>
            <a:r>
              <a:rPr lang="sv-SE" altLang="zh-CN" sz="2400" dirty="0">
                <a:solidFill>
                  <a:schemeClr val="accent1">
                    <a:lumMod val="75000"/>
                  </a:schemeClr>
                </a:solidFill>
              </a:rPr>
              <a:t>Output</a:t>
            </a:r>
            <a:endParaRPr lang="sv-SE" sz="2800" b="1" dirty="0">
              <a:solidFill>
                <a:schemeClr val="accent1">
                  <a:lumMod val="75000"/>
                </a:schemeClr>
              </a:solidFill>
            </a:endParaRPr>
          </a:p>
          <a:p>
            <a:pPr marL="0" indent="0">
              <a:buFont typeface="Ericsson Hilda Light" panose="00000400000000000000" pitchFamily="2" charset="0"/>
              <a:buNone/>
            </a:pPr>
            <a:endParaRPr lang="sv-SE" sz="2800" b="1" dirty="0"/>
          </a:p>
          <a:p>
            <a:pPr marL="0" indent="0">
              <a:buFont typeface="Ericsson Hilda Light" panose="00000400000000000000" pitchFamily="2" charset="0"/>
              <a:buNone/>
            </a:pPr>
            <a:endParaRPr lang="sv-SE" sz="2800" b="1" dirty="0"/>
          </a:p>
        </p:txBody>
      </p:sp>
    </p:spTree>
    <p:extLst>
      <p:ext uri="{BB962C8B-B14F-4D97-AF65-F5344CB8AC3E}">
        <p14:creationId xmlns:p14="http://schemas.microsoft.com/office/powerpoint/2010/main" val="1130925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443E760-359F-42AA-B8E8-99A74FB14579}"/>
              </a:ext>
            </a:extLst>
          </p:cNvPr>
          <p:cNvSpPr/>
          <p:nvPr/>
        </p:nvSpPr>
        <p:spPr>
          <a:xfrm>
            <a:off x="4306502" y="1208170"/>
            <a:ext cx="671979" cy="369332"/>
          </a:xfrm>
          <a:prstGeom prst="rect">
            <a:avLst/>
          </a:prstGeom>
        </p:spPr>
        <p:txBody>
          <a:bodyPr wrap="none">
            <a:spAutoFit/>
          </a:bodyPr>
          <a:lstStyle/>
          <a:p>
            <a:r>
              <a:rPr lang="sv-SE" dirty="0"/>
              <a:t>QFT:</a:t>
            </a:r>
          </a:p>
        </p:txBody>
      </p:sp>
      <p:pic>
        <p:nvPicPr>
          <p:cNvPr id="24" name="Picture 23">
            <a:extLst>
              <a:ext uri="{FF2B5EF4-FFF2-40B4-BE49-F238E27FC236}">
                <a16:creationId xmlns:a16="http://schemas.microsoft.com/office/drawing/2014/main" id="{D1D1B2A8-2949-4D5F-9C9E-970F57089E4B}"/>
              </a:ext>
            </a:extLst>
          </p:cNvPr>
          <p:cNvPicPr>
            <a:picLocks noChangeAspect="1"/>
          </p:cNvPicPr>
          <p:nvPr/>
        </p:nvPicPr>
        <p:blipFill>
          <a:blip r:embed="rId3"/>
          <a:stretch>
            <a:fillRect/>
          </a:stretch>
        </p:blipFill>
        <p:spPr>
          <a:xfrm>
            <a:off x="4850779" y="910580"/>
            <a:ext cx="3465809" cy="963754"/>
          </a:xfrm>
          <a:prstGeom prst="rect">
            <a:avLst/>
          </a:prstGeom>
        </p:spPr>
      </p:pic>
      <p:sp>
        <p:nvSpPr>
          <p:cNvPr id="2" name="Title 1">
            <a:extLst>
              <a:ext uri="{FF2B5EF4-FFF2-40B4-BE49-F238E27FC236}">
                <a16:creationId xmlns:a16="http://schemas.microsoft.com/office/drawing/2014/main" id="{C8DB3995-495E-4A81-9F53-F6431B7CA1D5}"/>
              </a:ext>
            </a:extLst>
          </p:cNvPr>
          <p:cNvSpPr>
            <a:spLocks noGrp="1"/>
          </p:cNvSpPr>
          <p:nvPr>
            <p:ph type="title"/>
          </p:nvPr>
        </p:nvSpPr>
        <p:spPr>
          <a:xfrm>
            <a:off x="639416" y="345204"/>
            <a:ext cx="9789373" cy="1081088"/>
          </a:xfrm>
        </p:spPr>
        <p:txBody>
          <a:bodyPr/>
          <a:lstStyle/>
          <a:p>
            <a:r>
              <a:rPr lang="en-US" dirty="0"/>
              <a:t>Quantum Fourier Transform</a:t>
            </a:r>
          </a:p>
        </p:txBody>
      </p:sp>
      <p:sp>
        <p:nvSpPr>
          <p:cNvPr id="37" name="Arrow: Right 36">
            <a:extLst>
              <a:ext uri="{FF2B5EF4-FFF2-40B4-BE49-F238E27FC236}">
                <a16:creationId xmlns:a16="http://schemas.microsoft.com/office/drawing/2014/main" id="{FBF73B0A-73A1-45DD-9680-E84CF2AE1B83}"/>
              </a:ext>
            </a:extLst>
          </p:cNvPr>
          <p:cNvSpPr/>
          <p:nvPr/>
        </p:nvSpPr>
        <p:spPr bwMode="auto">
          <a:xfrm>
            <a:off x="8631757" y="2732686"/>
            <a:ext cx="457726" cy="315860"/>
          </a:xfrm>
          <a:prstGeom prst="rightArrow">
            <a:avLst/>
          </a:prstGeom>
          <a:noFill/>
          <a:ln w="28575" cap="flat" cmpd="sng" algn="ctr">
            <a:solidFill>
              <a:srgbClr val="242424"/>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sv-SE" sz="2000" b="0" i="0" u="none" strike="noStrike" cap="none" normalizeH="0" baseline="0" dirty="0" err="1">
              <a:ln>
                <a:noFill/>
              </a:ln>
              <a:solidFill>
                <a:schemeClr val="bg1"/>
              </a:solidFill>
              <a:effectLst/>
              <a:latin typeface="+mn-lt"/>
            </a:endParaRP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593807E-2D9E-4CBD-8C3B-DF58C7B31C72}"/>
                  </a:ext>
                </a:extLst>
              </p:cNvPr>
              <p:cNvSpPr txBox="1"/>
              <p:nvPr/>
            </p:nvSpPr>
            <p:spPr bwMode="auto">
              <a:xfrm>
                <a:off x="760571" y="2581307"/>
                <a:ext cx="2202582" cy="467239"/>
              </a:xfrm>
              <a:prstGeom prst="rect">
                <a:avLst/>
              </a:prstGeom>
              <a:noFill/>
              <a:ln w="9525">
                <a:noFill/>
                <a:miter lim="800000"/>
                <a:headEnd/>
                <a:tailEnd/>
              </a:ln>
            </p:spPr>
            <p:txBody>
              <a:bodyPr vert="horz" wrap="none" lIns="72000" tIns="36000" rIns="0" bIns="0" numCol="1" rtlCol="0" anchor="t" anchorCtr="0" compatLnSpc="1">
                <a:prstTxWarp prst="textNoShape">
                  <a:avLst/>
                </a:prstTxWarp>
                <a:spAutoFit/>
              </a:bodyPr>
              <a:lstStyle/>
              <a:p>
                <a:pPr>
                  <a:buClr>
                    <a:schemeClr val="tx1"/>
                  </a:buClr>
                </a:pPr>
                <a14:m>
                  <m:oMathPara xmlns:m="http://schemas.openxmlformats.org/officeDocument/2006/math">
                    <m:oMathParaPr>
                      <m:jc m:val="centerGroup"/>
                    </m:oMathParaPr>
                    <m:oMath xmlns:m="http://schemas.openxmlformats.org/officeDocument/2006/math">
                      <m:r>
                        <a:rPr lang="sv-SE" sz="2800" b="0" i="1" smtClean="0">
                          <a:latin typeface="Cambria Math" panose="02040503050406030204" pitchFamily="18" charset="0"/>
                        </a:rPr>
                        <m:t>|</m:t>
                      </m:r>
                      <m:d>
                        <m:dPr>
                          <m:begChr m:val=""/>
                          <m:endChr m:val="⟩"/>
                          <m:ctrlPr>
                            <a:rPr lang="sv-SE" sz="2800" b="0" i="1" smtClean="0">
                              <a:latin typeface="Cambria Math" panose="02040503050406030204" pitchFamily="18" charset="0"/>
                            </a:rPr>
                          </m:ctrlPr>
                        </m:dPr>
                        <m:e>
                          <m:sSub>
                            <m:sSubPr>
                              <m:ctrlPr>
                                <a:rPr lang="sv-SE" sz="2800" i="1">
                                  <a:latin typeface="Cambria Math" panose="02040503050406030204" pitchFamily="18" charset="0"/>
                                </a:rPr>
                              </m:ctrlPr>
                            </m:sSubPr>
                            <m:e>
                              <m:r>
                                <a:rPr lang="sv-SE" sz="2800" i="1">
                                  <a:latin typeface="Cambria Math" panose="02040503050406030204" pitchFamily="18" charset="0"/>
                                </a:rPr>
                                <m:t>𝑥</m:t>
                              </m:r>
                            </m:e>
                            <m:sub>
                              <m:r>
                                <a:rPr lang="sv-SE" sz="2800" b="0" i="1" smtClean="0">
                                  <a:latin typeface="Cambria Math" panose="02040503050406030204" pitchFamily="18" charset="0"/>
                                </a:rPr>
                                <m:t>1</m:t>
                              </m:r>
                            </m:sub>
                          </m:sSub>
                          <m:r>
                            <a:rPr lang="sv-SE" sz="2800" i="1">
                              <a:latin typeface="Cambria Math" panose="02040503050406030204" pitchFamily="18" charset="0"/>
                            </a:rPr>
                            <m:t>, </m:t>
                          </m:r>
                          <m:sSub>
                            <m:sSubPr>
                              <m:ctrlPr>
                                <a:rPr lang="sv-SE" sz="2800" i="1">
                                  <a:latin typeface="Cambria Math" panose="02040503050406030204" pitchFamily="18" charset="0"/>
                                </a:rPr>
                              </m:ctrlPr>
                            </m:sSubPr>
                            <m:e>
                              <m:r>
                                <a:rPr lang="sv-SE" sz="2800" i="1">
                                  <a:latin typeface="Cambria Math" panose="02040503050406030204" pitchFamily="18" charset="0"/>
                                </a:rPr>
                                <m:t>𝑥</m:t>
                              </m:r>
                            </m:e>
                            <m:sub>
                              <m:r>
                                <a:rPr lang="sv-SE" sz="2800" b="0" i="1" smtClean="0">
                                  <a:latin typeface="Cambria Math" panose="02040503050406030204" pitchFamily="18" charset="0"/>
                                </a:rPr>
                                <m:t>2</m:t>
                              </m:r>
                            </m:sub>
                          </m:sSub>
                          <m:r>
                            <a:rPr lang="sv-SE" sz="2800" i="1">
                              <a:latin typeface="Cambria Math" panose="02040503050406030204" pitchFamily="18" charset="0"/>
                            </a:rPr>
                            <m:t>, …, </m:t>
                          </m:r>
                          <m:sSub>
                            <m:sSubPr>
                              <m:ctrlPr>
                                <a:rPr lang="sv-SE" sz="2800" i="1">
                                  <a:latin typeface="Cambria Math" panose="02040503050406030204" pitchFamily="18" charset="0"/>
                                </a:rPr>
                              </m:ctrlPr>
                            </m:sSubPr>
                            <m:e>
                              <m:r>
                                <a:rPr lang="sv-SE" sz="2800" i="1">
                                  <a:latin typeface="Cambria Math" panose="02040503050406030204" pitchFamily="18" charset="0"/>
                                </a:rPr>
                                <m:t>𝑥</m:t>
                              </m:r>
                            </m:e>
                            <m:sub>
                              <m:r>
                                <a:rPr lang="sv-SE" sz="2800" i="1">
                                  <a:latin typeface="Cambria Math" panose="02040503050406030204" pitchFamily="18" charset="0"/>
                                </a:rPr>
                                <m:t>𝑛</m:t>
                              </m:r>
                            </m:sub>
                          </m:sSub>
                        </m:e>
                      </m:d>
                    </m:oMath>
                  </m:oMathPara>
                </a14:m>
                <a:endParaRPr lang="sv-SE" sz="2800" dirty="0" err="1"/>
              </a:p>
            </p:txBody>
          </p:sp>
        </mc:Choice>
        <mc:Fallback xmlns="">
          <p:sp>
            <p:nvSpPr>
              <p:cNvPr id="38" name="TextBox 37">
                <a:extLst>
                  <a:ext uri="{FF2B5EF4-FFF2-40B4-BE49-F238E27FC236}">
                    <a16:creationId xmlns:a16="http://schemas.microsoft.com/office/drawing/2014/main" id="{6593807E-2D9E-4CBD-8C3B-DF58C7B31C72}"/>
                  </a:ext>
                </a:extLst>
              </p:cNvPr>
              <p:cNvSpPr txBox="1">
                <a:spLocks noRot="1" noChangeAspect="1" noMove="1" noResize="1" noEditPoints="1" noAdjustHandles="1" noChangeArrowheads="1" noChangeShapeType="1" noTextEdit="1"/>
              </p:cNvSpPr>
              <p:nvPr/>
            </p:nvSpPr>
            <p:spPr bwMode="auto">
              <a:xfrm>
                <a:off x="760571" y="2581307"/>
                <a:ext cx="2202582" cy="467239"/>
              </a:xfrm>
              <a:prstGeom prst="rect">
                <a:avLst/>
              </a:prstGeom>
              <a:blipFill>
                <a:blip r:embed="rId4"/>
                <a:stretch>
                  <a:fillRect/>
                </a:stretch>
              </a:blipFill>
              <a:ln w="9525">
                <a:noFill/>
                <a:miter lim="800000"/>
                <a:headEnd/>
                <a:tailEnd/>
              </a:ln>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4823AB3-F94F-4AA2-80E9-A68B357652DE}"/>
                  </a:ext>
                </a:extLst>
              </p:cNvPr>
              <p:cNvSpPr txBox="1"/>
              <p:nvPr/>
            </p:nvSpPr>
            <p:spPr bwMode="auto">
              <a:xfrm>
                <a:off x="9027525" y="2541379"/>
                <a:ext cx="2188667" cy="467239"/>
              </a:xfrm>
              <a:prstGeom prst="rect">
                <a:avLst/>
              </a:prstGeom>
              <a:noFill/>
              <a:ln w="9525">
                <a:noFill/>
                <a:miter lim="800000"/>
                <a:headEnd/>
                <a:tailEnd/>
              </a:ln>
            </p:spPr>
            <p:txBody>
              <a:bodyPr vert="horz" wrap="none" lIns="72000" tIns="36000" rIns="0" bIns="0" numCol="1" rtlCol="0" anchor="t" anchorCtr="0" compatLnSpc="1">
                <a:prstTxWarp prst="textNoShape">
                  <a:avLst/>
                </a:prstTxWarp>
                <a:spAutoFit/>
              </a:bodyPr>
              <a:lstStyle/>
              <a:p>
                <a:pPr>
                  <a:buClr>
                    <a:schemeClr val="tx1"/>
                  </a:buClr>
                </a:pPr>
                <a14:m>
                  <m:oMathPara xmlns:m="http://schemas.openxmlformats.org/officeDocument/2006/math">
                    <m:oMathParaPr>
                      <m:jc m:val="centerGroup"/>
                    </m:oMathParaPr>
                    <m:oMath xmlns:m="http://schemas.openxmlformats.org/officeDocument/2006/math">
                      <m:r>
                        <a:rPr lang="sv-SE" sz="2800" b="0" i="1" smtClean="0">
                          <a:latin typeface="Cambria Math" panose="02040503050406030204" pitchFamily="18" charset="0"/>
                        </a:rPr>
                        <m:t>|</m:t>
                      </m:r>
                      <m:d>
                        <m:dPr>
                          <m:begChr m:val=""/>
                          <m:endChr m:val="⟩"/>
                          <m:ctrlPr>
                            <a:rPr lang="sv-SE" sz="2800" b="0" i="1" smtClean="0">
                              <a:latin typeface="Cambria Math" panose="02040503050406030204" pitchFamily="18" charset="0"/>
                            </a:rPr>
                          </m:ctrlPr>
                        </m:dPr>
                        <m:e>
                          <m:sSub>
                            <m:sSubPr>
                              <m:ctrlPr>
                                <a:rPr lang="sv-SE" sz="2800" i="1">
                                  <a:latin typeface="Cambria Math" panose="02040503050406030204" pitchFamily="18" charset="0"/>
                                </a:rPr>
                              </m:ctrlPr>
                            </m:sSubPr>
                            <m:e>
                              <m:r>
                                <a:rPr lang="sv-SE" sz="2800" b="0" i="1" smtClean="0">
                                  <a:latin typeface="Cambria Math" panose="02040503050406030204" pitchFamily="18" charset="0"/>
                                </a:rPr>
                                <m:t>𝑦</m:t>
                              </m:r>
                            </m:e>
                            <m:sub>
                              <m:r>
                                <a:rPr lang="sv-SE" sz="2800" b="0" i="1" smtClean="0">
                                  <a:latin typeface="Cambria Math" panose="02040503050406030204" pitchFamily="18" charset="0"/>
                                </a:rPr>
                                <m:t>1</m:t>
                              </m:r>
                            </m:sub>
                          </m:sSub>
                          <m:r>
                            <a:rPr lang="sv-SE" sz="2800" i="1">
                              <a:latin typeface="Cambria Math" panose="02040503050406030204" pitchFamily="18" charset="0"/>
                            </a:rPr>
                            <m:t>, </m:t>
                          </m:r>
                          <m:sSub>
                            <m:sSubPr>
                              <m:ctrlPr>
                                <a:rPr lang="sv-SE" sz="2800" i="1">
                                  <a:latin typeface="Cambria Math" panose="02040503050406030204" pitchFamily="18" charset="0"/>
                                </a:rPr>
                              </m:ctrlPr>
                            </m:sSubPr>
                            <m:e>
                              <m:r>
                                <a:rPr lang="sv-SE" sz="2800" b="0" i="1" smtClean="0">
                                  <a:latin typeface="Cambria Math" panose="02040503050406030204" pitchFamily="18" charset="0"/>
                                </a:rPr>
                                <m:t>𝑦</m:t>
                              </m:r>
                            </m:e>
                            <m:sub>
                              <m:r>
                                <a:rPr lang="sv-SE" sz="2800" b="0" i="1" smtClean="0">
                                  <a:latin typeface="Cambria Math" panose="02040503050406030204" pitchFamily="18" charset="0"/>
                                </a:rPr>
                                <m:t>2</m:t>
                              </m:r>
                            </m:sub>
                          </m:sSub>
                          <m:r>
                            <a:rPr lang="sv-SE" sz="2800" i="1">
                              <a:latin typeface="Cambria Math" panose="02040503050406030204" pitchFamily="18" charset="0"/>
                            </a:rPr>
                            <m:t>, …, </m:t>
                          </m:r>
                          <m:sSub>
                            <m:sSubPr>
                              <m:ctrlPr>
                                <a:rPr lang="sv-SE" sz="2800" i="1">
                                  <a:latin typeface="Cambria Math" panose="02040503050406030204" pitchFamily="18" charset="0"/>
                                </a:rPr>
                              </m:ctrlPr>
                            </m:sSubPr>
                            <m:e>
                              <m:r>
                                <a:rPr lang="sv-SE" sz="2800" b="0" i="1" smtClean="0">
                                  <a:latin typeface="Cambria Math" panose="02040503050406030204" pitchFamily="18" charset="0"/>
                                </a:rPr>
                                <m:t>𝑦</m:t>
                              </m:r>
                            </m:e>
                            <m:sub>
                              <m:r>
                                <a:rPr lang="sv-SE" sz="2800" i="1">
                                  <a:latin typeface="Cambria Math" panose="02040503050406030204" pitchFamily="18" charset="0"/>
                                </a:rPr>
                                <m:t>𝑛</m:t>
                              </m:r>
                            </m:sub>
                          </m:sSub>
                        </m:e>
                      </m:d>
                    </m:oMath>
                  </m:oMathPara>
                </a14:m>
                <a:endParaRPr lang="sv-SE" sz="2800" dirty="0" err="1"/>
              </a:p>
            </p:txBody>
          </p:sp>
        </mc:Choice>
        <mc:Fallback xmlns="">
          <p:sp>
            <p:nvSpPr>
              <p:cNvPr id="39" name="TextBox 38">
                <a:extLst>
                  <a:ext uri="{FF2B5EF4-FFF2-40B4-BE49-F238E27FC236}">
                    <a16:creationId xmlns:a16="http://schemas.microsoft.com/office/drawing/2014/main" id="{A4823AB3-F94F-4AA2-80E9-A68B357652DE}"/>
                  </a:ext>
                </a:extLst>
              </p:cNvPr>
              <p:cNvSpPr txBox="1">
                <a:spLocks noRot="1" noChangeAspect="1" noMove="1" noResize="1" noEditPoints="1" noAdjustHandles="1" noChangeArrowheads="1" noChangeShapeType="1" noTextEdit="1"/>
              </p:cNvSpPr>
              <p:nvPr/>
            </p:nvSpPr>
            <p:spPr bwMode="auto">
              <a:xfrm>
                <a:off x="9027525" y="2541379"/>
                <a:ext cx="2188667" cy="467239"/>
              </a:xfrm>
              <a:prstGeom prst="rect">
                <a:avLst/>
              </a:prstGeom>
              <a:blipFill>
                <a:blip r:embed="rId5"/>
                <a:stretch>
                  <a:fillRect/>
                </a:stretch>
              </a:blipFill>
              <a:ln w="9525">
                <a:noFill/>
                <a:miter lim="800000"/>
                <a:headEnd/>
                <a:tailEnd/>
              </a:ln>
            </p:spPr>
            <p:txBody>
              <a:bodyPr/>
              <a:lstStyle/>
              <a:p>
                <a:r>
                  <a:rPr lang="sv-SE">
                    <a:noFill/>
                  </a:rPr>
                  <a:t> </a:t>
                </a:r>
              </a:p>
            </p:txBody>
          </p:sp>
        </mc:Fallback>
      </mc:AlternateContent>
      <p:sp>
        <p:nvSpPr>
          <p:cNvPr id="40" name="Right Brace 39">
            <a:extLst>
              <a:ext uri="{FF2B5EF4-FFF2-40B4-BE49-F238E27FC236}">
                <a16:creationId xmlns:a16="http://schemas.microsoft.com/office/drawing/2014/main" id="{84826A7B-CB10-4668-8E61-89F7ABE89BA9}"/>
              </a:ext>
            </a:extLst>
          </p:cNvPr>
          <p:cNvSpPr/>
          <p:nvPr/>
        </p:nvSpPr>
        <p:spPr bwMode="auto">
          <a:xfrm rot="5400000">
            <a:off x="1722246" y="2350439"/>
            <a:ext cx="384721" cy="1943600"/>
          </a:xfrm>
          <a:prstGeom prst="rightBrace">
            <a:avLst/>
          </a:prstGeom>
          <a:noFill/>
          <a:ln w="19050" cap="flat" cmpd="sng" algn="ctr">
            <a:solidFill>
              <a:schemeClr val="tx1"/>
            </a:solidFill>
            <a:prstDash val="solid"/>
            <a:round/>
            <a:headEnd type="none" w="med" len="med"/>
            <a:tailEnd type="none"/>
          </a:ln>
          <a:effectLst/>
        </p:spPr>
        <p:txBody>
          <a:bodyPr rtlCol="0" anchor="ctr"/>
          <a:lstStyle/>
          <a:p>
            <a:pPr algn="ctr"/>
            <a:endParaRPr lang="sv-SE"/>
          </a:p>
        </p:txBody>
      </p:sp>
      <p:sp>
        <p:nvSpPr>
          <p:cNvPr id="41" name="Right Brace 40">
            <a:extLst>
              <a:ext uri="{FF2B5EF4-FFF2-40B4-BE49-F238E27FC236}">
                <a16:creationId xmlns:a16="http://schemas.microsoft.com/office/drawing/2014/main" id="{D387971B-213F-4AEE-A664-2CC43C7FAB33}"/>
              </a:ext>
            </a:extLst>
          </p:cNvPr>
          <p:cNvSpPr/>
          <p:nvPr/>
        </p:nvSpPr>
        <p:spPr bwMode="auto">
          <a:xfrm rot="5400000">
            <a:off x="9937295" y="2397042"/>
            <a:ext cx="422408" cy="1838171"/>
          </a:xfrm>
          <a:prstGeom prst="rightBrace">
            <a:avLst/>
          </a:prstGeom>
          <a:noFill/>
          <a:ln w="19050" cap="flat" cmpd="sng" algn="ctr">
            <a:solidFill>
              <a:schemeClr val="tx1"/>
            </a:solidFill>
            <a:prstDash val="solid"/>
            <a:round/>
            <a:headEnd type="none" w="med" len="med"/>
            <a:tailEnd type="none"/>
          </a:ln>
          <a:effectLst/>
        </p:spPr>
        <p:txBody>
          <a:bodyPr rtlCol="0" anchor="ctr"/>
          <a:lstStyle/>
          <a:p>
            <a:pPr algn="ctr"/>
            <a:endParaRPr lang="sv-SE"/>
          </a:p>
        </p:txBody>
      </p:sp>
      <p:sp>
        <p:nvSpPr>
          <p:cNvPr id="42" name="Rectangle 41">
            <a:extLst>
              <a:ext uri="{FF2B5EF4-FFF2-40B4-BE49-F238E27FC236}">
                <a16:creationId xmlns:a16="http://schemas.microsoft.com/office/drawing/2014/main" id="{88FAE32D-A8D9-4279-8B20-D9B0454DC378}"/>
              </a:ext>
            </a:extLst>
          </p:cNvPr>
          <p:cNvSpPr/>
          <p:nvPr/>
        </p:nvSpPr>
        <p:spPr>
          <a:xfrm>
            <a:off x="997797" y="4533195"/>
            <a:ext cx="805029" cy="369332"/>
          </a:xfrm>
          <a:prstGeom prst="rect">
            <a:avLst/>
          </a:prstGeom>
        </p:spPr>
        <p:txBody>
          <a:bodyPr wrap="none">
            <a:spAutoFit/>
          </a:bodyPr>
          <a:lstStyle/>
          <a:p>
            <a:r>
              <a:rPr lang="sv-SE" dirty="0"/>
              <a:t>where</a:t>
            </a:r>
          </a:p>
        </p:txBody>
      </p:sp>
      <p:sp>
        <p:nvSpPr>
          <p:cNvPr id="43" name="Rectangle 42">
            <a:extLst>
              <a:ext uri="{FF2B5EF4-FFF2-40B4-BE49-F238E27FC236}">
                <a16:creationId xmlns:a16="http://schemas.microsoft.com/office/drawing/2014/main" id="{114491EB-723C-44E2-BEDC-F02A317D8A61}"/>
              </a:ext>
            </a:extLst>
          </p:cNvPr>
          <p:cNvSpPr/>
          <p:nvPr/>
        </p:nvSpPr>
        <p:spPr>
          <a:xfrm>
            <a:off x="9813011" y="3538377"/>
            <a:ext cx="1122423" cy="369332"/>
          </a:xfrm>
          <a:prstGeom prst="rect">
            <a:avLst/>
          </a:prstGeom>
        </p:spPr>
        <p:txBody>
          <a:bodyPr wrap="none">
            <a:spAutoFit/>
          </a:bodyPr>
          <a:lstStyle/>
          <a:p>
            <a:r>
              <a:rPr lang="sv-SE" dirty="0"/>
              <a:t>Length: n</a:t>
            </a:r>
          </a:p>
        </p:txBody>
      </p:sp>
      <p:sp>
        <p:nvSpPr>
          <p:cNvPr id="44" name="Arrow: Right 43">
            <a:extLst>
              <a:ext uri="{FF2B5EF4-FFF2-40B4-BE49-F238E27FC236}">
                <a16:creationId xmlns:a16="http://schemas.microsoft.com/office/drawing/2014/main" id="{5AE03ABE-0BD6-49E5-8181-F16784E089A1}"/>
              </a:ext>
            </a:extLst>
          </p:cNvPr>
          <p:cNvSpPr/>
          <p:nvPr/>
        </p:nvSpPr>
        <p:spPr bwMode="auto">
          <a:xfrm>
            <a:off x="3210595" y="2732686"/>
            <a:ext cx="457726" cy="315860"/>
          </a:xfrm>
          <a:prstGeom prst="rightArrow">
            <a:avLst/>
          </a:prstGeom>
          <a:noFill/>
          <a:ln w="28575" cap="flat" cmpd="sng" algn="ctr">
            <a:solidFill>
              <a:srgbClr val="242424"/>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sv-SE" sz="2000" b="0" i="0" u="none" strike="noStrike" cap="none" normalizeH="0" baseline="0" dirty="0" err="1">
              <a:ln>
                <a:noFill/>
              </a:ln>
              <a:solidFill>
                <a:schemeClr val="bg1"/>
              </a:solidFill>
              <a:effectLst/>
              <a:latin typeface="+mn-lt"/>
            </a:endParaRPr>
          </a:p>
        </p:txBody>
      </p:sp>
      <p:pic>
        <p:nvPicPr>
          <p:cNvPr id="4" name="Picture 3">
            <a:extLst>
              <a:ext uri="{FF2B5EF4-FFF2-40B4-BE49-F238E27FC236}">
                <a16:creationId xmlns:a16="http://schemas.microsoft.com/office/drawing/2014/main" id="{35277C67-65E2-49F7-BFFD-8A16F32EFAA7}"/>
              </a:ext>
            </a:extLst>
          </p:cNvPr>
          <p:cNvPicPr>
            <a:picLocks noChangeAspect="1"/>
          </p:cNvPicPr>
          <p:nvPr/>
        </p:nvPicPr>
        <p:blipFill>
          <a:blip r:embed="rId6"/>
          <a:stretch>
            <a:fillRect/>
          </a:stretch>
        </p:blipFill>
        <p:spPr>
          <a:xfrm>
            <a:off x="1802826" y="4439129"/>
            <a:ext cx="1208887" cy="467238"/>
          </a:xfrm>
          <a:prstGeom prst="rect">
            <a:avLst/>
          </a:prstGeom>
        </p:spPr>
      </p:pic>
      <p:sp>
        <p:nvSpPr>
          <p:cNvPr id="17" name="Rectangle 16">
            <a:extLst>
              <a:ext uri="{FF2B5EF4-FFF2-40B4-BE49-F238E27FC236}">
                <a16:creationId xmlns:a16="http://schemas.microsoft.com/office/drawing/2014/main" id="{98D9D98D-237C-48DD-AA06-4CFD64FF705E}"/>
              </a:ext>
            </a:extLst>
          </p:cNvPr>
          <p:cNvSpPr/>
          <p:nvPr/>
        </p:nvSpPr>
        <p:spPr>
          <a:xfrm>
            <a:off x="1353396" y="3595932"/>
            <a:ext cx="1122423" cy="369332"/>
          </a:xfrm>
          <a:prstGeom prst="rect">
            <a:avLst/>
          </a:prstGeom>
        </p:spPr>
        <p:txBody>
          <a:bodyPr wrap="none">
            <a:spAutoFit/>
          </a:bodyPr>
          <a:lstStyle/>
          <a:p>
            <a:r>
              <a:rPr lang="sv-SE" dirty="0"/>
              <a:t>Length: n</a:t>
            </a:r>
          </a:p>
        </p:txBody>
      </p:sp>
      <p:sp>
        <p:nvSpPr>
          <p:cNvPr id="19" name="TextBox 18">
            <a:extLst>
              <a:ext uri="{FF2B5EF4-FFF2-40B4-BE49-F238E27FC236}">
                <a16:creationId xmlns:a16="http://schemas.microsoft.com/office/drawing/2014/main" id="{E5C492FB-FA86-4F65-96AC-2ED81B365B81}"/>
              </a:ext>
            </a:extLst>
          </p:cNvPr>
          <p:cNvSpPr txBox="1"/>
          <p:nvPr/>
        </p:nvSpPr>
        <p:spPr bwMode="auto">
          <a:xfrm>
            <a:off x="5663796" y="3962123"/>
            <a:ext cx="1339170" cy="313350"/>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a:buClr>
                <a:schemeClr val="tx1"/>
              </a:buClr>
            </a:pPr>
            <a:r>
              <a:rPr lang="sv-SE" altLang="zh-CN" dirty="0"/>
              <a:t>N×N matrix</a:t>
            </a:r>
            <a:endParaRPr lang="sv-SE" dirty="0"/>
          </a:p>
        </p:txBody>
      </p:sp>
      <p:pic>
        <p:nvPicPr>
          <p:cNvPr id="20" name="Picture 19">
            <a:extLst>
              <a:ext uri="{FF2B5EF4-FFF2-40B4-BE49-F238E27FC236}">
                <a16:creationId xmlns:a16="http://schemas.microsoft.com/office/drawing/2014/main" id="{1D80687C-CF24-4D81-9209-5DCB7DE7CECC}"/>
              </a:ext>
            </a:extLst>
          </p:cNvPr>
          <p:cNvPicPr>
            <a:picLocks noChangeAspect="1"/>
          </p:cNvPicPr>
          <p:nvPr/>
        </p:nvPicPr>
        <p:blipFill>
          <a:blip r:embed="rId7"/>
          <a:stretch>
            <a:fillRect/>
          </a:stretch>
        </p:blipFill>
        <p:spPr>
          <a:xfrm>
            <a:off x="3737515" y="1963554"/>
            <a:ext cx="4716969" cy="2025442"/>
          </a:xfrm>
          <a:prstGeom prst="rect">
            <a:avLst/>
          </a:prstGeom>
        </p:spPr>
      </p:pic>
      <p:pic>
        <p:nvPicPr>
          <p:cNvPr id="21" name="Picture 20">
            <a:extLst>
              <a:ext uri="{FF2B5EF4-FFF2-40B4-BE49-F238E27FC236}">
                <a16:creationId xmlns:a16="http://schemas.microsoft.com/office/drawing/2014/main" id="{112BEDFB-CAAE-4239-ACF7-BB604869191A}"/>
              </a:ext>
            </a:extLst>
          </p:cNvPr>
          <p:cNvPicPr>
            <a:picLocks noChangeAspect="1"/>
          </p:cNvPicPr>
          <p:nvPr/>
        </p:nvPicPr>
        <p:blipFill>
          <a:blip r:embed="rId8"/>
          <a:stretch>
            <a:fillRect/>
          </a:stretch>
        </p:blipFill>
        <p:spPr>
          <a:xfrm>
            <a:off x="4850779" y="5207214"/>
            <a:ext cx="2979445" cy="1506312"/>
          </a:xfrm>
          <a:prstGeom prst="rect">
            <a:avLst/>
          </a:prstGeom>
        </p:spPr>
      </p:pic>
      <p:sp>
        <p:nvSpPr>
          <p:cNvPr id="22" name="Rectangle 21">
            <a:extLst>
              <a:ext uri="{FF2B5EF4-FFF2-40B4-BE49-F238E27FC236}">
                <a16:creationId xmlns:a16="http://schemas.microsoft.com/office/drawing/2014/main" id="{41E0B96E-9B8C-4F77-BDBA-AEF11910B578}"/>
              </a:ext>
            </a:extLst>
          </p:cNvPr>
          <p:cNvSpPr/>
          <p:nvPr/>
        </p:nvSpPr>
        <p:spPr>
          <a:xfrm>
            <a:off x="3968494" y="4839618"/>
            <a:ext cx="2127505" cy="369332"/>
          </a:xfrm>
          <a:prstGeom prst="rect">
            <a:avLst/>
          </a:prstGeom>
        </p:spPr>
        <p:txBody>
          <a:bodyPr wrap="none">
            <a:spAutoFit/>
          </a:bodyPr>
          <a:lstStyle/>
          <a:p>
            <a:r>
              <a:rPr lang="sv-SE" dirty="0"/>
              <a:t>Example (2 qubits):</a:t>
            </a:r>
          </a:p>
        </p:txBody>
      </p:sp>
    </p:spTree>
    <p:extLst>
      <p:ext uri="{BB962C8B-B14F-4D97-AF65-F5344CB8AC3E}">
        <p14:creationId xmlns:p14="http://schemas.microsoft.com/office/powerpoint/2010/main" val="2539287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443E760-359F-42AA-B8E8-99A74FB14579}"/>
              </a:ext>
            </a:extLst>
          </p:cNvPr>
          <p:cNvSpPr/>
          <p:nvPr/>
        </p:nvSpPr>
        <p:spPr>
          <a:xfrm>
            <a:off x="4306502" y="1208170"/>
            <a:ext cx="671979" cy="369332"/>
          </a:xfrm>
          <a:prstGeom prst="rect">
            <a:avLst/>
          </a:prstGeom>
        </p:spPr>
        <p:txBody>
          <a:bodyPr wrap="none">
            <a:spAutoFit/>
          </a:bodyPr>
          <a:lstStyle/>
          <a:p>
            <a:r>
              <a:rPr lang="sv-SE" dirty="0"/>
              <a:t>QFT:</a:t>
            </a:r>
          </a:p>
        </p:txBody>
      </p:sp>
      <p:pic>
        <p:nvPicPr>
          <p:cNvPr id="24" name="Picture 23">
            <a:extLst>
              <a:ext uri="{FF2B5EF4-FFF2-40B4-BE49-F238E27FC236}">
                <a16:creationId xmlns:a16="http://schemas.microsoft.com/office/drawing/2014/main" id="{D1D1B2A8-2949-4D5F-9C9E-970F57089E4B}"/>
              </a:ext>
            </a:extLst>
          </p:cNvPr>
          <p:cNvPicPr>
            <a:picLocks noChangeAspect="1"/>
          </p:cNvPicPr>
          <p:nvPr/>
        </p:nvPicPr>
        <p:blipFill>
          <a:blip r:embed="rId3"/>
          <a:stretch>
            <a:fillRect/>
          </a:stretch>
        </p:blipFill>
        <p:spPr>
          <a:xfrm>
            <a:off x="4850779" y="910580"/>
            <a:ext cx="3465809" cy="963754"/>
          </a:xfrm>
          <a:prstGeom prst="rect">
            <a:avLst/>
          </a:prstGeom>
        </p:spPr>
      </p:pic>
      <p:sp>
        <p:nvSpPr>
          <p:cNvPr id="2" name="Title 1">
            <a:extLst>
              <a:ext uri="{FF2B5EF4-FFF2-40B4-BE49-F238E27FC236}">
                <a16:creationId xmlns:a16="http://schemas.microsoft.com/office/drawing/2014/main" id="{C8DB3995-495E-4A81-9F53-F6431B7CA1D5}"/>
              </a:ext>
            </a:extLst>
          </p:cNvPr>
          <p:cNvSpPr>
            <a:spLocks noGrp="1"/>
          </p:cNvSpPr>
          <p:nvPr>
            <p:ph type="title"/>
          </p:nvPr>
        </p:nvSpPr>
        <p:spPr>
          <a:xfrm>
            <a:off x="639416" y="345204"/>
            <a:ext cx="9789373" cy="1081088"/>
          </a:xfrm>
        </p:spPr>
        <p:txBody>
          <a:bodyPr/>
          <a:lstStyle/>
          <a:p>
            <a:r>
              <a:rPr lang="en-US" dirty="0"/>
              <a:t>Quantum Fourier Transform</a:t>
            </a:r>
          </a:p>
        </p:txBody>
      </p:sp>
      <p:sp>
        <p:nvSpPr>
          <p:cNvPr id="37" name="Arrow: Right 36">
            <a:extLst>
              <a:ext uri="{FF2B5EF4-FFF2-40B4-BE49-F238E27FC236}">
                <a16:creationId xmlns:a16="http://schemas.microsoft.com/office/drawing/2014/main" id="{FBF73B0A-73A1-45DD-9680-E84CF2AE1B83}"/>
              </a:ext>
            </a:extLst>
          </p:cNvPr>
          <p:cNvSpPr/>
          <p:nvPr/>
        </p:nvSpPr>
        <p:spPr bwMode="auto">
          <a:xfrm>
            <a:off x="8631757" y="2732686"/>
            <a:ext cx="457726" cy="315860"/>
          </a:xfrm>
          <a:prstGeom prst="rightArrow">
            <a:avLst/>
          </a:prstGeom>
          <a:noFill/>
          <a:ln w="28575" cap="flat" cmpd="sng" algn="ctr">
            <a:solidFill>
              <a:srgbClr val="242424"/>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sv-SE" sz="2000" b="0" i="0" u="none" strike="noStrike" cap="none" normalizeH="0" baseline="0" dirty="0" err="1">
              <a:ln>
                <a:noFill/>
              </a:ln>
              <a:solidFill>
                <a:schemeClr val="bg1"/>
              </a:solidFill>
              <a:effectLst/>
              <a:latin typeface="+mn-lt"/>
            </a:endParaRP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593807E-2D9E-4CBD-8C3B-DF58C7B31C72}"/>
                  </a:ext>
                </a:extLst>
              </p:cNvPr>
              <p:cNvSpPr txBox="1"/>
              <p:nvPr/>
            </p:nvSpPr>
            <p:spPr bwMode="auto">
              <a:xfrm>
                <a:off x="760571" y="2581307"/>
                <a:ext cx="2202582" cy="467239"/>
              </a:xfrm>
              <a:prstGeom prst="rect">
                <a:avLst/>
              </a:prstGeom>
              <a:noFill/>
              <a:ln w="9525">
                <a:noFill/>
                <a:miter lim="800000"/>
                <a:headEnd/>
                <a:tailEnd/>
              </a:ln>
            </p:spPr>
            <p:txBody>
              <a:bodyPr vert="horz" wrap="none" lIns="72000" tIns="36000" rIns="0" bIns="0" numCol="1" rtlCol="0" anchor="t" anchorCtr="0" compatLnSpc="1">
                <a:prstTxWarp prst="textNoShape">
                  <a:avLst/>
                </a:prstTxWarp>
                <a:spAutoFit/>
              </a:bodyPr>
              <a:lstStyle/>
              <a:p>
                <a:pPr>
                  <a:buClr>
                    <a:schemeClr val="tx1"/>
                  </a:buClr>
                </a:pPr>
                <a14:m>
                  <m:oMathPara xmlns:m="http://schemas.openxmlformats.org/officeDocument/2006/math">
                    <m:oMathParaPr>
                      <m:jc m:val="centerGroup"/>
                    </m:oMathParaPr>
                    <m:oMath xmlns:m="http://schemas.openxmlformats.org/officeDocument/2006/math">
                      <m:r>
                        <a:rPr lang="sv-SE" sz="2800" b="0" i="1" smtClean="0">
                          <a:latin typeface="Cambria Math" panose="02040503050406030204" pitchFamily="18" charset="0"/>
                        </a:rPr>
                        <m:t>|</m:t>
                      </m:r>
                      <m:d>
                        <m:dPr>
                          <m:begChr m:val=""/>
                          <m:endChr m:val="⟩"/>
                          <m:ctrlPr>
                            <a:rPr lang="sv-SE" sz="2800" b="0" i="1" smtClean="0">
                              <a:latin typeface="Cambria Math" panose="02040503050406030204" pitchFamily="18" charset="0"/>
                            </a:rPr>
                          </m:ctrlPr>
                        </m:dPr>
                        <m:e>
                          <m:sSub>
                            <m:sSubPr>
                              <m:ctrlPr>
                                <a:rPr lang="sv-SE" sz="2800" i="1">
                                  <a:latin typeface="Cambria Math" panose="02040503050406030204" pitchFamily="18" charset="0"/>
                                </a:rPr>
                              </m:ctrlPr>
                            </m:sSubPr>
                            <m:e>
                              <m:r>
                                <a:rPr lang="sv-SE" sz="2800" i="1">
                                  <a:latin typeface="Cambria Math" panose="02040503050406030204" pitchFamily="18" charset="0"/>
                                </a:rPr>
                                <m:t>𝑥</m:t>
                              </m:r>
                            </m:e>
                            <m:sub>
                              <m:r>
                                <a:rPr lang="sv-SE" sz="2800" b="0" i="1" smtClean="0">
                                  <a:latin typeface="Cambria Math" panose="02040503050406030204" pitchFamily="18" charset="0"/>
                                </a:rPr>
                                <m:t>1</m:t>
                              </m:r>
                            </m:sub>
                          </m:sSub>
                          <m:r>
                            <a:rPr lang="sv-SE" sz="2800" i="1">
                              <a:latin typeface="Cambria Math" panose="02040503050406030204" pitchFamily="18" charset="0"/>
                            </a:rPr>
                            <m:t>, </m:t>
                          </m:r>
                          <m:sSub>
                            <m:sSubPr>
                              <m:ctrlPr>
                                <a:rPr lang="sv-SE" sz="2800" i="1">
                                  <a:latin typeface="Cambria Math" panose="02040503050406030204" pitchFamily="18" charset="0"/>
                                </a:rPr>
                              </m:ctrlPr>
                            </m:sSubPr>
                            <m:e>
                              <m:r>
                                <a:rPr lang="sv-SE" sz="2800" i="1">
                                  <a:latin typeface="Cambria Math" panose="02040503050406030204" pitchFamily="18" charset="0"/>
                                </a:rPr>
                                <m:t>𝑥</m:t>
                              </m:r>
                            </m:e>
                            <m:sub>
                              <m:r>
                                <a:rPr lang="sv-SE" sz="2800" b="0" i="1" smtClean="0">
                                  <a:latin typeface="Cambria Math" panose="02040503050406030204" pitchFamily="18" charset="0"/>
                                </a:rPr>
                                <m:t>2</m:t>
                              </m:r>
                            </m:sub>
                          </m:sSub>
                          <m:r>
                            <a:rPr lang="sv-SE" sz="2800" i="1">
                              <a:latin typeface="Cambria Math" panose="02040503050406030204" pitchFamily="18" charset="0"/>
                            </a:rPr>
                            <m:t>, …, </m:t>
                          </m:r>
                          <m:sSub>
                            <m:sSubPr>
                              <m:ctrlPr>
                                <a:rPr lang="sv-SE" sz="2800" i="1">
                                  <a:latin typeface="Cambria Math" panose="02040503050406030204" pitchFamily="18" charset="0"/>
                                </a:rPr>
                              </m:ctrlPr>
                            </m:sSubPr>
                            <m:e>
                              <m:r>
                                <a:rPr lang="sv-SE" sz="2800" i="1">
                                  <a:latin typeface="Cambria Math" panose="02040503050406030204" pitchFamily="18" charset="0"/>
                                </a:rPr>
                                <m:t>𝑥</m:t>
                              </m:r>
                            </m:e>
                            <m:sub>
                              <m:r>
                                <a:rPr lang="sv-SE" sz="2800" i="1">
                                  <a:latin typeface="Cambria Math" panose="02040503050406030204" pitchFamily="18" charset="0"/>
                                </a:rPr>
                                <m:t>𝑛</m:t>
                              </m:r>
                            </m:sub>
                          </m:sSub>
                        </m:e>
                      </m:d>
                    </m:oMath>
                  </m:oMathPara>
                </a14:m>
                <a:endParaRPr lang="sv-SE" sz="2800" dirty="0" err="1"/>
              </a:p>
            </p:txBody>
          </p:sp>
        </mc:Choice>
        <mc:Fallback xmlns="">
          <p:sp>
            <p:nvSpPr>
              <p:cNvPr id="38" name="TextBox 37">
                <a:extLst>
                  <a:ext uri="{FF2B5EF4-FFF2-40B4-BE49-F238E27FC236}">
                    <a16:creationId xmlns:a16="http://schemas.microsoft.com/office/drawing/2014/main" id="{6593807E-2D9E-4CBD-8C3B-DF58C7B31C72}"/>
                  </a:ext>
                </a:extLst>
              </p:cNvPr>
              <p:cNvSpPr txBox="1">
                <a:spLocks noRot="1" noChangeAspect="1" noMove="1" noResize="1" noEditPoints="1" noAdjustHandles="1" noChangeArrowheads="1" noChangeShapeType="1" noTextEdit="1"/>
              </p:cNvSpPr>
              <p:nvPr/>
            </p:nvSpPr>
            <p:spPr bwMode="auto">
              <a:xfrm>
                <a:off x="760571" y="2581307"/>
                <a:ext cx="2202582" cy="467239"/>
              </a:xfrm>
              <a:prstGeom prst="rect">
                <a:avLst/>
              </a:prstGeom>
              <a:blipFill>
                <a:blip r:embed="rId4"/>
                <a:stretch>
                  <a:fillRect/>
                </a:stretch>
              </a:blipFill>
              <a:ln w="9525">
                <a:noFill/>
                <a:miter lim="800000"/>
                <a:headEnd/>
                <a:tailEnd/>
              </a:ln>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4823AB3-F94F-4AA2-80E9-A68B357652DE}"/>
                  </a:ext>
                </a:extLst>
              </p:cNvPr>
              <p:cNvSpPr txBox="1"/>
              <p:nvPr/>
            </p:nvSpPr>
            <p:spPr bwMode="auto">
              <a:xfrm>
                <a:off x="9027525" y="2541379"/>
                <a:ext cx="2188667" cy="467239"/>
              </a:xfrm>
              <a:prstGeom prst="rect">
                <a:avLst/>
              </a:prstGeom>
              <a:noFill/>
              <a:ln w="9525">
                <a:noFill/>
                <a:miter lim="800000"/>
                <a:headEnd/>
                <a:tailEnd/>
              </a:ln>
            </p:spPr>
            <p:txBody>
              <a:bodyPr vert="horz" wrap="none" lIns="72000" tIns="36000" rIns="0" bIns="0" numCol="1" rtlCol="0" anchor="t" anchorCtr="0" compatLnSpc="1">
                <a:prstTxWarp prst="textNoShape">
                  <a:avLst/>
                </a:prstTxWarp>
                <a:spAutoFit/>
              </a:bodyPr>
              <a:lstStyle/>
              <a:p>
                <a:pPr>
                  <a:buClr>
                    <a:schemeClr val="tx1"/>
                  </a:buClr>
                </a:pPr>
                <a14:m>
                  <m:oMathPara xmlns:m="http://schemas.openxmlformats.org/officeDocument/2006/math">
                    <m:oMathParaPr>
                      <m:jc m:val="centerGroup"/>
                    </m:oMathParaPr>
                    <m:oMath xmlns:m="http://schemas.openxmlformats.org/officeDocument/2006/math">
                      <m:r>
                        <a:rPr lang="sv-SE" sz="2800" b="0" i="1" smtClean="0">
                          <a:latin typeface="Cambria Math" panose="02040503050406030204" pitchFamily="18" charset="0"/>
                        </a:rPr>
                        <m:t>|</m:t>
                      </m:r>
                      <m:d>
                        <m:dPr>
                          <m:begChr m:val=""/>
                          <m:endChr m:val="⟩"/>
                          <m:ctrlPr>
                            <a:rPr lang="sv-SE" sz="2800" b="0" i="1" smtClean="0">
                              <a:latin typeface="Cambria Math" panose="02040503050406030204" pitchFamily="18" charset="0"/>
                            </a:rPr>
                          </m:ctrlPr>
                        </m:dPr>
                        <m:e>
                          <m:sSub>
                            <m:sSubPr>
                              <m:ctrlPr>
                                <a:rPr lang="sv-SE" sz="2800" i="1">
                                  <a:latin typeface="Cambria Math" panose="02040503050406030204" pitchFamily="18" charset="0"/>
                                </a:rPr>
                              </m:ctrlPr>
                            </m:sSubPr>
                            <m:e>
                              <m:r>
                                <a:rPr lang="sv-SE" sz="2800" b="0" i="1" smtClean="0">
                                  <a:latin typeface="Cambria Math" panose="02040503050406030204" pitchFamily="18" charset="0"/>
                                </a:rPr>
                                <m:t>𝑦</m:t>
                              </m:r>
                            </m:e>
                            <m:sub>
                              <m:r>
                                <a:rPr lang="sv-SE" sz="2800" b="0" i="1" smtClean="0">
                                  <a:latin typeface="Cambria Math" panose="02040503050406030204" pitchFamily="18" charset="0"/>
                                </a:rPr>
                                <m:t>1</m:t>
                              </m:r>
                            </m:sub>
                          </m:sSub>
                          <m:r>
                            <a:rPr lang="sv-SE" sz="2800" i="1">
                              <a:latin typeface="Cambria Math" panose="02040503050406030204" pitchFamily="18" charset="0"/>
                            </a:rPr>
                            <m:t>, </m:t>
                          </m:r>
                          <m:sSub>
                            <m:sSubPr>
                              <m:ctrlPr>
                                <a:rPr lang="sv-SE" sz="2800" i="1">
                                  <a:latin typeface="Cambria Math" panose="02040503050406030204" pitchFamily="18" charset="0"/>
                                </a:rPr>
                              </m:ctrlPr>
                            </m:sSubPr>
                            <m:e>
                              <m:r>
                                <a:rPr lang="sv-SE" sz="2800" b="0" i="1" smtClean="0">
                                  <a:latin typeface="Cambria Math" panose="02040503050406030204" pitchFamily="18" charset="0"/>
                                </a:rPr>
                                <m:t>𝑦</m:t>
                              </m:r>
                            </m:e>
                            <m:sub>
                              <m:r>
                                <a:rPr lang="sv-SE" sz="2800" b="0" i="1" smtClean="0">
                                  <a:latin typeface="Cambria Math" panose="02040503050406030204" pitchFamily="18" charset="0"/>
                                </a:rPr>
                                <m:t>2</m:t>
                              </m:r>
                            </m:sub>
                          </m:sSub>
                          <m:r>
                            <a:rPr lang="sv-SE" sz="2800" i="1">
                              <a:latin typeface="Cambria Math" panose="02040503050406030204" pitchFamily="18" charset="0"/>
                            </a:rPr>
                            <m:t>, …, </m:t>
                          </m:r>
                          <m:sSub>
                            <m:sSubPr>
                              <m:ctrlPr>
                                <a:rPr lang="sv-SE" sz="2800" i="1">
                                  <a:latin typeface="Cambria Math" panose="02040503050406030204" pitchFamily="18" charset="0"/>
                                </a:rPr>
                              </m:ctrlPr>
                            </m:sSubPr>
                            <m:e>
                              <m:r>
                                <a:rPr lang="sv-SE" sz="2800" b="0" i="1" smtClean="0">
                                  <a:latin typeface="Cambria Math" panose="02040503050406030204" pitchFamily="18" charset="0"/>
                                </a:rPr>
                                <m:t>𝑦</m:t>
                              </m:r>
                            </m:e>
                            <m:sub>
                              <m:r>
                                <a:rPr lang="sv-SE" sz="2800" i="1">
                                  <a:latin typeface="Cambria Math" panose="02040503050406030204" pitchFamily="18" charset="0"/>
                                </a:rPr>
                                <m:t>𝑛</m:t>
                              </m:r>
                            </m:sub>
                          </m:sSub>
                        </m:e>
                      </m:d>
                    </m:oMath>
                  </m:oMathPara>
                </a14:m>
                <a:endParaRPr lang="sv-SE" sz="2800" dirty="0" err="1"/>
              </a:p>
            </p:txBody>
          </p:sp>
        </mc:Choice>
        <mc:Fallback xmlns="">
          <p:sp>
            <p:nvSpPr>
              <p:cNvPr id="39" name="TextBox 38">
                <a:extLst>
                  <a:ext uri="{FF2B5EF4-FFF2-40B4-BE49-F238E27FC236}">
                    <a16:creationId xmlns:a16="http://schemas.microsoft.com/office/drawing/2014/main" id="{A4823AB3-F94F-4AA2-80E9-A68B357652DE}"/>
                  </a:ext>
                </a:extLst>
              </p:cNvPr>
              <p:cNvSpPr txBox="1">
                <a:spLocks noRot="1" noChangeAspect="1" noMove="1" noResize="1" noEditPoints="1" noAdjustHandles="1" noChangeArrowheads="1" noChangeShapeType="1" noTextEdit="1"/>
              </p:cNvSpPr>
              <p:nvPr/>
            </p:nvSpPr>
            <p:spPr bwMode="auto">
              <a:xfrm>
                <a:off x="9027525" y="2541379"/>
                <a:ext cx="2188667" cy="467239"/>
              </a:xfrm>
              <a:prstGeom prst="rect">
                <a:avLst/>
              </a:prstGeom>
              <a:blipFill>
                <a:blip r:embed="rId5"/>
                <a:stretch>
                  <a:fillRect/>
                </a:stretch>
              </a:blipFill>
              <a:ln w="9525">
                <a:noFill/>
                <a:miter lim="800000"/>
                <a:headEnd/>
                <a:tailEnd/>
              </a:ln>
            </p:spPr>
            <p:txBody>
              <a:bodyPr/>
              <a:lstStyle/>
              <a:p>
                <a:r>
                  <a:rPr lang="sv-SE">
                    <a:noFill/>
                  </a:rPr>
                  <a:t> </a:t>
                </a:r>
              </a:p>
            </p:txBody>
          </p:sp>
        </mc:Fallback>
      </mc:AlternateContent>
      <p:sp>
        <p:nvSpPr>
          <p:cNvPr id="40" name="Right Brace 39">
            <a:extLst>
              <a:ext uri="{FF2B5EF4-FFF2-40B4-BE49-F238E27FC236}">
                <a16:creationId xmlns:a16="http://schemas.microsoft.com/office/drawing/2014/main" id="{84826A7B-CB10-4668-8E61-89F7ABE89BA9}"/>
              </a:ext>
            </a:extLst>
          </p:cNvPr>
          <p:cNvSpPr/>
          <p:nvPr/>
        </p:nvSpPr>
        <p:spPr bwMode="auto">
          <a:xfrm rot="5400000">
            <a:off x="1722246" y="2350439"/>
            <a:ext cx="384721" cy="1943600"/>
          </a:xfrm>
          <a:prstGeom prst="rightBrace">
            <a:avLst/>
          </a:prstGeom>
          <a:noFill/>
          <a:ln w="19050" cap="flat" cmpd="sng" algn="ctr">
            <a:solidFill>
              <a:schemeClr val="tx1"/>
            </a:solidFill>
            <a:prstDash val="solid"/>
            <a:round/>
            <a:headEnd type="none" w="med" len="med"/>
            <a:tailEnd type="none"/>
          </a:ln>
          <a:effectLst/>
        </p:spPr>
        <p:txBody>
          <a:bodyPr rtlCol="0" anchor="ctr"/>
          <a:lstStyle/>
          <a:p>
            <a:pPr algn="ctr"/>
            <a:endParaRPr lang="sv-SE"/>
          </a:p>
        </p:txBody>
      </p:sp>
      <p:sp>
        <p:nvSpPr>
          <p:cNvPr id="41" name="Right Brace 40">
            <a:extLst>
              <a:ext uri="{FF2B5EF4-FFF2-40B4-BE49-F238E27FC236}">
                <a16:creationId xmlns:a16="http://schemas.microsoft.com/office/drawing/2014/main" id="{D387971B-213F-4AEE-A664-2CC43C7FAB33}"/>
              </a:ext>
            </a:extLst>
          </p:cNvPr>
          <p:cNvSpPr/>
          <p:nvPr/>
        </p:nvSpPr>
        <p:spPr bwMode="auto">
          <a:xfrm rot="5400000">
            <a:off x="9937295" y="2397042"/>
            <a:ext cx="422408" cy="1838171"/>
          </a:xfrm>
          <a:prstGeom prst="rightBrace">
            <a:avLst/>
          </a:prstGeom>
          <a:noFill/>
          <a:ln w="19050" cap="flat" cmpd="sng" algn="ctr">
            <a:solidFill>
              <a:schemeClr val="tx1"/>
            </a:solidFill>
            <a:prstDash val="solid"/>
            <a:round/>
            <a:headEnd type="none" w="med" len="med"/>
            <a:tailEnd type="none"/>
          </a:ln>
          <a:effectLst/>
        </p:spPr>
        <p:txBody>
          <a:bodyPr rtlCol="0" anchor="ctr"/>
          <a:lstStyle/>
          <a:p>
            <a:pPr algn="ctr"/>
            <a:endParaRPr lang="sv-SE"/>
          </a:p>
        </p:txBody>
      </p:sp>
      <p:sp>
        <p:nvSpPr>
          <p:cNvPr id="43" name="Rectangle 42">
            <a:extLst>
              <a:ext uri="{FF2B5EF4-FFF2-40B4-BE49-F238E27FC236}">
                <a16:creationId xmlns:a16="http://schemas.microsoft.com/office/drawing/2014/main" id="{114491EB-723C-44E2-BEDC-F02A317D8A61}"/>
              </a:ext>
            </a:extLst>
          </p:cNvPr>
          <p:cNvSpPr/>
          <p:nvPr/>
        </p:nvSpPr>
        <p:spPr>
          <a:xfrm>
            <a:off x="9813011" y="3538377"/>
            <a:ext cx="1122423" cy="369332"/>
          </a:xfrm>
          <a:prstGeom prst="rect">
            <a:avLst/>
          </a:prstGeom>
        </p:spPr>
        <p:txBody>
          <a:bodyPr wrap="none">
            <a:spAutoFit/>
          </a:bodyPr>
          <a:lstStyle/>
          <a:p>
            <a:r>
              <a:rPr lang="sv-SE" dirty="0"/>
              <a:t>Length: n</a:t>
            </a:r>
          </a:p>
        </p:txBody>
      </p:sp>
      <p:sp>
        <p:nvSpPr>
          <p:cNvPr id="44" name="Arrow: Right 43">
            <a:extLst>
              <a:ext uri="{FF2B5EF4-FFF2-40B4-BE49-F238E27FC236}">
                <a16:creationId xmlns:a16="http://schemas.microsoft.com/office/drawing/2014/main" id="{5AE03ABE-0BD6-49E5-8181-F16784E089A1}"/>
              </a:ext>
            </a:extLst>
          </p:cNvPr>
          <p:cNvSpPr/>
          <p:nvPr/>
        </p:nvSpPr>
        <p:spPr bwMode="auto">
          <a:xfrm>
            <a:off x="3210595" y="2732686"/>
            <a:ext cx="457726" cy="315860"/>
          </a:xfrm>
          <a:prstGeom prst="rightArrow">
            <a:avLst/>
          </a:prstGeom>
          <a:noFill/>
          <a:ln w="28575" cap="flat" cmpd="sng" algn="ctr">
            <a:solidFill>
              <a:srgbClr val="242424"/>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sv-SE" sz="2000" b="0" i="0" u="none" strike="noStrike" cap="none" normalizeH="0" baseline="0" dirty="0" err="1">
              <a:ln>
                <a:noFill/>
              </a:ln>
              <a:solidFill>
                <a:schemeClr val="bg1"/>
              </a:solidFill>
              <a:effectLst/>
              <a:latin typeface="+mn-lt"/>
            </a:endParaRPr>
          </a:p>
        </p:txBody>
      </p:sp>
      <p:sp>
        <p:nvSpPr>
          <p:cNvPr id="17" name="Rectangle 16">
            <a:extLst>
              <a:ext uri="{FF2B5EF4-FFF2-40B4-BE49-F238E27FC236}">
                <a16:creationId xmlns:a16="http://schemas.microsoft.com/office/drawing/2014/main" id="{98D9D98D-237C-48DD-AA06-4CFD64FF705E}"/>
              </a:ext>
            </a:extLst>
          </p:cNvPr>
          <p:cNvSpPr/>
          <p:nvPr/>
        </p:nvSpPr>
        <p:spPr>
          <a:xfrm>
            <a:off x="1353396" y="3595932"/>
            <a:ext cx="1122423" cy="369332"/>
          </a:xfrm>
          <a:prstGeom prst="rect">
            <a:avLst/>
          </a:prstGeom>
        </p:spPr>
        <p:txBody>
          <a:bodyPr wrap="none">
            <a:spAutoFit/>
          </a:bodyPr>
          <a:lstStyle/>
          <a:p>
            <a:r>
              <a:rPr lang="sv-SE" dirty="0"/>
              <a:t>Length: n</a:t>
            </a:r>
          </a:p>
        </p:txBody>
      </p:sp>
      <p:pic>
        <p:nvPicPr>
          <p:cNvPr id="3" name="Picture 2">
            <a:extLst>
              <a:ext uri="{FF2B5EF4-FFF2-40B4-BE49-F238E27FC236}">
                <a16:creationId xmlns:a16="http://schemas.microsoft.com/office/drawing/2014/main" id="{B75822CB-AEB3-4029-8DAD-EDD320B866BC}"/>
              </a:ext>
            </a:extLst>
          </p:cNvPr>
          <p:cNvPicPr>
            <a:picLocks noChangeAspect="1"/>
          </p:cNvPicPr>
          <p:nvPr/>
        </p:nvPicPr>
        <p:blipFill>
          <a:blip r:embed="rId6"/>
          <a:stretch>
            <a:fillRect/>
          </a:stretch>
        </p:blipFill>
        <p:spPr>
          <a:xfrm>
            <a:off x="3697016" y="1874334"/>
            <a:ext cx="4797968" cy="2115495"/>
          </a:xfrm>
          <a:prstGeom prst="rect">
            <a:avLst/>
          </a:prstGeom>
        </p:spPr>
      </p:pic>
      <p:sp>
        <p:nvSpPr>
          <p:cNvPr id="25" name="Rectangle 24">
            <a:extLst>
              <a:ext uri="{FF2B5EF4-FFF2-40B4-BE49-F238E27FC236}">
                <a16:creationId xmlns:a16="http://schemas.microsoft.com/office/drawing/2014/main" id="{92A6E864-829D-4D61-9E4A-ACC2BB9D65E0}"/>
              </a:ext>
            </a:extLst>
          </p:cNvPr>
          <p:cNvSpPr/>
          <p:nvPr/>
        </p:nvSpPr>
        <p:spPr>
          <a:xfrm>
            <a:off x="6507644" y="6457416"/>
            <a:ext cx="5564344" cy="307777"/>
          </a:xfrm>
          <a:prstGeom prst="rect">
            <a:avLst/>
          </a:prstGeom>
        </p:spPr>
        <p:txBody>
          <a:bodyPr wrap="none">
            <a:spAutoFit/>
          </a:bodyPr>
          <a:lstStyle/>
          <a:p>
            <a:r>
              <a:rPr lang="sv-SE" sz="1400" i="1" dirty="0">
                <a:solidFill>
                  <a:srgbClr val="00B050"/>
                </a:solidFill>
              </a:rPr>
              <a:t>Picture: https://www.wikiwand.com/en/Quantum_Fourier_transform</a:t>
            </a:r>
          </a:p>
        </p:txBody>
      </p:sp>
      <p:sp>
        <p:nvSpPr>
          <p:cNvPr id="26" name="Rectangle 25">
            <a:extLst>
              <a:ext uri="{FF2B5EF4-FFF2-40B4-BE49-F238E27FC236}">
                <a16:creationId xmlns:a16="http://schemas.microsoft.com/office/drawing/2014/main" id="{7C0AA5E8-40E0-40AE-A37F-6232C7357BA0}"/>
              </a:ext>
            </a:extLst>
          </p:cNvPr>
          <p:cNvSpPr/>
          <p:nvPr/>
        </p:nvSpPr>
        <p:spPr>
          <a:xfrm>
            <a:off x="4581659" y="4013879"/>
            <a:ext cx="3493332" cy="461665"/>
          </a:xfrm>
          <a:prstGeom prst="rect">
            <a:avLst/>
          </a:prstGeom>
        </p:spPr>
        <p:txBody>
          <a:bodyPr wrap="square">
            <a:spAutoFit/>
          </a:bodyPr>
          <a:lstStyle/>
          <a:p>
            <a:r>
              <a:rPr lang="sv-SE" sz="2400" dirty="0"/>
              <a:t>Quantum circuit for QFT</a:t>
            </a:r>
          </a:p>
        </p:txBody>
      </p:sp>
    </p:spTree>
    <p:extLst>
      <p:ext uri="{BB962C8B-B14F-4D97-AF65-F5344CB8AC3E}">
        <p14:creationId xmlns:p14="http://schemas.microsoft.com/office/powerpoint/2010/main" val="3248231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B3995-495E-4A81-9F53-F6431B7CA1D5}"/>
              </a:ext>
            </a:extLst>
          </p:cNvPr>
          <p:cNvSpPr>
            <a:spLocks noGrp="1"/>
          </p:cNvSpPr>
          <p:nvPr>
            <p:ph type="title"/>
          </p:nvPr>
        </p:nvSpPr>
        <p:spPr>
          <a:xfrm>
            <a:off x="639416" y="345204"/>
            <a:ext cx="9789373" cy="1081088"/>
          </a:xfrm>
        </p:spPr>
        <p:txBody>
          <a:bodyPr/>
          <a:lstStyle/>
          <a:p>
            <a:r>
              <a:rPr lang="en-US" dirty="0"/>
              <a:t>Quantum Fourier Transform</a:t>
            </a:r>
          </a:p>
        </p:txBody>
      </p:sp>
      <p:pic>
        <p:nvPicPr>
          <p:cNvPr id="3" name="Picture 2">
            <a:extLst>
              <a:ext uri="{FF2B5EF4-FFF2-40B4-BE49-F238E27FC236}">
                <a16:creationId xmlns:a16="http://schemas.microsoft.com/office/drawing/2014/main" id="{B75822CB-AEB3-4029-8DAD-EDD320B866BC}"/>
              </a:ext>
            </a:extLst>
          </p:cNvPr>
          <p:cNvPicPr>
            <a:picLocks noChangeAspect="1"/>
          </p:cNvPicPr>
          <p:nvPr/>
        </p:nvPicPr>
        <p:blipFill>
          <a:blip r:embed="rId3"/>
          <a:stretch>
            <a:fillRect/>
          </a:stretch>
        </p:blipFill>
        <p:spPr>
          <a:xfrm>
            <a:off x="3697016" y="1874334"/>
            <a:ext cx="4797968" cy="2115495"/>
          </a:xfrm>
          <a:prstGeom prst="rect">
            <a:avLst/>
          </a:prstGeom>
        </p:spPr>
      </p:pic>
      <p:sp>
        <p:nvSpPr>
          <p:cNvPr id="25" name="Rectangle 24">
            <a:extLst>
              <a:ext uri="{FF2B5EF4-FFF2-40B4-BE49-F238E27FC236}">
                <a16:creationId xmlns:a16="http://schemas.microsoft.com/office/drawing/2014/main" id="{92A6E864-829D-4D61-9E4A-ACC2BB9D65E0}"/>
              </a:ext>
            </a:extLst>
          </p:cNvPr>
          <p:cNvSpPr/>
          <p:nvPr/>
        </p:nvSpPr>
        <p:spPr>
          <a:xfrm>
            <a:off x="6627656" y="6505372"/>
            <a:ext cx="5564344" cy="307777"/>
          </a:xfrm>
          <a:prstGeom prst="rect">
            <a:avLst/>
          </a:prstGeom>
        </p:spPr>
        <p:txBody>
          <a:bodyPr wrap="none">
            <a:spAutoFit/>
          </a:bodyPr>
          <a:lstStyle/>
          <a:p>
            <a:r>
              <a:rPr lang="sv-SE" sz="1400" i="1" dirty="0">
                <a:solidFill>
                  <a:srgbClr val="00B050"/>
                </a:solidFill>
              </a:rPr>
              <a:t>Picture: https://www.wikiwand.com/en/Quantum_Fourier_transform</a:t>
            </a:r>
          </a:p>
        </p:txBody>
      </p:sp>
      <p:sp>
        <p:nvSpPr>
          <p:cNvPr id="26" name="Rectangle 25">
            <a:extLst>
              <a:ext uri="{FF2B5EF4-FFF2-40B4-BE49-F238E27FC236}">
                <a16:creationId xmlns:a16="http://schemas.microsoft.com/office/drawing/2014/main" id="{7C0AA5E8-40E0-40AE-A37F-6232C7357BA0}"/>
              </a:ext>
            </a:extLst>
          </p:cNvPr>
          <p:cNvSpPr/>
          <p:nvPr/>
        </p:nvSpPr>
        <p:spPr>
          <a:xfrm>
            <a:off x="4606673" y="1310436"/>
            <a:ext cx="3493332" cy="461665"/>
          </a:xfrm>
          <a:prstGeom prst="rect">
            <a:avLst/>
          </a:prstGeom>
        </p:spPr>
        <p:txBody>
          <a:bodyPr wrap="square">
            <a:spAutoFit/>
          </a:bodyPr>
          <a:lstStyle/>
          <a:p>
            <a:r>
              <a:rPr lang="sv-SE" sz="2400" dirty="0"/>
              <a:t>Quantum circuit for QFT</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FED44A3-78B3-4D6D-8B96-4B83C2F8E67C}"/>
                  </a:ext>
                </a:extLst>
              </p:cNvPr>
              <p:cNvSpPr txBox="1"/>
              <p:nvPr/>
            </p:nvSpPr>
            <p:spPr bwMode="auto">
              <a:xfrm>
                <a:off x="8447278" y="1931843"/>
                <a:ext cx="336985" cy="221018"/>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a:buClr>
                    <a:schemeClr val="tx1"/>
                  </a:buClr>
                </a:pPr>
                <a14:m>
                  <m:oMathPara xmlns:m="http://schemas.openxmlformats.org/officeDocument/2006/math">
                    <m:oMathParaPr>
                      <m:jc m:val="centerGroup"/>
                    </m:oMathParaPr>
                    <m:oMath xmlns:m="http://schemas.openxmlformats.org/officeDocument/2006/math">
                      <m:r>
                        <a:rPr lang="sv-SE" sz="1200" b="0" i="1" smtClean="0">
                          <a:latin typeface="Cambria Math" panose="02040503050406030204" pitchFamily="18" charset="0"/>
                        </a:rPr>
                        <m:t>|</m:t>
                      </m:r>
                      <m:d>
                        <m:dPr>
                          <m:begChr m:val=""/>
                          <m:endChr m:val="⟩"/>
                          <m:ctrlPr>
                            <a:rPr lang="sv-SE" sz="1200" b="0" i="1" smtClean="0">
                              <a:latin typeface="Cambria Math" panose="02040503050406030204" pitchFamily="18" charset="0"/>
                            </a:rPr>
                          </m:ctrlPr>
                        </m:dPr>
                        <m:e>
                          <m:sSub>
                            <m:sSubPr>
                              <m:ctrlPr>
                                <a:rPr lang="sv-SE" sz="1200" i="1">
                                  <a:latin typeface="Cambria Math" panose="02040503050406030204" pitchFamily="18" charset="0"/>
                                </a:rPr>
                              </m:ctrlPr>
                            </m:sSubPr>
                            <m:e>
                              <m:r>
                                <a:rPr lang="sv-SE" sz="1200" b="0" i="1" smtClean="0">
                                  <a:latin typeface="Cambria Math" panose="02040503050406030204" pitchFamily="18" charset="0"/>
                                </a:rPr>
                                <m:t>𝑦</m:t>
                              </m:r>
                            </m:e>
                            <m:sub>
                              <m:r>
                                <a:rPr lang="sv-SE" sz="1200" b="0" i="1" smtClean="0">
                                  <a:latin typeface="Cambria Math" panose="02040503050406030204" pitchFamily="18" charset="0"/>
                                </a:rPr>
                                <m:t>1</m:t>
                              </m:r>
                            </m:sub>
                          </m:sSub>
                        </m:e>
                      </m:d>
                    </m:oMath>
                  </m:oMathPara>
                </a14:m>
                <a:endParaRPr lang="sv-SE" sz="2800" dirty="0" err="1"/>
              </a:p>
            </p:txBody>
          </p:sp>
        </mc:Choice>
        <mc:Fallback xmlns="">
          <p:sp>
            <p:nvSpPr>
              <p:cNvPr id="16" name="TextBox 15">
                <a:extLst>
                  <a:ext uri="{FF2B5EF4-FFF2-40B4-BE49-F238E27FC236}">
                    <a16:creationId xmlns:a16="http://schemas.microsoft.com/office/drawing/2014/main" id="{4FED44A3-78B3-4D6D-8B96-4B83C2F8E67C}"/>
                  </a:ext>
                </a:extLst>
              </p:cNvPr>
              <p:cNvSpPr txBox="1">
                <a:spLocks noRot="1" noChangeAspect="1" noMove="1" noResize="1" noEditPoints="1" noAdjustHandles="1" noChangeArrowheads="1" noChangeShapeType="1" noTextEdit="1"/>
              </p:cNvSpPr>
              <p:nvPr/>
            </p:nvSpPr>
            <p:spPr bwMode="auto">
              <a:xfrm>
                <a:off x="8447278" y="1931843"/>
                <a:ext cx="336985" cy="221018"/>
              </a:xfrm>
              <a:prstGeom prst="rect">
                <a:avLst/>
              </a:prstGeom>
              <a:blipFill>
                <a:blip r:embed="rId4"/>
                <a:stretch>
                  <a:fillRect l="-3636" t="-127778" r="-116364" b="-222222"/>
                </a:stretch>
              </a:blipFill>
              <a:ln w="9525">
                <a:noFill/>
                <a:miter lim="800000"/>
                <a:headEnd/>
                <a:tailEnd/>
              </a:ln>
            </p:spPr>
            <p:txBody>
              <a:bodyPr/>
              <a:lstStyle/>
              <a:p>
                <a:r>
                  <a:rPr lang="sv-SE">
                    <a:noFill/>
                  </a:rPr>
                  <a:t> </a:t>
                </a:r>
              </a:p>
            </p:txBody>
          </p:sp>
        </mc:Fallback>
      </mc:AlternateContent>
      <p:sp>
        <p:nvSpPr>
          <p:cNvPr id="18" name="Rectangle: Rounded Corners 17">
            <a:extLst>
              <a:ext uri="{FF2B5EF4-FFF2-40B4-BE49-F238E27FC236}">
                <a16:creationId xmlns:a16="http://schemas.microsoft.com/office/drawing/2014/main" id="{1FDC38E8-A3C4-4D66-845A-02975B498376}"/>
              </a:ext>
            </a:extLst>
          </p:cNvPr>
          <p:cNvSpPr/>
          <p:nvPr/>
        </p:nvSpPr>
        <p:spPr>
          <a:xfrm>
            <a:off x="4465742" y="1831919"/>
            <a:ext cx="425463" cy="463650"/>
          </a:xfrm>
          <a:prstGeom prst="roundRect">
            <a:avLst/>
          </a:prstGeom>
          <a:solidFill>
            <a:srgbClr val="8FAADC">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 name="Rectangle: Rounded Corners 18">
            <a:extLst>
              <a:ext uri="{FF2B5EF4-FFF2-40B4-BE49-F238E27FC236}">
                <a16:creationId xmlns:a16="http://schemas.microsoft.com/office/drawing/2014/main" id="{E80D914D-0A83-40AB-9940-EFD31CE291D7}"/>
              </a:ext>
            </a:extLst>
          </p:cNvPr>
          <p:cNvSpPr/>
          <p:nvPr/>
        </p:nvSpPr>
        <p:spPr>
          <a:xfrm>
            <a:off x="6205836" y="2189372"/>
            <a:ext cx="425463" cy="463650"/>
          </a:xfrm>
          <a:prstGeom prst="roundRect">
            <a:avLst/>
          </a:prstGeom>
          <a:solidFill>
            <a:srgbClr val="8FAADC">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 name="Rectangle: Rounded Corners 19">
            <a:extLst>
              <a:ext uri="{FF2B5EF4-FFF2-40B4-BE49-F238E27FC236}">
                <a16:creationId xmlns:a16="http://schemas.microsoft.com/office/drawing/2014/main" id="{3A03CBB2-C452-45BB-B64F-E69B5A2E09BB}"/>
              </a:ext>
            </a:extLst>
          </p:cNvPr>
          <p:cNvSpPr/>
          <p:nvPr/>
        </p:nvSpPr>
        <p:spPr>
          <a:xfrm>
            <a:off x="7271170" y="3252192"/>
            <a:ext cx="425463" cy="463650"/>
          </a:xfrm>
          <a:prstGeom prst="roundRect">
            <a:avLst/>
          </a:prstGeom>
          <a:solidFill>
            <a:srgbClr val="8FAADC">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Rounded Corners 20">
            <a:extLst>
              <a:ext uri="{FF2B5EF4-FFF2-40B4-BE49-F238E27FC236}">
                <a16:creationId xmlns:a16="http://schemas.microsoft.com/office/drawing/2014/main" id="{372ED27B-13F7-4F2C-93A0-DA4E78896BF4}"/>
              </a:ext>
            </a:extLst>
          </p:cNvPr>
          <p:cNvSpPr/>
          <p:nvPr/>
        </p:nvSpPr>
        <p:spPr>
          <a:xfrm>
            <a:off x="7991666" y="3605141"/>
            <a:ext cx="425463" cy="463650"/>
          </a:xfrm>
          <a:prstGeom prst="roundRect">
            <a:avLst/>
          </a:prstGeom>
          <a:solidFill>
            <a:srgbClr val="8FAADC">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2" name="Straight Arrow Connector 21">
            <a:extLst>
              <a:ext uri="{FF2B5EF4-FFF2-40B4-BE49-F238E27FC236}">
                <a16:creationId xmlns:a16="http://schemas.microsoft.com/office/drawing/2014/main" id="{D9A95DD0-FECF-4FB3-8E29-BB756CBBAE64}"/>
              </a:ext>
            </a:extLst>
          </p:cNvPr>
          <p:cNvCxnSpPr>
            <a:cxnSpLocks/>
          </p:cNvCxnSpPr>
          <p:nvPr/>
        </p:nvCxnSpPr>
        <p:spPr>
          <a:xfrm flipH="1">
            <a:off x="4243870" y="2711724"/>
            <a:ext cx="2163225" cy="1957647"/>
          </a:xfrm>
          <a:prstGeom prst="straightConnector1">
            <a:avLst/>
          </a:prstGeom>
          <a:ln>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F299A1C-51A0-47D1-94AB-66D8091CA4CF}"/>
              </a:ext>
            </a:extLst>
          </p:cNvPr>
          <p:cNvCxnSpPr>
            <a:cxnSpLocks/>
          </p:cNvCxnSpPr>
          <p:nvPr/>
        </p:nvCxnSpPr>
        <p:spPr>
          <a:xfrm flipH="1">
            <a:off x="3777497" y="2332145"/>
            <a:ext cx="837221" cy="2307702"/>
          </a:xfrm>
          <a:prstGeom prst="straightConnector1">
            <a:avLst/>
          </a:prstGeom>
          <a:ln>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9A158F9-925E-4870-AA55-FA0FA4CE2E4B}"/>
              </a:ext>
            </a:extLst>
          </p:cNvPr>
          <p:cNvCxnSpPr>
            <a:cxnSpLocks/>
          </p:cNvCxnSpPr>
          <p:nvPr/>
        </p:nvCxnSpPr>
        <p:spPr>
          <a:xfrm flipH="1">
            <a:off x="5228272" y="3927944"/>
            <a:ext cx="2685539" cy="735858"/>
          </a:xfrm>
          <a:prstGeom prst="straightConnector1">
            <a:avLst/>
          </a:prstGeom>
          <a:ln>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F0172165-D9B7-4F6D-971D-AA29DDD51451}"/>
              </a:ext>
            </a:extLst>
          </p:cNvPr>
          <p:cNvSpPr/>
          <p:nvPr/>
        </p:nvSpPr>
        <p:spPr>
          <a:xfrm>
            <a:off x="4916774" y="1907279"/>
            <a:ext cx="1289062" cy="336436"/>
          </a:xfrm>
          <a:prstGeom prst="roundRect">
            <a:avLst/>
          </a:prstGeom>
          <a:solidFill>
            <a:srgbClr val="92D050">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0" name="Rectangle: Rounded Corners 29">
            <a:extLst>
              <a:ext uri="{FF2B5EF4-FFF2-40B4-BE49-F238E27FC236}">
                <a16:creationId xmlns:a16="http://schemas.microsoft.com/office/drawing/2014/main" id="{13155864-A34E-41C6-8639-6E5B2388B8A5}"/>
              </a:ext>
            </a:extLst>
          </p:cNvPr>
          <p:cNvSpPr/>
          <p:nvPr/>
        </p:nvSpPr>
        <p:spPr>
          <a:xfrm>
            <a:off x="6652209" y="2251427"/>
            <a:ext cx="293349" cy="336436"/>
          </a:xfrm>
          <a:prstGeom prst="roundRect">
            <a:avLst/>
          </a:prstGeom>
          <a:solidFill>
            <a:srgbClr val="92D050">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1" name="Rectangle: Rounded Corners 30">
            <a:extLst>
              <a:ext uri="{FF2B5EF4-FFF2-40B4-BE49-F238E27FC236}">
                <a16:creationId xmlns:a16="http://schemas.microsoft.com/office/drawing/2014/main" id="{E3EB6064-BE83-4C33-BED1-055994AAEBF5}"/>
              </a:ext>
            </a:extLst>
          </p:cNvPr>
          <p:cNvSpPr/>
          <p:nvPr/>
        </p:nvSpPr>
        <p:spPr>
          <a:xfrm>
            <a:off x="7721094" y="3312726"/>
            <a:ext cx="257191" cy="336436"/>
          </a:xfrm>
          <a:prstGeom prst="roundRect">
            <a:avLst/>
          </a:prstGeom>
          <a:solidFill>
            <a:srgbClr val="92D050">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32" name="Straight Arrow Connector 31">
            <a:extLst>
              <a:ext uri="{FF2B5EF4-FFF2-40B4-BE49-F238E27FC236}">
                <a16:creationId xmlns:a16="http://schemas.microsoft.com/office/drawing/2014/main" id="{A8894242-F7EC-44E0-8393-6532D608C828}"/>
              </a:ext>
            </a:extLst>
          </p:cNvPr>
          <p:cNvCxnSpPr>
            <a:cxnSpLocks/>
          </p:cNvCxnSpPr>
          <p:nvPr/>
        </p:nvCxnSpPr>
        <p:spPr>
          <a:xfrm>
            <a:off x="5650048" y="2306316"/>
            <a:ext cx="1526220" cy="238942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241719A-403B-4058-92D6-703FE50E226D}"/>
              </a:ext>
            </a:extLst>
          </p:cNvPr>
          <p:cNvCxnSpPr>
            <a:cxnSpLocks/>
          </p:cNvCxnSpPr>
          <p:nvPr/>
        </p:nvCxnSpPr>
        <p:spPr>
          <a:xfrm flipH="1">
            <a:off x="4812026" y="3649162"/>
            <a:ext cx="2378429" cy="1014640"/>
          </a:xfrm>
          <a:prstGeom prst="straightConnector1">
            <a:avLst/>
          </a:prstGeom>
          <a:ln>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3ECF6C6-4CB9-4797-9418-E70A81640BBB}"/>
              </a:ext>
            </a:extLst>
          </p:cNvPr>
          <p:cNvCxnSpPr>
            <a:cxnSpLocks/>
          </p:cNvCxnSpPr>
          <p:nvPr/>
        </p:nvCxnSpPr>
        <p:spPr>
          <a:xfrm>
            <a:off x="6862615" y="2642752"/>
            <a:ext cx="551953" cy="2060112"/>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DF188D0-0B2A-42FD-92BE-F74C0D995ABC}"/>
              </a:ext>
            </a:extLst>
          </p:cNvPr>
          <p:cNvCxnSpPr>
            <a:cxnSpLocks/>
          </p:cNvCxnSpPr>
          <p:nvPr/>
        </p:nvCxnSpPr>
        <p:spPr>
          <a:xfrm flipH="1">
            <a:off x="7592331" y="3673777"/>
            <a:ext cx="172999" cy="1021959"/>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6BCD761F-656D-4347-9412-F249A136320A}"/>
              </a:ext>
            </a:extLst>
          </p:cNvPr>
          <p:cNvSpPr txBox="1"/>
          <p:nvPr/>
        </p:nvSpPr>
        <p:spPr>
          <a:xfrm>
            <a:off x="6463326" y="4777141"/>
            <a:ext cx="2307464" cy="276999"/>
          </a:xfrm>
          <a:prstGeom prst="rect">
            <a:avLst/>
          </a:prstGeom>
          <a:noFill/>
        </p:spPr>
        <p:txBody>
          <a:bodyPr wrap="square" lIns="0" tIns="0" rIns="0" bIns="0" rtlCol="0">
            <a:spAutoFit/>
          </a:bodyPr>
          <a:lstStyle/>
          <a:p>
            <a:r>
              <a:rPr lang="sv-SE" dirty="0">
                <a:solidFill>
                  <a:schemeClr val="accent2">
                    <a:lumMod val="75000"/>
                  </a:schemeClr>
                </a:solidFill>
              </a:rPr>
              <a:t>Controlled phase gate</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2589BF9F-116B-4C55-BEF6-DCE0496D89DD}"/>
                  </a:ext>
                </a:extLst>
              </p:cNvPr>
              <p:cNvSpPr txBox="1"/>
              <p:nvPr/>
            </p:nvSpPr>
            <p:spPr bwMode="auto">
              <a:xfrm>
                <a:off x="8459045" y="2306316"/>
                <a:ext cx="336985" cy="221018"/>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a:buClr>
                    <a:schemeClr val="tx1"/>
                  </a:buClr>
                </a:pPr>
                <a14:m>
                  <m:oMathPara xmlns:m="http://schemas.openxmlformats.org/officeDocument/2006/math">
                    <m:oMathParaPr>
                      <m:jc m:val="centerGroup"/>
                    </m:oMathParaPr>
                    <m:oMath xmlns:m="http://schemas.openxmlformats.org/officeDocument/2006/math">
                      <m:r>
                        <a:rPr lang="sv-SE" sz="1200" b="0" i="1" smtClean="0">
                          <a:latin typeface="Cambria Math" panose="02040503050406030204" pitchFamily="18" charset="0"/>
                        </a:rPr>
                        <m:t>|</m:t>
                      </m:r>
                      <m:d>
                        <m:dPr>
                          <m:begChr m:val=""/>
                          <m:endChr m:val="⟩"/>
                          <m:ctrlPr>
                            <a:rPr lang="sv-SE" sz="1200" b="0" i="1" smtClean="0">
                              <a:latin typeface="Cambria Math" panose="02040503050406030204" pitchFamily="18" charset="0"/>
                            </a:rPr>
                          </m:ctrlPr>
                        </m:dPr>
                        <m:e>
                          <m:sSub>
                            <m:sSubPr>
                              <m:ctrlPr>
                                <a:rPr lang="sv-SE" sz="1200" i="1">
                                  <a:latin typeface="Cambria Math" panose="02040503050406030204" pitchFamily="18" charset="0"/>
                                </a:rPr>
                              </m:ctrlPr>
                            </m:sSubPr>
                            <m:e>
                              <m:r>
                                <a:rPr lang="sv-SE" sz="1200" b="0" i="1" smtClean="0">
                                  <a:latin typeface="Cambria Math" panose="02040503050406030204" pitchFamily="18" charset="0"/>
                                </a:rPr>
                                <m:t>𝑦</m:t>
                              </m:r>
                            </m:e>
                            <m:sub>
                              <m:r>
                                <a:rPr lang="sv-SE" sz="1200" b="0" i="1" smtClean="0">
                                  <a:latin typeface="Cambria Math" panose="02040503050406030204" pitchFamily="18" charset="0"/>
                                </a:rPr>
                                <m:t>2</m:t>
                              </m:r>
                            </m:sub>
                          </m:sSub>
                        </m:e>
                      </m:d>
                    </m:oMath>
                  </m:oMathPara>
                </a14:m>
                <a:endParaRPr lang="sv-SE" sz="2800" dirty="0" err="1"/>
              </a:p>
            </p:txBody>
          </p:sp>
        </mc:Choice>
        <mc:Fallback xmlns="">
          <p:sp>
            <p:nvSpPr>
              <p:cNvPr id="42" name="TextBox 41">
                <a:extLst>
                  <a:ext uri="{FF2B5EF4-FFF2-40B4-BE49-F238E27FC236}">
                    <a16:creationId xmlns:a16="http://schemas.microsoft.com/office/drawing/2014/main" id="{2589BF9F-116B-4C55-BEF6-DCE0496D89DD}"/>
                  </a:ext>
                </a:extLst>
              </p:cNvPr>
              <p:cNvSpPr txBox="1">
                <a:spLocks noRot="1" noChangeAspect="1" noMove="1" noResize="1" noEditPoints="1" noAdjustHandles="1" noChangeArrowheads="1" noChangeShapeType="1" noTextEdit="1"/>
              </p:cNvSpPr>
              <p:nvPr/>
            </p:nvSpPr>
            <p:spPr bwMode="auto">
              <a:xfrm>
                <a:off x="8459045" y="2306316"/>
                <a:ext cx="336985" cy="221018"/>
              </a:xfrm>
              <a:prstGeom prst="rect">
                <a:avLst/>
              </a:prstGeom>
              <a:blipFill>
                <a:blip r:embed="rId5"/>
                <a:stretch>
                  <a:fillRect l="-1818" t="-121622" r="-118182" b="-216216"/>
                </a:stretch>
              </a:blipFill>
              <a:ln w="9525">
                <a:noFill/>
                <a:miter lim="800000"/>
                <a:headEnd/>
                <a:tailEnd/>
              </a:ln>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6277C521-ABAA-431A-BF4F-1716A876A808}"/>
                  </a:ext>
                </a:extLst>
              </p:cNvPr>
              <p:cNvSpPr txBox="1"/>
              <p:nvPr/>
            </p:nvSpPr>
            <p:spPr bwMode="auto">
              <a:xfrm>
                <a:off x="8449898" y="2653022"/>
                <a:ext cx="336985" cy="221018"/>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a:buClr>
                    <a:schemeClr val="tx1"/>
                  </a:buClr>
                </a:pPr>
                <a14:m>
                  <m:oMathPara xmlns:m="http://schemas.openxmlformats.org/officeDocument/2006/math">
                    <m:oMathParaPr>
                      <m:jc m:val="centerGroup"/>
                    </m:oMathParaPr>
                    <m:oMath xmlns:m="http://schemas.openxmlformats.org/officeDocument/2006/math">
                      <m:r>
                        <a:rPr lang="sv-SE" sz="1200" b="0" i="1" smtClean="0">
                          <a:latin typeface="Cambria Math" panose="02040503050406030204" pitchFamily="18" charset="0"/>
                        </a:rPr>
                        <m:t>|</m:t>
                      </m:r>
                      <m:d>
                        <m:dPr>
                          <m:begChr m:val=""/>
                          <m:endChr m:val="⟩"/>
                          <m:ctrlPr>
                            <a:rPr lang="sv-SE" sz="1200" b="0" i="1" smtClean="0">
                              <a:latin typeface="Cambria Math" panose="02040503050406030204" pitchFamily="18" charset="0"/>
                            </a:rPr>
                          </m:ctrlPr>
                        </m:dPr>
                        <m:e>
                          <m:sSub>
                            <m:sSubPr>
                              <m:ctrlPr>
                                <a:rPr lang="sv-SE" sz="1200" i="1">
                                  <a:latin typeface="Cambria Math" panose="02040503050406030204" pitchFamily="18" charset="0"/>
                                </a:rPr>
                              </m:ctrlPr>
                            </m:sSubPr>
                            <m:e>
                              <m:r>
                                <a:rPr lang="sv-SE" sz="1200" b="0" i="1" smtClean="0">
                                  <a:latin typeface="Cambria Math" panose="02040503050406030204" pitchFamily="18" charset="0"/>
                                </a:rPr>
                                <m:t>𝑦</m:t>
                              </m:r>
                            </m:e>
                            <m:sub>
                              <m:r>
                                <a:rPr lang="sv-SE" sz="1200" b="0" i="1" smtClean="0">
                                  <a:latin typeface="Cambria Math" panose="02040503050406030204" pitchFamily="18" charset="0"/>
                                </a:rPr>
                                <m:t>3</m:t>
                              </m:r>
                            </m:sub>
                          </m:sSub>
                        </m:e>
                      </m:d>
                    </m:oMath>
                  </m:oMathPara>
                </a14:m>
                <a:endParaRPr lang="sv-SE" sz="2800" dirty="0" err="1"/>
              </a:p>
            </p:txBody>
          </p:sp>
        </mc:Choice>
        <mc:Fallback xmlns="">
          <p:sp>
            <p:nvSpPr>
              <p:cNvPr id="45" name="TextBox 44">
                <a:extLst>
                  <a:ext uri="{FF2B5EF4-FFF2-40B4-BE49-F238E27FC236}">
                    <a16:creationId xmlns:a16="http://schemas.microsoft.com/office/drawing/2014/main" id="{6277C521-ABAA-431A-BF4F-1716A876A808}"/>
                  </a:ext>
                </a:extLst>
              </p:cNvPr>
              <p:cNvSpPr txBox="1">
                <a:spLocks noRot="1" noChangeAspect="1" noMove="1" noResize="1" noEditPoints="1" noAdjustHandles="1" noChangeArrowheads="1" noChangeShapeType="1" noTextEdit="1"/>
              </p:cNvSpPr>
              <p:nvPr/>
            </p:nvSpPr>
            <p:spPr bwMode="auto">
              <a:xfrm>
                <a:off x="8449898" y="2653022"/>
                <a:ext cx="336985" cy="221018"/>
              </a:xfrm>
              <a:prstGeom prst="rect">
                <a:avLst/>
              </a:prstGeom>
              <a:blipFill>
                <a:blip r:embed="rId6"/>
                <a:stretch>
                  <a:fillRect l="-1818" t="-125000" r="-118182" b="-225000"/>
                </a:stretch>
              </a:blipFill>
              <a:ln w="9525">
                <a:noFill/>
                <a:miter lim="800000"/>
                <a:headEnd/>
                <a:tailEnd/>
              </a:ln>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C4FD2F17-DE69-4425-B2AD-5DBAF67C6BE3}"/>
                  </a:ext>
                </a:extLst>
              </p:cNvPr>
              <p:cNvSpPr txBox="1"/>
              <p:nvPr/>
            </p:nvSpPr>
            <p:spPr bwMode="auto">
              <a:xfrm>
                <a:off x="8433805" y="3325954"/>
                <a:ext cx="336985" cy="221018"/>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a:buClr>
                    <a:schemeClr val="tx1"/>
                  </a:buClr>
                </a:pPr>
                <a14:m>
                  <m:oMathPara xmlns:m="http://schemas.openxmlformats.org/officeDocument/2006/math">
                    <m:oMathParaPr>
                      <m:jc m:val="centerGroup"/>
                    </m:oMathParaPr>
                    <m:oMath xmlns:m="http://schemas.openxmlformats.org/officeDocument/2006/math">
                      <m:r>
                        <a:rPr lang="sv-SE" sz="1200" b="0" i="1" smtClean="0">
                          <a:latin typeface="Cambria Math" panose="02040503050406030204" pitchFamily="18" charset="0"/>
                        </a:rPr>
                        <m:t>|</m:t>
                      </m:r>
                      <m:d>
                        <m:dPr>
                          <m:begChr m:val=""/>
                          <m:endChr m:val="⟩"/>
                          <m:ctrlPr>
                            <a:rPr lang="sv-SE" sz="1200" b="0" i="1" smtClean="0">
                              <a:latin typeface="Cambria Math" panose="02040503050406030204" pitchFamily="18" charset="0"/>
                            </a:rPr>
                          </m:ctrlPr>
                        </m:dPr>
                        <m:e>
                          <m:sSub>
                            <m:sSubPr>
                              <m:ctrlPr>
                                <a:rPr lang="sv-SE" sz="1200" i="1" smtClean="0">
                                  <a:latin typeface="Cambria Math" panose="02040503050406030204" pitchFamily="18" charset="0"/>
                                </a:rPr>
                              </m:ctrlPr>
                            </m:sSubPr>
                            <m:e>
                              <m:r>
                                <a:rPr lang="sv-SE" sz="1200" b="0" i="1" smtClean="0">
                                  <a:latin typeface="Cambria Math" panose="02040503050406030204" pitchFamily="18" charset="0"/>
                                </a:rPr>
                                <m:t>𝑦</m:t>
                              </m:r>
                            </m:e>
                            <m:sub>
                              <m:r>
                                <a:rPr lang="sv-SE" sz="1200" b="0" i="1" smtClean="0">
                                  <a:latin typeface="Cambria Math" panose="02040503050406030204" pitchFamily="18" charset="0"/>
                                </a:rPr>
                                <m:t>𝑛</m:t>
                              </m:r>
                              <m:r>
                                <a:rPr lang="sv-SE" sz="1200" b="0" i="1" smtClean="0">
                                  <a:latin typeface="Cambria Math" panose="02040503050406030204" pitchFamily="18" charset="0"/>
                                </a:rPr>
                                <m:t>−1</m:t>
                              </m:r>
                            </m:sub>
                          </m:sSub>
                        </m:e>
                      </m:d>
                    </m:oMath>
                  </m:oMathPara>
                </a14:m>
                <a:endParaRPr lang="sv-SE" sz="2800" dirty="0" err="1"/>
              </a:p>
            </p:txBody>
          </p:sp>
        </mc:Choice>
        <mc:Fallback xmlns="">
          <p:sp>
            <p:nvSpPr>
              <p:cNvPr id="46" name="TextBox 45">
                <a:extLst>
                  <a:ext uri="{FF2B5EF4-FFF2-40B4-BE49-F238E27FC236}">
                    <a16:creationId xmlns:a16="http://schemas.microsoft.com/office/drawing/2014/main" id="{C4FD2F17-DE69-4425-B2AD-5DBAF67C6BE3}"/>
                  </a:ext>
                </a:extLst>
              </p:cNvPr>
              <p:cNvSpPr txBox="1">
                <a:spLocks noRot="1" noChangeAspect="1" noMove="1" noResize="1" noEditPoints="1" noAdjustHandles="1" noChangeArrowheads="1" noChangeShapeType="1" noTextEdit="1"/>
              </p:cNvSpPr>
              <p:nvPr/>
            </p:nvSpPr>
            <p:spPr bwMode="auto">
              <a:xfrm>
                <a:off x="8433805" y="3325954"/>
                <a:ext cx="336985" cy="221018"/>
              </a:xfrm>
              <a:prstGeom prst="rect">
                <a:avLst/>
              </a:prstGeom>
              <a:blipFill>
                <a:blip r:embed="rId7"/>
                <a:stretch>
                  <a:fillRect t="-127778" r="-158929" b="-222222"/>
                </a:stretch>
              </a:blipFill>
              <a:ln w="9525">
                <a:noFill/>
                <a:miter lim="800000"/>
                <a:headEnd/>
                <a:tailEnd/>
              </a:ln>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22360F28-1B1D-4745-8F89-0E0E18783588}"/>
                  </a:ext>
                </a:extLst>
              </p:cNvPr>
              <p:cNvSpPr txBox="1"/>
              <p:nvPr/>
            </p:nvSpPr>
            <p:spPr bwMode="auto">
              <a:xfrm>
                <a:off x="8453219" y="3682549"/>
                <a:ext cx="336985" cy="221018"/>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a:buClr>
                    <a:schemeClr val="tx1"/>
                  </a:buClr>
                </a:pPr>
                <a14:m>
                  <m:oMathPara xmlns:m="http://schemas.openxmlformats.org/officeDocument/2006/math">
                    <m:oMathParaPr>
                      <m:jc m:val="centerGroup"/>
                    </m:oMathParaPr>
                    <m:oMath xmlns:m="http://schemas.openxmlformats.org/officeDocument/2006/math">
                      <m:r>
                        <a:rPr lang="sv-SE" sz="1200" b="0" i="1" smtClean="0">
                          <a:latin typeface="Cambria Math" panose="02040503050406030204" pitchFamily="18" charset="0"/>
                        </a:rPr>
                        <m:t>|</m:t>
                      </m:r>
                      <m:d>
                        <m:dPr>
                          <m:begChr m:val=""/>
                          <m:endChr m:val="⟩"/>
                          <m:ctrlPr>
                            <a:rPr lang="sv-SE" sz="1200" b="0" i="1" smtClean="0">
                              <a:latin typeface="Cambria Math" panose="02040503050406030204" pitchFamily="18" charset="0"/>
                            </a:rPr>
                          </m:ctrlPr>
                        </m:dPr>
                        <m:e>
                          <m:sSub>
                            <m:sSubPr>
                              <m:ctrlPr>
                                <a:rPr lang="sv-SE" sz="1200" i="1">
                                  <a:latin typeface="Cambria Math" panose="02040503050406030204" pitchFamily="18" charset="0"/>
                                </a:rPr>
                              </m:ctrlPr>
                            </m:sSubPr>
                            <m:e>
                              <m:r>
                                <a:rPr lang="sv-SE" sz="1200" b="0" i="1" smtClean="0">
                                  <a:latin typeface="Cambria Math" panose="02040503050406030204" pitchFamily="18" charset="0"/>
                                </a:rPr>
                                <m:t>𝑦</m:t>
                              </m:r>
                            </m:e>
                            <m:sub>
                              <m:r>
                                <a:rPr lang="sv-SE" sz="1200" b="0" i="1" smtClean="0">
                                  <a:latin typeface="Cambria Math" panose="02040503050406030204" pitchFamily="18" charset="0"/>
                                </a:rPr>
                                <m:t>𝑛</m:t>
                              </m:r>
                            </m:sub>
                          </m:sSub>
                        </m:e>
                      </m:d>
                    </m:oMath>
                  </m:oMathPara>
                </a14:m>
                <a:endParaRPr lang="sv-SE" sz="2800" dirty="0" err="1"/>
              </a:p>
            </p:txBody>
          </p:sp>
        </mc:Choice>
        <mc:Fallback xmlns="">
          <p:sp>
            <p:nvSpPr>
              <p:cNvPr id="47" name="TextBox 46">
                <a:extLst>
                  <a:ext uri="{FF2B5EF4-FFF2-40B4-BE49-F238E27FC236}">
                    <a16:creationId xmlns:a16="http://schemas.microsoft.com/office/drawing/2014/main" id="{22360F28-1B1D-4745-8F89-0E0E18783588}"/>
                  </a:ext>
                </a:extLst>
              </p:cNvPr>
              <p:cNvSpPr txBox="1">
                <a:spLocks noRot="1" noChangeAspect="1" noMove="1" noResize="1" noEditPoints="1" noAdjustHandles="1" noChangeArrowheads="1" noChangeShapeType="1" noTextEdit="1"/>
              </p:cNvSpPr>
              <p:nvPr/>
            </p:nvSpPr>
            <p:spPr bwMode="auto">
              <a:xfrm>
                <a:off x="8453219" y="3682549"/>
                <a:ext cx="336985" cy="221018"/>
              </a:xfrm>
              <a:prstGeom prst="rect">
                <a:avLst/>
              </a:prstGeom>
              <a:blipFill>
                <a:blip r:embed="rId8"/>
                <a:stretch>
                  <a:fillRect l="-1818" t="-127778" r="-118182" b="-222222"/>
                </a:stretch>
              </a:blipFill>
              <a:ln w="9525">
                <a:noFill/>
                <a:miter lim="800000"/>
                <a:headEnd/>
                <a:tailEnd/>
              </a:ln>
            </p:spPr>
            <p:txBody>
              <a:bodyPr/>
              <a:lstStyle/>
              <a:p>
                <a:r>
                  <a:rPr lang="sv-SE">
                    <a:noFill/>
                  </a:rPr>
                  <a:t> </a:t>
                </a:r>
              </a:p>
            </p:txBody>
          </p:sp>
        </mc:Fallback>
      </mc:AlternateContent>
      <p:cxnSp>
        <p:nvCxnSpPr>
          <p:cNvPr id="48" name="Straight Connector 47">
            <a:extLst>
              <a:ext uri="{FF2B5EF4-FFF2-40B4-BE49-F238E27FC236}">
                <a16:creationId xmlns:a16="http://schemas.microsoft.com/office/drawing/2014/main" id="{02457925-CB07-4925-B0A0-6447890FBC1E}"/>
              </a:ext>
            </a:extLst>
          </p:cNvPr>
          <p:cNvCxnSpPr>
            <a:cxnSpLocks/>
          </p:cNvCxnSpPr>
          <p:nvPr/>
        </p:nvCxnSpPr>
        <p:spPr bwMode="auto">
          <a:xfrm>
            <a:off x="7687699" y="5404860"/>
            <a:ext cx="1312129" cy="0"/>
          </a:xfrm>
          <a:prstGeom prst="line">
            <a:avLst/>
          </a:prstGeom>
          <a:solidFill>
            <a:schemeClr val="accent1"/>
          </a:solidFill>
          <a:ln w="19050" cap="flat" cmpd="sng" algn="ctr">
            <a:solidFill>
              <a:schemeClr val="accent2">
                <a:lumMod val="75000"/>
              </a:schemeClr>
            </a:solidFill>
            <a:prstDash val="solid"/>
            <a:round/>
            <a:headEnd type="none" w="med" len="med"/>
            <a:tailEnd type="none"/>
          </a:ln>
          <a:effectLst/>
        </p:spPr>
      </p:cxnSp>
      <p:cxnSp>
        <p:nvCxnSpPr>
          <p:cNvPr id="49" name="Straight Connector 48">
            <a:extLst>
              <a:ext uri="{FF2B5EF4-FFF2-40B4-BE49-F238E27FC236}">
                <a16:creationId xmlns:a16="http://schemas.microsoft.com/office/drawing/2014/main" id="{A1032C5B-0F7C-4563-BAD5-E8EB46A72750}"/>
              </a:ext>
            </a:extLst>
          </p:cNvPr>
          <p:cNvCxnSpPr>
            <a:cxnSpLocks/>
          </p:cNvCxnSpPr>
          <p:nvPr/>
        </p:nvCxnSpPr>
        <p:spPr bwMode="auto">
          <a:xfrm>
            <a:off x="7699277" y="5835230"/>
            <a:ext cx="1312129" cy="0"/>
          </a:xfrm>
          <a:prstGeom prst="line">
            <a:avLst/>
          </a:prstGeom>
          <a:solidFill>
            <a:schemeClr val="accent1"/>
          </a:solidFill>
          <a:ln w="19050" cap="flat" cmpd="sng" algn="ctr">
            <a:solidFill>
              <a:schemeClr val="accent2">
                <a:lumMod val="75000"/>
              </a:schemeClr>
            </a:solidFill>
            <a:prstDash val="solid"/>
            <a:round/>
            <a:headEnd type="none" w="med" len="med"/>
            <a:tailEnd type="none"/>
          </a:ln>
          <a:effectLst/>
        </p:spPr>
      </p:cxnSp>
      <p:sp>
        <p:nvSpPr>
          <p:cNvPr id="50" name="Oval 49">
            <a:extLst>
              <a:ext uri="{FF2B5EF4-FFF2-40B4-BE49-F238E27FC236}">
                <a16:creationId xmlns:a16="http://schemas.microsoft.com/office/drawing/2014/main" id="{EBFE3370-E3FF-43FD-8888-296E64C7FA1A}"/>
              </a:ext>
            </a:extLst>
          </p:cNvPr>
          <p:cNvSpPr/>
          <p:nvPr/>
        </p:nvSpPr>
        <p:spPr bwMode="auto">
          <a:xfrm>
            <a:off x="8131031" y="5233130"/>
            <a:ext cx="425463" cy="412588"/>
          </a:xfrm>
          <a:prstGeom prst="ellipse">
            <a:avLst/>
          </a:prstGeom>
          <a:solidFill>
            <a:schemeClr val="bg1"/>
          </a:solidFill>
          <a:ln w="12700" cap="flat" cmpd="sng" algn="ctr">
            <a:solidFill>
              <a:schemeClr val="accent2">
                <a:lumMod val="7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sv-SE" sz="2000" b="0" i="0" u="none" strike="noStrike" cap="none" normalizeH="0" baseline="0" dirty="0" err="1">
              <a:ln>
                <a:noFill/>
              </a:ln>
              <a:solidFill>
                <a:schemeClr val="bg1"/>
              </a:solidFill>
              <a:effectLst/>
              <a:latin typeface="+mn-lt"/>
            </a:endParaRPr>
          </a:p>
        </p:txBody>
      </p:sp>
      <p:cxnSp>
        <p:nvCxnSpPr>
          <p:cNvPr id="51" name="Straight Connector 50">
            <a:extLst>
              <a:ext uri="{FF2B5EF4-FFF2-40B4-BE49-F238E27FC236}">
                <a16:creationId xmlns:a16="http://schemas.microsoft.com/office/drawing/2014/main" id="{7B64ECB1-B73B-4B61-850D-18DFD7CD5DD0}"/>
              </a:ext>
            </a:extLst>
          </p:cNvPr>
          <p:cNvCxnSpPr>
            <a:cxnSpLocks/>
            <a:stCxn id="50" idx="4"/>
          </p:cNvCxnSpPr>
          <p:nvPr/>
        </p:nvCxnSpPr>
        <p:spPr bwMode="auto">
          <a:xfrm flipH="1">
            <a:off x="8343762" y="5645718"/>
            <a:ext cx="1" cy="191601"/>
          </a:xfrm>
          <a:prstGeom prst="line">
            <a:avLst/>
          </a:prstGeom>
          <a:solidFill>
            <a:schemeClr val="accent1"/>
          </a:solidFill>
          <a:ln w="19050" cap="flat" cmpd="sng" algn="ctr">
            <a:solidFill>
              <a:schemeClr val="accent2">
                <a:lumMod val="75000"/>
              </a:schemeClr>
            </a:solidFill>
            <a:prstDash val="solid"/>
            <a:round/>
            <a:headEnd type="none" w="med" len="med"/>
            <a:tailEnd type="none"/>
          </a:ln>
          <a:effectLst/>
        </p:spPr>
      </p:cxnSp>
      <p:sp>
        <p:nvSpPr>
          <p:cNvPr id="52" name="Oval 51">
            <a:extLst>
              <a:ext uri="{FF2B5EF4-FFF2-40B4-BE49-F238E27FC236}">
                <a16:creationId xmlns:a16="http://schemas.microsoft.com/office/drawing/2014/main" id="{86322430-33ED-4356-8797-35261B9107FD}"/>
              </a:ext>
            </a:extLst>
          </p:cNvPr>
          <p:cNvSpPr/>
          <p:nvPr/>
        </p:nvSpPr>
        <p:spPr bwMode="auto">
          <a:xfrm>
            <a:off x="8274426" y="5762100"/>
            <a:ext cx="123073" cy="128133"/>
          </a:xfrm>
          <a:prstGeom prst="ellipse">
            <a:avLst/>
          </a:prstGeom>
          <a:solidFill>
            <a:srgbClr val="00B050"/>
          </a:solidFill>
          <a:ln w="12700" cap="flat" cmpd="sng" algn="ctr">
            <a:solidFill>
              <a:schemeClr val="accent2">
                <a:lumMod val="7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sv-SE" sz="2000" b="0" i="0" u="none" strike="noStrike" cap="none" normalizeH="0" baseline="0" dirty="0" err="1">
              <a:ln>
                <a:noFill/>
              </a:ln>
              <a:solidFill>
                <a:schemeClr val="bg1"/>
              </a:solidFill>
              <a:effectLst/>
              <a:latin typeface="+mn-lt"/>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265FA9BE-215B-4426-8B79-88804B56160B}"/>
                  </a:ext>
                </a:extLst>
              </p:cNvPr>
              <p:cNvSpPr txBox="1"/>
              <p:nvPr/>
            </p:nvSpPr>
            <p:spPr bwMode="auto">
              <a:xfrm>
                <a:off x="8100005" y="5227512"/>
                <a:ext cx="440474" cy="344128"/>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a:buClr>
                    <a:schemeClr val="tx1"/>
                  </a:buClr>
                </a:pPr>
                <a14:m>
                  <m:oMathPara xmlns:m="http://schemas.openxmlformats.org/officeDocument/2006/math">
                    <m:oMathParaPr>
                      <m:jc m:val="centerGroup"/>
                    </m:oMathParaPr>
                    <m:oMath xmlns:m="http://schemas.openxmlformats.org/officeDocument/2006/math">
                      <m:sSub>
                        <m:sSubPr>
                          <m:ctrlPr>
                            <a:rPr lang="sv-SE" sz="2000" i="1" smtClean="0">
                              <a:solidFill>
                                <a:schemeClr val="accent2">
                                  <a:lumMod val="75000"/>
                                </a:schemeClr>
                              </a:solidFill>
                              <a:latin typeface="Cambria Math" panose="02040503050406030204" pitchFamily="18" charset="0"/>
                            </a:rPr>
                          </m:ctrlPr>
                        </m:sSubPr>
                        <m:e>
                          <m:r>
                            <a:rPr lang="sv-SE" sz="2000" b="0" i="1" smtClean="0">
                              <a:solidFill>
                                <a:schemeClr val="accent2">
                                  <a:lumMod val="75000"/>
                                </a:schemeClr>
                              </a:solidFill>
                              <a:latin typeface="Cambria Math" panose="02040503050406030204" pitchFamily="18" charset="0"/>
                            </a:rPr>
                            <m:t>𝑅</m:t>
                          </m:r>
                        </m:e>
                        <m:sub>
                          <m:r>
                            <a:rPr lang="sv-SE" sz="2000" b="0" i="1" smtClean="0">
                              <a:solidFill>
                                <a:schemeClr val="accent2">
                                  <a:lumMod val="75000"/>
                                </a:schemeClr>
                              </a:solidFill>
                              <a:latin typeface="Cambria Math" panose="02040503050406030204" pitchFamily="18" charset="0"/>
                            </a:rPr>
                            <m:t>𝑘</m:t>
                          </m:r>
                        </m:sub>
                      </m:sSub>
                    </m:oMath>
                  </m:oMathPara>
                </a14:m>
                <a:endParaRPr lang="sv-SE" sz="2000" dirty="0" err="1">
                  <a:solidFill>
                    <a:schemeClr val="accent2">
                      <a:lumMod val="75000"/>
                    </a:schemeClr>
                  </a:solidFill>
                </a:endParaRPr>
              </a:p>
            </p:txBody>
          </p:sp>
        </mc:Choice>
        <mc:Fallback xmlns="">
          <p:sp>
            <p:nvSpPr>
              <p:cNvPr id="53" name="TextBox 52">
                <a:extLst>
                  <a:ext uri="{FF2B5EF4-FFF2-40B4-BE49-F238E27FC236}">
                    <a16:creationId xmlns:a16="http://schemas.microsoft.com/office/drawing/2014/main" id="{265FA9BE-215B-4426-8B79-88804B56160B}"/>
                  </a:ext>
                </a:extLst>
              </p:cNvPr>
              <p:cNvSpPr txBox="1">
                <a:spLocks noRot="1" noChangeAspect="1" noMove="1" noResize="1" noEditPoints="1" noAdjustHandles="1" noChangeArrowheads="1" noChangeShapeType="1" noTextEdit="1"/>
              </p:cNvSpPr>
              <p:nvPr/>
            </p:nvSpPr>
            <p:spPr bwMode="auto">
              <a:xfrm>
                <a:off x="8100005" y="5227512"/>
                <a:ext cx="440474" cy="344128"/>
              </a:xfrm>
              <a:prstGeom prst="rect">
                <a:avLst/>
              </a:prstGeom>
              <a:blipFill>
                <a:blip r:embed="rId9"/>
                <a:stretch>
                  <a:fillRect r="-4167" b="-16071"/>
                </a:stretch>
              </a:blipFill>
              <a:ln w="9525">
                <a:noFill/>
                <a:miter lim="800000"/>
                <a:headEnd/>
                <a:tailEnd/>
              </a:ln>
            </p:spPr>
            <p:txBody>
              <a:bodyPr/>
              <a:lstStyle/>
              <a:p>
                <a:r>
                  <a:rPr lang="sv-SE">
                    <a:noFill/>
                  </a:rPr>
                  <a:t> </a:t>
                </a:r>
              </a:p>
            </p:txBody>
          </p:sp>
        </mc:Fallback>
      </mc:AlternateContent>
      <p:sp>
        <p:nvSpPr>
          <p:cNvPr id="54" name="TextBox 53">
            <a:extLst>
              <a:ext uri="{FF2B5EF4-FFF2-40B4-BE49-F238E27FC236}">
                <a16:creationId xmlns:a16="http://schemas.microsoft.com/office/drawing/2014/main" id="{CC75AFAF-D28C-49C6-A747-84E32A8FC5DB}"/>
              </a:ext>
            </a:extLst>
          </p:cNvPr>
          <p:cNvSpPr txBox="1"/>
          <p:nvPr/>
        </p:nvSpPr>
        <p:spPr>
          <a:xfrm>
            <a:off x="6361614" y="5684566"/>
            <a:ext cx="1359480" cy="276999"/>
          </a:xfrm>
          <a:prstGeom prst="rect">
            <a:avLst/>
          </a:prstGeom>
          <a:noFill/>
        </p:spPr>
        <p:txBody>
          <a:bodyPr wrap="square" lIns="0" tIns="0" rIns="0" bIns="0" rtlCol="0">
            <a:spAutoFit/>
          </a:bodyPr>
          <a:lstStyle/>
          <a:p>
            <a:r>
              <a:rPr lang="sv-SE" dirty="0">
                <a:solidFill>
                  <a:schemeClr val="accent2">
                    <a:lumMod val="75000"/>
                  </a:schemeClr>
                </a:solidFill>
              </a:rPr>
              <a:t>Control qubit</a:t>
            </a:r>
          </a:p>
        </p:txBody>
      </p:sp>
      <p:sp>
        <p:nvSpPr>
          <p:cNvPr id="55" name="TextBox 54">
            <a:extLst>
              <a:ext uri="{FF2B5EF4-FFF2-40B4-BE49-F238E27FC236}">
                <a16:creationId xmlns:a16="http://schemas.microsoft.com/office/drawing/2014/main" id="{A814CCC8-C274-42D0-964B-48BB567B1DF4}"/>
              </a:ext>
            </a:extLst>
          </p:cNvPr>
          <p:cNvSpPr txBox="1"/>
          <p:nvPr/>
        </p:nvSpPr>
        <p:spPr>
          <a:xfrm>
            <a:off x="6397590" y="5249644"/>
            <a:ext cx="1323504" cy="276999"/>
          </a:xfrm>
          <a:prstGeom prst="rect">
            <a:avLst/>
          </a:prstGeom>
          <a:noFill/>
        </p:spPr>
        <p:txBody>
          <a:bodyPr wrap="square" lIns="0" tIns="0" rIns="0" bIns="0" rtlCol="0">
            <a:spAutoFit/>
          </a:bodyPr>
          <a:lstStyle/>
          <a:p>
            <a:r>
              <a:rPr lang="sv-SE" dirty="0">
                <a:solidFill>
                  <a:schemeClr val="accent2">
                    <a:lumMod val="75000"/>
                  </a:schemeClr>
                </a:solidFill>
              </a:rPr>
              <a:t>Target qubit</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F41EEAF7-E570-4153-B3E7-DD2AF7045EC5}"/>
                  </a:ext>
                </a:extLst>
              </p:cNvPr>
              <p:cNvSpPr txBox="1"/>
              <p:nvPr/>
            </p:nvSpPr>
            <p:spPr>
              <a:xfrm>
                <a:off x="1971767" y="4742698"/>
                <a:ext cx="4614038" cy="1729833"/>
              </a:xfrm>
              <a:prstGeom prst="rect">
                <a:avLst/>
              </a:prstGeom>
              <a:noFill/>
            </p:spPr>
            <p:txBody>
              <a:bodyPr wrap="square" lIns="0" tIns="0" rIns="0" bIns="0" rtlCol="0">
                <a:spAutoFit/>
              </a:bodyPr>
              <a:lstStyle/>
              <a:p>
                <a:r>
                  <a:rPr lang="sv-SE" dirty="0">
                    <a:solidFill>
                      <a:schemeClr val="accent1">
                        <a:lumMod val="75000"/>
                      </a:schemeClr>
                    </a:solidFill>
                  </a:rPr>
                  <a:t>Hadamard gate: create superposition</a:t>
                </a:r>
                <a:endParaRPr lang="sv-SE" i="1" dirty="0">
                  <a:solidFill>
                    <a:schemeClr val="accent1">
                      <a:lumMod val="75000"/>
                    </a:schemeClr>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sv-SE" b="0" i="1" smtClean="0">
                          <a:solidFill>
                            <a:schemeClr val="accent1">
                              <a:lumMod val="75000"/>
                            </a:schemeClr>
                          </a:solidFill>
                          <a:latin typeface="Cambria Math" panose="02040503050406030204" pitchFamily="18" charset="0"/>
                          <a:ea typeface="Cambria Math" panose="02040503050406030204" pitchFamily="18" charset="0"/>
                        </a:rPr>
                        <m:t>|</m:t>
                      </m:r>
                      <m:d>
                        <m:dPr>
                          <m:begChr m:val=""/>
                          <m:endChr m:val="⟩"/>
                          <m:ctrlPr>
                            <a:rPr lang="sv-SE" i="1" smtClean="0">
                              <a:solidFill>
                                <a:schemeClr val="accent1">
                                  <a:lumMod val="75000"/>
                                </a:schemeClr>
                              </a:solidFill>
                              <a:latin typeface="Cambria Math" panose="02040503050406030204" pitchFamily="18" charset="0"/>
                              <a:ea typeface="Cambria Math" panose="02040503050406030204" pitchFamily="18" charset="0"/>
                            </a:rPr>
                          </m:ctrlPr>
                        </m:dPr>
                        <m:e>
                          <m:r>
                            <a:rPr lang="sv-SE" b="0" i="1" smtClean="0">
                              <a:solidFill>
                                <a:schemeClr val="accent1">
                                  <a:lumMod val="75000"/>
                                </a:schemeClr>
                              </a:solidFill>
                              <a:latin typeface="Cambria Math" panose="02040503050406030204" pitchFamily="18" charset="0"/>
                              <a:ea typeface="Cambria Math" panose="02040503050406030204" pitchFamily="18" charset="0"/>
                            </a:rPr>
                            <m:t>0</m:t>
                          </m:r>
                        </m:e>
                      </m:d>
                      <m:r>
                        <a:rPr lang="sv-SE" i="1" smtClean="0">
                          <a:solidFill>
                            <a:schemeClr val="accent1">
                              <a:lumMod val="75000"/>
                            </a:schemeClr>
                          </a:solidFill>
                          <a:latin typeface="Cambria Math" panose="02040503050406030204" pitchFamily="18" charset="0"/>
                          <a:ea typeface="Cambria Math" panose="02040503050406030204" pitchFamily="18" charset="0"/>
                        </a:rPr>
                        <m:t>→</m:t>
                      </m:r>
                      <m:f>
                        <m:fPr>
                          <m:ctrlPr>
                            <a:rPr lang="sv-SE" i="1" smtClean="0">
                              <a:solidFill>
                                <a:schemeClr val="accent1">
                                  <a:lumMod val="75000"/>
                                </a:schemeClr>
                              </a:solidFill>
                              <a:latin typeface="Cambria Math" panose="02040503050406030204" pitchFamily="18" charset="0"/>
                            </a:rPr>
                          </m:ctrlPr>
                        </m:fPr>
                        <m:num>
                          <m:r>
                            <a:rPr lang="sv-SE" b="0" i="1" smtClean="0">
                              <a:solidFill>
                                <a:schemeClr val="accent1">
                                  <a:lumMod val="75000"/>
                                </a:schemeClr>
                              </a:solidFill>
                              <a:latin typeface="Cambria Math" panose="02040503050406030204" pitchFamily="18" charset="0"/>
                            </a:rPr>
                            <m:t>|</m:t>
                          </m:r>
                          <m:d>
                            <m:dPr>
                              <m:begChr m:val=""/>
                              <m:endChr m:val="⟩"/>
                              <m:ctrlPr>
                                <a:rPr lang="sv-SE" i="1" smtClean="0">
                                  <a:solidFill>
                                    <a:schemeClr val="accent1">
                                      <a:lumMod val="75000"/>
                                    </a:schemeClr>
                                  </a:solidFill>
                                  <a:latin typeface="Cambria Math" panose="02040503050406030204" pitchFamily="18" charset="0"/>
                                </a:rPr>
                              </m:ctrlPr>
                            </m:dPr>
                            <m:e>
                              <m:r>
                                <a:rPr lang="sv-SE" b="0" i="1" smtClean="0">
                                  <a:solidFill>
                                    <a:schemeClr val="accent1">
                                      <a:lumMod val="75000"/>
                                    </a:schemeClr>
                                  </a:solidFill>
                                  <a:latin typeface="Cambria Math" panose="02040503050406030204" pitchFamily="18" charset="0"/>
                                </a:rPr>
                                <m:t>0</m:t>
                              </m:r>
                            </m:e>
                          </m:d>
                          <m:r>
                            <a:rPr lang="sv-SE" b="0" i="1" smtClean="0">
                              <a:solidFill>
                                <a:schemeClr val="accent1">
                                  <a:lumMod val="75000"/>
                                </a:schemeClr>
                              </a:solidFill>
                              <a:latin typeface="Cambria Math" panose="02040503050406030204" pitchFamily="18" charset="0"/>
                            </a:rPr>
                            <m:t>+</m:t>
                          </m:r>
                          <m:r>
                            <a:rPr lang="sv-SE" i="1">
                              <a:solidFill>
                                <a:schemeClr val="accent1">
                                  <a:lumMod val="75000"/>
                                </a:schemeClr>
                              </a:solidFill>
                              <a:latin typeface="Cambria Math" panose="02040503050406030204" pitchFamily="18" charset="0"/>
                            </a:rPr>
                            <m:t>|</m:t>
                          </m:r>
                          <m:d>
                            <m:dPr>
                              <m:begChr m:val=""/>
                              <m:endChr m:val="⟩"/>
                              <m:ctrlPr>
                                <a:rPr lang="sv-SE" i="1">
                                  <a:solidFill>
                                    <a:schemeClr val="accent1">
                                      <a:lumMod val="75000"/>
                                    </a:schemeClr>
                                  </a:solidFill>
                                  <a:latin typeface="Cambria Math" panose="02040503050406030204" pitchFamily="18" charset="0"/>
                                </a:rPr>
                              </m:ctrlPr>
                            </m:dPr>
                            <m:e>
                              <m:r>
                                <a:rPr lang="sv-SE" b="0" i="1" smtClean="0">
                                  <a:solidFill>
                                    <a:schemeClr val="accent1">
                                      <a:lumMod val="75000"/>
                                    </a:schemeClr>
                                  </a:solidFill>
                                  <a:latin typeface="Cambria Math" panose="02040503050406030204" pitchFamily="18" charset="0"/>
                                </a:rPr>
                                <m:t>1</m:t>
                              </m:r>
                            </m:e>
                          </m:d>
                        </m:num>
                        <m:den>
                          <m:rad>
                            <m:radPr>
                              <m:degHide m:val="on"/>
                              <m:ctrlPr>
                                <a:rPr lang="sv-SE" i="1" smtClean="0">
                                  <a:solidFill>
                                    <a:schemeClr val="accent1">
                                      <a:lumMod val="75000"/>
                                    </a:schemeClr>
                                  </a:solidFill>
                                  <a:latin typeface="Cambria Math" panose="02040503050406030204" pitchFamily="18" charset="0"/>
                                </a:rPr>
                              </m:ctrlPr>
                            </m:radPr>
                            <m:deg/>
                            <m:e>
                              <m:r>
                                <a:rPr lang="sv-SE" b="0" i="1" smtClean="0">
                                  <a:solidFill>
                                    <a:schemeClr val="accent1">
                                      <a:lumMod val="75000"/>
                                    </a:schemeClr>
                                  </a:solidFill>
                                  <a:latin typeface="Cambria Math" panose="02040503050406030204" pitchFamily="18" charset="0"/>
                                </a:rPr>
                                <m:t>2</m:t>
                              </m:r>
                            </m:e>
                          </m:rad>
                        </m:den>
                      </m:f>
                    </m:oMath>
                  </m:oMathPara>
                </a14:m>
                <a:endParaRPr lang="sv-SE" dirty="0">
                  <a:solidFill>
                    <a:schemeClr val="tx1"/>
                  </a:solidFill>
                </a:endParaRPr>
              </a:p>
              <a:p>
                <a:pPr/>
                <a14:m>
                  <m:oMathPara xmlns:m="http://schemas.openxmlformats.org/officeDocument/2006/math">
                    <m:oMathParaPr>
                      <m:jc m:val="centerGroup"/>
                    </m:oMathParaPr>
                    <m:oMath xmlns:m="http://schemas.openxmlformats.org/officeDocument/2006/math">
                      <m:r>
                        <a:rPr lang="sv-SE" i="1">
                          <a:solidFill>
                            <a:schemeClr val="accent1">
                              <a:lumMod val="75000"/>
                            </a:schemeClr>
                          </a:solidFill>
                          <a:latin typeface="Cambria Math" panose="02040503050406030204" pitchFamily="18" charset="0"/>
                          <a:ea typeface="Cambria Math" panose="02040503050406030204" pitchFamily="18" charset="0"/>
                        </a:rPr>
                        <m:t>|</m:t>
                      </m:r>
                      <m:d>
                        <m:dPr>
                          <m:begChr m:val=""/>
                          <m:endChr m:val="⟩"/>
                          <m:ctrlPr>
                            <a:rPr lang="sv-SE" i="1">
                              <a:solidFill>
                                <a:schemeClr val="accent1">
                                  <a:lumMod val="75000"/>
                                </a:schemeClr>
                              </a:solidFill>
                              <a:latin typeface="Cambria Math" panose="02040503050406030204" pitchFamily="18" charset="0"/>
                              <a:ea typeface="Cambria Math" panose="02040503050406030204" pitchFamily="18" charset="0"/>
                            </a:rPr>
                          </m:ctrlPr>
                        </m:dPr>
                        <m:e>
                          <m:r>
                            <a:rPr lang="sv-SE" b="0" i="1" smtClean="0">
                              <a:solidFill>
                                <a:schemeClr val="accent1">
                                  <a:lumMod val="75000"/>
                                </a:schemeClr>
                              </a:solidFill>
                              <a:latin typeface="Cambria Math" panose="02040503050406030204" pitchFamily="18" charset="0"/>
                              <a:ea typeface="Cambria Math" panose="02040503050406030204" pitchFamily="18" charset="0"/>
                            </a:rPr>
                            <m:t>1</m:t>
                          </m:r>
                        </m:e>
                      </m:d>
                      <m:r>
                        <a:rPr lang="sv-SE" i="1">
                          <a:solidFill>
                            <a:schemeClr val="accent1">
                              <a:lumMod val="75000"/>
                            </a:schemeClr>
                          </a:solidFill>
                          <a:latin typeface="Cambria Math" panose="02040503050406030204" pitchFamily="18" charset="0"/>
                          <a:ea typeface="Cambria Math" panose="02040503050406030204" pitchFamily="18" charset="0"/>
                        </a:rPr>
                        <m:t>→</m:t>
                      </m:r>
                      <m:f>
                        <m:fPr>
                          <m:ctrlPr>
                            <a:rPr lang="sv-SE" i="1">
                              <a:solidFill>
                                <a:schemeClr val="accent1">
                                  <a:lumMod val="75000"/>
                                </a:schemeClr>
                              </a:solidFill>
                              <a:latin typeface="Cambria Math" panose="02040503050406030204" pitchFamily="18" charset="0"/>
                            </a:rPr>
                          </m:ctrlPr>
                        </m:fPr>
                        <m:num>
                          <m:r>
                            <a:rPr lang="sv-SE" i="1">
                              <a:solidFill>
                                <a:schemeClr val="accent1">
                                  <a:lumMod val="75000"/>
                                </a:schemeClr>
                              </a:solidFill>
                              <a:latin typeface="Cambria Math" panose="02040503050406030204" pitchFamily="18" charset="0"/>
                            </a:rPr>
                            <m:t>|</m:t>
                          </m:r>
                          <m:d>
                            <m:dPr>
                              <m:begChr m:val=""/>
                              <m:endChr m:val="⟩"/>
                              <m:ctrlPr>
                                <a:rPr lang="sv-SE" i="1">
                                  <a:solidFill>
                                    <a:schemeClr val="accent1">
                                      <a:lumMod val="75000"/>
                                    </a:schemeClr>
                                  </a:solidFill>
                                  <a:latin typeface="Cambria Math" panose="02040503050406030204" pitchFamily="18" charset="0"/>
                                </a:rPr>
                              </m:ctrlPr>
                            </m:dPr>
                            <m:e>
                              <m:r>
                                <a:rPr lang="sv-SE" i="1">
                                  <a:solidFill>
                                    <a:schemeClr val="accent1">
                                      <a:lumMod val="75000"/>
                                    </a:schemeClr>
                                  </a:solidFill>
                                  <a:latin typeface="Cambria Math" panose="02040503050406030204" pitchFamily="18" charset="0"/>
                                </a:rPr>
                                <m:t>0</m:t>
                              </m:r>
                            </m:e>
                          </m:d>
                          <m:r>
                            <a:rPr lang="sv-SE" b="0" i="1" smtClean="0">
                              <a:solidFill>
                                <a:schemeClr val="accent1">
                                  <a:lumMod val="75000"/>
                                </a:schemeClr>
                              </a:solidFill>
                              <a:latin typeface="Cambria Math" panose="02040503050406030204" pitchFamily="18" charset="0"/>
                            </a:rPr>
                            <m:t>−</m:t>
                          </m:r>
                          <m:r>
                            <a:rPr lang="sv-SE" i="1">
                              <a:solidFill>
                                <a:schemeClr val="accent1">
                                  <a:lumMod val="75000"/>
                                </a:schemeClr>
                              </a:solidFill>
                              <a:latin typeface="Cambria Math" panose="02040503050406030204" pitchFamily="18" charset="0"/>
                            </a:rPr>
                            <m:t>|</m:t>
                          </m:r>
                          <m:d>
                            <m:dPr>
                              <m:begChr m:val=""/>
                              <m:endChr m:val="⟩"/>
                              <m:ctrlPr>
                                <a:rPr lang="sv-SE" i="1">
                                  <a:solidFill>
                                    <a:schemeClr val="accent1">
                                      <a:lumMod val="75000"/>
                                    </a:schemeClr>
                                  </a:solidFill>
                                  <a:latin typeface="Cambria Math" panose="02040503050406030204" pitchFamily="18" charset="0"/>
                                </a:rPr>
                              </m:ctrlPr>
                            </m:dPr>
                            <m:e>
                              <m:r>
                                <a:rPr lang="sv-SE" i="1">
                                  <a:solidFill>
                                    <a:schemeClr val="accent1">
                                      <a:lumMod val="75000"/>
                                    </a:schemeClr>
                                  </a:solidFill>
                                  <a:latin typeface="Cambria Math" panose="02040503050406030204" pitchFamily="18" charset="0"/>
                                </a:rPr>
                                <m:t>1</m:t>
                              </m:r>
                            </m:e>
                          </m:d>
                        </m:num>
                        <m:den>
                          <m:rad>
                            <m:radPr>
                              <m:degHide m:val="on"/>
                              <m:ctrlPr>
                                <a:rPr lang="sv-SE" i="1">
                                  <a:solidFill>
                                    <a:schemeClr val="accent1">
                                      <a:lumMod val="75000"/>
                                    </a:schemeClr>
                                  </a:solidFill>
                                  <a:latin typeface="Cambria Math" panose="02040503050406030204" pitchFamily="18" charset="0"/>
                                </a:rPr>
                              </m:ctrlPr>
                            </m:radPr>
                            <m:deg/>
                            <m:e>
                              <m:r>
                                <a:rPr lang="sv-SE" i="1">
                                  <a:solidFill>
                                    <a:schemeClr val="accent1">
                                      <a:lumMod val="75000"/>
                                    </a:schemeClr>
                                  </a:solidFill>
                                  <a:latin typeface="Cambria Math" panose="02040503050406030204" pitchFamily="18" charset="0"/>
                                </a:rPr>
                                <m:t>2</m:t>
                              </m:r>
                            </m:e>
                          </m:rad>
                        </m:den>
                      </m:f>
                    </m:oMath>
                  </m:oMathPara>
                </a14:m>
                <a:endParaRPr lang="sv-SE" dirty="0"/>
              </a:p>
              <a:p>
                <a:endParaRPr lang="sv-SE" dirty="0">
                  <a:solidFill>
                    <a:schemeClr val="tx1"/>
                  </a:solidFill>
                </a:endParaRPr>
              </a:p>
            </p:txBody>
          </p:sp>
        </mc:Choice>
        <mc:Fallback xmlns="">
          <p:sp>
            <p:nvSpPr>
              <p:cNvPr id="56" name="TextBox 55">
                <a:extLst>
                  <a:ext uri="{FF2B5EF4-FFF2-40B4-BE49-F238E27FC236}">
                    <a16:creationId xmlns:a16="http://schemas.microsoft.com/office/drawing/2014/main" id="{F41EEAF7-E570-4153-B3E7-DD2AF7045EC5}"/>
                  </a:ext>
                </a:extLst>
              </p:cNvPr>
              <p:cNvSpPr txBox="1">
                <a:spLocks noRot="1" noChangeAspect="1" noMove="1" noResize="1" noEditPoints="1" noAdjustHandles="1" noChangeArrowheads="1" noChangeShapeType="1" noTextEdit="1"/>
              </p:cNvSpPr>
              <p:nvPr/>
            </p:nvSpPr>
            <p:spPr>
              <a:xfrm>
                <a:off x="1971767" y="4742698"/>
                <a:ext cx="4614038" cy="1729833"/>
              </a:xfrm>
              <a:prstGeom prst="rect">
                <a:avLst/>
              </a:prstGeom>
              <a:blipFill>
                <a:blip r:embed="rId10"/>
                <a:stretch>
                  <a:fillRect l="-3038" t="-422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7" name="Rectangle 56">
                <a:extLst>
                  <a:ext uri="{FF2B5EF4-FFF2-40B4-BE49-F238E27FC236}">
                    <a16:creationId xmlns:a16="http://schemas.microsoft.com/office/drawing/2014/main" id="{98219DBE-3424-4130-A14E-3CA724912130}"/>
                  </a:ext>
                </a:extLst>
              </p:cNvPr>
              <p:cNvSpPr/>
              <p:nvPr/>
            </p:nvSpPr>
            <p:spPr>
              <a:xfrm>
                <a:off x="9232226" y="5181513"/>
                <a:ext cx="1743426" cy="7087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sv-SE" i="1" smtClean="0">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sv-SE" b="0" i="1" smtClean="0">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𝑅</m:t>
                          </m:r>
                        </m:e>
                        <m:sub>
                          <m:r>
                            <a:rPr lang="sv-SE" b="0" i="1" smtClean="0">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𝑘</m:t>
                          </m:r>
                        </m:sub>
                      </m:sSub>
                      <m:r>
                        <a:rPr lang="sv-SE" i="1">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sv-SE" i="1">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sv-SE" i="1">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ctrlPr>
                            </m:mPr>
                            <m:mr>
                              <m:e>
                                <m:r>
                                  <m:rPr>
                                    <m:brk m:alnAt="7"/>
                                  </m:rPr>
                                  <a:rPr lang="sv-SE" i="1">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t>1</m:t>
                                </m:r>
                              </m:e>
                              <m:e>
                                <m:r>
                                  <a:rPr lang="sv-SE" i="1">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t>0</m:t>
                                </m:r>
                              </m:e>
                            </m:mr>
                            <m:mr>
                              <m:e>
                                <m:r>
                                  <a:rPr lang="sv-SE" i="1">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t>0</m:t>
                                </m:r>
                              </m:e>
                              <m:e>
                                <m:sSup>
                                  <m:sSupPr>
                                    <m:ctrlPr>
                                      <a:rPr lang="sv-SE" i="1">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ctrlPr>
                                  </m:sSupPr>
                                  <m:e>
                                    <m:r>
                                      <a:rPr lang="sv-SE" i="1">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𝑒</m:t>
                                    </m:r>
                                  </m:e>
                                  <m:sup>
                                    <m:f>
                                      <m:fPr>
                                        <m:ctrlPr>
                                          <a:rPr lang="sv-SE" i="1">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ctrlPr>
                                      </m:fPr>
                                      <m:num>
                                        <m:r>
                                          <a:rPr lang="sv-SE" i="1">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t>2</m:t>
                                        </m:r>
                                        <m:r>
                                          <a:rPr lang="sv-SE" i="1">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𝜋</m:t>
                                        </m:r>
                                        <m:r>
                                          <a:rPr lang="sv-SE" i="1">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𝑖</m:t>
                                        </m:r>
                                      </m:num>
                                      <m:den>
                                        <m:r>
                                          <a:rPr lang="sv-SE" i="1">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𝑘</m:t>
                                        </m:r>
                                      </m:den>
                                    </m:f>
                                  </m:sup>
                                </m:sSup>
                              </m:e>
                            </m:mr>
                          </m:m>
                        </m:e>
                      </m:d>
                    </m:oMath>
                  </m:oMathPara>
                </a14:m>
                <a:endParaRPr lang="sv-SE" dirty="0">
                  <a:solidFill>
                    <a:schemeClr val="accent2">
                      <a:lumMod val="75000"/>
                    </a:schemeClr>
                  </a:solidFill>
                </a:endParaRPr>
              </a:p>
            </p:txBody>
          </p:sp>
        </mc:Choice>
        <mc:Fallback xmlns="">
          <p:sp>
            <p:nvSpPr>
              <p:cNvPr id="57" name="Rectangle 56">
                <a:extLst>
                  <a:ext uri="{FF2B5EF4-FFF2-40B4-BE49-F238E27FC236}">
                    <a16:creationId xmlns:a16="http://schemas.microsoft.com/office/drawing/2014/main" id="{98219DBE-3424-4130-A14E-3CA724912130}"/>
                  </a:ext>
                </a:extLst>
              </p:cNvPr>
              <p:cNvSpPr>
                <a:spLocks noRot="1" noChangeAspect="1" noMove="1" noResize="1" noEditPoints="1" noAdjustHandles="1" noChangeArrowheads="1" noChangeShapeType="1" noTextEdit="1"/>
              </p:cNvSpPr>
              <p:nvPr/>
            </p:nvSpPr>
            <p:spPr>
              <a:xfrm>
                <a:off x="9232226" y="5181513"/>
                <a:ext cx="1743426" cy="708720"/>
              </a:xfrm>
              <a:prstGeom prst="rect">
                <a:avLst/>
              </a:prstGeom>
              <a:blipFill>
                <a:blip r:embed="rId11"/>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213795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4E80D5-ACE6-400F-805F-806E12EA2E62}"/>
              </a:ext>
            </a:extLst>
          </p:cNvPr>
          <p:cNvPicPr>
            <a:picLocks noChangeAspect="1"/>
          </p:cNvPicPr>
          <p:nvPr/>
        </p:nvPicPr>
        <p:blipFill>
          <a:blip r:embed="rId3"/>
          <a:stretch>
            <a:fillRect/>
          </a:stretch>
        </p:blipFill>
        <p:spPr>
          <a:xfrm>
            <a:off x="1520792" y="1619835"/>
            <a:ext cx="9150416" cy="2753418"/>
          </a:xfrm>
          <a:prstGeom prst="rect">
            <a:avLst/>
          </a:prstGeom>
        </p:spPr>
      </p:pic>
      <p:sp>
        <p:nvSpPr>
          <p:cNvPr id="2" name="Title 1">
            <a:extLst>
              <a:ext uri="{FF2B5EF4-FFF2-40B4-BE49-F238E27FC236}">
                <a16:creationId xmlns:a16="http://schemas.microsoft.com/office/drawing/2014/main" id="{C8DB3995-495E-4A81-9F53-F6431B7CA1D5}"/>
              </a:ext>
            </a:extLst>
          </p:cNvPr>
          <p:cNvSpPr>
            <a:spLocks noGrp="1"/>
          </p:cNvSpPr>
          <p:nvPr>
            <p:ph type="title"/>
          </p:nvPr>
        </p:nvSpPr>
        <p:spPr>
          <a:xfrm>
            <a:off x="639416" y="345204"/>
            <a:ext cx="9789373" cy="1081088"/>
          </a:xfrm>
        </p:spPr>
        <p:txBody>
          <a:bodyPr/>
          <a:lstStyle/>
          <a:p>
            <a:r>
              <a:rPr lang="en-US" dirty="0"/>
              <a:t>Development tools</a:t>
            </a:r>
          </a:p>
        </p:txBody>
      </p:sp>
      <p:sp>
        <p:nvSpPr>
          <p:cNvPr id="5" name="Content Placeholder 4">
            <a:extLst>
              <a:ext uri="{FF2B5EF4-FFF2-40B4-BE49-F238E27FC236}">
                <a16:creationId xmlns:a16="http://schemas.microsoft.com/office/drawing/2014/main" id="{6DE4F32E-D586-496D-B195-ABF541B087C3}"/>
              </a:ext>
            </a:extLst>
          </p:cNvPr>
          <p:cNvSpPr>
            <a:spLocks noGrp="1"/>
          </p:cNvSpPr>
          <p:nvPr>
            <p:ph sz="quarter" idx="10"/>
          </p:nvPr>
        </p:nvSpPr>
        <p:spPr>
          <a:xfrm>
            <a:off x="1185103" y="1039654"/>
            <a:ext cx="8353426" cy="580181"/>
          </a:xfrm>
        </p:spPr>
        <p:txBody>
          <a:bodyPr/>
          <a:lstStyle/>
          <a:p>
            <a:pPr marL="0" indent="0">
              <a:buNone/>
            </a:pPr>
            <a:endParaRPr lang="sv-SE" sz="2800" b="1" dirty="0"/>
          </a:p>
          <a:p>
            <a:pPr marL="0" indent="0">
              <a:buNone/>
            </a:pPr>
            <a:endParaRPr lang="sv-SE" sz="2800" b="1" dirty="0"/>
          </a:p>
        </p:txBody>
      </p:sp>
      <p:sp>
        <p:nvSpPr>
          <p:cNvPr id="10" name="Rectangle 9">
            <a:extLst>
              <a:ext uri="{FF2B5EF4-FFF2-40B4-BE49-F238E27FC236}">
                <a16:creationId xmlns:a16="http://schemas.microsoft.com/office/drawing/2014/main" id="{56F81441-5BCF-4CD6-8DB4-AFBA08CCE6EA}"/>
              </a:ext>
            </a:extLst>
          </p:cNvPr>
          <p:cNvSpPr/>
          <p:nvPr/>
        </p:nvSpPr>
        <p:spPr bwMode="auto">
          <a:xfrm>
            <a:off x="1148536" y="2961426"/>
            <a:ext cx="466573" cy="1288868"/>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sv-SE" sz="2000" b="0" i="0" u="none" strike="noStrike" cap="none" normalizeH="0" baseline="0" dirty="0" err="1">
              <a:ln>
                <a:noFill/>
              </a:ln>
              <a:solidFill>
                <a:schemeClr val="bg1"/>
              </a:solidFill>
              <a:effectLst/>
              <a:latin typeface="+mn-lt"/>
            </a:endParaRPr>
          </a:p>
        </p:txBody>
      </p:sp>
      <p:sp>
        <p:nvSpPr>
          <p:cNvPr id="3" name="Oval 2">
            <a:extLst>
              <a:ext uri="{FF2B5EF4-FFF2-40B4-BE49-F238E27FC236}">
                <a16:creationId xmlns:a16="http://schemas.microsoft.com/office/drawing/2014/main" id="{40C0B603-EBC4-419B-B3D1-C93E6E01DF3F}"/>
              </a:ext>
            </a:extLst>
          </p:cNvPr>
          <p:cNvSpPr/>
          <p:nvPr/>
        </p:nvSpPr>
        <p:spPr bwMode="auto">
          <a:xfrm>
            <a:off x="6600590" y="1566300"/>
            <a:ext cx="1657884" cy="525567"/>
          </a:xfrm>
          <a:prstGeom prst="ellipse">
            <a:avLst/>
          </a:prstGeom>
          <a:noFill/>
          <a:ln w="28575"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sv-SE" sz="200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65636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DDF15D97-FD10-43F1-9D7D-AAD8F7B39B16}"/>
              </a:ext>
            </a:extLst>
          </p:cNvPr>
          <p:cNvSpPr/>
          <p:nvPr/>
        </p:nvSpPr>
        <p:spPr bwMode="auto">
          <a:xfrm>
            <a:off x="3794857" y="1241421"/>
            <a:ext cx="2606966" cy="4282285"/>
          </a:xfrm>
          <a:prstGeom prst="roundRect">
            <a:avLst/>
          </a:prstGeom>
          <a:solidFill>
            <a:srgbClr val="3399FF">
              <a:alpha val="30196"/>
            </a:srgbClr>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sv-SE" sz="2000" b="0" i="0" u="none" strike="noStrike" cap="none" normalizeH="0" baseline="0" dirty="0" err="1">
              <a:ln>
                <a:noFill/>
              </a:ln>
              <a:solidFill>
                <a:schemeClr val="bg1"/>
              </a:solidFill>
              <a:effectLst/>
              <a:latin typeface="+mn-lt"/>
            </a:endParaRPr>
          </a:p>
        </p:txBody>
      </p:sp>
      <p:sp>
        <p:nvSpPr>
          <p:cNvPr id="23" name="Rectangle: Rounded Corners 22">
            <a:extLst>
              <a:ext uri="{FF2B5EF4-FFF2-40B4-BE49-F238E27FC236}">
                <a16:creationId xmlns:a16="http://schemas.microsoft.com/office/drawing/2014/main" id="{D9D2C098-063C-41C4-9EE9-D351B66B9E87}"/>
              </a:ext>
            </a:extLst>
          </p:cNvPr>
          <p:cNvSpPr/>
          <p:nvPr/>
        </p:nvSpPr>
        <p:spPr bwMode="auto">
          <a:xfrm>
            <a:off x="3790024" y="4145854"/>
            <a:ext cx="2611799" cy="1950146"/>
          </a:xfrm>
          <a:prstGeom prst="roundRect">
            <a:avLst/>
          </a:prstGeom>
          <a:solidFill>
            <a:srgbClr val="92D050">
              <a:alpha val="30196"/>
            </a:srgbClr>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sv-SE" sz="2000" b="0" i="0" u="none" strike="noStrike" cap="none" normalizeH="0" baseline="0" dirty="0" err="1">
              <a:ln>
                <a:noFill/>
              </a:ln>
              <a:solidFill>
                <a:schemeClr val="bg1"/>
              </a:solidFill>
              <a:effectLst/>
              <a:latin typeface="+mn-lt"/>
            </a:endParaRPr>
          </a:p>
        </p:txBody>
      </p:sp>
      <p:sp>
        <p:nvSpPr>
          <p:cNvPr id="48" name="Rectangle 47">
            <a:extLst>
              <a:ext uri="{FF2B5EF4-FFF2-40B4-BE49-F238E27FC236}">
                <a16:creationId xmlns:a16="http://schemas.microsoft.com/office/drawing/2014/main" id="{1A9D172D-4596-4F0B-9464-5D51E516B72B}"/>
              </a:ext>
            </a:extLst>
          </p:cNvPr>
          <p:cNvSpPr/>
          <p:nvPr/>
        </p:nvSpPr>
        <p:spPr bwMode="auto">
          <a:xfrm>
            <a:off x="4174189" y="1815728"/>
            <a:ext cx="1868741" cy="981068"/>
          </a:xfrm>
          <a:prstGeom prst="rect">
            <a:avLst/>
          </a:prstGeom>
          <a:no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sv-SE" sz="2800" dirty="0"/>
              <a:t>iFFT Algorithm</a:t>
            </a:r>
            <a:endParaRPr kumimoji="0" lang="sv-SE" sz="2800" b="0" i="0" u="none" strike="noStrike" cap="none" normalizeH="0" baseline="0" dirty="0">
              <a:ln>
                <a:noFill/>
              </a:ln>
              <a:effectLst/>
            </a:endParaRPr>
          </a:p>
        </p:txBody>
      </p:sp>
      <p:sp>
        <p:nvSpPr>
          <p:cNvPr id="5" name="Content Placeholder 4">
            <a:extLst>
              <a:ext uri="{FF2B5EF4-FFF2-40B4-BE49-F238E27FC236}">
                <a16:creationId xmlns:a16="http://schemas.microsoft.com/office/drawing/2014/main" id="{6DE4F32E-D586-496D-B195-ABF541B087C3}"/>
              </a:ext>
            </a:extLst>
          </p:cNvPr>
          <p:cNvSpPr>
            <a:spLocks noGrp="1"/>
          </p:cNvSpPr>
          <p:nvPr>
            <p:ph sz="quarter" idx="10"/>
          </p:nvPr>
        </p:nvSpPr>
        <p:spPr>
          <a:xfrm>
            <a:off x="1380061" y="1039654"/>
            <a:ext cx="8353426" cy="580181"/>
          </a:xfrm>
        </p:spPr>
        <p:txBody>
          <a:bodyPr/>
          <a:lstStyle/>
          <a:p>
            <a:pPr marL="0" indent="0">
              <a:buNone/>
            </a:pPr>
            <a:endParaRPr lang="sv-SE" sz="2800" b="1" dirty="0"/>
          </a:p>
          <a:p>
            <a:pPr marL="0" indent="0">
              <a:buNone/>
            </a:pPr>
            <a:endParaRPr lang="sv-SE" sz="2800" b="1" dirty="0"/>
          </a:p>
        </p:txBody>
      </p:sp>
      <p:cxnSp>
        <p:nvCxnSpPr>
          <p:cNvPr id="7" name="Straight Arrow Connector 6">
            <a:extLst>
              <a:ext uri="{FF2B5EF4-FFF2-40B4-BE49-F238E27FC236}">
                <a16:creationId xmlns:a16="http://schemas.microsoft.com/office/drawing/2014/main" id="{5060B933-1EEB-462E-82AE-688ACD3668E9}"/>
              </a:ext>
            </a:extLst>
          </p:cNvPr>
          <p:cNvCxnSpPr>
            <a:cxnSpLocks/>
          </p:cNvCxnSpPr>
          <p:nvPr/>
        </p:nvCxnSpPr>
        <p:spPr bwMode="auto">
          <a:xfrm>
            <a:off x="3269966" y="2306262"/>
            <a:ext cx="904223"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E4B7830-26B0-4E15-9D8C-45CC5CAB3869}"/>
                  </a:ext>
                </a:extLst>
              </p:cNvPr>
              <p:cNvSpPr txBox="1"/>
              <p:nvPr/>
            </p:nvSpPr>
            <p:spPr bwMode="auto">
              <a:xfrm>
                <a:off x="1186565" y="2072643"/>
                <a:ext cx="2387891" cy="467239"/>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a:buClr>
                    <a:schemeClr val="tx1"/>
                  </a:buClr>
                </a:pPr>
                <a14:m>
                  <m:oMathPara xmlns:m="http://schemas.openxmlformats.org/officeDocument/2006/math">
                    <m:oMathParaPr>
                      <m:jc m:val="centerGroup"/>
                    </m:oMathParaPr>
                    <m:oMath xmlns:m="http://schemas.openxmlformats.org/officeDocument/2006/math">
                      <m:r>
                        <a:rPr lang="sv-SE" sz="2800" b="0" i="1" smtClean="0">
                          <a:latin typeface="Cambria Math" panose="02040503050406030204" pitchFamily="18" charset="0"/>
                        </a:rPr>
                        <m:t>0100 0000</m:t>
                      </m:r>
                    </m:oMath>
                  </m:oMathPara>
                </a14:m>
                <a:endParaRPr lang="sv-SE" sz="2800" dirty="0"/>
              </a:p>
            </p:txBody>
          </p:sp>
        </mc:Choice>
        <mc:Fallback xmlns="">
          <p:sp>
            <p:nvSpPr>
              <p:cNvPr id="8" name="TextBox 7">
                <a:extLst>
                  <a:ext uri="{FF2B5EF4-FFF2-40B4-BE49-F238E27FC236}">
                    <a16:creationId xmlns:a16="http://schemas.microsoft.com/office/drawing/2014/main" id="{3E4B7830-26B0-4E15-9D8C-45CC5CAB3869}"/>
                  </a:ext>
                </a:extLst>
              </p:cNvPr>
              <p:cNvSpPr txBox="1">
                <a:spLocks noRot="1" noChangeAspect="1" noMove="1" noResize="1" noEditPoints="1" noAdjustHandles="1" noChangeArrowheads="1" noChangeShapeType="1" noTextEdit="1"/>
              </p:cNvSpPr>
              <p:nvPr/>
            </p:nvSpPr>
            <p:spPr bwMode="auto">
              <a:xfrm>
                <a:off x="1186565" y="2072643"/>
                <a:ext cx="2387891" cy="467239"/>
              </a:xfrm>
              <a:prstGeom prst="rect">
                <a:avLst/>
              </a:prstGeom>
              <a:blipFill>
                <a:blip r:embed="rId3"/>
                <a:stretch>
                  <a:fillRect/>
                </a:stretch>
              </a:blipFill>
              <a:ln w="9525">
                <a:noFill/>
                <a:miter lim="800000"/>
                <a:headEnd/>
                <a:tailEnd/>
              </a:ln>
            </p:spPr>
            <p:txBody>
              <a:bodyPr/>
              <a:lstStyle/>
              <a:p>
                <a:r>
                  <a:rPr lang="sv-SE">
                    <a:noFill/>
                  </a:rPr>
                  <a:t> </a:t>
                </a:r>
              </a:p>
            </p:txBody>
          </p:sp>
        </mc:Fallback>
      </mc:AlternateContent>
      <p:sp>
        <p:nvSpPr>
          <p:cNvPr id="9" name="Rectangle 8">
            <a:extLst>
              <a:ext uri="{FF2B5EF4-FFF2-40B4-BE49-F238E27FC236}">
                <a16:creationId xmlns:a16="http://schemas.microsoft.com/office/drawing/2014/main" id="{4A225E65-FFD4-42A9-9307-FB8F3EEDF0EA}"/>
              </a:ext>
            </a:extLst>
          </p:cNvPr>
          <p:cNvSpPr/>
          <p:nvPr/>
        </p:nvSpPr>
        <p:spPr bwMode="auto">
          <a:xfrm>
            <a:off x="4167808" y="4396501"/>
            <a:ext cx="1868741" cy="981068"/>
          </a:xfrm>
          <a:prstGeom prst="rect">
            <a:avLst/>
          </a:prstGeom>
          <a:no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sv-SE" sz="2800" dirty="0"/>
              <a:t>QFT Algorithm</a:t>
            </a:r>
            <a:endParaRPr kumimoji="0" lang="sv-SE" sz="2800" b="0" i="0" u="none" strike="noStrike" cap="none" normalizeH="0" baseline="0" dirty="0">
              <a:ln>
                <a:noFill/>
              </a:ln>
              <a:effectLst/>
            </a:endParaRPr>
          </a:p>
        </p:txBody>
      </p:sp>
      <p:cxnSp>
        <p:nvCxnSpPr>
          <p:cNvPr id="10" name="Straight Arrow Connector 9">
            <a:extLst>
              <a:ext uri="{FF2B5EF4-FFF2-40B4-BE49-F238E27FC236}">
                <a16:creationId xmlns:a16="http://schemas.microsoft.com/office/drawing/2014/main" id="{899B72F0-414E-48DD-92EB-E6242C993ABE}"/>
              </a:ext>
            </a:extLst>
          </p:cNvPr>
          <p:cNvCxnSpPr>
            <a:cxnSpLocks/>
          </p:cNvCxnSpPr>
          <p:nvPr/>
        </p:nvCxnSpPr>
        <p:spPr bwMode="auto">
          <a:xfrm>
            <a:off x="2978654" y="4898505"/>
            <a:ext cx="118915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C6B102-CD4E-4B51-AAAF-46F19C4ABCAB}"/>
                  </a:ext>
                </a:extLst>
              </p:cNvPr>
              <p:cNvSpPr txBox="1"/>
              <p:nvPr/>
            </p:nvSpPr>
            <p:spPr bwMode="auto">
              <a:xfrm>
                <a:off x="1573245" y="4654920"/>
                <a:ext cx="1696721" cy="467239"/>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a:buClr>
                    <a:schemeClr val="tx1"/>
                  </a:buClr>
                </a:pPr>
                <a14:m>
                  <m:oMathPara xmlns:m="http://schemas.openxmlformats.org/officeDocument/2006/math">
                    <m:oMathParaPr>
                      <m:jc m:val="centerGroup"/>
                    </m:oMathParaPr>
                    <m:oMath xmlns:m="http://schemas.openxmlformats.org/officeDocument/2006/math">
                      <m:r>
                        <a:rPr lang="sv-SE" sz="2800" b="0" i="1" smtClean="0">
                          <a:latin typeface="Cambria Math" panose="02040503050406030204" pitchFamily="18" charset="0"/>
                        </a:rPr>
                        <m:t>|</m:t>
                      </m:r>
                      <m:d>
                        <m:dPr>
                          <m:begChr m:val=""/>
                          <m:endChr m:val="⟩"/>
                          <m:ctrlPr>
                            <a:rPr lang="sv-SE" sz="2800" b="0" i="1" smtClean="0">
                              <a:latin typeface="Cambria Math" panose="02040503050406030204" pitchFamily="18" charset="0"/>
                            </a:rPr>
                          </m:ctrlPr>
                        </m:dPr>
                        <m:e>
                          <m:r>
                            <a:rPr lang="sv-SE" sz="2800" b="0" i="1" smtClean="0">
                              <a:latin typeface="Cambria Math" panose="02040503050406030204" pitchFamily="18" charset="0"/>
                            </a:rPr>
                            <m:t>001</m:t>
                          </m:r>
                        </m:e>
                      </m:d>
                    </m:oMath>
                  </m:oMathPara>
                </a14:m>
                <a:endParaRPr lang="sv-SE" sz="2800" dirty="0"/>
              </a:p>
            </p:txBody>
          </p:sp>
        </mc:Choice>
        <mc:Fallback xmlns="">
          <p:sp>
            <p:nvSpPr>
              <p:cNvPr id="11" name="TextBox 10">
                <a:extLst>
                  <a:ext uri="{FF2B5EF4-FFF2-40B4-BE49-F238E27FC236}">
                    <a16:creationId xmlns:a16="http://schemas.microsoft.com/office/drawing/2014/main" id="{26C6B102-CD4E-4B51-AAAF-46F19C4ABCAB}"/>
                  </a:ext>
                </a:extLst>
              </p:cNvPr>
              <p:cNvSpPr txBox="1">
                <a:spLocks noRot="1" noChangeAspect="1" noMove="1" noResize="1" noEditPoints="1" noAdjustHandles="1" noChangeArrowheads="1" noChangeShapeType="1" noTextEdit="1"/>
              </p:cNvSpPr>
              <p:nvPr/>
            </p:nvSpPr>
            <p:spPr bwMode="auto">
              <a:xfrm>
                <a:off x="1573245" y="4654920"/>
                <a:ext cx="1696721" cy="467239"/>
              </a:xfrm>
              <a:prstGeom prst="rect">
                <a:avLst/>
              </a:prstGeom>
              <a:blipFill>
                <a:blip r:embed="rId4"/>
                <a:stretch>
                  <a:fillRect/>
                </a:stretch>
              </a:blipFill>
              <a:ln w="9525">
                <a:noFill/>
                <a:miter lim="800000"/>
                <a:headEnd/>
                <a:tailEnd/>
              </a:ln>
            </p:spPr>
            <p:txBody>
              <a:bodyPr/>
              <a:lstStyle/>
              <a:p>
                <a:r>
                  <a:rPr lang="sv-SE">
                    <a:noFill/>
                  </a:rPr>
                  <a:t> </a:t>
                </a:r>
              </a:p>
            </p:txBody>
          </p:sp>
        </mc:Fallback>
      </mc:AlternateContent>
      <p:cxnSp>
        <p:nvCxnSpPr>
          <p:cNvPr id="15" name="Straight Arrow Connector 14">
            <a:extLst>
              <a:ext uri="{FF2B5EF4-FFF2-40B4-BE49-F238E27FC236}">
                <a16:creationId xmlns:a16="http://schemas.microsoft.com/office/drawing/2014/main" id="{BAF83ECD-8156-441C-AA4C-3D1CA5F27FAC}"/>
              </a:ext>
            </a:extLst>
          </p:cNvPr>
          <p:cNvCxnSpPr>
            <a:cxnSpLocks/>
          </p:cNvCxnSpPr>
          <p:nvPr/>
        </p:nvCxnSpPr>
        <p:spPr bwMode="auto">
          <a:xfrm flipV="1">
            <a:off x="6023809" y="4885309"/>
            <a:ext cx="970850" cy="303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6" name="Rectangle 15">
            <a:extLst>
              <a:ext uri="{FF2B5EF4-FFF2-40B4-BE49-F238E27FC236}">
                <a16:creationId xmlns:a16="http://schemas.microsoft.com/office/drawing/2014/main" id="{92091A04-1A7F-4BE0-A9E3-5D53CD8E288B}"/>
              </a:ext>
            </a:extLst>
          </p:cNvPr>
          <p:cNvSpPr/>
          <p:nvPr/>
        </p:nvSpPr>
        <p:spPr bwMode="auto">
          <a:xfrm>
            <a:off x="6994659" y="4389606"/>
            <a:ext cx="2509520" cy="987963"/>
          </a:xfrm>
          <a:prstGeom prst="rect">
            <a:avLst/>
          </a:prstGeom>
          <a:no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fontAlgn="base">
              <a:spcBef>
                <a:spcPct val="50000"/>
              </a:spcBef>
              <a:spcAft>
                <a:spcPct val="0"/>
              </a:spcAft>
            </a:pPr>
            <a:r>
              <a:rPr lang="sv-SE" sz="2800" dirty="0"/>
              <a:t>IBM Quantum Chip</a:t>
            </a:r>
          </a:p>
          <a:p>
            <a:pPr marL="0" marR="0" indent="0" algn="ctr" defTabSz="914400" rtl="0" eaLnBrk="1" fontAlgn="base" latinLnBrk="0" hangingPunct="1">
              <a:lnSpc>
                <a:spcPct val="100000"/>
              </a:lnSpc>
              <a:spcBef>
                <a:spcPct val="50000"/>
              </a:spcBef>
              <a:spcAft>
                <a:spcPct val="0"/>
              </a:spcAft>
              <a:buClrTx/>
              <a:buSzTx/>
              <a:buFontTx/>
              <a:buNone/>
              <a:tabLst/>
            </a:pPr>
            <a:endParaRPr kumimoji="0" lang="sv-SE" sz="2800" b="0" i="0" u="none" strike="noStrike" cap="none" normalizeH="0" baseline="0" dirty="0">
              <a:ln>
                <a:noFill/>
              </a:ln>
              <a:effectLst/>
            </a:endParaRPr>
          </a:p>
        </p:txBody>
      </p:sp>
      <p:sp>
        <p:nvSpPr>
          <p:cNvPr id="20" name="Rectangle 19">
            <a:extLst>
              <a:ext uri="{FF2B5EF4-FFF2-40B4-BE49-F238E27FC236}">
                <a16:creationId xmlns:a16="http://schemas.microsoft.com/office/drawing/2014/main" id="{631FF9A9-C4D0-4CD7-A9E1-FB89EB4FD01D}"/>
              </a:ext>
            </a:extLst>
          </p:cNvPr>
          <p:cNvSpPr/>
          <p:nvPr/>
        </p:nvSpPr>
        <p:spPr bwMode="auto">
          <a:xfrm>
            <a:off x="6994659" y="3240347"/>
            <a:ext cx="2509520" cy="905506"/>
          </a:xfrm>
          <a:prstGeom prst="rect">
            <a:avLst/>
          </a:prstGeom>
          <a:no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fontAlgn="base">
              <a:spcBef>
                <a:spcPct val="50000"/>
              </a:spcBef>
              <a:spcAft>
                <a:spcPct val="0"/>
              </a:spcAft>
            </a:pPr>
            <a:r>
              <a:rPr lang="sv-SE" sz="2800" dirty="0"/>
              <a:t>Local Simulator</a:t>
            </a:r>
            <a:endParaRPr kumimoji="0" lang="sv-SE" sz="2800" b="0" i="0" u="none" strike="noStrike" cap="none" normalizeH="0" baseline="0" dirty="0">
              <a:ln>
                <a:noFill/>
              </a:ln>
              <a:effectLst/>
            </a:endParaRPr>
          </a:p>
        </p:txBody>
      </p:sp>
      <p:sp>
        <p:nvSpPr>
          <p:cNvPr id="22" name="Content Placeholder 4">
            <a:extLst>
              <a:ext uri="{FF2B5EF4-FFF2-40B4-BE49-F238E27FC236}">
                <a16:creationId xmlns:a16="http://schemas.microsoft.com/office/drawing/2014/main" id="{3F068C13-277A-40D6-BFF3-4428A6CE154F}"/>
              </a:ext>
            </a:extLst>
          </p:cNvPr>
          <p:cNvSpPr txBox="1">
            <a:spLocks/>
          </p:cNvSpPr>
          <p:nvPr/>
        </p:nvSpPr>
        <p:spPr bwMode="auto">
          <a:xfrm>
            <a:off x="4586377" y="1250705"/>
            <a:ext cx="1182177" cy="418886"/>
          </a:xfrm>
          <a:prstGeom prst="rect">
            <a:avLst/>
          </a:prstGeom>
          <a:noFill/>
          <a:ln w="9525">
            <a:noFill/>
            <a:miter lim="800000"/>
            <a:headEnd/>
            <a:tailEnd/>
          </a:ln>
        </p:spPr>
        <p:txBody>
          <a:bodyPr vert="horz" wrap="square" lIns="72000" tIns="36000" rIns="0" bIns="0" numCol="1" anchor="t" anchorCtr="0" compatLnSpc="1">
            <a:prstTxWarp prst="textNoShape">
              <a:avLst/>
            </a:prstTxWarp>
          </a:bodyPr>
          <a:lstStyle>
            <a:lvl1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ea typeface="+mn-ea"/>
                <a:cs typeface="+mn-cs"/>
              </a:defRPr>
            </a:lvl1pPr>
            <a:lvl2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2pPr>
            <a:lvl3pPr marL="6858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3pPr>
            <a:lvl4pPr marL="10287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4pPr>
            <a:lvl5pPr marL="13716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5pPr>
            <a:lvl6pPr marL="20716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9pPr>
          </a:lstStyle>
          <a:p>
            <a:pPr marL="0" indent="0">
              <a:buFont typeface="Ericsson Hilda Light" panose="00000400000000000000" pitchFamily="2" charset="0"/>
              <a:buNone/>
            </a:pPr>
            <a:r>
              <a:rPr lang="sv-SE" altLang="zh-CN" sz="2800" dirty="0">
                <a:solidFill>
                  <a:schemeClr val="accent1">
                    <a:lumMod val="75000"/>
                  </a:schemeClr>
                </a:solidFill>
              </a:rPr>
              <a:t>Python</a:t>
            </a:r>
            <a:endParaRPr lang="sv-SE" sz="2800" b="1" dirty="0">
              <a:solidFill>
                <a:schemeClr val="accent1">
                  <a:lumMod val="75000"/>
                </a:schemeClr>
              </a:solidFill>
            </a:endParaRPr>
          </a:p>
          <a:p>
            <a:pPr marL="0" indent="0">
              <a:buFont typeface="Ericsson Hilda Light" panose="00000400000000000000" pitchFamily="2" charset="0"/>
              <a:buNone/>
            </a:pPr>
            <a:endParaRPr lang="sv-SE" sz="2800" b="1" dirty="0"/>
          </a:p>
          <a:p>
            <a:pPr marL="0" indent="0">
              <a:buFont typeface="Ericsson Hilda Light" panose="00000400000000000000" pitchFamily="2" charset="0"/>
              <a:buNone/>
            </a:pPr>
            <a:endParaRPr lang="sv-SE" sz="2800" b="1" dirty="0"/>
          </a:p>
        </p:txBody>
      </p:sp>
      <p:cxnSp>
        <p:nvCxnSpPr>
          <p:cNvPr id="41" name="Connector: Elbow 40">
            <a:extLst>
              <a:ext uri="{FF2B5EF4-FFF2-40B4-BE49-F238E27FC236}">
                <a16:creationId xmlns:a16="http://schemas.microsoft.com/office/drawing/2014/main" id="{FDF48707-A478-4500-BB35-A510865F5F36}"/>
              </a:ext>
            </a:extLst>
          </p:cNvPr>
          <p:cNvCxnSpPr>
            <a:cxnSpLocks/>
            <a:stCxn id="9" idx="0"/>
          </p:cNvCxnSpPr>
          <p:nvPr/>
        </p:nvCxnSpPr>
        <p:spPr bwMode="auto">
          <a:xfrm rot="5400000" flipH="1" flipV="1">
            <a:off x="5696719" y="3098561"/>
            <a:ext cx="703400" cy="1892480"/>
          </a:xfrm>
          <a:prstGeom prst="bentConnector2">
            <a:avLst/>
          </a:prstGeom>
          <a:solidFill>
            <a:schemeClr val="accent1"/>
          </a:solidFill>
          <a:ln w="28575" cap="flat" cmpd="sng" algn="ctr">
            <a:solidFill>
              <a:schemeClr val="tx1"/>
            </a:solidFill>
            <a:prstDash val="solid"/>
            <a:round/>
            <a:headEnd type="none" w="med" len="med"/>
            <a:tailEnd type="triangle"/>
          </a:ln>
          <a:effectLst/>
        </p:spPr>
      </p:cxnSp>
      <p:sp>
        <p:nvSpPr>
          <p:cNvPr id="42" name="Content Placeholder 4">
            <a:extLst>
              <a:ext uri="{FF2B5EF4-FFF2-40B4-BE49-F238E27FC236}">
                <a16:creationId xmlns:a16="http://schemas.microsoft.com/office/drawing/2014/main" id="{AF41BD83-9BEC-468A-8DF3-79C09FC1CEA6}"/>
              </a:ext>
            </a:extLst>
          </p:cNvPr>
          <p:cNvSpPr txBox="1">
            <a:spLocks/>
          </p:cNvSpPr>
          <p:nvPr/>
        </p:nvSpPr>
        <p:spPr bwMode="auto">
          <a:xfrm>
            <a:off x="4213733" y="5572067"/>
            <a:ext cx="1973700" cy="453866"/>
          </a:xfrm>
          <a:prstGeom prst="rect">
            <a:avLst/>
          </a:prstGeom>
          <a:noFill/>
          <a:ln w="9525">
            <a:noFill/>
            <a:miter lim="800000"/>
            <a:headEnd/>
            <a:tailEnd/>
          </a:ln>
        </p:spPr>
        <p:txBody>
          <a:bodyPr vert="horz" wrap="square" lIns="72000" tIns="36000" rIns="0" bIns="0" numCol="1" anchor="t" anchorCtr="0" compatLnSpc="1">
            <a:prstTxWarp prst="textNoShape">
              <a:avLst/>
            </a:prstTxWarp>
          </a:bodyPr>
          <a:lstStyle>
            <a:lvl1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ea typeface="+mn-ea"/>
                <a:cs typeface="+mn-cs"/>
              </a:defRPr>
            </a:lvl1pPr>
            <a:lvl2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2pPr>
            <a:lvl3pPr marL="6858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3pPr>
            <a:lvl4pPr marL="10287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4pPr>
            <a:lvl5pPr marL="13716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5pPr>
            <a:lvl6pPr marL="20716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9pPr>
          </a:lstStyle>
          <a:p>
            <a:pPr marL="0" indent="0">
              <a:buFont typeface="Ericsson Hilda Light" panose="00000400000000000000" pitchFamily="2" charset="0"/>
              <a:buNone/>
            </a:pPr>
            <a:r>
              <a:rPr lang="sv-SE" sz="2800" dirty="0">
                <a:solidFill>
                  <a:schemeClr val="accent2">
                    <a:lumMod val="75000"/>
                  </a:schemeClr>
                </a:solidFill>
              </a:rPr>
              <a:t>IBM QISKit</a:t>
            </a:r>
          </a:p>
          <a:p>
            <a:pPr marL="0" indent="0">
              <a:buFont typeface="Ericsson Hilda Light" panose="00000400000000000000" pitchFamily="2" charset="0"/>
              <a:buNone/>
            </a:pPr>
            <a:endParaRPr lang="sv-SE" sz="2800" b="1" dirty="0"/>
          </a:p>
          <a:p>
            <a:pPr marL="0" indent="0">
              <a:buFont typeface="Ericsson Hilda Light" panose="00000400000000000000" pitchFamily="2" charset="0"/>
              <a:buNone/>
            </a:pPr>
            <a:endParaRPr lang="sv-SE" sz="2800" b="1" dirty="0"/>
          </a:p>
        </p:txBody>
      </p:sp>
      <p:sp>
        <p:nvSpPr>
          <p:cNvPr id="68" name="Right Brace 67">
            <a:extLst>
              <a:ext uri="{FF2B5EF4-FFF2-40B4-BE49-F238E27FC236}">
                <a16:creationId xmlns:a16="http://schemas.microsoft.com/office/drawing/2014/main" id="{2FF150F8-E3AE-4044-8FB3-46BB344B4719}"/>
              </a:ext>
            </a:extLst>
          </p:cNvPr>
          <p:cNvSpPr/>
          <p:nvPr/>
        </p:nvSpPr>
        <p:spPr bwMode="auto">
          <a:xfrm>
            <a:off x="9562045" y="1815088"/>
            <a:ext cx="815889" cy="3561842"/>
          </a:xfrm>
          <a:prstGeom prst="rightBrace">
            <a:avLst/>
          </a:prstGeom>
          <a:noFill/>
          <a:ln w="19050" cap="flat" cmpd="sng" algn="ctr">
            <a:solidFill>
              <a:schemeClr val="tx1"/>
            </a:solidFill>
            <a:prstDash val="solid"/>
            <a:round/>
            <a:headEnd type="none" w="med" len="med"/>
            <a:tailEnd type="none"/>
          </a:ln>
          <a:effectLst/>
        </p:spPr>
        <p:txBody>
          <a:bodyPr rtlCol="0" anchor="ctr"/>
          <a:lstStyle/>
          <a:p>
            <a:pPr algn="ctr"/>
            <a:endParaRPr lang="sv-SE"/>
          </a:p>
        </p:txBody>
      </p:sp>
      <p:sp>
        <p:nvSpPr>
          <p:cNvPr id="69" name="TextBox 68">
            <a:extLst>
              <a:ext uri="{FF2B5EF4-FFF2-40B4-BE49-F238E27FC236}">
                <a16:creationId xmlns:a16="http://schemas.microsoft.com/office/drawing/2014/main" id="{452E66C1-2E0F-4F19-BCD9-E0E13CCE0A50}"/>
              </a:ext>
            </a:extLst>
          </p:cNvPr>
          <p:cNvSpPr txBox="1"/>
          <p:nvPr/>
        </p:nvSpPr>
        <p:spPr bwMode="auto">
          <a:xfrm>
            <a:off x="10377934" y="2286530"/>
            <a:ext cx="1538389" cy="2190788"/>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a:buClr>
                <a:schemeClr val="tx1"/>
              </a:buClr>
            </a:pPr>
            <a:r>
              <a:rPr lang="sv-SE" sz="2800" b="1" dirty="0"/>
              <a:t>Step 1.</a:t>
            </a:r>
          </a:p>
          <a:p>
            <a:pPr>
              <a:buClr>
                <a:schemeClr val="tx1"/>
              </a:buClr>
            </a:pPr>
            <a:r>
              <a:rPr lang="sv-SE" sz="2800" b="1" dirty="0"/>
              <a:t>Compare</a:t>
            </a:r>
            <a:r>
              <a:rPr lang="sv-SE" altLang="zh-CN" sz="2800" b="1" dirty="0"/>
              <a:t>o</a:t>
            </a:r>
            <a:r>
              <a:rPr lang="sv-SE" sz="2800" b="1" dirty="0"/>
              <a:t>utput</a:t>
            </a:r>
          </a:p>
          <a:p>
            <a:pPr>
              <a:buClr>
                <a:schemeClr val="tx1"/>
              </a:buClr>
            </a:pPr>
            <a:r>
              <a:rPr lang="sv-SE" sz="2800" dirty="0"/>
              <a:t>(wave function)</a:t>
            </a:r>
          </a:p>
        </p:txBody>
      </p:sp>
      <p:sp>
        <p:nvSpPr>
          <p:cNvPr id="26" name="Title 1">
            <a:extLst>
              <a:ext uri="{FF2B5EF4-FFF2-40B4-BE49-F238E27FC236}">
                <a16:creationId xmlns:a16="http://schemas.microsoft.com/office/drawing/2014/main" id="{A76E1C9D-EE7A-4CA1-8B56-BDF4CD0BE005}"/>
              </a:ext>
            </a:extLst>
          </p:cNvPr>
          <p:cNvSpPr txBox="1">
            <a:spLocks/>
          </p:cNvSpPr>
          <p:nvPr/>
        </p:nvSpPr>
        <p:spPr bwMode="auto">
          <a:xfrm>
            <a:off x="639416" y="345204"/>
            <a:ext cx="9789373"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lgn="l" rtl="0" eaLnBrk="1" fontAlgn="base" hangingPunct="1">
              <a:lnSpc>
                <a:spcPct val="85000"/>
              </a:lnSpc>
              <a:spcBef>
                <a:spcPts val="300"/>
              </a:spcBef>
              <a:spcAft>
                <a:spcPct val="0"/>
              </a:spcAft>
              <a:defRPr sz="4000" kern="1400" spc="-160">
                <a:solidFill>
                  <a:schemeClr val="tx1"/>
                </a:solidFill>
                <a:latin typeface="+mj-lt"/>
                <a:ea typeface="+mj-ea"/>
                <a:cs typeface="+mj-cs"/>
              </a:defRPr>
            </a:lvl1pPr>
            <a:lvl2pPr algn="l" rtl="0" eaLnBrk="1" fontAlgn="base" hangingPunct="1">
              <a:lnSpc>
                <a:spcPct val="85000"/>
              </a:lnSpc>
              <a:spcBef>
                <a:spcPct val="0"/>
              </a:spcBef>
              <a:spcAft>
                <a:spcPct val="0"/>
              </a:spcAft>
              <a:defRPr sz="4000">
                <a:solidFill>
                  <a:schemeClr val="tx1"/>
                </a:solidFill>
                <a:latin typeface="Ericsson Hilda" pitchFamily="2" charset="0"/>
              </a:defRPr>
            </a:lvl2pPr>
            <a:lvl3pPr algn="l" rtl="0" eaLnBrk="1" fontAlgn="base" hangingPunct="1">
              <a:lnSpc>
                <a:spcPct val="85000"/>
              </a:lnSpc>
              <a:spcBef>
                <a:spcPct val="0"/>
              </a:spcBef>
              <a:spcAft>
                <a:spcPct val="0"/>
              </a:spcAft>
              <a:defRPr sz="4000">
                <a:solidFill>
                  <a:schemeClr val="tx1"/>
                </a:solidFill>
                <a:latin typeface="Ericsson Hilda" pitchFamily="2" charset="0"/>
              </a:defRPr>
            </a:lvl3pPr>
            <a:lvl4pPr algn="l" rtl="0" eaLnBrk="1" fontAlgn="base" hangingPunct="1">
              <a:lnSpc>
                <a:spcPct val="85000"/>
              </a:lnSpc>
              <a:spcBef>
                <a:spcPct val="0"/>
              </a:spcBef>
              <a:spcAft>
                <a:spcPct val="0"/>
              </a:spcAft>
              <a:defRPr sz="4000">
                <a:solidFill>
                  <a:schemeClr val="tx1"/>
                </a:solidFill>
                <a:latin typeface="Ericsson Hilda" pitchFamily="2" charset="0"/>
              </a:defRPr>
            </a:lvl4pPr>
            <a:lvl5pPr algn="l" rtl="0" eaLnBrk="1" fontAlgn="base" hangingPunct="1">
              <a:lnSpc>
                <a:spcPct val="85000"/>
              </a:lnSpc>
              <a:spcBef>
                <a:spcPct val="0"/>
              </a:spcBef>
              <a:spcAft>
                <a:spcPct val="0"/>
              </a:spcAft>
              <a:defRPr sz="4000">
                <a:solidFill>
                  <a:schemeClr val="tx1"/>
                </a:solidFill>
                <a:latin typeface="Ericsson Hilda" pitchFamily="2" charset="0"/>
              </a:defRPr>
            </a:lvl5pPr>
            <a:lvl6pPr marL="457200" algn="l" rtl="0" eaLnBrk="1" fontAlgn="base" hangingPunct="1">
              <a:spcBef>
                <a:spcPct val="0"/>
              </a:spcBef>
              <a:spcAft>
                <a:spcPct val="0"/>
              </a:spcAft>
              <a:defRPr sz="3200">
                <a:solidFill>
                  <a:schemeClr val="tx1"/>
                </a:solidFill>
                <a:latin typeface="Ericsson Hilda" pitchFamily="2" charset="0"/>
              </a:defRPr>
            </a:lvl6pPr>
            <a:lvl7pPr marL="914400" algn="l" rtl="0" eaLnBrk="1" fontAlgn="base" hangingPunct="1">
              <a:spcBef>
                <a:spcPct val="0"/>
              </a:spcBef>
              <a:spcAft>
                <a:spcPct val="0"/>
              </a:spcAft>
              <a:defRPr sz="3200">
                <a:solidFill>
                  <a:schemeClr val="tx1"/>
                </a:solidFill>
                <a:latin typeface="Ericsson Hilda" pitchFamily="2" charset="0"/>
              </a:defRPr>
            </a:lvl7pPr>
            <a:lvl8pPr marL="1371600" algn="l" rtl="0" eaLnBrk="1" fontAlgn="base" hangingPunct="1">
              <a:spcBef>
                <a:spcPct val="0"/>
              </a:spcBef>
              <a:spcAft>
                <a:spcPct val="0"/>
              </a:spcAft>
              <a:defRPr sz="3200">
                <a:solidFill>
                  <a:schemeClr val="tx1"/>
                </a:solidFill>
                <a:latin typeface="Ericsson Hilda" pitchFamily="2" charset="0"/>
              </a:defRPr>
            </a:lvl8pPr>
            <a:lvl9pPr marL="1828800" algn="l" rtl="0" eaLnBrk="1" fontAlgn="base" hangingPunct="1">
              <a:spcBef>
                <a:spcPct val="0"/>
              </a:spcBef>
              <a:spcAft>
                <a:spcPct val="0"/>
              </a:spcAft>
              <a:defRPr sz="3200">
                <a:solidFill>
                  <a:schemeClr val="tx1"/>
                </a:solidFill>
                <a:latin typeface="Ericsson Hilda" pitchFamily="2" charset="0"/>
              </a:defRPr>
            </a:lvl9pPr>
          </a:lstStyle>
          <a:p>
            <a:r>
              <a:rPr lang="en-US" dirty="0"/>
              <a:t>Implementation and comparison with </a:t>
            </a:r>
            <a:r>
              <a:rPr lang="en-US" dirty="0" err="1">
                <a:solidFill>
                  <a:srgbClr val="FF0000"/>
                </a:solidFill>
              </a:rPr>
              <a:t>i</a:t>
            </a:r>
            <a:r>
              <a:rPr lang="en-US" dirty="0" err="1"/>
              <a:t>FFT</a:t>
            </a:r>
            <a:endParaRPr lang="en-US" dirty="0"/>
          </a:p>
        </p:txBody>
      </p:sp>
      <p:sp>
        <p:nvSpPr>
          <p:cNvPr id="2" name="TextBox 1">
            <a:extLst>
              <a:ext uri="{FF2B5EF4-FFF2-40B4-BE49-F238E27FC236}">
                <a16:creationId xmlns:a16="http://schemas.microsoft.com/office/drawing/2014/main" id="{B2201DA6-52C5-4212-8BE7-DB64AF887FE3}"/>
              </a:ext>
            </a:extLst>
          </p:cNvPr>
          <p:cNvSpPr txBox="1"/>
          <p:nvPr/>
        </p:nvSpPr>
        <p:spPr bwMode="auto">
          <a:xfrm>
            <a:off x="1175968" y="3246948"/>
            <a:ext cx="2469445" cy="405683"/>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a:buClr>
                <a:schemeClr val="tx1"/>
              </a:buClr>
            </a:pPr>
            <a:r>
              <a:rPr lang="sv-SE" sz="2400" dirty="0">
                <a:solidFill>
                  <a:srgbClr val="FF0000"/>
                </a:solidFill>
              </a:rPr>
              <a:t>One-hot encoding</a:t>
            </a:r>
          </a:p>
        </p:txBody>
      </p:sp>
      <p:cxnSp>
        <p:nvCxnSpPr>
          <p:cNvPr id="4" name="Straight Arrow Connector 3">
            <a:extLst>
              <a:ext uri="{FF2B5EF4-FFF2-40B4-BE49-F238E27FC236}">
                <a16:creationId xmlns:a16="http://schemas.microsoft.com/office/drawing/2014/main" id="{EF816650-9A0C-46F8-9195-2B61F10F1FA0}"/>
              </a:ext>
            </a:extLst>
          </p:cNvPr>
          <p:cNvCxnSpPr>
            <a:cxnSpLocks/>
          </p:cNvCxnSpPr>
          <p:nvPr/>
        </p:nvCxnSpPr>
        <p:spPr bwMode="auto">
          <a:xfrm flipV="1">
            <a:off x="2421606" y="2539882"/>
            <a:ext cx="0" cy="787691"/>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86043FF7-06D4-476A-AACA-4D0D579A5FFC}"/>
              </a:ext>
            </a:extLst>
          </p:cNvPr>
          <p:cNvCxnSpPr>
            <a:cxnSpLocks/>
            <a:endCxn id="11" idx="0"/>
          </p:cNvCxnSpPr>
          <p:nvPr/>
        </p:nvCxnSpPr>
        <p:spPr bwMode="auto">
          <a:xfrm>
            <a:off x="2421605" y="3693101"/>
            <a:ext cx="1" cy="961819"/>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sp>
        <p:nvSpPr>
          <p:cNvPr id="29" name="TextBox 28">
            <a:extLst>
              <a:ext uri="{FF2B5EF4-FFF2-40B4-BE49-F238E27FC236}">
                <a16:creationId xmlns:a16="http://schemas.microsoft.com/office/drawing/2014/main" id="{97977996-9C95-43A9-8D2E-18FB3AFB82B8}"/>
              </a:ext>
            </a:extLst>
          </p:cNvPr>
          <p:cNvSpPr txBox="1"/>
          <p:nvPr/>
        </p:nvSpPr>
        <p:spPr bwMode="auto">
          <a:xfrm>
            <a:off x="1926156" y="1700191"/>
            <a:ext cx="1204809" cy="467239"/>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a:buClr>
                <a:schemeClr val="tx1"/>
              </a:buClr>
            </a:pPr>
            <a:r>
              <a:rPr lang="sv-SE" sz="2800" dirty="0"/>
              <a:t>(8-bit)</a:t>
            </a:r>
          </a:p>
        </p:txBody>
      </p:sp>
      <p:sp>
        <p:nvSpPr>
          <p:cNvPr id="30" name="TextBox 29">
            <a:extLst>
              <a:ext uri="{FF2B5EF4-FFF2-40B4-BE49-F238E27FC236}">
                <a16:creationId xmlns:a16="http://schemas.microsoft.com/office/drawing/2014/main" id="{AEB5DD84-5D91-4643-90A5-FA92200DCCD1}"/>
              </a:ext>
            </a:extLst>
          </p:cNvPr>
          <p:cNvSpPr txBox="1"/>
          <p:nvPr/>
        </p:nvSpPr>
        <p:spPr bwMode="auto">
          <a:xfrm>
            <a:off x="1703733" y="5052451"/>
            <a:ext cx="1493455" cy="467239"/>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a:buClr>
                <a:schemeClr val="tx1"/>
              </a:buClr>
            </a:pPr>
            <a:r>
              <a:rPr lang="sv-SE" sz="2800" dirty="0"/>
              <a:t>(3-qubit)</a:t>
            </a:r>
          </a:p>
        </p:txBody>
      </p:sp>
      <p:pic>
        <p:nvPicPr>
          <p:cNvPr id="6" name="Picture 5">
            <a:extLst>
              <a:ext uri="{FF2B5EF4-FFF2-40B4-BE49-F238E27FC236}">
                <a16:creationId xmlns:a16="http://schemas.microsoft.com/office/drawing/2014/main" id="{E4B9C021-09E0-4B7C-B4E5-A40DF35C9F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0091" y="2266186"/>
            <a:ext cx="925172" cy="2301508"/>
          </a:xfrm>
          <a:prstGeom prst="rect">
            <a:avLst/>
          </a:prstGeom>
        </p:spPr>
      </p:pic>
      <p:sp>
        <p:nvSpPr>
          <p:cNvPr id="35" name="TextBox 34">
            <a:extLst>
              <a:ext uri="{FF2B5EF4-FFF2-40B4-BE49-F238E27FC236}">
                <a16:creationId xmlns:a16="http://schemas.microsoft.com/office/drawing/2014/main" id="{9CAD1620-9CBC-4A3E-A111-76409FDD9D92}"/>
              </a:ext>
            </a:extLst>
          </p:cNvPr>
          <p:cNvSpPr txBox="1"/>
          <p:nvPr/>
        </p:nvSpPr>
        <p:spPr bwMode="auto">
          <a:xfrm>
            <a:off x="8093005" y="5766365"/>
            <a:ext cx="3722693" cy="467239"/>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a:buClr>
                <a:schemeClr val="tx1"/>
              </a:buClr>
            </a:pPr>
            <a:r>
              <a:rPr lang="en-US" altLang="zh-CN" sz="2800" dirty="0">
                <a:solidFill>
                  <a:srgbClr val="FF0000"/>
                </a:solidFill>
              </a:rPr>
              <a:t>QFT = </a:t>
            </a:r>
            <a:r>
              <a:rPr lang="en-US" altLang="zh-CN" sz="2800" dirty="0" err="1">
                <a:solidFill>
                  <a:srgbClr val="FF0000"/>
                </a:solidFill>
              </a:rPr>
              <a:t>iFFT</a:t>
            </a:r>
            <a:r>
              <a:rPr lang="en-US" altLang="zh-CN" sz="2800" dirty="0">
                <a:solidFill>
                  <a:srgbClr val="FF0000"/>
                </a:solidFill>
              </a:rPr>
              <a:t>, </a:t>
            </a:r>
            <a:r>
              <a:rPr lang="en-US" altLang="zh-CN" sz="2800" dirty="0" err="1">
                <a:solidFill>
                  <a:srgbClr val="FF0000"/>
                </a:solidFill>
              </a:rPr>
              <a:t>iQFT</a:t>
            </a:r>
            <a:r>
              <a:rPr lang="en-US" altLang="zh-CN" sz="2800" dirty="0">
                <a:solidFill>
                  <a:srgbClr val="FF0000"/>
                </a:solidFill>
              </a:rPr>
              <a:t> = FFT</a:t>
            </a:r>
            <a:endParaRPr lang="sv-SE" sz="2800" dirty="0">
              <a:solidFill>
                <a:srgbClr val="FF0000"/>
              </a:solidFill>
            </a:endParaRPr>
          </a:p>
        </p:txBody>
      </p:sp>
    </p:spTree>
    <p:extLst>
      <p:ext uri="{BB962C8B-B14F-4D97-AF65-F5344CB8AC3E}">
        <p14:creationId xmlns:p14="http://schemas.microsoft.com/office/powerpoint/2010/main" val="288813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48" grpId="0" animBg="1"/>
      <p:bldP spid="8" grpId="0"/>
      <p:bldP spid="9" grpId="0" animBg="1"/>
      <p:bldP spid="11" grpId="0"/>
      <p:bldP spid="16" grpId="0" animBg="1"/>
      <p:bldP spid="20" grpId="0" animBg="1"/>
      <p:bldP spid="22" grpId="0"/>
      <p:bldP spid="42" grpId="0"/>
      <p:bldP spid="68" grpId="0" animBg="1"/>
      <p:bldP spid="69" grpId="0"/>
      <p:bldP spid="2" grpId="0"/>
      <p:bldP spid="29" grpId="0"/>
      <p:bldP spid="30" grpId="0"/>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DDF15D97-FD10-43F1-9D7D-AAD8F7B39B16}"/>
              </a:ext>
            </a:extLst>
          </p:cNvPr>
          <p:cNvSpPr/>
          <p:nvPr/>
        </p:nvSpPr>
        <p:spPr bwMode="auto">
          <a:xfrm>
            <a:off x="3794857" y="1241421"/>
            <a:ext cx="2606966" cy="4282285"/>
          </a:xfrm>
          <a:prstGeom prst="roundRect">
            <a:avLst/>
          </a:prstGeom>
          <a:solidFill>
            <a:srgbClr val="3399FF">
              <a:alpha val="30196"/>
            </a:srgbClr>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sv-SE" sz="2000" b="0" i="0" u="none" strike="noStrike" cap="none" normalizeH="0" baseline="0" dirty="0" err="1">
              <a:ln>
                <a:noFill/>
              </a:ln>
              <a:solidFill>
                <a:schemeClr val="bg1"/>
              </a:solidFill>
              <a:effectLst/>
              <a:latin typeface="+mn-lt"/>
            </a:endParaRPr>
          </a:p>
        </p:txBody>
      </p:sp>
      <p:sp>
        <p:nvSpPr>
          <p:cNvPr id="23" name="Rectangle: Rounded Corners 22">
            <a:extLst>
              <a:ext uri="{FF2B5EF4-FFF2-40B4-BE49-F238E27FC236}">
                <a16:creationId xmlns:a16="http://schemas.microsoft.com/office/drawing/2014/main" id="{D9D2C098-063C-41C4-9EE9-D351B66B9E87}"/>
              </a:ext>
            </a:extLst>
          </p:cNvPr>
          <p:cNvSpPr/>
          <p:nvPr/>
        </p:nvSpPr>
        <p:spPr bwMode="auto">
          <a:xfrm>
            <a:off x="3790024" y="4145854"/>
            <a:ext cx="2611799" cy="1950146"/>
          </a:xfrm>
          <a:prstGeom prst="roundRect">
            <a:avLst/>
          </a:prstGeom>
          <a:solidFill>
            <a:srgbClr val="92D050">
              <a:alpha val="30196"/>
            </a:srgbClr>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sv-SE" sz="2000" b="0" i="0" u="none" strike="noStrike" cap="none" normalizeH="0" baseline="0" dirty="0" err="1">
              <a:ln>
                <a:noFill/>
              </a:ln>
              <a:solidFill>
                <a:schemeClr val="bg1"/>
              </a:solidFill>
              <a:effectLst/>
              <a:latin typeface="+mn-lt"/>
            </a:endParaRPr>
          </a:p>
        </p:txBody>
      </p:sp>
      <p:sp>
        <p:nvSpPr>
          <p:cNvPr id="48" name="Rectangle 47">
            <a:extLst>
              <a:ext uri="{FF2B5EF4-FFF2-40B4-BE49-F238E27FC236}">
                <a16:creationId xmlns:a16="http://schemas.microsoft.com/office/drawing/2014/main" id="{1A9D172D-4596-4F0B-9464-5D51E516B72B}"/>
              </a:ext>
            </a:extLst>
          </p:cNvPr>
          <p:cNvSpPr/>
          <p:nvPr/>
        </p:nvSpPr>
        <p:spPr bwMode="auto">
          <a:xfrm>
            <a:off x="4174189" y="1815728"/>
            <a:ext cx="1868741" cy="981068"/>
          </a:xfrm>
          <a:prstGeom prst="rect">
            <a:avLst/>
          </a:prstGeom>
          <a:no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sv-SE" sz="2800" dirty="0"/>
              <a:t>iFFT Algorithm</a:t>
            </a:r>
            <a:endParaRPr kumimoji="0" lang="sv-SE" sz="2800" b="0" i="0" u="none" strike="noStrike" cap="none" normalizeH="0" baseline="0" dirty="0">
              <a:ln>
                <a:noFill/>
              </a:ln>
              <a:effectLst/>
            </a:endParaRPr>
          </a:p>
        </p:txBody>
      </p:sp>
      <p:sp>
        <p:nvSpPr>
          <p:cNvPr id="5" name="Content Placeholder 4">
            <a:extLst>
              <a:ext uri="{FF2B5EF4-FFF2-40B4-BE49-F238E27FC236}">
                <a16:creationId xmlns:a16="http://schemas.microsoft.com/office/drawing/2014/main" id="{6DE4F32E-D586-496D-B195-ABF541B087C3}"/>
              </a:ext>
            </a:extLst>
          </p:cNvPr>
          <p:cNvSpPr>
            <a:spLocks noGrp="1"/>
          </p:cNvSpPr>
          <p:nvPr>
            <p:ph sz="quarter" idx="10"/>
          </p:nvPr>
        </p:nvSpPr>
        <p:spPr>
          <a:xfrm>
            <a:off x="1380061" y="1039654"/>
            <a:ext cx="8353426" cy="580181"/>
          </a:xfrm>
        </p:spPr>
        <p:txBody>
          <a:bodyPr/>
          <a:lstStyle/>
          <a:p>
            <a:pPr marL="0" indent="0">
              <a:buNone/>
            </a:pPr>
            <a:endParaRPr lang="sv-SE" sz="2800" b="1" dirty="0"/>
          </a:p>
          <a:p>
            <a:pPr marL="0" indent="0">
              <a:buNone/>
            </a:pPr>
            <a:endParaRPr lang="sv-SE" sz="2800" b="1" dirty="0"/>
          </a:p>
        </p:txBody>
      </p:sp>
      <p:cxnSp>
        <p:nvCxnSpPr>
          <p:cNvPr id="7" name="Straight Arrow Connector 6">
            <a:extLst>
              <a:ext uri="{FF2B5EF4-FFF2-40B4-BE49-F238E27FC236}">
                <a16:creationId xmlns:a16="http://schemas.microsoft.com/office/drawing/2014/main" id="{5060B933-1EEB-462E-82AE-688ACD3668E9}"/>
              </a:ext>
            </a:extLst>
          </p:cNvPr>
          <p:cNvCxnSpPr>
            <a:cxnSpLocks/>
          </p:cNvCxnSpPr>
          <p:nvPr/>
        </p:nvCxnSpPr>
        <p:spPr bwMode="auto">
          <a:xfrm>
            <a:off x="3269966" y="2306262"/>
            <a:ext cx="904223"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E4B7830-26B0-4E15-9D8C-45CC5CAB3869}"/>
                  </a:ext>
                </a:extLst>
              </p:cNvPr>
              <p:cNvSpPr txBox="1"/>
              <p:nvPr/>
            </p:nvSpPr>
            <p:spPr bwMode="auto">
              <a:xfrm>
                <a:off x="1186565" y="2072643"/>
                <a:ext cx="2387891" cy="467239"/>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a:buClr>
                    <a:schemeClr val="tx1"/>
                  </a:buClr>
                </a:pPr>
                <a14:m>
                  <m:oMathPara xmlns:m="http://schemas.openxmlformats.org/officeDocument/2006/math">
                    <m:oMathParaPr>
                      <m:jc m:val="centerGroup"/>
                    </m:oMathParaPr>
                    <m:oMath xmlns:m="http://schemas.openxmlformats.org/officeDocument/2006/math">
                      <m:r>
                        <a:rPr lang="sv-SE" sz="2800" b="0" i="1" smtClean="0">
                          <a:latin typeface="Cambria Math" panose="02040503050406030204" pitchFamily="18" charset="0"/>
                        </a:rPr>
                        <m:t>0100 0000</m:t>
                      </m:r>
                    </m:oMath>
                  </m:oMathPara>
                </a14:m>
                <a:endParaRPr lang="sv-SE" sz="2800" dirty="0"/>
              </a:p>
            </p:txBody>
          </p:sp>
        </mc:Choice>
        <mc:Fallback xmlns="">
          <p:sp>
            <p:nvSpPr>
              <p:cNvPr id="8" name="TextBox 7">
                <a:extLst>
                  <a:ext uri="{FF2B5EF4-FFF2-40B4-BE49-F238E27FC236}">
                    <a16:creationId xmlns:a16="http://schemas.microsoft.com/office/drawing/2014/main" id="{3E4B7830-26B0-4E15-9D8C-45CC5CAB3869}"/>
                  </a:ext>
                </a:extLst>
              </p:cNvPr>
              <p:cNvSpPr txBox="1">
                <a:spLocks noRot="1" noChangeAspect="1" noMove="1" noResize="1" noEditPoints="1" noAdjustHandles="1" noChangeArrowheads="1" noChangeShapeType="1" noTextEdit="1"/>
              </p:cNvSpPr>
              <p:nvPr/>
            </p:nvSpPr>
            <p:spPr bwMode="auto">
              <a:xfrm>
                <a:off x="1186565" y="2072643"/>
                <a:ext cx="2387891" cy="467239"/>
              </a:xfrm>
              <a:prstGeom prst="rect">
                <a:avLst/>
              </a:prstGeom>
              <a:blipFill>
                <a:blip r:embed="rId3"/>
                <a:stretch>
                  <a:fillRect/>
                </a:stretch>
              </a:blipFill>
              <a:ln w="9525">
                <a:noFill/>
                <a:miter lim="800000"/>
                <a:headEnd/>
                <a:tailEnd/>
              </a:ln>
            </p:spPr>
            <p:txBody>
              <a:bodyPr/>
              <a:lstStyle/>
              <a:p>
                <a:r>
                  <a:rPr lang="sv-SE">
                    <a:noFill/>
                  </a:rPr>
                  <a:t> </a:t>
                </a:r>
              </a:p>
            </p:txBody>
          </p:sp>
        </mc:Fallback>
      </mc:AlternateContent>
      <p:sp>
        <p:nvSpPr>
          <p:cNvPr id="9" name="Rectangle 8">
            <a:extLst>
              <a:ext uri="{FF2B5EF4-FFF2-40B4-BE49-F238E27FC236}">
                <a16:creationId xmlns:a16="http://schemas.microsoft.com/office/drawing/2014/main" id="{4A225E65-FFD4-42A9-9307-FB8F3EEDF0EA}"/>
              </a:ext>
            </a:extLst>
          </p:cNvPr>
          <p:cNvSpPr/>
          <p:nvPr/>
        </p:nvSpPr>
        <p:spPr bwMode="auto">
          <a:xfrm>
            <a:off x="4167808" y="4396501"/>
            <a:ext cx="1868741" cy="981068"/>
          </a:xfrm>
          <a:prstGeom prst="rect">
            <a:avLst/>
          </a:prstGeom>
          <a:no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sv-SE" sz="2800" dirty="0"/>
              <a:t>QFT Algorithm</a:t>
            </a:r>
            <a:endParaRPr kumimoji="0" lang="sv-SE" sz="2800" b="0" i="0" u="none" strike="noStrike" cap="none" normalizeH="0" baseline="0" dirty="0">
              <a:ln>
                <a:noFill/>
              </a:ln>
              <a:effectLst/>
            </a:endParaRPr>
          </a:p>
        </p:txBody>
      </p:sp>
      <p:cxnSp>
        <p:nvCxnSpPr>
          <p:cNvPr id="10" name="Straight Arrow Connector 9">
            <a:extLst>
              <a:ext uri="{FF2B5EF4-FFF2-40B4-BE49-F238E27FC236}">
                <a16:creationId xmlns:a16="http://schemas.microsoft.com/office/drawing/2014/main" id="{899B72F0-414E-48DD-92EB-E6242C993ABE}"/>
              </a:ext>
            </a:extLst>
          </p:cNvPr>
          <p:cNvCxnSpPr>
            <a:cxnSpLocks/>
          </p:cNvCxnSpPr>
          <p:nvPr/>
        </p:nvCxnSpPr>
        <p:spPr bwMode="auto">
          <a:xfrm>
            <a:off x="2978654" y="4898505"/>
            <a:ext cx="118915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C6B102-CD4E-4B51-AAAF-46F19C4ABCAB}"/>
                  </a:ext>
                </a:extLst>
              </p:cNvPr>
              <p:cNvSpPr txBox="1"/>
              <p:nvPr/>
            </p:nvSpPr>
            <p:spPr bwMode="auto">
              <a:xfrm>
                <a:off x="1573245" y="4654920"/>
                <a:ext cx="1696721" cy="467239"/>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a:buClr>
                    <a:schemeClr val="tx1"/>
                  </a:buClr>
                </a:pPr>
                <a14:m>
                  <m:oMathPara xmlns:m="http://schemas.openxmlformats.org/officeDocument/2006/math">
                    <m:oMathParaPr>
                      <m:jc m:val="centerGroup"/>
                    </m:oMathParaPr>
                    <m:oMath xmlns:m="http://schemas.openxmlformats.org/officeDocument/2006/math">
                      <m:r>
                        <a:rPr lang="sv-SE" sz="2800" b="0" i="1" smtClean="0">
                          <a:latin typeface="Cambria Math" panose="02040503050406030204" pitchFamily="18" charset="0"/>
                        </a:rPr>
                        <m:t>|</m:t>
                      </m:r>
                      <m:d>
                        <m:dPr>
                          <m:begChr m:val=""/>
                          <m:endChr m:val="⟩"/>
                          <m:ctrlPr>
                            <a:rPr lang="sv-SE" sz="2800" b="0" i="1" smtClean="0">
                              <a:latin typeface="Cambria Math" panose="02040503050406030204" pitchFamily="18" charset="0"/>
                            </a:rPr>
                          </m:ctrlPr>
                        </m:dPr>
                        <m:e>
                          <m:r>
                            <a:rPr lang="sv-SE" sz="2800" b="0" i="1" smtClean="0">
                              <a:latin typeface="Cambria Math" panose="02040503050406030204" pitchFamily="18" charset="0"/>
                            </a:rPr>
                            <m:t>001</m:t>
                          </m:r>
                        </m:e>
                      </m:d>
                    </m:oMath>
                  </m:oMathPara>
                </a14:m>
                <a:endParaRPr lang="sv-SE" sz="2800" dirty="0"/>
              </a:p>
            </p:txBody>
          </p:sp>
        </mc:Choice>
        <mc:Fallback xmlns="">
          <p:sp>
            <p:nvSpPr>
              <p:cNvPr id="11" name="TextBox 10">
                <a:extLst>
                  <a:ext uri="{FF2B5EF4-FFF2-40B4-BE49-F238E27FC236}">
                    <a16:creationId xmlns:a16="http://schemas.microsoft.com/office/drawing/2014/main" id="{26C6B102-CD4E-4B51-AAAF-46F19C4ABCAB}"/>
                  </a:ext>
                </a:extLst>
              </p:cNvPr>
              <p:cNvSpPr txBox="1">
                <a:spLocks noRot="1" noChangeAspect="1" noMove="1" noResize="1" noEditPoints="1" noAdjustHandles="1" noChangeArrowheads="1" noChangeShapeType="1" noTextEdit="1"/>
              </p:cNvSpPr>
              <p:nvPr/>
            </p:nvSpPr>
            <p:spPr bwMode="auto">
              <a:xfrm>
                <a:off x="1573245" y="4654920"/>
                <a:ext cx="1696721" cy="467239"/>
              </a:xfrm>
              <a:prstGeom prst="rect">
                <a:avLst/>
              </a:prstGeom>
              <a:blipFill>
                <a:blip r:embed="rId4"/>
                <a:stretch>
                  <a:fillRect/>
                </a:stretch>
              </a:blipFill>
              <a:ln w="9525">
                <a:noFill/>
                <a:miter lim="800000"/>
                <a:headEnd/>
                <a:tailEnd/>
              </a:ln>
            </p:spPr>
            <p:txBody>
              <a:bodyPr/>
              <a:lstStyle/>
              <a:p>
                <a:r>
                  <a:rPr lang="sv-SE">
                    <a:noFill/>
                  </a:rPr>
                  <a:t> </a:t>
                </a:r>
              </a:p>
            </p:txBody>
          </p:sp>
        </mc:Fallback>
      </mc:AlternateContent>
      <p:cxnSp>
        <p:nvCxnSpPr>
          <p:cNvPr id="15" name="Straight Arrow Connector 14">
            <a:extLst>
              <a:ext uri="{FF2B5EF4-FFF2-40B4-BE49-F238E27FC236}">
                <a16:creationId xmlns:a16="http://schemas.microsoft.com/office/drawing/2014/main" id="{BAF83ECD-8156-441C-AA4C-3D1CA5F27FAC}"/>
              </a:ext>
            </a:extLst>
          </p:cNvPr>
          <p:cNvCxnSpPr>
            <a:cxnSpLocks/>
          </p:cNvCxnSpPr>
          <p:nvPr/>
        </p:nvCxnSpPr>
        <p:spPr bwMode="auto">
          <a:xfrm flipV="1">
            <a:off x="6023809" y="4885309"/>
            <a:ext cx="970850" cy="303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6" name="Rectangle 15">
            <a:extLst>
              <a:ext uri="{FF2B5EF4-FFF2-40B4-BE49-F238E27FC236}">
                <a16:creationId xmlns:a16="http://schemas.microsoft.com/office/drawing/2014/main" id="{92091A04-1A7F-4BE0-A9E3-5D53CD8E288B}"/>
              </a:ext>
            </a:extLst>
          </p:cNvPr>
          <p:cNvSpPr/>
          <p:nvPr/>
        </p:nvSpPr>
        <p:spPr bwMode="auto">
          <a:xfrm>
            <a:off x="6994659" y="4389606"/>
            <a:ext cx="2509520" cy="987963"/>
          </a:xfrm>
          <a:prstGeom prst="rect">
            <a:avLst/>
          </a:prstGeom>
          <a:no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fontAlgn="base">
              <a:spcBef>
                <a:spcPct val="50000"/>
              </a:spcBef>
              <a:spcAft>
                <a:spcPct val="0"/>
              </a:spcAft>
            </a:pPr>
            <a:r>
              <a:rPr lang="sv-SE" sz="2800" dirty="0"/>
              <a:t>IBM Quantum Chip</a:t>
            </a:r>
          </a:p>
          <a:p>
            <a:pPr marL="0" marR="0" indent="0" algn="ctr" defTabSz="914400" rtl="0" eaLnBrk="1" fontAlgn="base" latinLnBrk="0" hangingPunct="1">
              <a:lnSpc>
                <a:spcPct val="100000"/>
              </a:lnSpc>
              <a:spcBef>
                <a:spcPct val="50000"/>
              </a:spcBef>
              <a:spcAft>
                <a:spcPct val="0"/>
              </a:spcAft>
              <a:buClrTx/>
              <a:buSzTx/>
              <a:buFontTx/>
              <a:buNone/>
              <a:tabLst/>
            </a:pPr>
            <a:endParaRPr kumimoji="0" lang="sv-SE" sz="2800" b="0" i="0" u="none" strike="noStrike" cap="none" normalizeH="0" baseline="0" dirty="0">
              <a:ln>
                <a:noFill/>
              </a:ln>
              <a:effectLst/>
            </a:endParaRPr>
          </a:p>
        </p:txBody>
      </p:sp>
      <p:sp>
        <p:nvSpPr>
          <p:cNvPr id="20" name="Rectangle 19">
            <a:extLst>
              <a:ext uri="{FF2B5EF4-FFF2-40B4-BE49-F238E27FC236}">
                <a16:creationId xmlns:a16="http://schemas.microsoft.com/office/drawing/2014/main" id="{631FF9A9-C4D0-4CD7-A9E1-FB89EB4FD01D}"/>
              </a:ext>
            </a:extLst>
          </p:cNvPr>
          <p:cNvSpPr/>
          <p:nvPr/>
        </p:nvSpPr>
        <p:spPr bwMode="auto">
          <a:xfrm>
            <a:off x="6994659" y="3240347"/>
            <a:ext cx="2509520" cy="905506"/>
          </a:xfrm>
          <a:prstGeom prst="rect">
            <a:avLst/>
          </a:prstGeom>
          <a:no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fontAlgn="base">
              <a:spcBef>
                <a:spcPct val="50000"/>
              </a:spcBef>
              <a:spcAft>
                <a:spcPct val="0"/>
              </a:spcAft>
            </a:pPr>
            <a:r>
              <a:rPr lang="sv-SE" sz="2800" dirty="0"/>
              <a:t>Local Simulator</a:t>
            </a:r>
            <a:endParaRPr kumimoji="0" lang="sv-SE" sz="2800" b="0" i="0" u="none" strike="noStrike" cap="none" normalizeH="0" baseline="0" dirty="0">
              <a:ln>
                <a:noFill/>
              </a:ln>
              <a:effectLst/>
            </a:endParaRPr>
          </a:p>
        </p:txBody>
      </p:sp>
      <p:sp>
        <p:nvSpPr>
          <p:cNvPr id="22" name="Content Placeholder 4">
            <a:extLst>
              <a:ext uri="{FF2B5EF4-FFF2-40B4-BE49-F238E27FC236}">
                <a16:creationId xmlns:a16="http://schemas.microsoft.com/office/drawing/2014/main" id="{3F068C13-277A-40D6-BFF3-4428A6CE154F}"/>
              </a:ext>
            </a:extLst>
          </p:cNvPr>
          <p:cNvSpPr txBox="1">
            <a:spLocks/>
          </p:cNvSpPr>
          <p:nvPr/>
        </p:nvSpPr>
        <p:spPr bwMode="auto">
          <a:xfrm>
            <a:off x="4586377" y="1250705"/>
            <a:ext cx="1182177" cy="418886"/>
          </a:xfrm>
          <a:prstGeom prst="rect">
            <a:avLst/>
          </a:prstGeom>
          <a:noFill/>
          <a:ln w="9525">
            <a:noFill/>
            <a:miter lim="800000"/>
            <a:headEnd/>
            <a:tailEnd/>
          </a:ln>
        </p:spPr>
        <p:txBody>
          <a:bodyPr vert="horz" wrap="square" lIns="72000" tIns="36000" rIns="0" bIns="0" numCol="1" anchor="t" anchorCtr="0" compatLnSpc="1">
            <a:prstTxWarp prst="textNoShape">
              <a:avLst/>
            </a:prstTxWarp>
          </a:bodyPr>
          <a:lstStyle>
            <a:lvl1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ea typeface="+mn-ea"/>
                <a:cs typeface="+mn-cs"/>
              </a:defRPr>
            </a:lvl1pPr>
            <a:lvl2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2pPr>
            <a:lvl3pPr marL="6858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3pPr>
            <a:lvl4pPr marL="10287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4pPr>
            <a:lvl5pPr marL="13716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5pPr>
            <a:lvl6pPr marL="20716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9pPr>
          </a:lstStyle>
          <a:p>
            <a:pPr marL="0" indent="0">
              <a:buFont typeface="Ericsson Hilda Light" panose="00000400000000000000" pitchFamily="2" charset="0"/>
              <a:buNone/>
            </a:pPr>
            <a:r>
              <a:rPr lang="sv-SE" altLang="zh-CN" sz="2800" dirty="0">
                <a:solidFill>
                  <a:schemeClr val="accent1">
                    <a:lumMod val="75000"/>
                  </a:schemeClr>
                </a:solidFill>
              </a:rPr>
              <a:t>Python</a:t>
            </a:r>
            <a:endParaRPr lang="sv-SE" sz="2800" b="1" dirty="0">
              <a:solidFill>
                <a:schemeClr val="accent1">
                  <a:lumMod val="75000"/>
                </a:schemeClr>
              </a:solidFill>
            </a:endParaRPr>
          </a:p>
          <a:p>
            <a:pPr marL="0" indent="0">
              <a:buFont typeface="Ericsson Hilda Light" panose="00000400000000000000" pitchFamily="2" charset="0"/>
              <a:buNone/>
            </a:pPr>
            <a:endParaRPr lang="sv-SE" sz="2800" b="1" dirty="0"/>
          </a:p>
          <a:p>
            <a:pPr marL="0" indent="0">
              <a:buFont typeface="Ericsson Hilda Light" panose="00000400000000000000" pitchFamily="2" charset="0"/>
              <a:buNone/>
            </a:pPr>
            <a:endParaRPr lang="sv-SE" sz="2800" b="1" dirty="0"/>
          </a:p>
        </p:txBody>
      </p:sp>
      <p:cxnSp>
        <p:nvCxnSpPr>
          <p:cNvPr id="41" name="Connector: Elbow 40">
            <a:extLst>
              <a:ext uri="{FF2B5EF4-FFF2-40B4-BE49-F238E27FC236}">
                <a16:creationId xmlns:a16="http://schemas.microsoft.com/office/drawing/2014/main" id="{FDF48707-A478-4500-BB35-A510865F5F36}"/>
              </a:ext>
            </a:extLst>
          </p:cNvPr>
          <p:cNvCxnSpPr>
            <a:cxnSpLocks/>
            <a:stCxn id="9" idx="0"/>
          </p:cNvCxnSpPr>
          <p:nvPr/>
        </p:nvCxnSpPr>
        <p:spPr bwMode="auto">
          <a:xfrm rot="5400000" flipH="1" flipV="1">
            <a:off x="5696719" y="3098561"/>
            <a:ext cx="703400" cy="1892480"/>
          </a:xfrm>
          <a:prstGeom prst="bentConnector2">
            <a:avLst/>
          </a:prstGeom>
          <a:solidFill>
            <a:schemeClr val="accent1"/>
          </a:solidFill>
          <a:ln w="28575" cap="flat" cmpd="sng" algn="ctr">
            <a:solidFill>
              <a:schemeClr val="tx1"/>
            </a:solidFill>
            <a:prstDash val="solid"/>
            <a:round/>
            <a:headEnd type="none" w="med" len="med"/>
            <a:tailEnd type="triangle"/>
          </a:ln>
          <a:effectLst/>
        </p:spPr>
      </p:cxnSp>
      <p:sp>
        <p:nvSpPr>
          <p:cNvPr id="42" name="Content Placeholder 4">
            <a:extLst>
              <a:ext uri="{FF2B5EF4-FFF2-40B4-BE49-F238E27FC236}">
                <a16:creationId xmlns:a16="http://schemas.microsoft.com/office/drawing/2014/main" id="{AF41BD83-9BEC-468A-8DF3-79C09FC1CEA6}"/>
              </a:ext>
            </a:extLst>
          </p:cNvPr>
          <p:cNvSpPr txBox="1">
            <a:spLocks/>
          </p:cNvSpPr>
          <p:nvPr/>
        </p:nvSpPr>
        <p:spPr bwMode="auto">
          <a:xfrm>
            <a:off x="4213733" y="5572067"/>
            <a:ext cx="1973700" cy="453866"/>
          </a:xfrm>
          <a:prstGeom prst="rect">
            <a:avLst/>
          </a:prstGeom>
          <a:noFill/>
          <a:ln w="9525">
            <a:noFill/>
            <a:miter lim="800000"/>
            <a:headEnd/>
            <a:tailEnd/>
          </a:ln>
        </p:spPr>
        <p:txBody>
          <a:bodyPr vert="horz" wrap="square" lIns="72000" tIns="36000" rIns="0" bIns="0" numCol="1" anchor="t" anchorCtr="0" compatLnSpc="1">
            <a:prstTxWarp prst="textNoShape">
              <a:avLst/>
            </a:prstTxWarp>
          </a:bodyPr>
          <a:lstStyle>
            <a:lvl1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ea typeface="+mn-ea"/>
                <a:cs typeface="+mn-cs"/>
              </a:defRPr>
            </a:lvl1pPr>
            <a:lvl2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2pPr>
            <a:lvl3pPr marL="6858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3pPr>
            <a:lvl4pPr marL="10287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4pPr>
            <a:lvl5pPr marL="13716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5pPr>
            <a:lvl6pPr marL="20716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9pPr>
          </a:lstStyle>
          <a:p>
            <a:pPr marL="0" indent="0">
              <a:buFont typeface="Ericsson Hilda Light" panose="00000400000000000000" pitchFamily="2" charset="0"/>
              <a:buNone/>
            </a:pPr>
            <a:r>
              <a:rPr lang="sv-SE" sz="2800" dirty="0">
                <a:solidFill>
                  <a:schemeClr val="accent2">
                    <a:lumMod val="75000"/>
                  </a:schemeClr>
                </a:solidFill>
              </a:rPr>
              <a:t>IBM QISKit</a:t>
            </a:r>
          </a:p>
          <a:p>
            <a:pPr marL="0" indent="0">
              <a:buFont typeface="Ericsson Hilda Light" panose="00000400000000000000" pitchFamily="2" charset="0"/>
              <a:buNone/>
            </a:pPr>
            <a:endParaRPr lang="sv-SE" sz="2800" b="1" dirty="0"/>
          </a:p>
          <a:p>
            <a:pPr marL="0" indent="0">
              <a:buFont typeface="Ericsson Hilda Light" panose="00000400000000000000" pitchFamily="2" charset="0"/>
              <a:buNone/>
            </a:pPr>
            <a:endParaRPr lang="sv-SE" sz="2800" b="1" dirty="0"/>
          </a:p>
        </p:txBody>
      </p:sp>
      <p:sp>
        <p:nvSpPr>
          <p:cNvPr id="68" name="Right Brace 67">
            <a:extLst>
              <a:ext uri="{FF2B5EF4-FFF2-40B4-BE49-F238E27FC236}">
                <a16:creationId xmlns:a16="http://schemas.microsoft.com/office/drawing/2014/main" id="{2FF150F8-E3AE-4044-8FB3-46BB344B4719}"/>
              </a:ext>
            </a:extLst>
          </p:cNvPr>
          <p:cNvSpPr/>
          <p:nvPr/>
        </p:nvSpPr>
        <p:spPr bwMode="auto">
          <a:xfrm>
            <a:off x="9562045" y="1815088"/>
            <a:ext cx="815889" cy="3561842"/>
          </a:xfrm>
          <a:prstGeom prst="rightBrace">
            <a:avLst/>
          </a:prstGeom>
          <a:noFill/>
          <a:ln w="19050" cap="flat" cmpd="sng" algn="ctr">
            <a:solidFill>
              <a:schemeClr val="tx1"/>
            </a:solidFill>
            <a:prstDash val="solid"/>
            <a:round/>
            <a:headEnd type="none" w="med" len="med"/>
            <a:tailEnd type="none"/>
          </a:ln>
          <a:effectLst/>
        </p:spPr>
        <p:txBody>
          <a:bodyPr rtlCol="0" anchor="ctr"/>
          <a:lstStyle/>
          <a:p>
            <a:pPr algn="ctr"/>
            <a:endParaRPr lang="sv-SE"/>
          </a:p>
        </p:txBody>
      </p:sp>
      <p:sp>
        <p:nvSpPr>
          <p:cNvPr id="26" name="Title 1">
            <a:extLst>
              <a:ext uri="{FF2B5EF4-FFF2-40B4-BE49-F238E27FC236}">
                <a16:creationId xmlns:a16="http://schemas.microsoft.com/office/drawing/2014/main" id="{A76E1C9D-EE7A-4CA1-8B56-BDF4CD0BE005}"/>
              </a:ext>
            </a:extLst>
          </p:cNvPr>
          <p:cNvSpPr txBox="1">
            <a:spLocks/>
          </p:cNvSpPr>
          <p:nvPr/>
        </p:nvSpPr>
        <p:spPr bwMode="auto">
          <a:xfrm>
            <a:off x="639416" y="345204"/>
            <a:ext cx="9789373"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lgn="l" rtl="0" eaLnBrk="1" fontAlgn="base" hangingPunct="1">
              <a:lnSpc>
                <a:spcPct val="85000"/>
              </a:lnSpc>
              <a:spcBef>
                <a:spcPts val="300"/>
              </a:spcBef>
              <a:spcAft>
                <a:spcPct val="0"/>
              </a:spcAft>
              <a:defRPr sz="4000" kern="1400" spc="-160">
                <a:solidFill>
                  <a:schemeClr val="tx1"/>
                </a:solidFill>
                <a:latin typeface="+mj-lt"/>
                <a:ea typeface="+mj-ea"/>
                <a:cs typeface="+mj-cs"/>
              </a:defRPr>
            </a:lvl1pPr>
            <a:lvl2pPr algn="l" rtl="0" eaLnBrk="1" fontAlgn="base" hangingPunct="1">
              <a:lnSpc>
                <a:spcPct val="85000"/>
              </a:lnSpc>
              <a:spcBef>
                <a:spcPct val="0"/>
              </a:spcBef>
              <a:spcAft>
                <a:spcPct val="0"/>
              </a:spcAft>
              <a:defRPr sz="4000">
                <a:solidFill>
                  <a:schemeClr val="tx1"/>
                </a:solidFill>
                <a:latin typeface="Ericsson Hilda" pitchFamily="2" charset="0"/>
              </a:defRPr>
            </a:lvl2pPr>
            <a:lvl3pPr algn="l" rtl="0" eaLnBrk="1" fontAlgn="base" hangingPunct="1">
              <a:lnSpc>
                <a:spcPct val="85000"/>
              </a:lnSpc>
              <a:spcBef>
                <a:spcPct val="0"/>
              </a:spcBef>
              <a:spcAft>
                <a:spcPct val="0"/>
              </a:spcAft>
              <a:defRPr sz="4000">
                <a:solidFill>
                  <a:schemeClr val="tx1"/>
                </a:solidFill>
                <a:latin typeface="Ericsson Hilda" pitchFamily="2" charset="0"/>
              </a:defRPr>
            </a:lvl3pPr>
            <a:lvl4pPr algn="l" rtl="0" eaLnBrk="1" fontAlgn="base" hangingPunct="1">
              <a:lnSpc>
                <a:spcPct val="85000"/>
              </a:lnSpc>
              <a:spcBef>
                <a:spcPct val="0"/>
              </a:spcBef>
              <a:spcAft>
                <a:spcPct val="0"/>
              </a:spcAft>
              <a:defRPr sz="4000">
                <a:solidFill>
                  <a:schemeClr val="tx1"/>
                </a:solidFill>
                <a:latin typeface="Ericsson Hilda" pitchFamily="2" charset="0"/>
              </a:defRPr>
            </a:lvl4pPr>
            <a:lvl5pPr algn="l" rtl="0" eaLnBrk="1" fontAlgn="base" hangingPunct="1">
              <a:lnSpc>
                <a:spcPct val="85000"/>
              </a:lnSpc>
              <a:spcBef>
                <a:spcPct val="0"/>
              </a:spcBef>
              <a:spcAft>
                <a:spcPct val="0"/>
              </a:spcAft>
              <a:defRPr sz="4000">
                <a:solidFill>
                  <a:schemeClr val="tx1"/>
                </a:solidFill>
                <a:latin typeface="Ericsson Hilda" pitchFamily="2" charset="0"/>
              </a:defRPr>
            </a:lvl5pPr>
            <a:lvl6pPr marL="457200" algn="l" rtl="0" eaLnBrk="1" fontAlgn="base" hangingPunct="1">
              <a:spcBef>
                <a:spcPct val="0"/>
              </a:spcBef>
              <a:spcAft>
                <a:spcPct val="0"/>
              </a:spcAft>
              <a:defRPr sz="3200">
                <a:solidFill>
                  <a:schemeClr val="tx1"/>
                </a:solidFill>
                <a:latin typeface="Ericsson Hilda" pitchFamily="2" charset="0"/>
              </a:defRPr>
            </a:lvl6pPr>
            <a:lvl7pPr marL="914400" algn="l" rtl="0" eaLnBrk="1" fontAlgn="base" hangingPunct="1">
              <a:spcBef>
                <a:spcPct val="0"/>
              </a:spcBef>
              <a:spcAft>
                <a:spcPct val="0"/>
              </a:spcAft>
              <a:defRPr sz="3200">
                <a:solidFill>
                  <a:schemeClr val="tx1"/>
                </a:solidFill>
                <a:latin typeface="Ericsson Hilda" pitchFamily="2" charset="0"/>
              </a:defRPr>
            </a:lvl7pPr>
            <a:lvl8pPr marL="1371600" algn="l" rtl="0" eaLnBrk="1" fontAlgn="base" hangingPunct="1">
              <a:spcBef>
                <a:spcPct val="0"/>
              </a:spcBef>
              <a:spcAft>
                <a:spcPct val="0"/>
              </a:spcAft>
              <a:defRPr sz="3200">
                <a:solidFill>
                  <a:schemeClr val="tx1"/>
                </a:solidFill>
                <a:latin typeface="Ericsson Hilda" pitchFamily="2" charset="0"/>
              </a:defRPr>
            </a:lvl8pPr>
            <a:lvl9pPr marL="1828800" algn="l" rtl="0" eaLnBrk="1" fontAlgn="base" hangingPunct="1">
              <a:spcBef>
                <a:spcPct val="0"/>
              </a:spcBef>
              <a:spcAft>
                <a:spcPct val="0"/>
              </a:spcAft>
              <a:defRPr sz="3200">
                <a:solidFill>
                  <a:schemeClr val="tx1"/>
                </a:solidFill>
                <a:latin typeface="Ericsson Hilda" pitchFamily="2" charset="0"/>
              </a:defRPr>
            </a:lvl9pPr>
          </a:lstStyle>
          <a:p>
            <a:r>
              <a:rPr lang="en-US" dirty="0"/>
              <a:t>Implementation and comparison with </a:t>
            </a:r>
            <a:r>
              <a:rPr lang="en-US" dirty="0" err="1">
                <a:solidFill>
                  <a:srgbClr val="FF0000"/>
                </a:solidFill>
              </a:rPr>
              <a:t>i</a:t>
            </a:r>
            <a:r>
              <a:rPr lang="en-US" dirty="0" err="1"/>
              <a:t>FFT</a:t>
            </a:r>
            <a:endParaRPr lang="en-US" dirty="0"/>
          </a:p>
        </p:txBody>
      </p:sp>
      <p:sp>
        <p:nvSpPr>
          <p:cNvPr id="2" name="TextBox 1">
            <a:extLst>
              <a:ext uri="{FF2B5EF4-FFF2-40B4-BE49-F238E27FC236}">
                <a16:creationId xmlns:a16="http://schemas.microsoft.com/office/drawing/2014/main" id="{B2201DA6-52C5-4212-8BE7-DB64AF887FE3}"/>
              </a:ext>
            </a:extLst>
          </p:cNvPr>
          <p:cNvSpPr txBox="1"/>
          <p:nvPr/>
        </p:nvSpPr>
        <p:spPr bwMode="auto">
          <a:xfrm>
            <a:off x="1175968" y="3246948"/>
            <a:ext cx="2469445" cy="405683"/>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a:buClr>
                <a:schemeClr val="tx1"/>
              </a:buClr>
            </a:pPr>
            <a:r>
              <a:rPr lang="sv-SE" sz="2400" dirty="0">
                <a:solidFill>
                  <a:srgbClr val="FF0000"/>
                </a:solidFill>
              </a:rPr>
              <a:t>One-hot encoding</a:t>
            </a:r>
          </a:p>
        </p:txBody>
      </p:sp>
      <p:cxnSp>
        <p:nvCxnSpPr>
          <p:cNvPr id="4" name="Straight Arrow Connector 3">
            <a:extLst>
              <a:ext uri="{FF2B5EF4-FFF2-40B4-BE49-F238E27FC236}">
                <a16:creationId xmlns:a16="http://schemas.microsoft.com/office/drawing/2014/main" id="{EF816650-9A0C-46F8-9195-2B61F10F1FA0}"/>
              </a:ext>
            </a:extLst>
          </p:cNvPr>
          <p:cNvCxnSpPr>
            <a:cxnSpLocks/>
          </p:cNvCxnSpPr>
          <p:nvPr/>
        </p:nvCxnSpPr>
        <p:spPr bwMode="auto">
          <a:xfrm flipV="1">
            <a:off x="2421606" y="2539882"/>
            <a:ext cx="0" cy="787691"/>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86043FF7-06D4-476A-AACA-4D0D579A5FFC}"/>
              </a:ext>
            </a:extLst>
          </p:cNvPr>
          <p:cNvCxnSpPr>
            <a:cxnSpLocks/>
            <a:endCxn id="11" idx="0"/>
          </p:cNvCxnSpPr>
          <p:nvPr/>
        </p:nvCxnSpPr>
        <p:spPr bwMode="auto">
          <a:xfrm>
            <a:off x="2421605" y="3693101"/>
            <a:ext cx="1" cy="961819"/>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sp>
        <p:nvSpPr>
          <p:cNvPr id="29" name="TextBox 28">
            <a:extLst>
              <a:ext uri="{FF2B5EF4-FFF2-40B4-BE49-F238E27FC236}">
                <a16:creationId xmlns:a16="http://schemas.microsoft.com/office/drawing/2014/main" id="{97977996-9C95-43A9-8D2E-18FB3AFB82B8}"/>
              </a:ext>
            </a:extLst>
          </p:cNvPr>
          <p:cNvSpPr txBox="1"/>
          <p:nvPr/>
        </p:nvSpPr>
        <p:spPr bwMode="auto">
          <a:xfrm>
            <a:off x="1926156" y="1700191"/>
            <a:ext cx="1204809" cy="467239"/>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a:buClr>
                <a:schemeClr val="tx1"/>
              </a:buClr>
            </a:pPr>
            <a:r>
              <a:rPr lang="sv-SE" sz="2800" dirty="0"/>
              <a:t>(8-bit)</a:t>
            </a:r>
          </a:p>
        </p:txBody>
      </p:sp>
      <p:sp>
        <p:nvSpPr>
          <p:cNvPr id="30" name="TextBox 29">
            <a:extLst>
              <a:ext uri="{FF2B5EF4-FFF2-40B4-BE49-F238E27FC236}">
                <a16:creationId xmlns:a16="http://schemas.microsoft.com/office/drawing/2014/main" id="{AEB5DD84-5D91-4643-90A5-FA92200DCCD1}"/>
              </a:ext>
            </a:extLst>
          </p:cNvPr>
          <p:cNvSpPr txBox="1"/>
          <p:nvPr/>
        </p:nvSpPr>
        <p:spPr bwMode="auto">
          <a:xfrm>
            <a:off x="1703733" y="5052451"/>
            <a:ext cx="1493455" cy="467239"/>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a:buClr>
                <a:schemeClr val="tx1"/>
              </a:buClr>
            </a:pPr>
            <a:r>
              <a:rPr lang="sv-SE" sz="2800" dirty="0"/>
              <a:t>(3-qubit)</a:t>
            </a:r>
          </a:p>
        </p:txBody>
      </p:sp>
      <p:pic>
        <p:nvPicPr>
          <p:cNvPr id="6" name="Picture 5">
            <a:extLst>
              <a:ext uri="{FF2B5EF4-FFF2-40B4-BE49-F238E27FC236}">
                <a16:creationId xmlns:a16="http://schemas.microsoft.com/office/drawing/2014/main" id="{E4B9C021-09E0-4B7C-B4E5-A40DF35C9F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0091" y="2266186"/>
            <a:ext cx="925172" cy="2301508"/>
          </a:xfrm>
          <a:prstGeom prst="rect">
            <a:avLst/>
          </a:prstGeom>
        </p:spPr>
      </p:pic>
      <p:sp>
        <p:nvSpPr>
          <p:cNvPr id="27" name="TextBox 26">
            <a:extLst>
              <a:ext uri="{FF2B5EF4-FFF2-40B4-BE49-F238E27FC236}">
                <a16:creationId xmlns:a16="http://schemas.microsoft.com/office/drawing/2014/main" id="{58B1E991-BA09-459A-86B4-E863BE280346}"/>
              </a:ext>
            </a:extLst>
          </p:cNvPr>
          <p:cNvSpPr txBox="1"/>
          <p:nvPr/>
        </p:nvSpPr>
        <p:spPr bwMode="auto">
          <a:xfrm>
            <a:off x="10412310" y="2569839"/>
            <a:ext cx="1538389" cy="1759900"/>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a:buClr>
                <a:schemeClr val="tx1"/>
              </a:buClr>
            </a:pPr>
            <a:r>
              <a:rPr lang="sv-SE" sz="2800" b="1" dirty="0"/>
              <a:t>Step 2.</a:t>
            </a:r>
          </a:p>
          <a:p>
            <a:pPr>
              <a:buClr>
                <a:schemeClr val="tx1"/>
              </a:buClr>
            </a:pPr>
            <a:r>
              <a:rPr lang="sv-SE" sz="2800" b="1" dirty="0"/>
              <a:t>Compare running time</a:t>
            </a:r>
          </a:p>
        </p:txBody>
      </p:sp>
      <p:cxnSp>
        <p:nvCxnSpPr>
          <p:cNvPr id="28" name="Straight Arrow Connector 27">
            <a:extLst>
              <a:ext uri="{FF2B5EF4-FFF2-40B4-BE49-F238E27FC236}">
                <a16:creationId xmlns:a16="http://schemas.microsoft.com/office/drawing/2014/main" id="{FFE6D845-27A8-4135-A7DF-B6621B31DFFF}"/>
              </a:ext>
            </a:extLst>
          </p:cNvPr>
          <p:cNvCxnSpPr>
            <a:cxnSpLocks/>
            <a:endCxn id="31" idx="1"/>
          </p:cNvCxnSpPr>
          <p:nvPr/>
        </p:nvCxnSpPr>
        <p:spPr bwMode="auto">
          <a:xfrm flipV="1">
            <a:off x="6084437" y="2279380"/>
            <a:ext cx="1391233" cy="8912"/>
          </a:xfrm>
          <a:prstGeom prst="straightConnector1">
            <a:avLst/>
          </a:prstGeom>
          <a:solidFill>
            <a:schemeClr val="accent1"/>
          </a:solidFill>
          <a:ln w="19050" cap="flat" cmpd="sng" algn="ctr">
            <a:solidFill>
              <a:srgbClr val="FF0000"/>
            </a:solidFill>
            <a:prstDash val="sysDot"/>
            <a:round/>
            <a:headEnd type="none" w="med" len="med"/>
            <a:tailEnd type="triangle"/>
          </a:ln>
          <a:effectLst/>
        </p:spPr>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8C29473-2486-45B0-B7C4-5CD6A4892534}"/>
                  </a:ext>
                </a:extLst>
              </p:cNvPr>
              <p:cNvSpPr txBox="1"/>
              <p:nvPr/>
            </p:nvSpPr>
            <p:spPr bwMode="auto">
              <a:xfrm>
                <a:off x="7475670" y="2107316"/>
                <a:ext cx="1077267" cy="344128"/>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a:buClr>
                    <a:schemeClr val="tx1"/>
                  </a:buClr>
                </a:pPr>
                <a:r>
                  <a:rPr lang="sv-SE" sz="2000" dirty="0">
                    <a:solidFill>
                      <a:srgbClr val="FF0000"/>
                    </a:solidFill>
                  </a:rPr>
                  <a:t>2.96 </a:t>
                </a:r>
                <a14:m>
                  <m:oMath xmlns:m="http://schemas.openxmlformats.org/officeDocument/2006/math">
                    <m:r>
                      <a:rPr lang="sv-SE" sz="2000" i="1" smtClean="0">
                        <a:solidFill>
                          <a:srgbClr val="FF0000"/>
                        </a:solidFill>
                        <a:latin typeface="Cambria Math" panose="02040503050406030204" pitchFamily="18" charset="0"/>
                        <a:ea typeface="Cambria Math" panose="02040503050406030204" pitchFamily="18" charset="0"/>
                      </a:rPr>
                      <m:t>𝜇</m:t>
                    </m:r>
                    <m:r>
                      <a:rPr lang="sv-SE" sz="2000" b="0" i="1" smtClean="0">
                        <a:solidFill>
                          <a:srgbClr val="FF0000"/>
                        </a:solidFill>
                        <a:latin typeface="Cambria Math" panose="02040503050406030204" pitchFamily="18" charset="0"/>
                        <a:ea typeface="Cambria Math" panose="02040503050406030204" pitchFamily="18" charset="0"/>
                      </a:rPr>
                      <m:t>𝑠</m:t>
                    </m:r>
                  </m:oMath>
                </a14:m>
                <a:endParaRPr lang="sv-SE" sz="2000" dirty="0">
                  <a:solidFill>
                    <a:srgbClr val="FF0000"/>
                  </a:solidFill>
                </a:endParaRPr>
              </a:p>
            </p:txBody>
          </p:sp>
        </mc:Choice>
        <mc:Fallback xmlns="">
          <p:sp>
            <p:nvSpPr>
              <p:cNvPr id="31" name="TextBox 30">
                <a:extLst>
                  <a:ext uri="{FF2B5EF4-FFF2-40B4-BE49-F238E27FC236}">
                    <a16:creationId xmlns:a16="http://schemas.microsoft.com/office/drawing/2014/main" id="{C8C29473-2486-45B0-B7C4-5CD6A4892534}"/>
                  </a:ext>
                </a:extLst>
              </p:cNvPr>
              <p:cNvSpPr txBox="1">
                <a:spLocks noRot="1" noChangeAspect="1" noMove="1" noResize="1" noEditPoints="1" noAdjustHandles="1" noChangeArrowheads="1" noChangeShapeType="1" noTextEdit="1"/>
              </p:cNvSpPr>
              <p:nvPr/>
            </p:nvSpPr>
            <p:spPr bwMode="auto">
              <a:xfrm>
                <a:off x="7475670" y="2107316"/>
                <a:ext cx="1077267" cy="344128"/>
              </a:xfrm>
              <a:prstGeom prst="rect">
                <a:avLst/>
              </a:prstGeom>
              <a:blipFill>
                <a:blip r:embed="rId6"/>
                <a:stretch>
                  <a:fillRect l="-7345" t="-10714" b="-46429"/>
                </a:stretch>
              </a:blipFill>
              <a:ln w="9525">
                <a:noFill/>
                <a:miter lim="800000"/>
                <a:headEnd/>
                <a:tailEnd/>
              </a:ln>
            </p:spPr>
            <p:txBody>
              <a:bodyPr/>
              <a:lstStyle/>
              <a:p>
                <a:r>
                  <a:rPr lang="sv-SE">
                    <a:noFill/>
                  </a:rPr>
                  <a:t> </a:t>
                </a:r>
              </a:p>
            </p:txBody>
          </p:sp>
        </mc:Fallback>
      </mc:AlternateContent>
      <p:cxnSp>
        <p:nvCxnSpPr>
          <p:cNvPr id="32" name="Connector: Elbow 31">
            <a:extLst>
              <a:ext uri="{FF2B5EF4-FFF2-40B4-BE49-F238E27FC236}">
                <a16:creationId xmlns:a16="http://schemas.microsoft.com/office/drawing/2014/main" id="{AAB54F3E-2C55-4FE8-9AB2-167816A494AF}"/>
              </a:ext>
            </a:extLst>
          </p:cNvPr>
          <p:cNvCxnSpPr>
            <a:cxnSpLocks/>
          </p:cNvCxnSpPr>
          <p:nvPr/>
        </p:nvCxnSpPr>
        <p:spPr bwMode="auto">
          <a:xfrm rot="16200000" flipH="1">
            <a:off x="6474630" y="5017897"/>
            <a:ext cx="817303" cy="629087"/>
          </a:xfrm>
          <a:prstGeom prst="bentConnector3">
            <a:avLst>
              <a:gd name="adj1" fmla="val 99725"/>
            </a:avLst>
          </a:prstGeom>
          <a:solidFill>
            <a:schemeClr val="accent1"/>
          </a:solidFill>
          <a:ln w="19050" cap="flat" cmpd="sng" algn="ctr">
            <a:solidFill>
              <a:srgbClr val="FF0000"/>
            </a:solidFill>
            <a:prstDash val="sysDot"/>
            <a:round/>
            <a:headEnd type="none" w="med" len="med"/>
            <a:tailEnd type="triangle"/>
          </a:ln>
          <a:effectLst/>
        </p:spPr>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A8A7B66-DB89-4AF6-9D1D-CF250F85CF3B}"/>
                  </a:ext>
                </a:extLst>
              </p:cNvPr>
              <p:cNvSpPr txBox="1"/>
              <p:nvPr/>
            </p:nvSpPr>
            <p:spPr bwMode="auto">
              <a:xfrm>
                <a:off x="7201497" y="5512148"/>
                <a:ext cx="2824772" cy="367789"/>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a:buClr>
                    <a:schemeClr val="tx1"/>
                  </a:buClr>
                </a:pPr>
                <a14:m>
                  <m:oMath xmlns:m="http://schemas.openxmlformats.org/officeDocument/2006/math">
                    <m:sSub>
                      <m:sSubPr>
                        <m:ctrlPr>
                          <a:rPr lang="sv-SE" sz="2000" i="1" smtClean="0">
                            <a:solidFill>
                              <a:srgbClr val="FF0000"/>
                            </a:solidFill>
                            <a:latin typeface="Cambria Math" panose="02040503050406030204" pitchFamily="18" charset="0"/>
                          </a:rPr>
                        </m:ctrlPr>
                      </m:sSubPr>
                      <m:e>
                        <m:r>
                          <a:rPr lang="sv-SE" sz="2000" b="0" i="1" smtClean="0">
                            <a:solidFill>
                              <a:srgbClr val="FF0000"/>
                            </a:solidFill>
                            <a:latin typeface="Cambria Math" panose="02040503050406030204" pitchFamily="18" charset="0"/>
                          </a:rPr>
                          <m:t>𝑡</m:t>
                        </m:r>
                      </m:e>
                      <m:sub>
                        <m:r>
                          <a:rPr lang="sv-SE" sz="2000" b="0" i="1" smtClean="0">
                            <a:solidFill>
                              <a:srgbClr val="FF0000"/>
                            </a:solidFill>
                            <a:latin typeface="Cambria Math" panose="02040503050406030204" pitchFamily="18" charset="0"/>
                          </a:rPr>
                          <m:t>𝑚𝑒𝑎𝑠𝑢𝑟𝑒</m:t>
                        </m:r>
                      </m:sub>
                    </m:sSub>
                    <m:r>
                      <a:rPr lang="sv-SE" sz="2000" b="0" i="1" smtClean="0">
                        <a:solidFill>
                          <a:srgbClr val="FF0000"/>
                        </a:solidFill>
                        <a:latin typeface="Cambria Math" panose="02040503050406030204" pitchFamily="18" charset="0"/>
                      </a:rPr>
                      <m:t>=</m:t>
                    </m:r>
                    <m:sSub>
                      <m:sSubPr>
                        <m:ctrlPr>
                          <a:rPr lang="sv-SE" sz="2000" b="0" i="1" smtClean="0">
                            <a:solidFill>
                              <a:srgbClr val="FF0000"/>
                            </a:solidFill>
                            <a:latin typeface="Cambria Math" panose="02040503050406030204" pitchFamily="18" charset="0"/>
                          </a:rPr>
                        </m:ctrlPr>
                      </m:sSubPr>
                      <m:e>
                        <m:r>
                          <a:rPr lang="sv-SE" sz="2000" b="0" i="1" smtClean="0">
                            <a:solidFill>
                              <a:srgbClr val="FF0000"/>
                            </a:solidFill>
                            <a:latin typeface="Cambria Math" panose="02040503050406030204" pitchFamily="18" charset="0"/>
                          </a:rPr>
                          <m:t>𝑡</m:t>
                        </m:r>
                      </m:e>
                      <m:sub>
                        <m:r>
                          <a:rPr lang="sv-SE" sz="2000" b="0" i="1" smtClean="0">
                            <a:solidFill>
                              <a:srgbClr val="FF0000"/>
                            </a:solidFill>
                            <a:latin typeface="Cambria Math" panose="02040503050406030204" pitchFamily="18" charset="0"/>
                          </a:rPr>
                          <m:t>𝑞𝑢𝑒𝑢𝑒</m:t>
                        </m:r>
                      </m:sub>
                    </m:sSub>
                    <m:r>
                      <a:rPr lang="sv-SE" sz="2000" b="0" i="1" smtClean="0">
                        <a:solidFill>
                          <a:srgbClr val="FF0000"/>
                        </a:solidFill>
                        <a:latin typeface="Cambria Math" panose="02040503050406030204" pitchFamily="18" charset="0"/>
                      </a:rPr>
                      <m:t>+</m:t>
                    </m:r>
                    <m:sSub>
                      <m:sSubPr>
                        <m:ctrlPr>
                          <a:rPr lang="sv-SE" sz="2000" b="0" i="1" smtClean="0">
                            <a:solidFill>
                              <a:srgbClr val="FF0000"/>
                            </a:solidFill>
                            <a:latin typeface="Cambria Math" panose="02040503050406030204" pitchFamily="18" charset="0"/>
                          </a:rPr>
                        </m:ctrlPr>
                      </m:sSubPr>
                      <m:e>
                        <m:r>
                          <a:rPr lang="sv-SE" sz="2000" b="0" i="1" smtClean="0">
                            <a:solidFill>
                              <a:srgbClr val="FF0000"/>
                            </a:solidFill>
                            <a:latin typeface="Cambria Math" panose="02040503050406030204" pitchFamily="18" charset="0"/>
                          </a:rPr>
                          <m:t>𝑡</m:t>
                        </m:r>
                      </m:e>
                      <m:sub>
                        <m:r>
                          <a:rPr lang="sv-SE" sz="2000" b="0" i="1" smtClean="0">
                            <a:solidFill>
                              <a:srgbClr val="FF0000"/>
                            </a:solidFill>
                            <a:latin typeface="Cambria Math" panose="02040503050406030204" pitchFamily="18" charset="0"/>
                          </a:rPr>
                          <m:t>𝑟𝑢𝑛</m:t>
                        </m:r>
                      </m:sub>
                    </m:sSub>
                  </m:oMath>
                </a14:m>
                <a:r>
                  <a:rPr lang="sv-SE" sz="2000" dirty="0">
                    <a:solidFill>
                      <a:srgbClr val="FF0000"/>
                    </a:solidFill>
                  </a:rPr>
                  <a:t> </a:t>
                </a:r>
              </a:p>
            </p:txBody>
          </p:sp>
        </mc:Choice>
        <mc:Fallback xmlns="">
          <p:sp>
            <p:nvSpPr>
              <p:cNvPr id="33" name="TextBox 32">
                <a:extLst>
                  <a:ext uri="{FF2B5EF4-FFF2-40B4-BE49-F238E27FC236}">
                    <a16:creationId xmlns:a16="http://schemas.microsoft.com/office/drawing/2014/main" id="{FA8A7B66-DB89-4AF6-9D1D-CF250F85CF3B}"/>
                  </a:ext>
                </a:extLst>
              </p:cNvPr>
              <p:cNvSpPr txBox="1">
                <a:spLocks noRot="1" noChangeAspect="1" noMove="1" noResize="1" noEditPoints="1" noAdjustHandles="1" noChangeArrowheads="1" noChangeShapeType="1" noTextEdit="1"/>
              </p:cNvSpPr>
              <p:nvPr/>
            </p:nvSpPr>
            <p:spPr bwMode="auto">
              <a:xfrm>
                <a:off x="7201497" y="5512148"/>
                <a:ext cx="2824772" cy="367789"/>
              </a:xfrm>
              <a:prstGeom prst="rect">
                <a:avLst/>
              </a:prstGeom>
              <a:blipFill>
                <a:blip r:embed="rId7"/>
                <a:stretch>
                  <a:fillRect l="-216" b="-18033"/>
                </a:stretch>
              </a:blipFill>
              <a:ln w="9525">
                <a:noFill/>
                <a:miter lim="800000"/>
                <a:headEnd/>
                <a:tailEnd/>
              </a:ln>
            </p:spPr>
            <p:txBody>
              <a:bodyPr/>
              <a:lstStyle/>
              <a:p>
                <a:r>
                  <a:rPr lang="sv-SE">
                    <a:noFill/>
                  </a:rPr>
                  <a:t> </a:t>
                </a:r>
              </a:p>
            </p:txBody>
          </p:sp>
        </mc:Fallback>
      </mc:AlternateContent>
      <p:cxnSp>
        <p:nvCxnSpPr>
          <p:cNvPr id="34" name="Straight Arrow Connector 33">
            <a:extLst>
              <a:ext uri="{FF2B5EF4-FFF2-40B4-BE49-F238E27FC236}">
                <a16:creationId xmlns:a16="http://schemas.microsoft.com/office/drawing/2014/main" id="{F38D8766-6577-4660-83EC-4D5964621652}"/>
              </a:ext>
            </a:extLst>
          </p:cNvPr>
          <p:cNvCxnSpPr>
            <a:cxnSpLocks/>
          </p:cNvCxnSpPr>
          <p:nvPr/>
        </p:nvCxnSpPr>
        <p:spPr bwMode="auto">
          <a:xfrm>
            <a:off x="8891987" y="5884818"/>
            <a:ext cx="0" cy="271885"/>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cxnSp>
        <p:nvCxnSpPr>
          <p:cNvPr id="36" name="Straight Arrow Connector 35">
            <a:extLst>
              <a:ext uri="{FF2B5EF4-FFF2-40B4-BE49-F238E27FC236}">
                <a16:creationId xmlns:a16="http://schemas.microsoft.com/office/drawing/2014/main" id="{04024052-3EB0-4DB7-9D81-F2DD2EE62BA7}"/>
              </a:ext>
            </a:extLst>
          </p:cNvPr>
          <p:cNvCxnSpPr>
            <a:cxnSpLocks/>
          </p:cNvCxnSpPr>
          <p:nvPr/>
        </p:nvCxnSpPr>
        <p:spPr bwMode="auto">
          <a:xfrm>
            <a:off x="7773148" y="5894380"/>
            <a:ext cx="0" cy="271885"/>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sp>
        <p:nvSpPr>
          <p:cNvPr id="37" name="TextBox 36">
            <a:extLst>
              <a:ext uri="{FF2B5EF4-FFF2-40B4-BE49-F238E27FC236}">
                <a16:creationId xmlns:a16="http://schemas.microsoft.com/office/drawing/2014/main" id="{1B88EBDE-B45C-4182-B413-B5931A34ADDE}"/>
              </a:ext>
            </a:extLst>
          </p:cNvPr>
          <p:cNvSpPr txBox="1"/>
          <p:nvPr/>
        </p:nvSpPr>
        <p:spPr bwMode="auto">
          <a:xfrm>
            <a:off x="7458960" y="6156703"/>
            <a:ext cx="825923" cy="344128"/>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a:buClr>
                <a:schemeClr val="tx1"/>
              </a:buClr>
            </a:pPr>
            <a:r>
              <a:rPr lang="sv-SE" sz="2000" dirty="0">
                <a:solidFill>
                  <a:srgbClr val="FF0000"/>
                </a:solidFill>
              </a:rPr>
              <a:t>11.7s</a:t>
            </a:r>
          </a:p>
        </p:txBody>
      </p:sp>
      <p:sp>
        <p:nvSpPr>
          <p:cNvPr id="38" name="TextBox 37">
            <a:extLst>
              <a:ext uri="{FF2B5EF4-FFF2-40B4-BE49-F238E27FC236}">
                <a16:creationId xmlns:a16="http://schemas.microsoft.com/office/drawing/2014/main" id="{E91AB6F0-0BEF-4384-A898-A1C6B7F9A821}"/>
              </a:ext>
            </a:extLst>
          </p:cNvPr>
          <p:cNvSpPr txBox="1"/>
          <p:nvPr/>
        </p:nvSpPr>
        <p:spPr bwMode="auto">
          <a:xfrm>
            <a:off x="8548062" y="6166265"/>
            <a:ext cx="825923" cy="344128"/>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a:buClr>
                <a:schemeClr val="tx1"/>
              </a:buClr>
            </a:pPr>
            <a:r>
              <a:rPr lang="sv-SE" sz="2000" dirty="0">
                <a:solidFill>
                  <a:srgbClr val="FF0000"/>
                </a:solidFill>
              </a:rPr>
              <a:t>11.2s</a:t>
            </a:r>
          </a:p>
        </p:txBody>
      </p:sp>
    </p:spTree>
    <p:extLst>
      <p:ext uri="{BB962C8B-B14F-4D97-AF65-F5344CB8AC3E}">
        <p14:creationId xmlns:p14="http://schemas.microsoft.com/office/powerpoint/2010/main" val="2898374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48" grpId="0" animBg="1"/>
      <p:bldP spid="8" grpId="0"/>
      <p:bldP spid="9" grpId="0" animBg="1"/>
      <p:bldP spid="11" grpId="0"/>
      <p:bldP spid="16" grpId="0" animBg="1"/>
      <p:bldP spid="20" grpId="0" animBg="1"/>
      <p:bldP spid="22" grpId="0"/>
      <p:bldP spid="42" grpId="0"/>
      <p:bldP spid="68" grpId="0" animBg="1"/>
      <p:bldP spid="2" grpId="0"/>
      <p:bldP spid="29" grpId="0"/>
      <p:bldP spid="30" grpId="0"/>
      <p:bldP spid="27" grpId="0"/>
      <p:bldP spid="31" grpId="0"/>
      <p:bldP spid="33" grpId="0"/>
      <p:bldP spid="37" grpId="0"/>
      <p:bldP spid="38" grpId="0"/>
    </p:bldLst>
  </p:timing>
</p:sld>
</file>

<file path=ppt/theme/theme1.xml><?xml version="1.0" encoding="utf-8"?>
<a:theme xmlns:a="http://schemas.openxmlformats.org/drawingml/2006/main" name="PresentationTemplate2017">
  <a:themeElements>
    <a:clrScheme name="Custom 6">
      <a:dk1>
        <a:srgbClr val="181818"/>
      </a:dk1>
      <a:lt1>
        <a:srgbClr val="FFFFFF"/>
      </a:lt1>
      <a:dk2>
        <a:srgbClr val="181818"/>
      </a:dk2>
      <a:lt2>
        <a:srgbClr val="E0E0E0"/>
      </a:lt2>
      <a:accent1>
        <a:srgbClr val="0082F0"/>
      </a:accent1>
      <a:accent2>
        <a:srgbClr val="0FC373"/>
      </a:accent2>
      <a:accent3>
        <a:srgbClr val="AF78D2"/>
      </a:accent3>
      <a:accent4>
        <a:srgbClr val="FAD22D"/>
      </a:accent4>
      <a:accent5>
        <a:srgbClr val="FF8C0A"/>
      </a:accent5>
      <a:accent6>
        <a:srgbClr val="FF3232"/>
      </a:accent6>
      <a:hlink>
        <a:srgbClr val="0A14D2"/>
      </a:hlink>
      <a:folHlink>
        <a:srgbClr val="040969"/>
      </a:folHlink>
    </a:clrScheme>
    <a:fontScheme name="Ericsson Brand 2.0">
      <a:majorFont>
        <a:latin typeface="Ericsson Hilda Light"/>
        <a:ea typeface=""/>
        <a:cs typeface=""/>
      </a:majorFont>
      <a:minorFont>
        <a:latin typeface="Ericsson Hild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sz="2000" b="0" i="0" u="none" strike="noStrike" cap="none" normalizeH="0" baseline="0" dirty="0" err="1" smtClean="0">
            <a:ln>
              <a:noFill/>
            </a:ln>
            <a:solidFill>
              <a:schemeClr val="bg1"/>
            </a:solidFill>
            <a:effectLst/>
            <a:latin typeface="+mn-lt"/>
          </a:defRPr>
        </a:defPPr>
      </a:lstStyle>
    </a:spDef>
    <a:lnDef>
      <a:spPr bwMode="auto">
        <a:solidFill>
          <a:schemeClr val="accent1"/>
        </a:solidFill>
        <a:ln w="19050" cap="flat" cmpd="sng" algn="ctr">
          <a:solidFill>
            <a:schemeClr val="tx1"/>
          </a:solidFill>
          <a:prstDash val="solid"/>
          <a:round/>
          <a:headEnd type="none" w="med" len="med"/>
          <a:tailEnd type="none"/>
        </a:ln>
        <a:effectLst/>
      </a:spPr>
      <a:bodyPr/>
      <a:lstStyle/>
    </a:lnDef>
    <a:txDef>
      <a:spPr bwMode="auto">
        <a:noFill/>
        <a:ln w="9525">
          <a:noFill/>
          <a:miter lim="800000"/>
          <a:headEnd/>
          <a:tailEnd/>
        </a:ln>
      </a:spPr>
      <a:bodyPr vert="horz" wrap="square" lIns="72000" tIns="36000" rIns="0" bIns="0" numCol="1" rtlCol="0" anchor="t" anchorCtr="0" compatLnSpc="1">
        <a:prstTxWarp prst="textNoShape">
          <a:avLst/>
        </a:prstTxWarp>
        <a:spAutoFit/>
      </a:bodyPr>
      <a:lstStyle>
        <a:defPPr marL="344488" indent="-344488">
          <a:buClr>
            <a:schemeClr val="tx1"/>
          </a:buClr>
          <a:buFont typeface="Ericsson Hilda Light" panose="00000400000000000000" pitchFamily="2" charset="0"/>
          <a:buChar char="—"/>
          <a:defRPr sz="2000" dirty="0" err="1" smtClean="0"/>
        </a:defPPr>
      </a:lstStyle>
    </a:tx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Template2017.potx" id="{1A46AB68-334A-47BB-A879-171AD382F963}" vid="{702E2A25-74FE-47E8-A7BF-6B23A08CEC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Ericsson Hilda" panose="020F0302020204030204"/>
        <a:ea typeface=""/>
        <a:cs typeface=""/>
        <a:font script="Jpan" typeface="游ゴシック Light"/>
        <a:font script="Hang" typeface="맑은 고딕"/>
        <a:font script="Hans" typeface="等线 Light"/>
        <a:font script="Hant" typeface="新細明體"/>
        <a:font script="Arab" typeface="Ericsson Hilda"/>
        <a:font script="Hebr" typeface="Ericsson Hild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Light"/>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ricsson Hilda" panose="020F0502020204030204"/>
        <a:ea typeface=""/>
        <a:cs typeface=""/>
        <a:font script="Jpan" typeface="游ゴシック"/>
        <a:font script="Hang" typeface="맑은 고딕"/>
        <a:font script="Hans" typeface="等线"/>
        <a:font script="Hant" typeface="新細明體"/>
        <a:font script="Arab" typeface="Ericsson Hilda Light"/>
        <a:font script="Hebr" typeface="Ericsson Hilda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Light"/>
        <a:font script="Uigh" typeface="Microsoft Uighur"/>
        <a:font script="Geor" typeface="Sylfaen"/>
        <a:font script="Armn" typeface="Ericsson Hilda Light"/>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Ericsson Hilda" panose="020F0302020204030204"/>
        <a:ea typeface=""/>
        <a:cs typeface=""/>
        <a:font script="Jpan" typeface="游ゴシック Light"/>
        <a:font script="Hang" typeface="맑은 고딕"/>
        <a:font script="Hans" typeface="等线 Light"/>
        <a:font script="Hant" typeface="新細明體"/>
        <a:font script="Arab" typeface="Ericsson Hilda"/>
        <a:font script="Hebr" typeface="Ericsson Hild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ricsson Hilda" panose="020F0502020204030204"/>
        <a:ea typeface=""/>
        <a:cs typeface=""/>
        <a:font script="Jpan" typeface="游ゴシック"/>
        <a:font script="Hang" typeface="맑은 고딕"/>
        <a:font script="Hans" typeface="等线"/>
        <a:font script="Hant" typeface="新細明體"/>
        <a:font script="Arab" typeface="Ericsson Hilda"/>
        <a:font script="Hebr" typeface="Ericsson Hilda"/>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PresentationTemplate2017</Template>
  <TotalTime>3855</TotalTime>
  <Words>2193</Words>
  <Application>Microsoft Office PowerPoint</Application>
  <PresentationFormat>Widescreen</PresentationFormat>
  <Paragraphs>273</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等线</vt:lpstr>
      <vt:lpstr>Ericsson Hilda</vt:lpstr>
      <vt:lpstr>Times New Roman</vt:lpstr>
      <vt:lpstr>Cambria Math</vt:lpstr>
      <vt:lpstr>Ericsson Hilda Light</vt:lpstr>
      <vt:lpstr>PresentationTemplate2017</vt:lpstr>
      <vt:lpstr>The Quantum Fourier Transform and Its Applications </vt:lpstr>
      <vt:lpstr>Discrete Fourier Transform</vt:lpstr>
      <vt:lpstr>Quantum Fourier Transform</vt:lpstr>
      <vt:lpstr>Quantum Fourier Transform</vt:lpstr>
      <vt:lpstr>Quantum Fourier Transform</vt:lpstr>
      <vt:lpstr>Quantum Fourier Transform</vt:lpstr>
      <vt:lpstr>Development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Diarmuid Corcoran</dc:creator>
  <cp:keywords/>
  <dc:description>Rev PA1</dc:description>
  <cp:lastModifiedBy>Claire Yang J</cp:lastModifiedBy>
  <cp:revision>1090</cp:revision>
  <dcterms:created xsi:type="dcterms:W3CDTF">2018-09-17T06:08:18Z</dcterms:created>
  <dcterms:modified xsi:type="dcterms:W3CDTF">2019-03-18T21:10:09Z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R2A</vt:lpwstr>
  </property>
  <property fmtid="{D5CDD505-2E9C-101B-9397-08002B2CF9AE}" pid="5" name="PackageNo">
    <vt:lpwstr>LXA 119 603</vt:lpwstr>
  </property>
  <property fmtid="{D5CDD505-2E9C-101B-9397-08002B2CF9AE}" pid="6" name="PackageVersion">
    <vt:lpwstr>R6A</vt:lpwstr>
  </property>
  <property fmtid="{D5CDD505-2E9C-101B-9397-08002B2CF9AE}" pid="7" name="TemplateName2">
    <vt:lpwstr>CXC 173 2731/1</vt:lpwstr>
  </property>
  <property fmtid="{D5CDD505-2E9C-101B-9397-08002B2CF9AE}" pid="8" name="TemplateVersion2">
    <vt:lpwstr>R2A</vt:lpwstr>
  </property>
  <property fmtid="{D5CDD505-2E9C-101B-9397-08002B2CF9AE}" pid="9" name="DocumentType2">
    <vt:lpwstr>Presentation2011</vt:lpwstr>
  </property>
  <property fmtid="{D5CDD505-2E9C-101B-9397-08002B2CF9AE}" pid="10" name="Keyword">
    <vt:lpwstr> </vt:lpwstr>
  </property>
</Properties>
</file>