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DE14C-010C-4CD4-8388-97C685C7E7E0}" type="datetimeFigureOut">
              <a:rPr lang="sv-SE" smtClean="0"/>
              <a:t>2019-02-22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41D49-0951-4DCB-A334-FB882834FC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691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41D49-0951-4DCB-A334-FB882834FC19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701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DD34-A02D-49B5-A646-D32766620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BE02D-348E-468D-B200-DFFA9B0E0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313DE-CE0D-4820-8621-14127470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4138-B49F-49DF-8A9C-537AEB973F4B}" type="datetimeFigureOut">
              <a:rPr lang="sv-SE" smtClean="0"/>
              <a:t>2019-02-22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871AF-4669-43BB-B794-D3CA2573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85564-55BB-4C49-9513-32C60A5E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4B2A-4470-4726-AAEC-4B6DD26ECC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419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C418-A590-43E6-A524-FE689487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463E4-95CB-4647-9353-38E794973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AB191-C606-480F-96F6-A0E5FE3A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4138-B49F-49DF-8A9C-537AEB973F4B}" type="datetimeFigureOut">
              <a:rPr lang="sv-SE" smtClean="0"/>
              <a:t>2019-02-22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9BF62-B21E-4633-B9AB-E3748000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406FA-3214-4BFB-A00E-4A0B1E56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4B2A-4470-4726-AAEC-4B6DD26ECC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285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F32D9-9E15-4A8A-83AF-E5C8DAF16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709F7-C0FF-46B7-BC13-21D64400F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2CE40-C8B1-41B6-9D56-AFBEDD02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4138-B49F-49DF-8A9C-537AEB973F4B}" type="datetimeFigureOut">
              <a:rPr lang="sv-SE" smtClean="0"/>
              <a:t>2019-02-22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307AB-B7A6-45FD-AA42-EE4247B0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FF9E8-8002-4BB8-B0F9-119A5FE0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4B2A-4470-4726-AAEC-4B6DD26ECC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83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C463-6DFA-478B-BE11-A7CB0416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AE036-064A-481F-A8DB-5C632AC8A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47D52-9FDC-4EDB-9C07-644E7F12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4138-B49F-49DF-8A9C-537AEB973F4B}" type="datetimeFigureOut">
              <a:rPr lang="sv-SE" smtClean="0"/>
              <a:t>2019-02-22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34710-9C62-4C06-AB83-D54A2899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BCE24-5D09-443B-99CD-41780764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4B2A-4470-4726-AAEC-4B6DD26ECC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82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D27CB-93E6-4185-BF00-89562B95E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B8AEE-03A4-4E64-B876-9A696FD04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359E4-CE1F-47A3-9DA0-EB0BBBF2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4138-B49F-49DF-8A9C-537AEB973F4B}" type="datetimeFigureOut">
              <a:rPr lang="sv-SE" smtClean="0"/>
              <a:t>2019-02-22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782D7-9609-41FD-B767-9FB3FFA73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3D939-926A-4DD8-ABF3-D7F87AE3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4B2A-4470-4726-AAEC-4B6DD26ECC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20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D730-A9CA-4C8E-954F-8B5FD5D6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82F3-E1D7-44B3-84D2-106112590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94AFC-59F6-4E2F-994E-4FF844D45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7D04A-1235-4AE5-8F67-A8CEE4A0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4138-B49F-49DF-8A9C-537AEB973F4B}" type="datetimeFigureOut">
              <a:rPr lang="sv-SE" smtClean="0"/>
              <a:t>2019-02-22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5B794-1370-4A86-B482-D9FD25FE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4F182-2852-41F8-A94E-287CD656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4B2A-4470-4726-AAEC-4B6DD26ECC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923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3AA9-3203-4FC3-86B4-3723B920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1A46C-9E66-443B-9AC1-D7313C600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35103-EB80-4463-813D-FC85A00DF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B20C7-F360-4D8D-8EEF-4F67B4ED4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D047F-E25A-4E4F-9EE4-569664E2D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E1D036-A6F3-4AA6-B6D4-A3553477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4138-B49F-49DF-8A9C-537AEB973F4B}" type="datetimeFigureOut">
              <a:rPr lang="sv-SE" smtClean="0"/>
              <a:t>2019-02-22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AD9A3-8DE6-4592-A79B-A33582B9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B3745-2648-4893-A738-D2402F3C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4B2A-4470-4726-AAEC-4B6DD26ECC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483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B572-67A1-41FC-A00E-54D72EE5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14DD6-E412-4013-89A0-20E5C40B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4138-B49F-49DF-8A9C-537AEB973F4B}" type="datetimeFigureOut">
              <a:rPr lang="sv-SE" smtClean="0"/>
              <a:t>2019-02-22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44994-9BE6-40BB-AF20-78B15489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5623A-EEE2-491E-9B8D-4009DE48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4B2A-4470-4726-AAEC-4B6DD26ECC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24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383AE-E8D8-43E7-B2F7-A79D5AA4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4138-B49F-49DF-8A9C-537AEB973F4B}" type="datetimeFigureOut">
              <a:rPr lang="sv-SE" smtClean="0"/>
              <a:t>2019-02-22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A3E2D4-577C-4751-824B-70AAB16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AF7D9-1270-45D4-826C-6A4CFF47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4B2A-4470-4726-AAEC-4B6DD26ECC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885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C9FC-1B85-4CCD-BF83-11D356B3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B02C1-163C-4B72-96E6-A4EB754F9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AA01C-3A77-498D-B71E-8E9673BAA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6A5EF-A09A-4E98-834E-D6949ACA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4138-B49F-49DF-8A9C-537AEB973F4B}" type="datetimeFigureOut">
              <a:rPr lang="sv-SE" smtClean="0"/>
              <a:t>2019-02-22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A7169-7CA4-4982-8202-CC1DD81A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35BBF-322F-44BF-84D6-5ABA2EAC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4B2A-4470-4726-AAEC-4B6DD26ECC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509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1F52-422F-4F64-9D95-22BF1A9B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93A14-FF21-4B15-9808-F2C88F4FF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8095F-A477-42C5-BBE9-0CB6238B1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9E494-968C-4B82-8B07-8C69A83C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4138-B49F-49DF-8A9C-537AEB973F4B}" type="datetimeFigureOut">
              <a:rPr lang="sv-SE" smtClean="0"/>
              <a:t>2019-02-22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D24CF-837C-4E3B-AF4E-CAEDE9D8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67E2C-6B9A-464E-8409-D91FE797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4B2A-4470-4726-AAEC-4B6DD26ECC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557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63C047-FAC0-43F7-B298-03A22898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23739-6AF5-44BD-98D7-4D821ABA8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AB6A-9BF1-40F8-8AC8-CA513D59D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E4138-B49F-49DF-8A9C-537AEB973F4B}" type="datetimeFigureOut">
              <a:rPr lang="sv-SE" smtClean="0"/>
              <a:t>2019-02-22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5AA21-03C3-4B6D-ACE3-29EE3C2A5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924E4-FFD9-4954-9167-E241DAF0E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54B2A-4470-4726-AAEC-4B6DD26ECC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855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0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B2E74C-7FBB-4073-8C92-42D25D58C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33" y="1536187"/>
            <a:ext cx="9897533" cy="34641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0FA84D-FE2F-4F87-95E1-27B2F68D4D0B}"/>
              </a:ext>
            </a:extLst>
          </p:cNvPr>
          <p:cNvSpPr/>
          <p:nvPr/>
        </p:nvSpPr>
        <p:spPr>
          <a:xfrm>
            <a:off x="7036776" y="2001556"/>
            <a:ext cx="4706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phase estimation</a:t>
            </a:r>
            <a:endParaRPr lang="sv-S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20F863-6260-4924-985E-2943E9CAEFA2}"/>
              </a:ext>
            </a:extLst>
          </p:cNvPr>
          <p:cNvSpPr/>
          <p:nvPr/>
        </p:nvSpPr>
        <p:spPr>
          <a:xfrm>
            <a:off x="1556093" y="4963614"/>
            <a:ext cx="1605118" cy="87126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EA6CF8-AA0F-4AEB-A3A8-2F297F0B5993}"/>
              </a:ext>
            </a:extLst>
          </p:cNvPr>
          <p:cNvCxnSpPr>
            <a:cxnSpLocks/>
          </p:cNvCxnSpPr>
          <p:nvPr/>
        </p:nvCxnSpPr>
        <p:spPr>
          <a:xfrm flipV="1">
            <a:off x="2358652" y="4480473"/>
            <a:ext cx="0" cy="48314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8508B00-78DE-4205-BF96-5AE1D070921B}"/>
                  </a:ext>
                </a:extLst>
              </p:cNvPr>
              <p:cNvSpPr/>
              <p:nvPr/>
            </p:nvSpPr>
            <p:spPr>
              <a:xfrm>
                <a:off x="1556092" y="4930194"/>
                <a:ext cx="1605119" cy="871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sv-SE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sv-SE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sv-S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sv-SE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sv-SE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sv-S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8508B00-78DE-4205-BF96-5AE1D0709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092" y="4930194"/>
                <a:ext cx="1605119" cy="871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A8DC25-B0FC-4B69-8AA1-31734FC9C8F1}"/>
                  </a:ext>
                </a:extLst>
              </p:cNvPr>
              <p:cNvSpPr txBox="1"/>
              <p:nvPr/>
            </p:nvSpPr>
            <p:spPr>
              <a:xfrm>
                <a:off x="567263" y="321735"/>
                <a:ext cx="11053717" cy="1430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HHL algorithm: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quantum algorithm for linear systems of equations</a:t>
                </a:r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sv-S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Purpose: 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v-SE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sv-SE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sv-S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satisfying </a:t>
                </a:r>
                <a14:m>
                  <m:oMath xmlns:m="http://schemas.openxmlformats.org/officeDocument/2006/math">
                    <m:r>
                      <a:rPr lang="sv-SE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sv-SE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sv-SE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sv-SE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sv-S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a quantum computer (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sv-S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s-sparse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sv-S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matrix,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v-SE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sv-SE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sv-S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unit vector. Both of them are known), if one is not interested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v-SE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sv-SE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sv-S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itself, but certain statistical feature of the solution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sv-SE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v-S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 is some quantum mechanical operater.).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A8DC25-B0FC-4B69-8AA1-31734FC9C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63" y="321735"/>
                <a:ext cx="11053717" cy="1430520"/>
              </a:xfrm>
              <a:prstGeom prst="rect">
                <a:avLst/>
              </a:prstGeom>
              <a:blipFill>
                <a:blip r:embed="rId4"/>
                <a:stretch>
                  <a:fillRect l="-827" t="-3419" r="-938" b="-726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8310C86D-834D-4F8F-BF63-DE88D1A93970}"/>
              </a:ext>
            </a:extLst>
          </p:cNvPr>
          <p:cNvSpPr/>
          <p:nvPr/>
        </p:nvSpPr>
        <p:spPr>
          <a:xfrm>
            <a:off x="947772" y="5804769"/>
            <a:ext cx="107192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Harrow A W, Hassidim A, Lloyd S. Quantum algorithm for linear systems of equations[J]. Physical review letters, 2009, 103(15): 150502.</a:t>
            </a:r>
          </a:p>
          <a:p>
            <a:r>
              <a:rPr lang="sv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https://arxiv.org/pdf/1802.08227.pdf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A87398-C47F-4F8C-BED7-5B614897731A}"/>
                  </a:ext>
                </a:extLst>
              </p:cNvPr>
              <p:cNvSpPr/>
              <p:nvPr/>
            </p:nvSpPr>
            <p:spPr>
              <a:xfrm>
                <a:off x="5412603" y="2967004"/>
                <a:ext cx="587853" cy="410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sv-S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A87398-C47F-4F8C-BED7-5B6148977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03" y="2967004"/>
                <a:ext cx="587853" cy="410112"/>
              </a:xfrm>
              <a:prstGeom prst="rect">
                <a:avLst/>
              </a:prstGeom>
              <a:blipFill>
                <a:blip r:embed="rId5"/>
                <a:stretch>
                  <a:fillRect l="-30208" t="-153731" r="-100000" b="-22835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C92D81-8975-4C06-AC4F-D3484606B826}"/>
                  </a:ext>
                </a:extLst>
              </p:cNvPr>
              <p:cNvSpPr/>
              <p:nvPr/>
            </p:nvSpPr>
            <p:spPr>
              <a:xfrm>
                <a:off x="5412604" y="3766607"/>
                <a:ext cx="811440" cy="410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sv-SE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sv-S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C92D81-8975-4C06-AC4F-D3484606B8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04" y="3766607"/>
                <a:ext cx="811440" cy="410112"/>
              </a:xfrm>
              <a:prstGeom prst="rect">
                <a:avLst/>
              </a:prstGeom>
              <a:blipFill>
                <a:blip r:embed="rId6"/>
                <a:stretch>
                  <a:fillRect t="-153731" r="-72180" b="-22835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E805CA6-7F6E-4C44-B687-089F092B800B}"/>
              </a:ext>
            </a:extLst>
          </p:cNvPr>
          <p:cNvSpPr/>
          <p:nvPr/>
        </p:nvSpPr>
        <p:spPr>
          <a:xfrm>
            <a:off x="3419619" y="5189687"/>
            <a:ext cx="1605118" cy="45622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B3B26A-5DCB-4B61-B681-C530E1AA588B}"/>
              </a:ext>
            </a:extLst>
          </p:cNvPr>
          <p:cNvCxnSpPr>
            <a:cxnSpLocks/>
          </p:cNvCxnSpPr>
          <p:nvPr/>
        </p:nvCxnSpPr>
        <p:spPr>
          <a:xfrm flipV="1">
            <a:off x="4222178" y="4494346"/>
            <a:ext cx="0" cy="69534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C2A0EF4-DE03-49A5-B9CF-33FCED6B6487}"/>
                  </a:ext>
                </a:extLst>
              </p:cNvPr>
              <p:cNvSpPr/>
              <p:nvPr/>
            </p:nvSpPr>
            <p:spPr>
              <a:xfrm>
                <a:off x="3419618" y="5221303"/>
                <a:ext cx="1605119" cy="3929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sv-SE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sv-SE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U</m:t>
                      </m:r>
                      <m:r>
                        <a:rPr lang="sv-SE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sv-S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𝑖𝐴𝑡</m:t>
                          </m:r>
                        </m:sup>
                      </m:sSup>
                    </m:oMath>
                  </m:oMathPara>
                </a14:m>
                <a:endParaRPr lang="sv-SE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C2A0EF4-DE03-49A5-B9CF-33FCED6B6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618" y="5221303"/>
                <a:ext cx="1605119" cy="3929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67BC9F4A-FA28-4424-831D-D1A47B51AF4D}"/>
              </a:ext>
            </a:extLst>
          </p:cNvPr>
          <p:cNvSpPr/>
          <p:nvPr/>
        </p:nvSpPr>
        <p:spPr>
          <a:xfrm>
            <a:off x="10312402" y="3905780"/>
            <a:ext cx="626534" cy="59266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8D97AB2-ACA7-43A4-A411-344A9C7CD64F}"/>
                  </a:ext>
                </a:extLst>
              </p:cNvPr>
              <p:cNvSpPr/>
              <p:nvPr/>
            </p:nvSpPr>
            <p:spPr>
              <a:xfrm>
                <a:off x="10224474" y="4017447"/>
                <a:ext cx="577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8D97AB2-ACA7-43A4-A411-344A9C7CD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474" y="4017447"/>
                <a:ext cx="577016" cy="369332"/>
              </a:xfrm>
              <a:prstGeom prst="rect">
                <a:avLst/>
              </a:prstGeom>
              <a:blipFill>
                <a:blip r:embed="rId8"/>
                <a:stretch>
                  <a:fillRect l="-8421" t="-119672" r="-82105" b="-18360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5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B2E74C-7FBB-4073-8C92-42D25D58C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33" y="1001182"/>
            <a:ext cx="9897533" cy="34641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568C9F-7389-408B-AE79-3BC58BA5BC4D}"/>
              </a:ext>
            </a:extLst>
          </p:cNvPr>
          <p:cNvSpPr txBox="1"/>
          <p:nvPr/>
        </p:nvSpPr>
        <p:spPr>
          <a:xfrm>
            <a:off x="567264" y="321734"/>
            <a:ext cx="10278535" cy="1155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procedure for HHL algorithm</a:t>
            </a:r>
          </a:p>
          <a:p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D796C0-4DA6-43CB-A0EC-F8898B062A68}"/>
              </a:ext>
            </a:extLst>
          </p:cNvPr>
          <p:cNvSpPr/>
          <p:nvPr/>
        </p:nvSpPr>
        <p:spPr>
          <a:xfrm>
            <a:off x="3782827" y="3259668"/>
            <a:ext cx="848440" cy="838200"/>
          </a:xfrm>
          <a:prstGeom prst="ellipse">
            <a:avLst/>
          </a:prstGeom>
          <a:solidFill>
            <a:srgbClr val="8FAADC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A41D3D3-03A4-4EEE-B518-91FCD4312B22}"/>
                  </a:ext>
                </a:extLst>
              </p:cNvPr>
              <p:cNvSpPr/>
              <p:nvPr/>
            </p:nvSpPr>
            <p:spPr>
              <a:xfrm>
                <a:off x="4098841" y="4729133"/>
                <a:ext cx="6945925" cy="1739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sv-SE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1. </a:t>
                </a:r>
              </a:p>
              <a:p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Transfer a Hermitian matrix A into a unitary operater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PS. If A is not a Hermitian matrix, 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sv-SE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sv-SE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v-SE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sv-SE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Then C is Hermitian matrix, and we can solve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⃗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v-SE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obtain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v-SE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sv-SE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A41D3D3-03A4-4EEE-B518-91FCD4312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841" y="4729133"/>
                <a:ext cx="6945925" cy="1739515"/>
              </a:xfrm>
              <a:prstGeom prst="rect">
                <a:avLst/>
              </a:prstGeom>
              <a:blipFill>
                <a:blip r:embed="rId4"/>
                <a:stretch>
                  <a:fillRect l="-702" t="-210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0C6158-8357-46DE-9E47-734DA4C059CC}"/>
              </a:ext>
            </a:extLst>
          </p:cNvPr>
          <p:cNvSpPr/>
          <p:nvPr/>
        </p:nvSpPr>
        <p:spPr>
          <a:xfrm>
            <a:off x="1446027" y="4954964"/>
            <a:ext cx="1617405" cy="411832"/>
          </a:xfrm>
          <a:prstGeom prst="roundRect">
            <a:avLst/>
          </a:prstGeom>
          <a:solidFill>
            <a:srgbClr val="8FAADC">
              <a:alpha val="47843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C53EB0-2ADC-46A5-93D7-96D80C4E1A8C}"/>
              </a:ext>
            </a:extLst>
          </p:cNvPr>
          <p:cNvCxnSpPr>
            <a:cxnSpLocks/>
          </p:cNvCxnSpPr>
          <p:nvPr/>
        </p:nvCxnSpPr>
        <p:spPr>
          <a:xfrm flipV="1">
            <a:off x="2248587" y="4013200"/>
            <a:ext cx="1654546" cy="94176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D6C92B6-39BF-4E6E-920E-FC559B36FCA5}"/>
                  </a:ext>
                </a:extLst>
              </p:cNvPr>
              <p:cNvSpPr/>
              <p:nvPr/>
            </p:nvSpPr>
            <p:spPr>
              <a:xfrm>
                <a:off x="1048439" y="4970901"/>
                <a:ext cx="2457106" cy="6552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U</m:t>
                      </m:r>
                      <m:r>
                        <a:rPr lang="sv-S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𝑖𝐴𝑡</m:t>
                          </m:r>
                        </m:sup>
                      </m:sSup>
                    </m:oMath>
                  </m:oMathPara>
                </a14:m>
                <a:endParaRPr lang="sv-S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</m:t>
                      </m:r>
                    </m:oMath>
                  </m:oMathPara>
                </a14:m>
                <a:endParaRPr lang="sv-S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D6C92B6-39BF-4E6E-920E-FC559B36F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39" y="4970901"/>
                <a:ext cx="2457106" cy="6552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20DEEA3A-4E56-400A-8C54-0291B4F46E4A}"/>
              </a:ext>
            </a:extLst>
          </p:cNvPr>
          <p:cNvSpPr/>
          <p:nvPr/>
        </p:nvSpPr>
        <p:spPr>
          <a:xfrm>
            <a:off x="10337801" y="3378202"/>
            <a:ext cx="626534" cy="59266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0233D9F-C16E-4BE4-8FFE-507CC4EBA44B}"/>
                  </a:ext>
                </a:extLst>
              </p:cNvPr>
              <p:cNvSpPr/>
              <p:nvPr/>
            </p:nvSpPr>
            <p:spPr>
              <a:xfrm>
                <a:off x="10249873" y="3489869"/>
                <a:ext cx="577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0233D9F-C16E-4BE4-8FFE-507CC4EBA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873" y="3489869"/>
                <a:ext cx="577016" cy="369332"/>
              </a:xfrm>
              <a:prstGeom prst="rect">
                <a:avLst/>
              </a:prstGeom>
              <a:blipFill>
                <a:blip r:embed="rId6"/>
                <a:stretch>
                  <a:fillRect l="-8421" t="-119672" r="-82105" b="-18360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18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B2E74C-7FBB-4073-8C92-42D25D58C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33" y="1001182"/>
            <a:ext cx="9897533" cy="34641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568C9F-7389-408B-AE79-3BC58BA5BC4D}"/>
              </a:ext>
            </a:extLst>
          </p:cNvPr>
          <p:cNvSpPr txBox="1"/>
          <p:nvPr/>
        </p:nvSpPr>
        <p:spPr>
          <a:xfrm>
            <a:off x="567264" y="321734"/>
            <a:ext cx="10278535" cy="1155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procedure for HHL algorithm</a:t>
            </a:r>
          </a:p>
          <a:p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54F62E-D67B-4A6A-B8FD-6A17C46612B0}"/>
              </a:ext>
            </a:extLst>
          </p:cNvPr>
          <p:cNvSpPr/>
          <p:nvPr/>
        </p:nvSpPr>
        <p:spPr>
          <a:xfrm>
            <a:off x="1589961" y="4783220"/>
            <a:ext cx="1605118" cy="871263"/>
          </a:xfrm>
          <a:prstGeom prst="roundRect">
            <a:avLst/>
          </a:prstGeom>
          <a:solidFill>
            <a:srgbClr val="8FAADC">
              <a:alpha val="47843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C8C630-17AE-46ED-8C14-C628CCB5E118}"/>
              </a:ext>
            </a:extLst>
          </p:cNvPr>
          <p:cNvCxnSpPr>
            <a:cxnSpLocks/>
          </p:cNvCxnSpPr>
          <p:nvPr/>
        </p:nvCxnSpPr>
        <p:spPr>
          <a:xfrm flipV="1">
            <a:off x="2392520" y="3945468"/>
            <a:ext cx="0" cy="80433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C3F86F3-907B-428C-AFEB-D9B10B9A4E12}"/>
                  </a:ext>
                </a:extLst>
              </p:cNvPr>
              <p:cNvSpPr/>
              <p:nvPr/>
            </p:nvSpPr>
            <p:spPr>
              <a:xfrm>
                <a:off x="1589960" y="4749800"/>
                <a:ext cx="1605119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sv-S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sv-S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C3F86F3-907B-428C-AFEB-D9B10B9A4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960" y="4749800"/>
                <a:ext cx="1605119" cy="871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A7D796C0-4DA6-43CB-A0EC-F8898B062A68}"/>
              </a:ext>
            </a:extLst>
          </p:cNvPr>
          <p:cNvSpPr/>
          <p:nvPr/>
        </p:nvSpPr>
        <p:spPr>
          <a:xfrm>
            <a:off x="2047160" y="3352800"/>
            <a:ext cx="626534" cy="592667"/>
          </a:xfrm>
          <a:prstGeom prst="ellipse">
            <a:avLst/>
          </a:prstGeom>
          <a:solidFill>
            <a:srgbClr val="8FAADC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A41D3D3-03A4-4EEE-B518-91FCD4312B22}"/>
                  </a:ext>
                </a:extLst>
              </p:cNvPr>
              <p:cNvSpPr/>
              <p:nvPr/>
            </p:nvSpPr>
            <p:spPr>
              <a:xfrm>
                <a:off x="4098842" y="4729133"/>
                <a:ext cx="4706492" cy="9794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sv-SE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2. </a:t>
                </a:r>
              </a:p>
              <a:p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Prepare the input </a:t>
                </a:r>
                <a14:m>
                  <m:oMath xmlns:m="http://schemas.openxmlformats.org/officeDocument/2006/math">
                    <m:r>
                      <a:rPr lang="sv-S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sv-SE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sv-SE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sv-SE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sv-SE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v-SE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sv-S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sv-SE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sv-SE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sv-SE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r>
                                  <a:rPr lang="sv-SE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sv-S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sv-S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</m:t>
                    </m:r>
                  </m:oMath>
                </a14:m>
                <a:endParaRPr lang="sv-S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A41D3D3-03A4-4EEE-B518-91FCD4312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842" y="4729133"/>
                <a:ext cx="4706492" cy="979435"/>
              </a:xfrm>
              <a:prstGeom prst="rect">
                <a:avLst/>
              </a:prstGeom>
              <a:blipFill>
                <a:blip r:embed="rId4"/>
                <a:stretch>
                  <a:fillRect l="-1036" t="-15625" b="-7062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0EF1D2-9D5D-4730-9A6A-25526A876C2F}"/>
              </a:ext>
            </a:extLst>
          </p:cNvPr>
          <p:cNvSpPr/>
          <p:nvPr/>
        </p:nvSpPr>
        <p:spPr>
          <a:xfrm>
            <a:off x="10320868" y="3352800"/>
            <a:ext cx="626534" cy="59266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6E61CC0-C83A-4270-86B6-9C462DE99E5F}"/>
                  </a:ext>
                </a:extLst>
              </p:cNvPr>
              <p:cNvSpPr/>
              <p:nvPr/>
            </p:nvSpPr>
            <p:spPr>
              <a:xfrm>
                <a:off x="10232940" y="3464467"/>
                <a:ext cx="577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6E61CC0-C83A-4270-86B6-9C462DE99E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940" y="3464467"/>
                <a:ext cx="577016" cy="369332"/>
              </a:xfrm>
              <a:prstGeom prst="rect">
                <a:avLst/>
              </a:prstGeom>
              <a:blipFill>
                <a:blip r:embed="rId5"/>
                <a:stretch>
                  <a:fillRect l="-9574" t="-119672" r="-82979" b="-18360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51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B2E74C-7FBB-4073-8C92-42D25D58C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66" y="751653"/>
            <a:ext cx="9897533" cy="34641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568C9F-7389-408B-AE79-3BC58BA5BC4D}"/>
              </a:ext>
            </a:extLst>
          </p:cNvPr>
          <p:cNvSpPr txBox="1"/>
          <p:nvPr/>
        </p:nvSpPr>
        <p:spPr>
          <a:xfrm>
            <a:off x="567264" y="321734"/>
            <a:ext cx="10278535" cy="1155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procedure for HHL algorithm</a:t>
            </a:r>
          </a:p>
          <a:p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A41D3D3-03A4-4EEE-B518-91FCD4312B22}"/>
                  </a:ext>
                </a:extLst>
              </p:cNvPr>
              <p:cNvSpPr/>
              <p:nvPr/>
            </p:nvSpPr>
            <p:spPr>
              <a:xfrm>
                <a:off x="498905" y="5053502"/>
                <a:ext cx="11552768" cy="1839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PS: 1. </a:t>
                </a:r>
                <a14:m>
                  <m:oMath xmlns:m="http://schemas.openxmlformats.org/officeDocument/2006/math">
                    <m:r>
                      <a:rPr lang="sv-S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sv-SE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v-SE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sv-SE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eigenvector of A (or equivalently,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v-S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sv-S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eigenvalue.</a:t>
                </a:r>
              </a:p>
              <a:p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2. The result in blue rectangle is </a:t>
                </a:r>
                <a:r>
                  <a:rPr lang="sv-SE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obtained for the ideal situation</a:t>
                </a:r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when we consider the phase estimation as an accurate process. For more information, please check the paper.</a:t>
                </a:r>
              </a:p>
              <a:p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3. To make the graph simple, I use </a:t>
                </a:r>
                <a14:m>
                  <m:oMath xmlns:m="http://schemas.openxmlformats.org/officeDocument/2006/math">
                    <m:r>
                      <a:rPr lang="sv-SE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sv-SE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sv-SE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sv-SE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sv-SE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denote the clock and input registers after phase estimation (PE). However, they are actually in entanglement after PE, and both of them are in the sperposition of a series of quantum bases, as is shown in the blue rectangle.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A41D3D3-03A4-4EEE-B518-91FCD4312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05" y="5053502"/>
                <a:ext cx="11552768" cy="1839799"/>
              </a:xfrm>
              <a:prstGeom prst="rect">
                <a:avLst/>
              </a:prstGeom>
              <a:blipFill>
                <a:blip r:embed="rId3"/>
                <a:stretch>
                  <a:fillRect l="-475" t="-34106" b="-1953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4A9FAA-9202-4C51-BF9C-1C5FB630EF9F}"/>
              </a:ext>
            </a:extLst>
          </p:cNvPr>
          <p:cNvSpPr/>
          <p:nvPr/>
        </p:nvSpPr>
        <p:spPr>
          <a:xfrm>
            <a:off x="3302000" y="2220589"/>
            <a:ext cx="1955800" cy="1619282"/>
          </a:xfrm>
          <a:prstGeom prst="roundRect">
            <a:avLst/>
          </a:prstGeom>
          <a:solidFill>
            <a:srgbClr val="8FAADC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700147-0318-4A87-964E-33CBB086130E}"/>
              </a:ext>
            </a:extLst>
          </p:cNvPr>
          <p:cNvSpPr/>
          <p:nvPr/>
        </p:nvSpPr>
        <p:spPr>
          <a:xfrm>
            <a:off x="5861538" y="4167881"/>
            <a:ext cx="1455780" cy="886909"/>
          </a:xfrm>
          <a:prstGeom prst="roundRect">
            <a:avLst/>
          </a:prstGeom>
          <a:solidFill>
            <a:srgbClr val="8FAADC">
              <a:alpha val="47843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2FF2A27-6C2E-47A1-BABF-98A921A8DF3A}"/>
                  </a:ext>
                </a:extLst>
              </p:cNvPr>
              <p:cNvSpPr/>
              <p:nvPr/>
            </p:nvSpPr>
            <p:spPr>
              <a:xfrm>
                <a:off x="5789085" y="4152235"/>
                <a:ext cx="1621367" cy="9025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sv-S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"/>
                              <m:endChr m:val="⟩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sv-S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2FF2A27-6C2E-47A1-BABF-98A921A8D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085" y="4152235"/>
                <a:ext cx="1621367" cy="9025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6253708-6F9F-441A-9D35-9E75009070A2}"/>
                  </a:ext>
                </a:extLst>
              </p:cNvPr>
              <p:cNvSpPr/>
              <p:nvPr/>
            </p:nvSpPr>
            <p:spPr>
              <a:xfrm>
                <a:off x="5687436" y="2224485"/>
                <a:ext cx="587853" cy="410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sv-S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6253708-6F9F-441A-9D35-9E7500907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436" y="2224485"/>
                <a:ext cx="587853" cy="410112"/>
              </a:xfrm>
              <a:prstGeom prst="rect">
                <a:avLst/>
              </a:prstGeom>
              <a:blipFill>
                <a:blip r:embed="rId5"/>
                <a:stretch>
                  <a:fillRect l="-30208" t="-153731" r="-100000" b="-22835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C34A1C8-16F3-45A5-8ED3-CBAAA7312859}"/>
                  </a:ext>
                </a:extLst>
              </p:cNvPr>
              <p:cNvSpPr/>
              <p:nvPr/>
            </p:nvSpPr>
            <p:spPr>
              <a:xfrm>
                <a:off x="5575691" y="3030230"/>
                <a:ext cx="811440" cy="410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sv-SE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sv-S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C34A1C8-16F3-45A5-8ED3-CBAAA7312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691" y="3030230"/>
                <a:ext cx="811440" cy="410112"/>
              </a:xfrm>
              <a:prstGeom prst="rect">
                <a:avLst/>
              </a:prstGeom>
              <a:blipFill>
                <a:blip r:embed="rId6"/>
                <a:stretch>
                  <a:fillRect t="-153731" r="-72180" b="-22835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Brace 24">
            <a:extLst>
              <a:ext uri="{FF2B5EF4-FFF2-40B4-BE49-F238E27FC236}">
                <a16:creationId xmlns:a16="http://schemas.microsoft.com/office/drawing/2014/main" id="{226DE92D-77BB-4ADF-9544-71627390269E}"/>
              </a:ext>
            </a:extLst>
          </p:cNvPr>
          <p:cNvSpPr/>
          <p:nvPr/>
        </p:nvSpPr>
        <p:spPr>
          <a:xfrm>
            <a:off x="5274735" y="2668465"/>
            <a:ext cx="228600" cy="688807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10D3AC-FE73-4E73-A4F1-DF878290D5D5}"/>
              </a:ext>
            </a:extLst>
          </p:cNvPr>
          <p:cNvCxnSpPr>
            <a:cxnSpLocks/>
          </p:cNvCxnSpPr>
          <p:nvPr/>
        </p:nvCxnSpPr>
        <p:spPr>
          <a:xfrm>
            <a:off x="5573228" y="3032296"/>
            <a:ext cx="380018" cy="1135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7F78244-E11E-4A69-AD67-A3C4EB5A48EF}"/>
              </a:ext>
            </a:extLst>
          </p:cNvPr>
          <p:cNvSpPr/>
          <p:nvPr/>
        </p:nvSpPr>
        <p:spPr>
          <a:xfrm>
            <a:off x="10402818" y="3144008"/>
            <a:ext cx="626534" cy="59266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A8DDDCF-7B40-4C3F-88AF-735ADB6B0714}"/>
                  </a:ext>
                </a:extLst>
              </p:cNvPr>
              <p:cNvSpPr/>
              <p:nvPr/>
            </p:nvSpPr>
            <p:spPr>
              <a:xfrm>
                <a:off x="10314890" y="3255675"/>
                <a:ext cx="577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A8DDDCF-7B40-4C3F-88AF-735ADB6B0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4890" y="3255675"/>
                <a:ext cx="577016" cy="369332"/>
              </a:xfrm>
              <a:prstGeom prst="rect">
                <a:avLst/>
              </a:prstGeom>
              <a:blipFill>
                <a:blip r:embed="rId7"/>
                <a:stretch>
                  <a:fillRect l="-8421" t="-119672" r="-82105" b="-18360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607E1C4-323C-4706-8F9C-9E649F43121E}"/>
                  </a:ext>
                </a:extLst>
              </p:cNvPr>
              <p:cNvSpPr/>
              <p:nvPr/>
            </p:nvSpPr>
            <p:spPr>
              <a:xfrm>
                <a:off x="6805036" y="-4586"/>
                <a:ext cx="5666364" cy="970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sv-SE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3. </a:t>
                </a:r>
              </a:p>
              <a:p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Decompose </a:t>
                </a:r>
                <a14:m>
                  <m:oMath xmlns:m="http://schemas.openxmlformats.org/officeDocument/2006/math">
                    <m:r>
                      <a:rPr lang="sv-S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sv-SE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sv-S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sv-S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sv-SE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sv-S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sv-S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v-SE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sv-S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sv-S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sv-SE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eigenvector basis, using phase estimation.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607E1C4-323C-4706-8F9C-9E649F431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036" y="-4586"/>
                <a:ext cx="5666364" cy="970332"/>
              </a:xfrm>
              <a:prstGeom prst="rect">
                <a:avLst/>
              </a:prstGeom>
              <a:blipFill>
                <a:blip r:embed="rId8"/>
                <a:stretch>
                  <a:fillRect l="-860" t="-36478" b="-6666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E03C80A-4D3F-4ACD-8450-8D3AE9041B36}"/>
                  </a:ext>
                </a:extLst>
              </p:cNvPr>
              <p:cNvSpPr/>
              <p:nvPr/>
            </p:nvSpPr>
            <p:spPr>
              <a:xfrm>
                <a:off x="3468930" y="4094147"/>
                <a:ext cx="1619611" cy="4533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v-S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sv-S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sv-S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sv-S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sv-S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sv-S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sv-SE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sv-S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sSubSup>
                      <m:sSubSupPr>
                        <m:ctrlPr>
                          <a:rPr lang="sv-S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sv-S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sv-S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sv-S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†</m:t>
                        </m:r>
                      </m:sup>
                    </m:sSubSup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E03C80A-4D3F-4ACD-8450-8D3AE9041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930" y="4094147"/>
                <a:ext cx="1619611" cy="453394"/>
              </a:xfrm>
              <a:prstGeom prst="rect">
                <a:avLst/>
              </a:prstGeom>
              <a:blipFill>
                <a:blip r:embed="rId9"/>
                <a:stretch>
                  <a:fillRect t="-89189" b="-14324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BFF2ABB-1E78-43C9-B134-086A62A2E24C}"/>
                  </a:ext>
                </a:extLst>
              </p:cNvPr>
              <p:cNvSpPr/>
              <p:nvPr/>
            </p:nvSpPr>
            <p:spPr>
              <a:xfrm>
                <a:off x="3468930" y="3789636"/>
                <a:ext cx="1595117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sv-SE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sv-SE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U</m:t>
                      </m:r>
                      <m:r>
                        <a:rPr lang="sv-SE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𝑖𝐴𝑡</m:t>
                          </m:r>
                        </m:sup>
                      </m:sSup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BFF2ABB-1E78-43C9-B134-086A62A2E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930" y="3789636"/>
                <a:ext cx="1595117" cy="3782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71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B2E74C-7FBB-4073-8C92-42D25D58C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33" y="1441449"/>
            <a:ext cx="9897533" cy="34641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568C9F-7389-408B-AE79-3BC58BA5BC4D}"/>
              </a:ext>
            </a:extLst>
          </p:cNvPr>
          <p:cNvSpPr txBox="1"/>
          <p:nvPr/>
        </p:nvSpPr>
        <p:spPr>
          <a:xfrm>
            <a:off x="567264" y="321734"/>
            <a:ext cx="10278535" cy="1155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procedure for HHL algorithm</a:t>
            </a:r>
          </a:p>
          <a:p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A41D3D3-03A4-4EEE-B518-91FCD4312B22}"/>
                  </a:ext>
                </a:extLst>
              </p:cNvPr>
              <p:cNvSpPr/>
              <p:nvPr/>
            </p:nvSpPr>
            <p:spPr>
              <a:xfrm>
                <a:off x="1147233" y="4843552"/>
                <a:ext cx="9524026" cy="21041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sv-SE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4. </a:t>
                </a:r>
              </a:p>
              <a:p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use the clock register as a control qubit to rotate the ancilla qubit. The ancilla qubit register becomes the superposition of </a:t>
                </a:r>
                <a:r>
                  <a:rPr lang="sv-SE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0 and 1. This process save the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v-S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sv-S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v-SE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the basis </a:t>
                </a:r>
                <a14:m>
                  <m:oMath xmlns:m="http://schemas.openxmlformats.org/officeDocument/2006/math">
                    <m:r>
                      <a:rPr lang="sv-S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sv-S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sv-S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the probability amplitudes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v-S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sv-S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sv-S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sv-S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sv-SE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sv-S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sv-S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sv-SE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sv-SE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r>
                  <a:rPr lang="sv-SE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v-S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sSub>
                          <m:sSubPr>
                            <m:ctrlPr>
                              <a:rPr lang="sv-S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v-S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sv-S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sv-SE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sv-S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sv-S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(1/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𝜅</m:t>
                    </m:r>
                    <m:r>
                      <a:rPr lang="sv-S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sv-SE" dirty="0"/>
              </a:p>
              <a:p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A41D3D3-03A4-4EEE-B518-91FCD4312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233" y="4843552"/>
                <a:ext cx="9524026" cy="2104102"/>
              </a:xfrm>
              <a:prstGeom prst="rect">
                <a:avLst/>
              </a:prstGeom>
              <a:blipFill>
                <a:blip r:embed="rId3"/>
                <a:stretch>
                  <a:fillRect l="-512" t="-3768" r="-281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4A9FAA-9202-4C51-BF9C-1C5FB630EF9F}"/>
              </a:ext>
            </a:extLst>
          </p:cNvPr>
          <p:cNvSpPr/>
          <p:nvPr/>
        </p:nvSpPr>
        <p:spPr>
          <a:xfrm>
            <a:off x="5797369" y="2133599"/>
            <a:ext cx="767188" cy="1346201"/>
          </a:xfrm>
          <a:prstGeom prst="roundRect">
            <a:avLst/>
          </a:prstGeom>
          <a:solidFill>
            <a:srgbClr val="8FAADC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6253708-6F9F-441A-9D35-9E75009070A2}"/>
                  </a:ext>
                </a:extLst>
              </p:cNvPr>
              <p:cNvSpPr/>
              <p:nvPr/>
            </p:nvSpPr>
            <p:spPr>
              <a:xfrm>
                <a:off x="5319469" y="2923068"/>
                <a:ext cx="587853" cy="410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sv-S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6253708-6F9F-441A-9D35-9E7500907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469" y="2923068"/>
                <a:ext cx="587853" cy="410112"/>
              </a:xfrm>
              <a:prstGeom prst="rect">
                <a:avLst/>
              </a:prstGeom>
              <a:blipFill>
                <a:blip r:embed="rId4"/>
                <a:stretch>
                  <a:fillRect l="-30208" t="-153731" r="-100000" b="-22835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C34A1C8-16F3-45A5-8ED3-CBAAA7312859}"/>
                  </a:ext>
                </a:extLst>
              </p:cNvPr>
              <p:cNvSpPr/>
              <p:nvPr/>
            </p:nvSpPr>
            <p:spPr>
              <a:xfrm>
                <a:off x="5319470" y="3722671"/>
                <a:ext cx="811440" cy="410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sv-SE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sv-S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C34A1C8-16F3-45A5-8ED3-CBAAA7312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470" y="3722671"/>
                <a:ext cx="811440" cy="410112"/>
              </a:xfrm>
              <a:prstGeom prst="rect">
                <a:avLst/>
              </a:prstGeom>
              <a:blipFill>
                <a:blip r:embed="rId5"/>
                <a:stretch>
                  <a:fillRect t="-153731" r="-72180" b="-22835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0236888-6D93-4072-A457-85B2653854D3}"/>
              </a:ext>
            </a:extLst>
          </p:cNvPr>
          <p:cNvSpPr/>
          <p:nvPr/>
        </p:nvSpPr>
        <p:spPr>
          <a:xfrm>
            <a:off x="7443342" y="493974"/>
            <a:ext cx="3640666" cy="871511"/>
          </a:xfrm>
          <a:prstGeom prst="roundRect">
            <a:avLst/>
          </a:prstGeom>
          <a:solidFill>
            <a:srgbClr val="8FAADC">
              <a:alpha val="47843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382838E-77E3-4313-8193-6D2C13296279}"/>
                  </a:ext>
                </a:extLst>
              </p:cNvPr>
              <p:cNvSpPr/>
              <p:nvPr/>
            </p:nvSpPr>
            <p:spPr>
              <a:xfrm>
                <a:off x="7214742" y="477040"/>
                <a:ext cx="4157133" cy="910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sv-S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sv-SE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  <m:r>
                            <a:rPr lang="sv-S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sv-S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v-SE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sv-SE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sv-SE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den>
                          </m:f>
                          <m:r>
                            <a:rPr lang="sv-SE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sv-SE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sv-S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"/>
                              <m:endChr m:val="⟩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sv-S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382838E-77E3-4313-8193-6D2C132962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742" y="477040"/>
                <a:ext cx="4157133" cy="9106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>
            <a:extLst>
              <a:ext uri="{FF2B5EF4-FFF2-40B4-BE49-F238E27FC236}">
                <a16:creationId xmlns:a16="http://schemas.microsoft.com/office/drawing/2014/main" id="{5B46B00E-5C56-4A17-BE8C-2885B01D7FDB}"/>
              </a:ext>
            </a:extLst>
          </p:cNvPr>
          <p:cNvSpPr/>
          <p:nvPr/>
        </p:nvSpPr>
        <p:spPr>
          <a:xfrm>
            <a:off x="6668543" y="2345267"/>
            <a:ext cx="248723" cy="1812917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88EC2A-3D04-4BA9-ACD2-7AD1DED83277}"/>
              </a:ext>
            </a:extLst>
          </p:cNvPr>
          <p:cNvCxnSpPr>
            <a:cxnSpLocks/>
          </p:cNvCxnSpPr>
          <p:nvPr/>
        </p:nvCxnSpPr>
        <p:spPr>
          <a:xfrm flipV="1">
            <a:off x="7042457" y="1387739"/>
            <a:ext cx="442076" cy="1863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5151BDC-D43A-4664-820C-401A4579D38E}"/>
              </a:ext>
            </a:extLst>
          </p:cNvPr>
          <p:cNvSpPr/>
          <p:nvPr/>
        </p:nvSpPr>
        <p:spPr>
          <a:xfrm>
            <a:off x="10295468" y="3785647"/>
            <a:ext cx="626534" cy="59266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D338A6F-3C93-450D-933F-70059A6CB967}"/>
                  </a:ext>
                </a:extLst>
              </p:cNvPr>
              <p:cNvSpPr/>
              <p:nvPr/>
            </p:nvSpPr>
            <p:spPr>
              <a:xfrm>
                <a:off x="10207540" y="3897314"/>
                <a:ext cx="577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D338A6F-3C93-450D-933F-70059A6CB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540" y="3897314"/>
                <a:ext cx="577016" cy="369332"/>
              </a:xfrm>
              <a:prstGeom prst="rect">
                <a:avLst/>
              </a:prstGeom>
              <a:blipFill>
                <a:blip r:embed="rId7"/>
                <a:stretch>
                  <a:fillRect l="-8421" t="-119672" r="-82105" b="-18360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44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C7124B3-775F-4139-9CEB-3033297E8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33" y="1051984"/>
            <a:ext cx="9897533" cy="3464136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3FCDD69F-E83E-4E4D-BFDB-52B4DFF1FAC6}"/>
              </a:ext>
            </a:extLst>
          </p:cNvPr>
          <p:cNvSpPr/>
          <p:nvPr/>
        </p:nvSpPr>
        <p:spPr>
          <a:xfrm>
            <a:off x="10317524" y="3433317"/>
            <a:ext cx="626534" cy="59266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568C9F-7389-408B-AE79-3BC58BA5BC4D}"/>
              </a:ext>
            </a:extLst>
          </p:cNvPr>
          <p:cNvSpPr txBox="1"/>
          <p:nvPr/>
        </p:nvSpPr>
        <p:spPr>
          <a:xfrm>
            <a:off x="567264" y="321734"/>
            <a:ext cx="10278535" cy="1155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procedure for HHL algorithm</a:t>
            </a:r>
          </a:p>
          <a:p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A41D3D3-03A4-4EEE-B518-91FCD4312B22}"/>
                  </a:ext>
                </a:extLst>
              </p:cNvPr>
              <p:cNvSpPr/>
              <p:nvPr/>
            </p:nvSpPr>
            <p:spPr>
              <a:xfrm>
                <a:off x="685885" y="4563635"/>
                <a:ext cx="7446434" cy="17000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sv-SE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5. </a:t>
                </a:r>
              </a:p>
              <a:p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inverse phase estimation to uncompute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sv-SE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sv-S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v-SE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sv-SE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sv-SE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sv-S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v-SE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sv-SE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"/>
                        <m:endChr m:val="⟩"/>
                        <m:ctrlPr>
                          <a:rPr lang="sv-SE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sv-S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).</m:t>
                    </m:r>
                  </m:oMath>
                </a14:m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Measure the ancilla register, if the result of measurement is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sv-SE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sv-S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get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sv-SE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sv-S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If the result is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sv-SE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sv-S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need to recalculate.</a:t>
                </a:r>
              </a:p>
              <a:p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</m:sSub>
                    <m:r>
                      <a:rPr lang="sv-S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sv-SE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sv-S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num>
                          <m:den>
                            <m:sSub>
                              <m:sSubPr>
                                <m:ctrlPr>
                                  <a:rPr lang="sv-S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sv-S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sv-S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sv-S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A41D3D3-03A4-4EEE-B518-91FCD4312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85" y="4563635"/>
                <a:ext cx="7446434" cy="1700081"/>
              </a:xfrm>
              <a:prstGeom prst="rect">
                <a:avLst/>
              </a:prstGeom>
              <a:blipFill>
                <a:blip r:embed="rId3"/>
                <a:stretch>
                  <a:fillRect l="-737" t="-20789" r="-246" b="-3261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53FBFB-56A8-486A-9B41-74BFE0E899D5}"/>
                  </a:ext>
                </a:extLst>
              </p:cNvPr>
              <p:cNvSpPr/>
              <p:nvPr/>
            </p:nvSpPr>
            <p:spPr>
              <a:xfrm>
                <a:off x="5412603" y="2482801"/>
                <a:ext cx="587853" cy="410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sv-S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53FBFB-56A8-486A-9B41-74BFE0E89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03" y="2482801"/>
                <a:ext cx="587853" cy="410112"/>
              </a:xfrm>
              <a:prstGeom prst="rect">
                <a:avLst/>
              </a:prstGeom>
              <a:blipFill>
                <a:blip r:embed="rId4"/>
                <a:stretch>
                  <a:fillRect l="-30208" t="-151471" r="-100000" b="-22352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0CA975-AB5F-4C41-87DB-B58E842EDBB7}"/>
                  </a:ext>
                </a:extLst>
              </p:cNvPr>
              <p:cNvSpPr/>
              <p:nvPr/>
            </p:nvSpPr>
            <p:spPr>
              <a:xfrm>
                <a:off x="5412604" y="3282404"/>
                <a:ext cx="811440" cy="410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sv-SE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sv-S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0CA975-AB5F-4C41-87DB-B58E842EDB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04" y="3282404"/>
                <a:ext cx="811440" cy="410112"/>
              </a:xfrm>
              <a:prstGeom prst="rect">
                <a:avLst/>
              </a:prstGeom>
              <a:blipFill>
                <a:blip r:embed="rId5"/>
                <a:stretch>
                  <a:fillRect t="-151471" r="-72180" b="-22352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6CFD818-DE42-4643-92C1-777647D78DC0}"/>
                  </a:ext>
                </a:extLst>
              </p:cNvPr>
              <p:cNvSpPr/>
              <p:nvPr/>
            </p:nvSpPr>
            <p:spPr>
              <a:xfrm>
                <a:off x="6095999" y="200038"/>
                <a:ext cx="2319863" cy="804431"/>
              </a:xfrm>
              <a:prstGeom prst="roundRect">
                <a:avLst/>
              </a:prstGeom>
              <a:solidFill>
                <a:srgbClr val="8FAADC">
                  <a:alpha val="47843"/>
                </a:srgb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sv-S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sv-S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sv-S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sv-S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sv-S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sv-S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sv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sv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sv-SE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sv-SE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</m:t>
                          </m:r>
                        </m:num>
                        <m:den>
                          <m:sSub>
                            <m:sSubPr>
                              <m:ctrlPr>
                                <a:rPr lang="sv-SE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sv-SE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lang="sv-SE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sv-SE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sv-SE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sv-SE" b="1" dirty="0"/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6CFD818-DE42-4643-92C1-777647D78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00038"/>
                <a:ext cx="2319863" cy="804431"/>
              </a:xfrm>
              <a:prstGeom prst="roundRect">
                <a:avLst/>
              </a:prstGeom>
              <a:blipFill>
                <a:blip r:embed="rId6"/>
                <a:stretch>
                  <a:fillRect b="-1493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4A4065-3600-4E72-8208-918F26C3562E}"/>
              </a:ext>
            </a:extLst>
          </p:cNvPr>
          <p:cNvCxnSpPr>
            <a:cxnSpLocks/>
          </p:cNvCxnSpPr>
          <p:nvPr/>
        </p:nvCxnSpPr>
        <p:spPr>
          <a:xfrm flipH="1" flipV="1">
            <a:off x="7107350" y="1023643"/>
            <a:ext cx="1" cy="1114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BB7F43B-02A5-40D7-87BE-2A8A61996682}"/>
              </a:ext>
            </a:extLst>
          </p:cNvPr>
          <p:cNvSpPr/>
          <p:nvPr/>
        </p:nvSpPr>
        <p:spPr>
          <a:xfrm>
            <a:off x="7160502" y="2409863"/>
            <a:ext cx="2220564" cy="1745081"/>
          </a:xfrm>
          <a:prstGeom prst="roundRect">
            <a:avLst/>
          </a:prstGeom>
          <a:solidFill>
            <a:srgbClr val="8FAADC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BEF7E3D-DCE3-44AD-B1BF-65312CF6EECA}"/>
              </a:ext>
            </a:extLst>
          </p:cNvPr>
          <p:cNvSpPr/>
          <p:nvPr/>
        </p:nvSpPr>
        <p:spPr>
          <a:xfrm>
            <a:off x="8715018" y="5310541"/>
            <a:ext cx="3168944" cy="544060"/>
          </a:xfrm>
          <a:prstGeom prst="roundRect">
            <a:avLst/>
          </a:prstGeom>
          <a:solidFill>
            <a:srgbClr val="8FAADC">
              <a:alpha val="47843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855187-7F0E-4FA6-83B3-64FD4866DA68}"/>
              </a:ext>
            </a:extLst>
          </p:cNvPr>
          <p:cNvCxnSpPr>
            <a:cxnSpLocks/>
          </p:cNvCxnSpPr>
          <p:nvPr/>
        </p:nvCxnSpPr>
        <p:spPr>
          <a:xfrm>
            <a:off x="10509019" y="4040155"/>
            <a:ext cx="0" cy="1251897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11ADA33-2382-4560-86A0-18C6F88F2866}"/>
                  </a:ext>
                </a:extLst>
              </p:cNvPr>
              <p:cNvSpPr/>
              <p:nvPr/>
            </p:nvSpPr>
            <p:spPr>
              <a:xfrm>
                <a:off x="8132319" y="4516120"/>
                <a:ext cx="4804289" cy="4306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v-SE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goal:</a:t>
                </a:r>
                <a14:m>
                  <m:oMath xmlns:m="http://schemas.openxmlformats.org/officeDocument/2006/math">
                    <m:r>
                      <a:rPr lang="sv-SE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sv-SE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sv-SE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sv-SE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sv-SE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sv-SE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sv-SE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sv-SE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sv-SE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sv-SE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sv-SE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sv-SE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sv-SE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sv-SE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sv-SE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11ADA33-2382-4560-86A0-18C6F88F2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319" y="4516120"/>
                <a:ext cx="4804289" cy="430695"/>
              </a:xfrm>
              <a:prstGeom prst="rect">
                <a:avLst/>
              </a:prstGeom>
              <a:blipFill>
                <a:blip r:embed="rId7"/>
                <a:stretch>
                  <a:fillRect t="-145714" b="-21571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480E3EBB-57A9-4883-BB30-0422C86287E3}"/>
              </a:ext>
            </a:extLst>
          </p:cNvPr>
          <p:cNvSpPr/>
          <p:nvPr/>
        </p:nvSpPr>
        <p:spPr>
          <a:xfrm>
            <a:off x="10195752" y="3429387"/>
            <a:ext cx="626534" cy="592667"/>
          </a:xfrm>
          <a:prstGeom prst="ellipse">
            <a:avLst/>
          </a:prstGeom>
          <a:solidFill>
            <a:srgbClr val="8FAADC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214DA4-DA40-4F54-A787-AC68D6AE47E7}"/>
                  </a:ext>
                </a:extLst>
              </p:cNvPr>
              <p:cNvSpPr/>
              <p:nvPr/>
            </p:nvSpPr>
            <p:spPr>
              <a:xfrm>
                <a:off x="8715018" y="5310153"/>
                <a:ext cx="3168944" cy="551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v-S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sv-S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sv-SE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v-S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sv-S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sv-S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sv-S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b>
                            </m:sSub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sv-S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num>
                          <m:den>
                            <m:sSub>
                              <m:sSubPr>
                                <m:ctrlPr>
                                  <a:rPr lang="sv-S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sv-S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sv-S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sv-S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sv-S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∝</m:t>
                        </m:r>
                      </m:e>
                    </m:nary>
                  </m:oMath>
                </a14:m>
                <a:r>
                  <a:rPr lang="sv-SE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sv-S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214DA4-DA40-4F54-A787-AC68D6AE4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018" y="5310153"/>
                <a:ext cx="3168944" cy="551305"/>
              </a:xfrm>
              <a:prstGeom prst="rect">
                <a:avLst/>
              </a:prstGeom>
              <a:blipFill>
                <a:blip r:embed="rId8"/>
                <a:stretch>
                  <a:fillRect l="-2697" t="-106593" r="-15029" b="-1483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318F944-24CC-46CC-BE23-6632744F2187}"/>
                  </a:ext>
                </a:extLst>
              </p:cNvPr>
              <p:cNvSpPr/>
              <p:nvPr/>
            </p:nvSpPr>
            <p:spPr>
              <a:xfrm>
                <a:off x="10229596" y="3544984"/>
                <a:ext cx="577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318F944-24CC-46CC-BE23-6632744F2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596" y="3544984"/>
                <a:ext cx="577016" cy="369332"/>
              </a:xfrm>
              <a:prstGeom prst="rect">
                <a:avLst/>
              </a:prstGeom>
              <a:blipFill>
                <a:blip r:embed="rId9"/>
                <a:stretch>
                  <a:fillRect l="-8421" t="-121667" r="-82105" b="-18833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11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553</Words>
  <Application>Microsoft Office PowerPoint</Application>
  <PresentationFormat>Widescreen</PresentationFormat>
  <Paragraphs>55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Yang J</dc:creator>
  <cp:lastModifiedBy>Claire Yang J</cp:lastModifiedBy>
  <cp:revision>143</cp:revision>
  <dcterms:created xsi:type="dcterms:W3CDTF">2019-01-24T13:31:14Z</dcterms:created>
  <dcterms:modified xsi:type="dcterms:W3CDTF">2019-02-22T16:07:07Z</dcterms:modified>
</cp:coreProperties>
</file>