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128002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11" algn="l" defTabSz="128002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023" algn="l" defTabSz="128002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034" algn="l" defTabSz="128002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046" algn="l" defTabSz="128002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057" algn="l" defTabSz="128002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068" algn="l" defTabSz="128002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080" algn="l" defTabSz="128002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091" algn="l" defTabSz="128002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CC"/>
    <a:srgbClr val="0066FF"/>
    <a:srgbClr val="CC6600"/>
    <a:srgbClr val="FFFFCC"/>
    <a:srgbClr val="00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56" y="606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920244"/>
            <a:ext cx="10988040" cy="2698115"/>
          </a:xfrm>
        </p:spPr>
        <p:txBody>
          <a:bodyPr anchor="b">
            <a:noAutofit/>
          </a:bodyPr>
          <a:lstStyle>
            <a:lvl1pPr>
              <a:defRPr sz="76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907280"/>
            <a:ext cx="8961120" cy="245364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40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EDA-5258-4BCF-9580-C98C883E3AFE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6B2-8D1D-434D-9A0F-3C1049585BD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60120" y="4757930"/>
            <a:ext cx="10988040" cy="22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EDA-5258-4BCF-9580-C98C883E3AFE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6B2-8D1D-434D-9A0F-3C1049585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853440"/>
            <a:ext cx="2880360" cy="821436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853440"/>
            <a:ext cx="8427720" cy="82143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EDA-5258-4BCF-9580-C98C883E3AFE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6B2-8D1D-434D-9A0F-3C1049585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EDA-5258-4BCF-9580-C98C883E3AFE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6B2-8D1D-434D-9A0F-3C1049585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9" y="3307082"/>
            <a:ext cx="10881360" cy="3080385"/>
          </a:xfrm>
        </p:spPr>
        <p:txBody>
          <a:bodyPr anchor="b">
            <a:normAutofit/>
          </a:bodyPr>
          <a:lstStyle>
            <a:lvl1pPr algn="l">
              <a:defRPr sz="67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9" y="6477612"/>
            <a:ext cx="10881360" cy="2100262"/>
          </a:xfrm>
        </p:spPr>
        <p:txBody>
          <a:bodyPr anchor="t">
            <a:normAutofit/>
          </a:bodyPr>
          <a:lstStyle>
            <a:lvl1pPr marL="0" indent="0">
              <a:buNone/>
              <a:defRPr sz="3400">
                <a:solidFill>
                  <a:schemeClr val="tx2"/>
                </a:solidFill>
              </a:defRPr>
            </a:lvl1pPr>
            <a:lvl2pPr marL="64001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02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03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04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05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06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0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0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EDA-5258-4BCF-9580-C98C883E3AFE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6B2-8D1D-434D-9A0F-3C1049585BD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024128" y="6439205"/>
            <a:ext cx="10988040" cy="22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342694"/>
            <a:ext cx="5654040" cy="6605626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342694"/>
            <a:ext cx="5654040" cy="6605626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EDA-5258-4BCF-9580-C98C883E3AFE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6B2-8D1D-434D-9A0F-3C1049585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346961"/>
            <a:ext cx="5504688" cy="895667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800" b="0">
                <a:solidFill>
                  <a:schemeClr val="tx2"/>
                </a:solidFill>
              </a:defRPr>
            </a:lvl1pPr>
            <a:lvl2pPr marL="640011" indent="0">
              <a:buNone/>
              <a:defRPr sz="2800" b="1"/>
            </a:lvl2pPr>
            <a:lvl3pPr marL="1280023" indent="0">
              <a:buNone/>
              <a:defRPr sz="2500" b="1"/>
            </a:lvl3pPr>
            <a:lvl4pPr marL="1920034" indent="0">
              <a:buNone/>
              <a:defRPr sz="2200" b="1"/>
            </a:lvl4pPr>
            <a:lvl5pPr marL="2560046" indent="0">
              <a:buNone/>
              <a:defRPr sz="2200" b="1"/>
            </a:lvl5pPr>
            <a:lvl6pPr marL="3200057" indent="0">
              <a:buNone/>
              <a:defRPr sz="2200" b="1"/>
            </a:lvl6pPr>
            <a:lvl7pPr marL="3840068" indent="0">
              <a:buNone/>
              <a:defRPr sz="2200" b="1"/>
            </a:lvl7pPr>
            <a:lvl8pPr marL="4480080" indent="0">
              <a:buNone/>
              <a:defRPr sz="2200" b="1"/>
            </a:lvl8pPr>
            <a:lvl9pPr marL="5120091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413761"/>
            <a:ext cx="5504688" cy="5531804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832" y="2346961"/>
            <a:ext cx="5504688" cy="895667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8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11" indent="0">
              <a:buNone/>
              <a:defRPr sz="2800" b="1"/>
            </a:lvl2pPr>
            <a:lvl3pPr marL="1280023" indent="0">
              <a:buNone/>
              <a:defRPr sz="2500" b="1"/>
            </a:lvl3pPr>
            <a:lvl4pPr marL="1920034" indent="0">
              <a:buNone/>
              <a:defRPr sz="2200" b="1"/>
            </a:lvl4pPr>
            <a:lvl5pPr marL="2560046" indent="0">
              <a:buNone/>
              <a:defRPr sz="2200" b="1"/>
            </a:lvl5pPr>
            <a:lvl6pPr marL="3200057" indent="0">
              <a:buNone/>
              <a:defRPr sz="2200" b="1"/>
            </a:lvl6pPr>
            <a:lvl7pPr marL="3840068" indent="0">
              <a:buNone/>
              <a:defRPr sz="2200" b="1"/>
            </a:lvl7pPr>
            <a:lvl8pPr marL="4480080" indent="0">
              <a:buNone/>
              <a:defRPr sz="2200" b="1"/>
            </a:lvl8pPr>
            <a:lvl9pPr marL="5120091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56832" y="3413761"/>
            <a:ext cx="5504688" cy="5531804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EDA-5258-4BCF-9580-C98C883E3AFE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6B2-8D1D-434D-9A0F-3C1049585BD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104944" y="5664152"/>
            <a:ext cx="6592824" cy="111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EDA-5258-4BCF-9580-C98C883E3AFE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6B2-8D1D-434D-9A0F-3C1049585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EDA-5258-4BCF-9580-C98C883E3AFE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6B2-8D1D-434D-9A0F-3C1049585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2" y="1108913"/>
            <a:ext cx="2995575" cy="1766621"/>
          </a:xfrm>
        </p:spPr>
        <p:txBody>
          <a:bodyPr anchor="b">
            <a:noAutofit/>
          </a:bodyPr>
          <a:lstStyle>
            <a:lvl1pPr algn="l">
              <a:defRPr sz="3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0520" y="1108913"/>
            <a:ext cx="8001000" cy="7808976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3" y="2982776"/>
            <a:ext cx="2995575" cy="5941061"/>
          </a:xfrm>
        </p:spPr>
        <p:txBody>
          <a:bodyPr/>
          <a:lstStyle>
            <a:lvl1pPr marL="0" indent="0">
              <a:buNone/>
              <a:defRPr sz="2000"/>
            </a:lvl1pPr>
            <a:lvl2pPr marL="640011" indent="0">
              <a:buNone/>
              <a:defRPr sz="1700"/>
            </a:lvl2pPr>
            <a:lvl3pPr marL="1280023" indent="0">
              <a:buNone/>
              <a:defRPr sz="1400"/>
            </a:lvl3pPr>
            <a:lvl4pPr marL="1920034" indent="0">
              <a:buNone/>
              <a:defRPr sz="1300"/>
            </a:lvl4pPr>
            <a:lvl5pPr marL="2560046" indent="0">
              <a:buNone/>
              <a:defRPr sz="1300"/>
            </a:lvl5pPr>
            <a:lvl6pPr marL="3200057" indent="0">
              <a:buNone/>
              <a:defRPr sz="1300"/>
            </a:lvl6pPr>
            <a:lvl7pPr marL="3840068" indent="0">
              <a:buNone/>
              <a:defRPr sz="1300"/>
            </a:lvl7pPr>
            <a:lvl8pPr marL="4480080" indent="0">
              <a:buNone/>
              <a:defRPr sz="1300"/>
            </a:lvl8pPr>
            <a:lvl9pPr marL="512009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EDA-5258-4BCF-9580-C98C883E3AFE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6B2-8D1D-434D-9A0F-3C1049585BD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8363" y="5012290"/>
            <a:ext cx="7808976" cy="22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109472"/>
            <a:ext cx="2999752" cy="1770888"/>
          </a:xfrm>
        </p:spPr>
        <p:txBody>
          <a:bodyPr anchor="b">
            <a:normAutofit/>
          </a:bodyPr>
          <a:lstStyle>
            <a:lvl1pPr algn="l">
              <a:defRPr sz="3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2056" y="1173483"/>
            <a:ext cx="8266147" cy="7700638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4500"/>
            </a:lvl1pPr>
            <a:lvl2pPr marL="640011" indent="0">
              <a:buNone/>
              <a:defRPr sz="3900"/>
            </a:lvl2pPr>
            <a:lvl3pPr marL="1280023" indent="0">
              <a:buNone/>
              <a:defRPr sz="3400"/>
            </a:lvl3pPr>
            <a:lvl4pPr marL="1920034" indent="0">
              <a:buNone/>
              <a:defRPr sz="2800"/>
            </a:lvl4pPr>
            <a:lvl5pPr marL="2560046" indent="0">
              <a:buNone/>
              <a:defRPr sz="2800"/>
            </a:lvl5pPr>
            <a:lvl6pPr marL="3200057" indent="0">
              <a:buNone/>
              <a:defRPr sz="2800"/>
            </a:lvl6pPr>
            <a:lvl7pPr marL="3840068" indent="0">
              <a:buNone/>
              <a:defRPr sz="2800"/>
            </a:lvl7pPr>
            <a:lvl8pPr marL="4480080" indent="0">
              <a:buNone/>
              <a:defRPr sz="2800"/>
            </a:lvl8pPr>
            <a:lvl9pPr marL="5120091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2" y="2987041"/>
            <a:ext cx="2995575" cy="5939942"/>
          </a:xfrm>
        </p:spPr>
        <p:txBody>
          <a:bodyPr/>
          <a:lstStyle>
            <a:lvl1pPr marL="0" indent="0">
              <a:buNone/>
              <a:defRPr sz="2000"/>
            </a:lvl1pPr>
            <a:lvl2pPr marL="640011" indent="0">
              <a:buNone/>
              <a:defRPr sz="1700"/>
            </a:lvl2pPr>
            <a:lvl3pPr marL="1280023" indent="0">
              <a:buNone/>
              <a:defRPr sz="1400"/>
            </a:lvl3pPr>
            <a:lvl4pPr marL="1920034" indent="0">
              <a:buNone/>
              <a:defRPr sz="1300"/>
            </a:lvl4pPr>
            <a:lvl5pPr marL="2560046" indent="0">
              <a:buNone/>
              <a:defRPr sz="1300"/>
            </a:lvl5pPr>
            <a:lvl6pPr marL="3200057" indent="0">
              <a:buNone/>
              <a:defRPr sz="1300"/>
            </a:lvl6pPr>
            <a:lvl7pPr marL="3840068" indent="0">
              <a:buNone/>
              <a:defRPr sz="1300"/>
            </a:lvl7pPr>
            <a:lvl8pPr marL="4480080" indent="0">
              <a:buNone/>
              <a:defRPr sz="1300"/>
            </a:lvl8pPr>
            <a:lvl9pPr marL="512009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EDA-5258-4BCF-9580-C98C883E3AFE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6B2-8D1D-434D-9A0F-3C1049585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09100"/>
            <a:ext cx="128016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2" tIns="64001" rIns="128002" bIns="6400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746760"/>
            <a:ext cx="11521440" cy="1386840"/>
          </a:xfrm>
          <a:prstGeom prst="rect">
            <a:avLst/>
          </a:prstGeom>
        </p:spPr>
        <p:txBody>
          <a:bodyPr vert="horz" lIns="128002" tIns="64001" rIns="128002" bIns="640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0"/>
            <a:ext cx="11521440" cy="6827520"/>
          </a:xfrm>
          <a:prstGeom prst="rect">
            <a:avLst/>
          </a:prstGeom>
        </p:spPr>
        <p:txBody>
          <a:bodyPr vert="horz" lIns="128002" tIns="64001" rIns="128002" bIns="640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801600" cy="512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2" tIns="64001" rIns="128002" bIns="64001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25605"/>
            <a:ext cx="4053840" cy="460858"/>
          </a:xfrm>
          <a:prstGeom prst="rect">
            <a:avLst/>
          </a:prstGeom>
        </p:spPr>
        <p:txBody>
          <a:bodyPr vert="horz" lIns="128002" tIns="64001" rIns="128002" bIns="64001" rtlCol="0" anchor="ctr"/>
          <a:lstStyle>
            <a:lvl1pPr algn="l">
              <a:defRPr sz="1700">
                <a:solidFill>
                  <a:srgbClr val="FFFFFF"/>
                </a:solidFill>
              </a:defRPr>
            </a:lvl1pPr>
          </a:lstStyle>
          <a:p>
            <a:fld id="{79D5CEDA-5258-4BCF-9580-C98C883E3AFE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00600" y="25605"/>
            <a:ext cx="5760720" cy="460858"/>
          </a:xfrm>
          <a:prstGeom prst="rect">
            <a:avLst/>
          </a:prstGeom>
        </p:spPr>
        <p:txBody>
          <a:bodyPr vert="horz" lIns="128002" tIns="64001" rIns="128002" bIns="64001" rtlCol="0" anchor="ctr"/>
          <a:lstStyle>
            <a:lvl1pPr algn="ctr">
              <a:defRPr sz="17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00" y="25605"/>
            <a:ext cx="1493520" cy="460858"/>
          </a:xfrm>
          <a:prstGeom prst="rect">
            <a:avLst/>
          </a:prstGeom>
        </p:spPr>
        <p:txBody>
          <a:bodyPr vert="horz" lIns="128002" tIns="64001" rIns="128002" bIns="64001" rtlCol="0" anchor="ctr"/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fld id="{799286B2-8D1D-434D-9A0F-3C1049585B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023" rtl="0" eaLnBrk="1" latinLnBrk="0" hangingPunct="1">
        <a:spcBef>
          <a:spcPct val="0"/>
        </a:spcBef>
        <a:buNone/>
        <a:defRPr sz="5600" kern="1200" spc="-14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6004" indent="-256004" algn="l" defTabSz="128002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11" indent="-256004" algn="l" defTabSz="128002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019" indent="-256004" algn="l" defTabSz="1280023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408025" indent="-256004" algn="l" defTabSz="128002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64030" indent="-192003" algn="l" defTabSz="1280023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920034" indent="-256004" algn="l" defTabSz="128002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176040" indent="-256004" algn="l" defTabSz="128002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432044" indent="-256004" algn="l" defTabSz="128002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688048" indent="-256004" algn="l" defTabSz="128002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02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11" algn="l" defTabSz="128002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023" algn="l" defTabSz="128002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34" algn="l" defTabSz="128002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046" algn="l" defTabSz="128002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057" algn="l" defTabSz="128002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068" algn="l" defTabSz="128002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080" algn="l" defTabSz="128002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091" algn="l" defTabSz="128002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HAPPIL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 Anatomy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0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ounded Rectangle 147"/>
          <p:cNvSpPr/>
          <p:nvPr/>
        </p:nvSpPr>
        <p:spPr>
          <a:xfrm>
            <a:off x="7462477" y="1290345"/>
            <a:ext cx="5057483" cy="1866900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2000"/>
          </a:p>
        </p:txBody>
      </p:sp>
      <p:sp>
        <p:nvSpPr>
          <p:cNvPr id="149" name="TextBox 148"/>
          <p:cNvSpPr txBox="1"/>
          <p:nvPr/>
        </p:nvSpPr>
        <p:spPr>
          <a:xfrm>
            <a:off x="7577580" y="1290343"/>
            <a:ext cx="4942358" cy="1569650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Add(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y)</a:t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return x + y;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11213710" y="2814345"/>
            <a:ext cx="1292108" cy="368884"/>
          </a:xfrm>
          <a:prstGeom prst="roundRect">
            <a:avLst>
              <a:gd name="adj" fmla="val 4514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HappilMethod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0168380" y="700265"/>
            <a:ext cx="914400" cy="1056716"/>
          </a:xfrm>
          <a:prstGeom prst="roundRect">
            <a:avLst/>
          </a:prstGeom>
          <a:solidFill>
            <a:schemeClr val="tx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  <p:sp>
        <p:nvSpPr>
          <p:cNvPr id="152" name="Rounded Rectangle 151"/>
          <p:cNvSpPr/>
          <p:nvPr/>
        </p:nvSpPr>
        <p:spPr>
          <a:xfrm>
            <a:off x="10244580" y="700264"/>
            <a:ext cx="762000" cy="564103"/>
          </a:xfrm>
          <a:prstGeom prst="roundRect">
            <a:avLst>
              <a:gd name="adj" fmla="val 4514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Happil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Argument</a:t>
            </a:r>
            <a:br>
              <a:rPr lang="en-US" sz="1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11311380" y="700265"/>
            <a:ext cx="914400" cy="1056716"/>
          </a:xfrm>
          <a:prstGeom prst="roundRect">
            <a:avLst/>
          </a:prstGeom>
          <a:solidFill>
            <a:schemeClr val="tx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  <p:sp>
        <p:nvSpPr>
          <p:cNvPr id="154" name="Rounded Rectangle 153"/>
          <p:cNvSpPr/>
          <p:nvPr/>
        </p:nvSpPr>
        <p:spPr>
          <a:xfrm>
            <a:off x="11387580" y="700264"/>
            <a:ext cx="762000" cy="564103"/>
          </a:xfrm>
          <a:prstGeom prst="roundRect">
            <a:avLst>
              <a:gd name="adj" fmla="val 4514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Happil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Argument</a:t>
            </a:r>
            <a:br>
              <a:rPr lang="en-US" sz="1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5749086" y="2052343"/>
            <a:ext cx="4826332" cy="415947"/>
          </a:xfrm>
          <a:prstGeom prst="round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  <p:sp>
        <p:nvSpPr>
          <p:cNvPr id="156" name="Rounded Rectangle 155"/>
          <p:cNvSpPr/>
          <p:nvPr/>
        </p:nvSpPr>
        <p:spPr>
          <a:xfrm>
            <a:off x="5749085" y="2119293"/>
            <a:ext cx="1676400" cy="282051"/>
          </a:xfrm>
          <a:prstGeom prst="roundRect">
            <a:avLst>
              <a:gd name="adj" fmla="val 4514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rgbClr val="CC6600"/>
                </a:solidFill>
                <a:latin typeface="Consolas" pitchFamily="49" charset="0"/>
                <a:cs typeface="Consolas" pitchFamily="49" charset="0"/>
              </a:rPr>
              <a:t>ReturnStatement</a:t>
            </a:r>
            <a:r>
              <a:rPr lang="en-US" sz="1000" dirty="0">
                <a:solidFill>
                  <a:srgbClr val="CC66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00" dirty="0" err="1">
                <a:solidFill>
                  <a:srgbClr val="CC66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solidFill>
                  <a:srgbClr val="CC66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9432100" y="1823745"/>
            <a:ext cx="1016319" cy="2667000"/>
          </a:xfrm>
          <a:prstGeom prst="roundRect">
            <a:avLst/>
          </a:prstGeom>
          <a:solidFill>
            <a:srgbClr val="00B0F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>
            <a:off x="9294204" y="1760125"/>
            <a:ext cx="1292108" cy="368884"/>
          </a:xfrm>
          <a:prstGeom prst="roundRect">
            <a:avLst>
              <a:gd name="adj" fmla="val 4514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sz="1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ReturnValue</a:t>
            </a:r>
            <a:endParaRPr lang="en-US" sz="1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9216517" y="3823411"/>
            <a:ext cx="1447800" cy="673684"/>
          </a:xfrm>
          <a:prstGeom prst="roundRect">
            <a:avLst>
              <a:gd name="adj" fmla="val 4514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sz="1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Happil</a:t>
            </a:r>
            <a:r>
              <a:rPr lang="en-US" sz="1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Binary</a:t>
            </a:r>
            <a:br>
              <a:rPr lang="en-US" sz="1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Expression</a:t>
            </a:r>
            <a:br>
              <a:rPr lang="en-US" sz="1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int,int,int</a:t>
            </a:r>
            <a:r>
              <a:rPr lang="en-US" sz="1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9483058" y="2128546"/>
            <a:ext cx="279560" cy="444973"/>
          </a:xfrm>
          <a:prstGeom prst="roundRect">
            <a:avLst/>
          </a:prstGeom>
          <a:solidFill>
            <a:schemeClr val="tx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  <p:cxnSp>
        <p:nvCxnSpPr>
          <p:cNvPr id="161" name="Elbow Connector 160"/>
          <p:cNvCxnSpPr>
            <a:stCxn id="160" idx="2"/>
          </p:cNvCxnSpPr>
          <p:nvPr/>
        </p:nvCxnSpPr>
        <p:spPr>
          <a:xfrm rot="5400000" flipH="1" flipV="1">
            <a:off x="9715941" y="1663880"/>
            <a:ext cx="816537" cy="1002743"/>
          </a:xfrm>
          <a:prstGeom prst="bentConnector3">
            <a:avLst>
              <a:gd name="adj1" fmla="val -27996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2" name="Rounded Rectangle 161"/>
          <p:cNvSpPr/>
          <p:nvPr/>
        </p:nvSpPr>
        <p:spPr>
          <a:xfrm>
            <a:off x="10124208" y="2129010"/>
            <a:ext cx="279560" cy="444973"/>
          </a:xfrm>
          <a:prstGeom prst="roundRect">
            <a:avLst/>
          </a:prstGeom>
          <a:solidFill>
            <a:schemeClr val="tx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  <p:cxnSp>
        <p:nvCxnSpPr>
          <p:cNvPr id="163" name="Elbow Connector 162"/>
          <p:cNvCxnSpPr>
            <a:stCxn id="162" idx="2"/>
          </p:cNvCxnSpPr>
          <p:nvPr/>
        </p:nvCxnSpPr>
        <p:spPr>
          <a:xfrm rot="5400000" flipH="1" flipV="1">
            <a:off x="10607784" y="1413186"/>
            <a:ext cx="817001" cy="1504593"/>
          </a:xfrm>
          <a:prstGeom prst="bentConnector3">
            <a:avLst>
              <a:gd name="adj1" fmla="val -1494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4" name="Rounded Rectangle 163"/>
          <p:cNvSpPr/>
          <p:nvPr/>
        </p:nvSpPr>
        <p:spPr>
          <a:xfrm>
            <a:off x="9806481" y="2129009"/>
            <a:ext cx="279560" cy="1599736"/>
          </a:xfrm>
          <a:prstGeom prst="roundRect">
            <a:avLst/>
          </a:prstGeom>
          <a:solidFill>
            <a:srgbClr val="00B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  <p:sp>
        <p:nvSpPr>
          <p:cNvPr id="165" name="Rounded Rectangle 164"/>
          <p:cNvSpPr/>
          <p:nvPr/>
        </p:nvSpPr>
        <p:spPr>
          <a:xfrm rot="16200000">
            <a:off x="9214255" y="2949373"/>
            <a:ext cx="1466504" cy="282051"/>
          </a:xfrm>
          <a:prstGeom prst="roundRect">
            <a:avLst>
              <a:gd name="adj" fmla="val 4514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OperatorAdd</a:t>
            </a:r>
            <a:r>
              <a:rPr lang="en-US" sz="10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00" dirty="0" err="1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304800" y="838200"/>
            <a:ext cx="2062282" cy="346075"/>
          </a:xfrm>
          <a:prstGeom prst="roundRect">
            <a:avLst/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r>
              <a:rPr lang="en-US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HappilMethod</a:t>
            </a:r>
            <a:endParaRPr 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809648" y="1289366"/>
            <a:ext cx="1557435" cy="265812"/>
          </a:xfrm>
          <a:prstGeom prst="roundRect">
            <a:avLst/>
          </a:prstGeom>
          <a:solidFill>
            <a:schemeClr val="tx2">
              <a:lumMod val="7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Arguments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1283800" y="1615406"/>
            <a:ext cx="2221151" cy="243052"/>
          </a:xfrm>
          <a:prstGeom prst="roundRect">
            <a:avLst/>
          </a:prstGeom>
          <a:solidFill>
            <a:schemeClr val="tx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r>
              <a:rPr lang="en-US" sz="12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HappilArgument</a:t>
            </a:r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1283799" y="1910910"/>
            <a:ext cx="2221151" cy="243052"/>
          </a:xfrm>
          <a:prstGeom prst="roundRect">
            <a:avLst/>
          </a:prstGeom>
          <a:solidFill>
            <a:schemeClr val="tx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r>
              <a:rPr lang="en-US" sz="12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1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HappilArgument</a:t>
            </a:r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818078" y="2251075"/>
            <a:ext cx="1549006" cy="265021"/>
          </a:xfrm>
          <a:prstGeom prst="round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Statements</a:t>
            </a:r>
          </a:p>
        </p:txBody>
      </p:sp>
      <p:sp>
        <p:nvSpPr>
          <p:cNvPr id="171" name="Rounded Rectangle 170"/>
          <p:cNvSpPr/>
          <p:nvPr/>
        </p:nvSpPr>
        <p:spPr>
          <a:xfrm>
            <a:off x="1305992" y="2591329"/>
            <a:ext cx="3190285" cy="265021"/>
          </a:xfrm>
          <a:prstGeom prst="round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r>
              <a:rPr lang="en-US" sz="12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 x + y</a:t>
            </a:r>
            <a:r>
              <a:rPr lang="en-US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ReturnStatement</a:t>
            </a:r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72" name="Rounded Rectangle 171"/>
          <p:cNvSpPr/>
          <p:nvPr/>
        </p:nvSpPr>
        <p:spPr>
          <a:xfrm>
            <a:off x="1865096" y="2945639"/>
            <a:ext cx="4002304" cy="262161"/>
          </a:xfrm>
          <a:prstGeom prst="roundRect">
            <a:avLst/>
          </a:prstGeom>
          <a:solidFill>
            <a:srgbClr val="00B0F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r>
              <a:rPr lang="en-US" sz="12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 + y</a:t>
            </a:r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HappilBinaryExpression</a:t>
            </a:r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int,int,int</a:t>
            </a:r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73" name="Rounded Rectangle 172"/>
          <p:cNvSpPr/>
          <p:nvPr/>
        </p:nvSpPr>
        <p:spPr>
          <a:xfrm>
            <a:off x="2288444" y="3276600"/>
            <a:ext cx="2435957" cy="243052"/>
          </a:xfrm>
          <a:prstGeom prst="roundRect">
            <a:avLst/>
          </a:prstGeom>
          <a:solidFill>
            <a:schemeClr val="tx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r>
              <a:rPr lang="en-US" sz="12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HappilArgument</a:t>
            </a:r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2275126" y="3890002"/>
            <a:ext cx="2449274" cy="243052"/>
          </a:xfrm>
          <a:prstGeom prst="roundRect">
            <a:avLst/>
          </a:prstGeom>
          <a:solidFill>
            <a:schemeClr val="tx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r>
              <a:rPr lang="en-US" sz="12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HappilArgument</a:t>
            </a:r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75" name="Rounded Rectangle 174"/>
          <p:cNvSpPr/>
          <p:nvPr/>
        </p:nvSpPr>
        <p:spPr>
          <a:xfrm>
            <a:off x="2288443" y="3576818"/>
            <a:ext cx="3578957" cy="243052"/>
          </a:xfrm>
          <a:prstGeom prst="roundRect">
            <a:avLst/>
          </a:prstGeom>
          <a:solidFill>
            <a:srgbClr val="00B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r>
              <a:rPr lang="en-US" sz="12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BinaryOperators.OperatorAdd</a:t>
            </a:r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cxnSp>
        <p:nvCxnSpPr>
          <p:cNvPr id="176" name="Elbow Connector 175"/>
          <p:cNvCxnSpPr>
            <a:endCxn id="168" idx="1"/>
          </p:cNvCxnSpPr>
          <p:nvPr/>
        </p:nvCxnSpPr>
        <p:spPr>
          <a:xfrm rot="16200000" flipH="1">
            <a:off x="1054055" y="1507185"/>
            <a:ext cx="237997" cy="221494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endCxn id="169" idx="1"/>
          </p:cNvCxnSpPr>
          <p:nvPr/>
        </p:nvCxnSpPr>
        <p:spPr>
          <a:xfrm rot="16200000" flipH="1">
            <a:off x="934426" y="1683063"/>
            <a:ext cx="477255" cy="22149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endCxn id="170" idx="1"/>
          </p:cNvCxnSpPr>
          <p:nvPr/>
        </p:nvCxnSpPr>
        <p:spPr>
          <a:xfrm rot="16200000" flipH="1">
            <a:off x="110039" y="1675548"/>
            <a:ext cx="1186891" cy="229184"/>
          </a:xfrm>
          <a:prstGeom prst="bentConnector2">
            <a:avLst/>
          </a:prstGeom>
          <a:ln>
            <a:solidFill>
              <a:srgbClr val="FF99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endCxn id="171" idx="1"/>
          </p:cNvCxnSpPr>
          <p:nvPr/>
        </p:nvCxnSpPr>
        <p:spPr>
          <a:xfrm>
            <a:off x="1084499" y="2516097"/>
            <a:ext cx="221493" cy="207743"/>
          </a:xfrm>
          <a:prstGeom prst="bentConnector3">
            <a:avLst>
              <a:gd name="adj1" fmla="val -1604"/>
            </a:avLst>
          </a:prstGeom>
          <a:ln>
            <a:solidFill>
              <a:srgbClr val="FF99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0" name="Elbow Connector 179"/>
          <p:cNvCxnSpPr>
            <a:endCxn id="172" idx="1"/>
          </p:cNvCxnSpPr>
          <p:nvPr/>
        </p:nvCxnSpPr>
        <p:spPr>
          <a:xfrm>
            <a:off x="1637539" y="2856351"/>
            <a:ext cx="227556" cy="220369"/>
          </a:xfrm>
          <a:prstGeom prst="bentConnector3">
            <a:avLst>
              <a:gd name="adj1" fmla="val -229"/>
            </a:avLst>
          </a:prstGeom>
          <a:ln w="22225">
            <a:solidFill>
              <a:srgbClr val="0070C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endCxn id="173" idx="1"/>
          </p:cNvCxnSpPr>
          <p:nvPr/>
        </p:nvCxnSpPr>
        <p:spPr>
          <a:xfrm>
            <a:off x="2047571" y="3207798"/>
            <a:ext cx="240873" cy="190328"/>
          </a:xfrm>
          <a:prstGeom prst="bentConnector3">
            <a:avLst>
              <a:gd name="adj1" fmla="val -27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endCxn id="175" idx="1"/>
          </p:cNvCxnSpPr>
          <p:nvPr/>
        </p:nvCxnSpPr>
        <p:spPr>
          <a:xfrm rot="16200000" flipH="1">
            <a:off x="1922731" y="3332635"/>
            <a:ext cx="490547" cy="240872"/>
          </a:xfrm>
          <a:prstGeom prst="bentConnector2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endCxn id="174" idx="1"/>
          </p:cNvCxnSpPr>
          <p:nvPr/>
        </p:nvCxnSpPr>
        <p:spPr>
          <a:xfrm rot="16200000" flipH="1">
            <a:off x="1760085" y="3496490"/>
            <a:ext cx="803731" cy="226347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endCxn id="167" idx="1"/>
          </p:cNvCxnSpPr>
          <p:nvPr/>
        </p:nvCxnSpPr>
        <p:spPr>
          <a:xfrm rot="16200000" flipH="1">
            <a:off x="579900" y="1192528"/>
            <a:ext cx="237999" cy="221494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5" name="Rounded Rectangle 184"/>
          <p:cNvSpPr/>
          <p:nvPr/>
        </p:nvSpPr>
        <p:spPr>
          <a:xfrm>
            <a:off x="618113" y="2941296"/>
            <a:ext cx="1134534" cy="205763"/>
          </a:xfrm>
          <a:prstGeom prst="roundRect">
            <a:avLst>
              <a:gd name="adj" fmla="val 4514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sz="1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ReturnValue</a:t>
            </a:r>
            <a:endParaRPr lang="en-US" sz="1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1066452" y="3285408"/>
            <a:ext cx="1045510" cy="205763"/>
          </a:xfrm>
          <a:prstGeom prst="roundRect">
            <a:avLst>
              <a:gd name="adj" fmla="val 4514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r"/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Left</a:t>
            </a:r>
          </a:p>
        </p:txBody>
      </p:sp>
      <p:sp>
        <p:nvSpPr>
          <p:cNvPr id="187" name="Rounded Rectangle 186"/>
          <p:cNvSpPr/>
          <p:nvPr/>
        </p:nvSpPr>
        <p:spPr>
          <a:xfrm>
            <a:off x="1060323" y="3891211"/>
            <a:ext cx="1045510" cy="205763"/>
          </a:xfrm>
          <a:prstGeom prst="roundRect">
            <a:avLst>
              <a:gd name="adj" fmla="val 4514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r"/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Right</a:t>
            </a:r>
          </a:p>
        </p:txBody>
      </p:sp>
      <p:sp>
        <p:nvSpPr>
          <p:cNvPr id="188" name="Rounded Rectangle 187"/>
          <p:cNvSpPr/>
          <p:nvPr/>
        </p:nvSpPr>
        <p:spPr>
          <a:xfrm>
            <a:off x="1060323" y="3595462"/>
            <a:ext cx="1045510" cy="205763"/>
          </a:xfrm>
          <a:prstGeom prst="roundRect">
            <a:avLst>
              <a:gd name="adj" fmla="val 4514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r"/>
            <a:r>
              <a:rPr lang="en-US" sz="10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Operator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51202"/>
              </p:ext>
            </p:extLst>
          </p:nvPr>
        </p:nvGraphicFramePr>
        <p:xfrm>
          <a:off x="304800" y="4831080"/>
          <a:ext cx="9677400" cy="3276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81000"/>
                <a:gridCol w="7391400"/>
                <a:gridCol w="990600"/>
                <a:gridCol w="914400"/>
              </a:tblGrid>
              <a:tr h="21336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#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Object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Emit Action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Emitted IL</a:t>
                      </a:r>
                      <a:endParaRPr lang="en-US" sz="11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+mj-lt"/>
                          <a:cs typeface="Consolas" pitchFamily="49" charset="0"/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HappilMethod</a:t>
                      </a:r>
                      <a:endParaRPr lang="en-US" sz="1100" b="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err="1" smtClean="0">
                          <a:latin typeface="Consolas" pitchFamily="49" charset="0"/>
                          <a:cs typeface="Consolas" pitchFamily="49" charset="0"/>
                        </a:rPr>
                        <a:t>EmitBody</a:t>
                      </a:r>
                      <a:endParaRPr lang="en-US" sz="11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  <a:endParaRPr lang="en-US" sz="11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vl="0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+mj-lt"/>
                          <a:cs typeface="Consolas" pitchFamily="49" charset="0"/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100" b="0" dirty="0" smtClean="0">
                          <a:latin typeface="Consolas" pitchFamily="49" charset="0"/>
                          <a:cs typeface="Consolas" pitchFamily="49" charset="0"/>
                        </a:rPr>
                        <a:t>Statements[0] : </a:t>
                      </a:r>
                      <a:r>
                        <a:rPr lang="en-US" sz="11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IHappilStatement</a:t>
                      </a:r>
                      <a:r>
                        <a:rPr 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1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sz="1100" b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100" b="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ReturnStatement</a:t>
                      </a:r>
                      <a:r>
                        <a:rPr lang="en-US" sz="1100" b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1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Consolas" pitchFamily="49" charset="0"/>
                          <a:cs typeface="Consolas" pitchFamily="49" charset="0"/>
                        </a:rPr>
                        <a:t>Emit </a:t>
                      </a:r>
                      <a:endParaRPr lang="en-US" sz="11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  <a:endParaRPr lang="en-US" sz="11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vl="0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+mj-lt"/>
                          <a:cs typeface="Consolas" pitchFamily="49" charset="0"/>
                        </a:rPr>
                        <a:t>3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100" b="0" dirty="0" err="1" smtClean="0">
                          <a:latin typeface="Consolas" pitchFamily="49" charset="0"/>
                          <a:cs typeface="Consolas" pitchFamily="49" charset="0"/>
                        </a:rPr>
                        <a:t>ReturnValue</a:t>
                      </a:r>
                      <a:r>
                        <a:rPr lang="en-US" sz="1100" b="0" dirty="0" smtClean="0">
                          <a:latin typeface="Consolas" pitchFamily="49" charset="0"/>
                          <a:cs typeface="Consolas" pitchFamily="49" charset="0"/>
                        </a:rPr>
                        <a:t> : </a:t>
                      </a:r>
                      <a:r>
                        <a:rPr lang="en-US" sz="11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IHappilOperand</a:t>
                      </a:r>
                      <a:r>
                        <a:rPr 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1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  <a:r>
                        <a:rPr lang="en-US" sz="1100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1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sz="1100" b="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100" b="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HappilBinaryExpression</a:t>
                      </a:r>
                      <a:r>
                        <a:rPr lang="en-US" sz="1100" b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100" b="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int,</a:t>
                      </a:r>
                      <a:r>
                        <a:rPr lang="en-US" sz="1100" b="0" baseline="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int,int</a:t>
                      </a:r>
                      <a:r>
                        <a:rPr lang="en-US" sz="1100" b="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&gt; </a:t>
                      </a:r>
                      <a:r>
                        <a:rPr lang="en-US" sz="11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err="1" smtClean="0">
                          <a:latin typeface="Consolas" pitchFamily="49" charset="0"/>
                          <a:cs typeface="Consolas" pitchFamily="49" charset="0"/>
                        </a:rPr>
                        <a:t>EmitTarget</a:t>
                      </a:r>
                      <a:endParaRPr lang="en-US" sz="11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  <a:endParaRPr lang="en-US" sz="11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vl="0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+mj-lt"/>
                          <a:cs typeface="Consolas" pitchFamily="49" charset="0"/>
                        </a:rPr>
                        <a:t>4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100" b="0" dirty="0" err="1" smtClean="0">
                          <a:latin typeface="Consolas" pitchFamily="49" charset="0"/>
                          <a:cs typeface="Consolas" pitchFamily="49" charset="0"/>
                        </a:rPr>
                        <a:t>ReturnValue</a:t>
                      </a:r>
                      <a:r>
                        <a:rPr lang="en-US" sz="1100" b="0" dirty="0" smtClean="0">
                          <a:latin typeface="Consolas" pitchFamily="49" charset="0"/>
                          <a:cs typeface="Consolas" pitchFamily="49" charset="0"/>
                        </a:rPr>
                        <a:t> : </a:t>
                      </a:r>
                      <a:r>
                        <a:rPr lang="en-US" sz="11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IHappilOperand</a:t>
                      </a:r>
                      <a:r>
                        <a:rPr 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1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  <a:r>
                        <a:rPr lang="en-US" sz="1100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1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sz="1100" b="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100" b="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HappilBinaryExpression</a:t>
                      </a:r>
                      <a:r>
                        <a:rPr lang="en-US" sz="1100" b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100" b="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int,</a:t>
                      </a:r>
                      <a:r>
                        <a:rPr lang="en-US" sz="1100" b="0" baseline="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int,int</a:t>
                      </a:r>
                      <a:r>
                        <a:rPr lang="en-US" sz="1100" b="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&gt; </a:t>
                      </a:r>
                      <a:r>
                        <a:rPr lang="en-US" sz="11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err="1" smtClean="0">
                          <a:latin typeface="Consolas" pitchFamily="49" charset="0"/>
                          <a:cs typeface="Consolas" pitchFamily="49" charset="0"/>
                        </a:rPr>
                        <a:t>EmitLoad</a:t>
                      </a:r>
                      <a:endParaRPr lang="en-US" sz="11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  <a:endParaRPr lang="en-US" sz="11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vl="0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+mj-lt"/>
                          <a:cs typeface="Consolas" pitchFamily="49" charset="0"/>
                        </a:rPr>
                        <a:t>5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1100" b="0" dirty="0" smtClean="0">
                          <a:latin typeface="Consolas" pitchFamily="49" charset="0"/>
                          <a:cs typeface="Consolas" pitchFamily="49" charset="0"/>
                        </a:rPr>
                        <a:t>Operator : </a:t>
                      </a:r>
                      <a:r>
                        <a:rPr lang="en-US" sz="11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IBinaryOperator</a:t>
                      </a:r>
                      <a:r>
                        <a:rPr 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1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&gt; </a:t>
                      </a:r>
                      <a:r>
                        <a:rPr lang="en-US" sz="11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sz="1100" b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100" b="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BinaryOperators.OperatorAdd</a:t>
                      </a:r>
                      <a:r>
                        <a:rPr lang="en-US" sz="1100" b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100" b="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100" b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&gt; </a:t>
                      </a:r>
                      <a:r>
                        <a:rPr lang="en-US" sz="11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Consolas" pitchFamily="49" charset="0"/>
                          <a:cs typeface="Consolas" pitchFamily="49" charset="0"/>
                        </a:rPr>
                        <a:t>Emit </a:t>
                      </a:r>
                      <a:endParaRPr lang="en-US" sz="11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  <a:endParaRPr lang="en-US" sz="11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vl="0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+mj-lt"/>
                          <a:cs typeface="Consolas" pitchFamily="49" charset="0"/>
                        </a:rPr>
                        <a:t>6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4"/>
                      <a:r>
                        <a:rPr lang="en-US" sz="1100" b="0" dirty="0" smtClean="0">
                          <a:latin typeface="Consolas" pitchFamily="49" charset="0"/>
                          <a:cs typeface="Consolas" pitchFamily="49" charset="0"/>
                        </a:rPr>
                        <a:t>Left : </a:t>
                      </a:r>
                      <a:r>
                        <a:rPr lang="en-US" sz="11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IHappilOperand</a:t>
                      </a:r>
                      <a:r>
                        <a:rPr 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1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  <a:r>
                        <a:rPr lang="en-US" sz="1100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1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sz="1100" b="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100" b="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HappilArgument</a:t>
                      </a:r>
                      <a:r>
                        <a:rPr lang="en-US" sz="1100" b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100" b="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100" b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  <a:r>
                        <a:rPr lang="en-US" sz="1100" b="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“x” </a:t>
                      </a:r>
                      <a:r>
                        <a:rPr lang="en-US" sz="11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err="1" smtClean="0">
                          <a:latin typeface="Consolas" pitchFamily="49" charset="0"/>
                          <a:cs typeface="Consolas" pitchFamily="49" charset="0"/>
                        </a:rPr>
                        <a:t>EmitTarget</a:t>
                      </a:r>
                      <a:endParaRPr lang="en-US" sz="11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  <a:endParaRPr lang="en-US" sz="11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vl="0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+mj-lt"/>
                          <a:cs typeface="Consolas" pitchFamily="49" charset="0"/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4"/>
                      <a:r>
                        <a:rPr lang="en-US" sz="1100" b="0" dirty="0" smtClean="0">
                          <a:latin typeface="Consolas" pitchFamily="49" charset="0"/>
                          <a:cs typeface="Consolas" pitchFamily="49" charset="0"/>
                        </a:rPr>
                        <a:t>Left : </a:t>
                      </a:r>
                      <a:r>
                        <a:rPr lang="en-US" sz="11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IHappilOperand</a:t>
                      </a:r>
                      <a:r>
                        <a:rPr 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1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&gt; </a:t>
                      </a:r>
                      <a:r>
                        <a:rPr lang="en-US" sz="11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sz="1100" b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100" b="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HappilArgument</a:t>
                      </a:r>
                      <a:r>
                        <a:rPr lang="en-US" sz="1100" b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100" b="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100" b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  <a:r>
                        <a:rPr lang="en-US" sz="1100" b="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“x” </a:t>
                      </a:r>
                      <a:r>
                        <a:rPr lang="en-US" sz="11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err="1" smtClean="0">
                          <a:latin typeface="Consolas" pitchFamily="49" charset="0"/>
                          <a:cs typeface="Consolas" pitchFamily="49" charset="0"/>
                        </a:rPr>
                        <a:t>EmitLoad</a:t>
                      </a:r>
                      <a:endParaRPr lang="en-US" sz="11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onsolas" pitchFamily="49" charset="0"/>
                          <a:cs typeface="Consolas" pitchFamily="49" charset="0"/>
                        </a:rPr>
                        <a:t>ldarg.1</a:t>
                      </a:r>
                      <a:endParaRPr lang="en-US" sz="11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vl="0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+mj-lt"/>
                          <a:cs typeface="Consolas" pitchFamily="49" charset="0"/>
                        </a:rPr>
                        <a:t>8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4"/>
                      <a:r>
                        <a:rPr lang="en-US" sz="1100" b="0" dirty="0" smtClean="0">
                          <a:latin typeface="Consolas" pitchFamily="49" charset="0"/>
                          <a:cs typeface="Consolas" pitchFamily="49" charset="0"/>
                        </a:rPr>
                        <a:t>Right : </a:t>
                      </a:r>
                      <a:r>
                        <a:rPr lang="en-US" sz="11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IHappilOperand</a:t>
                      </a:r>
                      <a:r>
                        <a:rPr 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1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&gt; </a:t>
                      </a:r>
                      <a:r>
                        <a:rPr lang="en-US" sz="11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sz="1100" b="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100" b="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HappilArgument</a:t>
                      </a:r>
                      <a:r>
                        <a:rPr lang="en-US" sz="1100" b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100" b="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100" b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  <a:r>
                        <a:rPr lang="en-US" sz="1100" b="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100" b="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“y” </a:t>
                      </a:r>
                      <a:r>
                        <a:rPr lang="en-US" sz="11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err="1" smtClean="0">
                          <a:latin typeface="Consolas" pitchFamily="49" charset="0"/>
                          <a:cs typeface="Consolas" pitchFamily="49" charset="0"/>
                        </a:rPr>
                        <a:t>EmitTarget</a:t>
                      </a:r>
                      <a:endParaRPr lang="en-US" sz="11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  <a:endParaRPr lang="en-US" sz="11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vl="0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+mj-lt"/>
                          <a:cs typeface="Consolas" pitchFamily="49" charset="0"/>
                        </a:rPr>
                        <a:t>9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4"/>
                      <a:r>
                        <a:rPr lang="en-US" sz="1100" b="0" dirty="0" smtClean="0">
                          <a:latin typeface="Consolas" pitchFamily="49" charset="0"/>
                          <a:cs typeface="Consolas" pitchFamily="49" charset="0"/>
                        </a:rPr>
                        <a:t>Right : </a:t>
                      </a:r>
                      <a:r>
                        <a:rPr lang="en-US" sz="11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IHappilOperand</a:t>
                      </a:r>
                      <a:r>
                        <a:rPr 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100" b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&gt; </a:t>
                      </a:r>
                      <a:r>
                        <a:rPr lang="en-US" sz="11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sz="1100" b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100" b="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HappilArgument</a:t>
                      </a:r>
                      <a:r>
                        <a:rPr lang="en-US" sz="1100" b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100" b="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100" b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  <a:r>
                        <a:rPr lang="en-US" sz="1100" b="0" baseline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“y” </a:t>
                      </a:r>
                      <a:r>
                        <a:rPr lang="en-US" sz="11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err="1" smtClean="0">
                          <a:latin typeface="Consolas" pitchFamily="49" charset="0"/>
                          <a:cs typeface="Consolas" pitchFamily="49" charset="0"/>
                        </a:rPr>
                        <a:t>EmitLoad</a:t>
                      </a:r>
                      <a:endParaRPr lang="en-US" sz="11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onsolas" pitchFamily="49" charset="0"/>
                          <a:cs typeface="Consolas" pitchFamily="49" charset="0"/>
                        </a:rPr>
                        <a:t>ldarg.2</a:t>
                      </a:r>
                      <a:endParaRPr lang="en-US" sz="11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vl="0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+mj-lt"/>
                          <a:cs typeface="Consolas" pitchFamily="49" charset="0"/>
                        </a:rPr>
                        <a:t>10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4"/>
                      <a:r>
                        <a:rPr lang="en-US" sz="1100" b="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BinaryOperators.OperatorAdd</a:t>
                      </a:r>
                      <a:r>
                        <a:rPr lang="en-US" sz="1100" b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100" b="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100" b="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  <a:endParaRPr lang="en-US" sz="1100" b="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onsolas" pitchFamily="49" charset="0"/>
                          <a:cs typeface="Consolas" pitchFamily="49" charset="0"/>
                        </a:rPr>
                        <a:t>add</a:t>
                      </a:r>
                      <a:endParaRPr lang="en-US" sz="11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vl="0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+mj-lt"/>
                          <a:cs typeface="Consolas" pitchFamily="49" charset="0"/>
                        </a:rPr>
                        <a:t>11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100" b="0" dirty="0" err="1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ReturnStatement</a:t>
                      </a:r>
                      <a:endParaRPr lang="en-US" sz="1100" b="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onsolas" pitchFamily="49" charset="0"/>
                          <a:cs typeface="Consolas" pitchFamily="49" charset="0"/>
                        </a:rPr>
                        <a:t>ret</a:t>
                      </a:r>
                      <a:endParaRPr lang="en-US" sz="11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0073896" y="6714705"/>
            <a:ext cx="2499104" cy="1395413"/>
          </a:xfrm>
          <a:prstGeom prst="rect">
            <a:avLst/>
          </a:prstGeom>
          <a:solidFill>
            <a:srgbClr val="FFFFCC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lIns="91440" rtlCol="0">
            <a:noAutofit/>
          </a:bodyPr>
          <a:lstStyle/>
          <a:p>
            <a:r>
              <a:rPr lang="en-US" sz="12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.method public instance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dirty="0" smtClean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int32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int32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12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int32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y)</a:t>
            </a:r>
            <a:br>
              <a:rPr lang="en-US" sz="1200" dirty="0" smtClean="0">
                <a:latin typeface="Consolas" pitchFamily="49" charset="0"/>
                <a:cs typeface="Consolas" pitchFamily="49" charset="0"/>
              </a:rPr>
            </a:b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L_0000: </a:t>
            </a:r>
            <a:r>
              <a:rPr lang="en-US" sz="12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ldarg.1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L_0001: </a:t>
            </a:r>
            <a:r>
              <a:rPr lang="en-US" sz="12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ldarg.2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L_0002: </a:t>
            </a:r>
            <a:r>
              <a:rPr lang="en-US" sz="12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add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L_0003: </a:t>
            </a:r>
            <a:r>
              <a:rPr lang="en-US" sz="12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ret</a:t>
            </a:r>
            <a:endParaRPr lang="en-US" sz="1200" dirty="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3596" y="449210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Emit Sequence</a:t>
            </a:r>
            <a:endParaRPr lang="en-US" sz="1800" dirty="0"/>
          </a:p>
        </p:txBody>
      </p:sp>
      <p:sp>
        <p:nvSpPr>
          <p:cNvPr id="92" name="TextBox 91"/>
          <p:cNvSpPr txBox="1"/>
          <p:nvPr/>
        </p:nvSpPr>
        <p:spPr>
          <a:xfrm>
            <a:off x="9979580" y="638175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Resulting IL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883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444</TotalTime>
  <Words>184</Words>
  <Application>Microsoft Office PowerPoint</Application>
  <PresentationFormat>A3 Paper (297x420 mm)</PresentationFormat>
  <Paragraphs>79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Clarity</vt:lpstr>
      <vt:lpstr>HAPPIL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Felix</cp:lastModifiedBy>
  <cp:revision>35</cp:revision>
  <dcterms:created xsi:type="dcterms:W3CDTF">2013-12-12T20:01:05Z</dcterms:created>
  <dcterms:modified xsi:type="dcterms:W3CDTF">2013-12-13T17:48:19Z</dcterms:modified>
</cp:coreProperties>
</file>