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3"/>
  </p:notesMasterIdLst>
  <p:sldIdLst>
    <p:sldId id="256" r:id="rId2"/>
    <p:sldId id="261" r:id="rId3"/>
    <p:sldId id="259" r:id="rId4"/>
    <p:sldId id="262" r:id="rId5"/>
    <p:sldId id="263" r:id="rId6"/>
    <p:sldId id="269" r:id="rId7"/>
    <p:sldId id="284" r:id="rId8"/>
    <p:sldId id="308" r:id="rId9"/>
    <p:sldId id="309" r:id="rId10"/>
    <p:sldId id="257" r:id="rId11"/>
    <p:sldId id="283" r:id="rId12"/>
  </p:sldIdLst>
  <p:sldSz cx="9144000" cy="5143500" type="screen16x9"/>
  <p:notesSz cx="6858000" cy="9144000"/>
  <p:embeddedFontLst>
    <p:embeddedFont>
      <p:font typeface="Bebas Neue" panose="020B0604020202020204" charset="0"/>
      <p:regular r:id="rId14"/>
    </p:embeddedFont>
    <p:embeddedFont>
      <p:font typeface="Poiret One" panose="020B0604020202020204" charset="0"/>
      <p:regular r:id="rId15"/>
    </p:embeddedFont>
    <p:embeddedFont>
      <p:font typeface="Oxygen" panose="020B0604020202020204" charset="0"/>
      <p:regular r:id="rId16"/>
      <p:bold r:id="rId17"/>
    </p:embeddedFont>
    <p:embeddedFont>
      <p:font typeface="Oxygen Light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CB9081-4634-4C38-B933-6F2F6DCE81FC}">
  <a:tblStyle styleId="{53CB9081-4634-4C38-B933-6F2F6DCE81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25f85c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25f85c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c439249f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c439249f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ac8787dcf5_1_24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ac8787dcf5_1_24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d20d076ce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d20d076ce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c439249f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c439249f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c439249f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c439249f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439249f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c439249f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439249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439249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ac8787dcf5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ac8787dcf5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c439249f7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c439249f7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252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ac8787dcf5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ac8787dcf5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30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2929500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title" idx="2" hasCustomPrompt="1"/>
          </p:nvPr>
        </p:nvSpPr>
        <p:spPr>
          <a:xfrm>
            <a:off x="29295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>
            <a:spLocks noGrp="1"/>
          </p:cNvSpPr>
          <p:nvPr>
            <p:ph type="subTitle" idx="1"/>
          </p:nvPr>
        </p:nvSpPr>
        <p:spPr>
          <a:xfrm>
            <a:off x="2929500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139007" y="2342625"/>
            <a:ext cx="32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138900" y="1106175"/>
            <a:ext cx="3285000" cy="12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xygen"/>
              <a:buChar char="●"/>
              <a:defRPr sz="1400"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●"/>
              <a:defRPr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xygen"/>
              <a:buChar char="○"/>
              <a:defRPr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xygen"/>
              <a:buChar char="■"/>
              <a:defRPr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433000" y="1371169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2433000" y="2441425"/>
            <a:ext cx="42780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433000" y="1330038"/>
            <a:ext cx="4278000" cy="16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775600" y="3100075"/>
            <a:ext cx="3592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720000" y="1452575"/>
            <a:ext cx="4461600" cy="28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ven Pro"/>
              <a:buChar char="●"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024427"/>
              </a:buClr>
              <a:buSzPts val="1400"/>
              <a:buFont typeface="Maven Pro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024427"/>
              </a:buClr>
              <a:buSzPts val="1400"/>
              <a:buFont typeface="Maven Pro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e text 3">
  <p:cSld name="CUSTOM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>
            <a:spLocks noGrp="1"/>
          </p:cNvSpPr>
          <p:nvPr>
            <p:ph type="subTitle" idx="1"/>
          </p:nvPr>
        </p:nvSpPr>
        <p:spPr>
          <a:xfrm>
            <a:off x="1759800" y="2006750"/>
            <a:ext cx="2659800" cy="19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Oxygen"/>
              <a:buNone/>
              <a:defRPr sz="1600">
                <a:latin typeface="Oxygen"/>
                <a:ea typeface="Oxygen"/>
                <a:cs typeface="Oxygen"/>
                <a:sym typeface="Oxygen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8" r:id="rId7"/>
    <p:sldLayoutId id="2147483661" r:id="rId8"/>
    <p:sldLayoutId id="2147483667" r:id="rId9"/>
    <p:sldLayoutId id="2147483673" r:id="rId10"/>
    <p:sldLayoutId id="2147483675" r:id="rId11"/>
    <p:sldLayoutId id="2147483676" r:id="rId12"/>
    <p:sldLayoutId id="2147483677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4OXPHEV5zWUtwg2s3vi_L9BHs32OzLuCgm8aIVdzDM/cop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V4OXPHEV5zWUtwg2s3vi_L9BHs32OzLuCgm8aIVdzDM/cop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Cab Investment   analysis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68" name="Google Shape;168;p34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           presentation begins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174" name="Google Shape;174;p3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Yellow </a:t>
            </a:r>
            <a:r>
              <a:rPr lang="en-US" dirty="0"/>
              <a:t>Cab </a:t>
            </a:r>
            <a:r>
              <a:rPr lang="en-US" dirty="0" smtClean="0"/>
              <a:t>has a </a:t>
            </a:r>
            <a:r>
              <a:rPr lang="en-US" dirty="0"/>
              <a:t>higher rate of return than Pink cab</a:t>
            </a:r>
          </a:p>
          <a:p>
            <a:r>
              <a:rPr lang="en-US" dirty="0" smtClean="0"/>
              <a:t>The </a:t>
            </a:r>
            <a:r>
              <a:rPr lang="en-US" dirty="0"/>
              <a:t>yellow cab has </a:t>
            </a:r>
            <a:r>
              <a:rPr lang="en-US" dirty="0" smtClean="0"/>
              <a:t> a greater </a:t>
            </a:r>
            <a:r>
              <a:rPr lang="en-US" dirty="0"/>
              <a:t>profit margin in 18 cities </a:t>
            </a:r>
            <a:r>
              <a:rPr lang="en-US" dirty="0" smtClean="0"/>
              <a:t>than the  </a:t>
            </a:r>
            <a:r>
              <a:rPr lang="en-US" dirty="0"/>
              <a:t>pink cab</a:t>
            </a:r>
          </a:p>
          <a:p>
            <a:r>
              <a:rPr lang="en-US" dirty="0" smtClean="0"/>
              <a:t>The </a:t>
            </a:r>
            <a:r>
              <a:rPr lang="en-US" dirty="0"/>
              <a:t>pink cab has a greater profit margin in TUSCON AZ than </a:t>
            </a:r>
            <a:r>
              <a:rPr lang="en-US" dirty="0" smtClean="0"/>
              <a:t>the yellow </a:t>
            </a:r>
            <a:r>
              <a:rPr lang="en-US" dirty="0"/>
              <a:t>cab only</a:t>
            </a:r>
          </a:p>
          <a:p>
            <a:r>
              <a:rPr lang="en-US" dirty="0" smtClean="0"/>
              <a:t>The yellow </a:t>
            </a:r>
            <a:r>
              <a:rPr lang="en-US" dirty="0"/>
              <a:t>cab had a higher number of users than the Pink Cab</a:t>
            </a:r>
          </a:p>
          <a:p>
            <a:r>
              <a:rPr lang="en-US" dirty="0" smtClean="0"/>
              <a:t>Most </a:t>
            </a:r>
            <a:r>
              <a:rPr lang="en-US" dirty="0"/>
              <a:t>Transactions were made through card payments followed by cash so offer card </a:t>
            </a:r>
            <a:r>
              <a:rPr lang="en-US" dirty="0" smtClean="0"/>
              <a:t>payment </a:t>
            </a:r>
            <a:r>
              <a:rPr lang="en-US" dirty="0"/>
              <a:t>services across all cities</a:t>
            </a:r>
          </a:p>
          <a:p>
            <a:r>
              <a:rPr lang="en-US" dirty="0" smtClean="0"/>
              <a:t>New </a:t>
            </a:r>
            <a:r>
              <a:rPr lang="en-US" dirty="0" err="1"/>
              <a:t>york</a:t>
            </a:r>
            <a:r>
              <a:rPr lang="en-US" dirty="0"/>
              <a:t> city has the most number of users followed by </a:t>
            </a:r>
            <a:r>
              <a:rPr lang="en-US" dirty="0" smtClean="0"/>
              <a:t>Chicago</a:t>
            </a:r>
            <a:endParaRPr lang="en-US" dirty="0"/>
          </a:p>
          <a:p>
            <a:r>
              <a:rPr lang="en-US" dirty="0" smtClean="0"/>
              <a:t>Yellow </a:t>
            </a:r>
            <a:r>
              <a:rPr lang="en-US" dirty="0"/>
              <a:t>cab has the highest number of users in </a:t>
            </a:r>
            <a:r>
              <a:rPr lang="en-US" dirty="0" smtClean="0"/>
              <a:t>New </a:t>
            </a:r>
            <a:r>
              <a:rPr lang="en-US" dirty="0" err="1" smtClean="0"/>
              <a:t>york</a:t>
            </a:r>
            <a:r>
              <a:rPr lang="en-US" dirty="0" smtClean="0"/>
              <a:t> </a:t>
            </a:r>
            <a:r>
              <a:rPr lang="en-US" dirty="0"/>
              <a:t>city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1"/>
          <p:cNvSpPr txBox="1">
            <a:spLocks noGrp="1"/>
          </p:cNvSpPr>
          <p:nvPr>
            <p:ph type="title"/>
          </p:nvPr>
        </p:nvSpPr>
        <p:spPr>
          <a:xfrm>
            <a:off x="2229492" y="1106175"/>
            <a:ext cx="4582274" cy="11330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Recommendation</a:t>
            </a:r>
            <a:endParaRPr dirty="0"/>
          </a:p>
        </p:txBody>
      </p:sp>
      <p:sp>
        <p:nvSpPr>
          <p:cNvPr id="567" name="Google Shape;567;p61"/>
          <p:cNvSpPr txBox="1">
            <a:spLocks noGrp="1"/>
          </p:cNvSpPr>
          <p:nvPr>
            <p:ph type="subTitle" idx="1"/>
          </p:nvPr>
        </p:nvSpPr>
        <p:spPr>
          <a:xfrm>
            <a:off x="1705509" y="2044557"/>
            <a:ext cx="4993241" cy="1581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We suggest choosing the </a:t>
            </a:r>
            <a:r>
              <a:rPr lang="en-US" b="1" dirty="0"/>
              <a:t>yellow cab </a:t>
            </a:r>
            <a:r>
              <a:rPr lang="en-US" dirty="0"/>
              <a:t>company over the pink </a:t>
            </a:r>
            <a:r>
              <a:rPr lang="en-US" dirty="0" smtClean="0"/>
              <a:t>cab.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yellow company has more customers and higher rate of return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>
            <a:spLocks noGrp="1"/>
          </p:cNvSpPr>
          <p:nvPr>
            <p:ph type="title"/>
          </p:nvPr>
        </p:nvSpPr>
        <p:spPr>
          <a:xfrm>
            <a:off x="2433000" y="520143"/>
            <a:ext cx="42780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</a:t>
            </a:r>
            <a:endParaRPr dirty="0"/>
          </a:p>
        </p:txBody>
      </p:sp>
      <p:sp>
        <p:nvSpPr>
          <p:cNvPr id="212" name="Google Shape;212;p39"/>
          <p:cNvSpPr txBox="1">
            <a:spLocks noGrp="1"/>
          </p:cNvSpPr>
          <p:nvPr>
            <p:ph type="subTitle" idx="1"/>
          </p:nvPr>
        </p:nvSpPr>
        <p:spPr>
          <a:xfrm>
            <a:off x="1412341" y="1502875"/>
            <a:ext cx="6355532" cy="2207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Company </a:t>
            </a:r>
            <a:r>
              <a:rPr lang="en-US" dirty="0"/>
              <a:t>XYZ ,due to remarkable growth in the Cab Industry in last few years and multiple key players in the market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it is planning for an investment in Cab industry and as per their Go-to-Market(G2M) </a:t>
            </a:r>
            <a:r>
              <a:rPr lang="en-US" dirty="0" smtClean="0"/>
              <a:t>strategy</a:t>
            </a:r>
          </a:p>
          <a:p>
            <a:r>
              <a:rPr lang="en-US" dirty="0" smtClean="0"/>
              <a:t> </a:t>
            </a:r>
            <a:r>
              <a:rPr lang="en-US" dirty="0"/>
              <a:t>they want to understand the market before taking final decision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>
            <a:off x="2433000" y="271604"/>
            <a:ext cx="4278000" cy="579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Problem Statement</a:t>
            </a:r>
            <a:endParaRPr sz="2000" dirty="0"/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"/>
          </p:nvPr>
        </p:nvSpPr>
        <p:spPr>
          <a:xfrm>
            <a:off x="1946495" y="1026832"/>
            <a:ext cx="4997513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Company aims to </a:t>
            </a:r>
            <a:r>
              <a:rPr lang="en-US" dirty="0" err="1"/>
              <a:t>maximise</a:t>
            </a:r>
            <a:r>
              <a:rPr lang="en-US" dirty="0"/>
              <a:t> profit on the Cab Industry by choosing the firm which has the maximum return.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>
            <a:spLocks noGrp="1"/>
          </p:cNvSpPr>
          <p:nvPr>
            <p:ph type="title"/>
          </p:nvPr>
        </p:nvSpPr>
        <p:spPr>
          <a:xfrm>
            <a:off x="5138900" y="1711105"/>
            <a:ext cx="3285000" cy="31143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1400" b="0" dirty="0" smtClean="0"/>
              <a:t>- </a:t>
            </a:r>
            <a:r>
              <a:rPr lang="en-US" sz="1400" b="0" dirty="0"/>
              <a:t>Identify which company has a higher profit </a:t>
            </a:r>
            <a:r>
              <a:rPr lang="en-US" sz="1400" b="0" dirty="0" smtClean="0"/>
              <a:t>margin</a:t>
            </a:r>
            <a:br>
              <a:rPr lang="en-US" sz="1400" b="0" dirty="0" smtClean="0"/>
            </a:br>
            <a:r>
              <a:rPr lang="en-US" sz="1400" b="0" dirty="0"/>
              <a:t/>
            </a:r>
            <a:br>
              <a:rPr lang="en-US" sz="1400" b="0" dirty="0"/>
            </a:br>
            <a:r>
              <a:rPr lang="en-US" sz="1400" b="0" dirty="0" smtClean="0"/>
              <a:t>- </a:t>
            </a:r>
            <a:r>
              <a:rPr lang="en-US" sz="1400" b="0" dirty="0"/>
              <a:t>Which city </a:t>
            </a:r>
            <a:r>
              <a:rPr lang="en-US" sz="1400" b="0" dirty="0" smtClean="0"/>
              <a:t>has the highest demand</a:t>
            </a:r>
            <a:r>
              <a:rPr lang="en-US" sz="1400" b="0" dirty="0"/>
              <a:t/>
            </a:r>
            <a:br>
              <a:rPr lang="en-US" sz="1400" b="0" dirty="0"/>
            </a:br>
            <a:r>
              <a:rPr lang="en-US" sz="1400" b="0" dirty="0" smtClean="0"/>
              <a:t/>
            </a:r>
            <a:br>
              <a:rPr lang="en-US" sz="1400" b="0" dirty="0" smtClean="0"/>
            </a:br>
            <a:r>
              <a:rPr lang="en-US" sz="1400" b="0" dirty="0"/>
              <a:t/>
            </a:r>
            <a:br>
              <a:rPr lang="en-US" sz="1400" b="0" dirty="0"/>
            </a:br>
            <a:r>
              <a:rPr lang="en-US" sz="1400" b="0" dirty="0" smtClean="0"/>
              <a:t>- </a:t>
            </a:r>
            <a:r>
              <a:rPr lang="en-US" sz="1400" b="0" dirty="0"/>
              <a:t>To identify how customers of different ages use the </a:t>
            </a:r>
            <a:r>
              <a:rPr lang="en-US" sz="1400" b="0" dirty="0" smtClean="0"/>
              <a:t>cabs</a:t>
            </a:r>
            <a:br>
              <a:rPr lang="en-US" sz="1400" b="0" dirty="0" smtClean="0"/>
            </a:br>
            <a:r>
              <a:rPr lang="en-US" sz="1400" b="0" dirty="0"/>
              <a:t/>
            </a:r>
            <a:br>
              <a:rPr lang="en-US" sz="1400" b="0" dirty="0"/>
            </a:br>
            <a:r>
              <a:rPr lang="en-US" sz="1400" b="0" dirty="0" smtClean="0"/>
              <a:t>- </a:t>
            </a:r>
            <a:r>
              <a:rPr lang="en-US" sz="1400" b="0" dirty="0"/>
              <a:t>To find out which cab has the highest demand</a:t>
            </a:r>
          </a:p>
        </p:txBody>
      </p:sp>
      <p:sp>
        <p:nvSpPr>
          <p:cNvPr id="218" name="Google Shape;218;p40"/>
          <p:cNvSpPr txBox="1">
            <a:spLocks noGrp="1"/>
          </p:cNvSpPr>
          <p:nvPr>
            <p:ph type="subTitle" idx="1"/>
          </p:nvPr>
        </p:nvSpPr>
        <p:spPr>
          <a:xfrm>
            <a:off x="5139001" y="3323950"/>
            <a:ext cx="3285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19" name="Google Shape;219;p40"/>
          <p:cNvSpPr txBox="1">
            <a:spLocks noGrp="1"/>
          </p:cNvSpPr>
          <p:nvPr>
            <p:ph type="title" idx="2"/>
          </p:nvPr>
        </p:nvSpPr>
        <p:spPr>
          <a:xfrm>
            <a:off x="5138900" y="1106175"/>
            <a:ext cx="3285000" cy="6864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Objectives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subTitle" idx="1"/>
          </p:nvPr>
        </p:nvSpPr>
        <p:spPr>
          <a:xfrm>
            <a:off x="720000" y="1452575"/>
            <a:ext cx="4461600" cy="28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smtClean="0"/>
              <a:t>-    We </a:t>
            </a:r>
            <a:r>
              <a:rPr lang="en-US" dirty="0" smtClean="0"/>
              <a:t>used four datasets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Cab_Data.csv,</a:t>
            </a:r>
            <a:r>
              <a:rPr lang="en-US" dirty="0"/>
              <a:t> </a:t>
            </a:r>
            <a:r>
              <a:rPr lang="en-US" dirty="0" smtClean="0"/>
              <a:t>Customer_ID.csv,City.csv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Transaction_ID.csv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We merged the data and the result had 14 columns and 359392 rows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data has no missing data and no duplicates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We feature engineered the profit , age group, income group columns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understanding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7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1017725"/>
            <a:ext cx="4771840" cy="35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Profit margin per company</a:t>
            </a:r>
            <a:endParaRPr dirty="0"/>
          </a:p>
        </p:txBody>
      </p:sp>
      <p:sp>
        <p:nvSpPr>
          <p:cNvPr id="292" name="Google Shape;292;p47"/>
          <p:cNvSpPr txBox="1"/>
          <p:nvPr/>
        </p:nvSpPr>
        <p:spPr>
          <a:xfrm>
            <a:off x="6084600" y="1547700"/>
            <a:ext cx="2292300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latin typeface="Oxygen" panose="020B0604020202020204" charset="0"/>
              </a:rPr>
              <a:t>The yellow cab has a higher profit margin of 30 </a:t>
            </a:r>
            <a:r>
              <a:rPr lang="en-US" sz="1600" dirty="0" smtClean="0">
                <a:latin typeface="Oxygen" panose="020B0604020202020204" charset="0"/>
              </a:rPr>
              <a:t>percent</a:t>
            </a:r>
            <a:endParaRPr lang="en-US" sz="1600" dirty="0">
              <a:latin typeface="Oxygen" panose="020B0604020202020204" charset="0"/>
            </a:endParaRPr>
          </a:p>
        </p:txBody>
      </p:sp>
      <p:sp>
        <p:nvSpPr>
          <p:cNvPr id="293" name="Google Shape;293;p47"/>
          <p:cNvSpPr txBox="1"/>
          <p:nvPr/>
        </p:nvSpPr>
        <p:spPr>
          <a:xfrm>
            <a:off x="6084600" y="2822388"/>
            <a:ext cx="2292300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 smtClean="0">
                <a:latin typeface="Oxygen" panose="020B0604020202020204" charset="0"/>
              </a:rPr>
              <a:t>The </a:t>
            </a:r>
            <a:r>
              <a:rPr lang="en-US" sz="1600" dirty="0">
                <a:latin typeface="Oxygen" panose="020B0604020202020204" charset="0"/>
              </a:rPr>
              <a:t>pink cab has a profit margin of approximately 18 percent</a:t>
            </a:r>
            <a:endParaRPr sz="1600" dirty="0">
              <a:solidFill>
                <a:schemeClr val="dk2"/>
              </a:solidFill>
              <a:latin typeface="Oxygen" panose="020B0604020202020204" charset="0"/>
              <a:ea typeface="Oxygen"/>
              <a:cs typeface="Oxygen"/>
              <a:sym typeface="Oxygen"/>
            </a:endParaRPr>
          </a:p>
        </p:txBody>
      </p:sp>
      <p:sp>
        <p:nvSpPr>
          <p:cNvPr id="294" name="Google Shape;294;p47"/>
          <p:cNvSpPr txBox="1"/>
          <p:nvPr/>
        </p:nvSpPr>
        <p:spPr>
          <a:xfrm>
            <a:off x="1303663" y="4142875"/>
            <a:ext cx="3653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95" name="Google Shape;295;p47"/>
          <p:cNvSpPr/>
          <p:nvPr/>
        </p:nvSpPr>
        <p:spPr>
          <a:xfrm rot="10800000">
            <a:off x="5727392" y="1764604"/>
            <a:ext cx="270683" cy="270694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7"/>
          <p:cNvSpPr/>
          <p:nvPr/>
        </p:nvSpPr>
        <p:spPr>
          <a:xfrm rot="10800000">
            <a:off x="5727392" y="3054504"/>
            <a:ext cx="270683" cy="270694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6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1" y="544532"/>
            <a:ext cx="7704000" cy="3708969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62"/>
          <p:cNvSpPr txBox="1">
            <a:spLocks noGrp="1"/>
          </p:cNvSpPr>
          <p:nvPr>
            <p:ph type="subTitle" idx="1"/>
          </p:nvPr>
        </p:nvSpPr>
        <p:spPr>
          <a:xfrm>
            <a:off x="1574865" y="4253501"/>
            <a:ext cx="5627320" cy="1314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Most customers in both companies were young adults aroung the age of 20 to 40 years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1" y="1"/>
            <a:ext cx="7704000" cy="544530"/>
          </a:xfrm>
        </p:spPr>
        <p:txBody>
          <a:bodyPr/>
          <a:lstStyle/>
          <a:p>
            <a:r>
              <a:rPr lang="en-US" dirty="0" smtClean="0"/>
              <a:t>Customer preference based on age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7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1017725"/>
            <a:ext cx="4771840" cy="395496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Number of users per company</a:t>
            </a:r>
            <a:endParaRPr dirty="0"/>
          </a:p>
        </p:txBody>
      </p:sp>
      <p:sp>
        <p:nvSpPr>
          <p:cNvPr id="292" name="Google Shape;292;p47"/>
          <p:cNvSpPr txBox="1"/>
          <p:nvPr/>
        </p:nvSpPr>
        <p:spPr>
          <a:xfrm>
            <a:off x="6084600" y="1547700"/>
            <a:ext cx="2292300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latin typeface="Oxygen" panose="020B0604020202020204" charset="0"/>
              </a:rPr>
              <a:t>The yellow cab has a higher </a:t>
            </a:r>
            <a:r>
              <a:rPr lang="en-US" sz="1600" dirty="0" smtClean="0">
                <a:latin typeface="Oxygen" panose="020B0604020202020204" charset="0"/>
              </a:rPr>
              <a:t>number of users approximately 40,000</a:t>
            </a:r>
            <a:endParaRPr lang="en-US" sz="1600" dirty="0">
              <a:latin typeface="Oxygen" panose="020B0604020202020204" charset="0"/>
            </a:endParaRPr>
          </a:p>
        </p:txBody>
      </p:sp>
      <p:sp>
        <p:nvSpPr>
          <p:cNvPr id="293" name="Google Shape;293;p47"/>
          <p:cNvSpPr txBox="1"/>
          <p:nvPr/>
        </p:nvSpPr>
        <p:spPr>
          <a:xfrm>
            <a:off x="6084600" y="2822388"/>
            <a:ext cx="2292300" cy="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 smtClean="0">
                <a:latin typeface="Oxygen" panose="020B0604020202020204" charset="0"/>
              </a:rPr>
              <a:t>The </a:t>
            </a:r>
            <a:r>
              <a:rPr lang="en-US" sz="1600" dirty="0">
                <a:latin typeface="Oxygen" panose="020B0604020202020204" charset="0"/>
              </a:rPr>
              <a:t>pink cab has </a:t>
            </a:r>
            <a:r>
              <a:rPr lang="en-US" sz="1600" dirty="0" smtClean="0">
                <a:latin typeface="Oxygen" panose="020B0604020202020204" charset="0"/>
              </a:rPr>
              <a:t>the least customers approximately 32,500</a:t>
            </a:r>
            <a:endParaRPr sz="1600" dirty="0">
              <a:solidFill>
                <a:schemeClr val="dk2"/>
              </a:solidFill>
              <a:latin typeface="Oxygen" panose="020B0604020202020204" charset="0"/>
              <a:ea typeface="Oxygen"/>
              <a:cs typeface="Oxygen"/>
              <a:sym typeface="Oxygen"/>
            </a:endParaRPr>
          </a:p>
        </p:txBody>
      </p:sp>
      <p:sp>
        <p:nvSpPr>
          <p:cNvPr id="294" name="Google Shape;294;p47"/>
          <p:cNvSpPr txBox="1"/>
          <p:nvPr/>
        </p:nvSpPr>
        <p:spPr>
          <a:xfrm>
            <a:off x="1303663" y="4142875"/>
            <a:ext cx="3653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95" name="Google Shape;295;p47"/>
          <p:cNvSpPr/>
          <p:nvPr/>
        </p:nvSpPr>
        <p:spPr>
          <a:xfrm rot="10800000">
            <a:off x="5727392" y="1764604"/>
            <a:ext cx="270683" cy="270694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7"/>
          <p:cNvSpPr/>
          <p:nvPr/>
        </p:nvSpPr>
        <p:spPr>
          <a:xfrm rot="10800000">
            <a:off x="5727392" y="3054504"/>
            <a:ext cx="270683" cy="270694"/>
          </a:xfrm>
          <a:custGeom>
            <a:avLst/>
            <a:gdLst/>
            <a:ahLst/>
            <a:cxnLst/>
            <a:rect l="l" t="t" r="r" b="b"/>
            <a:pathLst>
              <a:path w="103710" h="103714" extrusionOk="0">
                <a:moveTo>
                  <a:pt x="51861" y="0"/>
                </a:moveTo>
                <a:lnTo>
                  <a:pt x="51192" y="13"/>
                </a:lnTo>
                <a:lnTo>
                  <a:pt x="50522" y="25"/>
                </a:lnTo>
                <a:lnTo>
                  <a:pt x="49852" y="38"/>
                </a:lnTo>
                <a:lnTo>
                  <a:pt x="49183" y="76"/>
                </a:lnTo>
                <a:lnTo>
                  <a:pt x="48526" y="114"/>
                </a:lnTo>
                <a:lnTo>
                  <a:pt x="47869" y="152"/>
                </a:lnTo>
                <a:lnTo>
                  <a:pt x="47212" y="215"/>
                </a:lnTo>
                <a:lnTo>
                  <a:pt x="46555" y="278"/>
                </a:lnTo>
                <a:lnTo>
                  <a:pt x="45898" y="341"/>
                </a:lnTo>
                <a:lnTo>
                  <a:pt x="45254" y="417"/>
                </a:lnTo>
                <a:lnTo>
                  <a:pt x="44610" y="505"/>
                </a:lnTo>
                <a:lnTo>
                  <a:pt x="43965" y="607"/>
                </a:lnTo>
                <a:lnTo>
                  <a:pt x="43321" y="708"/>
                </a:lnTo>
                <a:lnTo>
                  <a:pt x="42677" y="821"/>
                </a:lnTo>
                <a:lnTo>
                  <a:pt x="42045" y="935"/>
                </a:lnTo>
                <a:lnTo>
                  <a:pt x="41401" y="1061"/>
                </a:lnTo>
                <a:lnTo>
                  <a:pt x="40769" y="1188"/>
                </a:lnTo>
                <a:lnTo>
                  <a:pt x="40150" y="1339"/>
                </a:lnTo>
                <a:lnTo>
                  <a:pt x="39518" y="1478"/>
                </a:lnTo>
                <a:lnTo>
                  <a:pt x="38899" y="1642"/>
                </a:lnTo>
                <a:lnTo>
                  <a:pt x="38280" y="1807"/>
                </a:lnTo>
                <a:lnTo>
                  <a:pt x="37661" y="1971"/>
                </a:lnTo>
                <a:lnTo>
                  <a:pt x="37042" y="2148"/>
                </a:lnTo>
                <a:lnTo>
                  <a:pt x="36436" y="2337"/>
                </a:lnTo>
                <a:lnTo>
                  <a:pt x="35829" y="2527"/>
                </a:lnTo>
                <a:lnTo>
                  <a:pt x="35223" y="2729"/>
                </a:lnTo>
                <a:lnTo>
                  <a:pt x="34629" y="2931"/>
                </a:lnTo>
                <a:lnTo>
                  <a:pt x="34023" y="3146"/>
                </a:lnTo>
                <a:lnTo>
                  <a:pt x="33429" y="3373"/>
                </a:lnTo>
                <a:lnTo>
                  <a:pt x="32848" y="3600"/>
                </a:lnTo>
                <a:lnTo>
                  <a:pt x="32254" y="3840"/>
                </a:lnTo>
                <a:lnTo>
                  <a:pt x="31673" y="4080"/>
                </a:lnTo>
                <a:lnTo>
                  <a:pt x="31092" y="4333"/>
                </a:lnTo>
                <a:lnTo>
                  <a:pt x="30510" y="4586"/>
                </a:lnTo>
                <a:lnTo>
                  <a:pt x="29942" y="4851"/>
                </a:lnTo>
                <a:lnTo>
                  <a:pt x="29373" y="5116"/>
                </a:lnTo>
                <a:lnTo>
                  <a:pt x="28805" y="5394"/>
                </a:lnTo>
                <a:lnTo>
                  <a:pt x="28249" y="5672"/>
                </a:lnTo>
                <a:lnTo>
                  <a:pt x="27693" y="5963"/>
                </a:lnTo>
                <a:lnTo>
                  <a:pt x="27137" y="6266"/>
                </a:lnTo>
                <a:lnTo>
                  <a:pt x="26594" y="6569"/>
                </a:lnTo>
                <a:lnTo>
                  <a:pt x="26051" y="6872"/>
                </a:lnTo>
                <a:lnTo>
                  <a:pt x="24964" y="7517"/>
                </a:lnTo>
                <a:lnTo>
                  <a:pt x="23903" y="8173"/>
                </a:lnTo>
                <a:lnTo>
                  <a:pt x="22867" y="8856"/>
                </a:lnTo>
                <a:lnTo>
                  <a:pt x="21831" y="9576"/>
                </a:lnTo>
                <a:lnTo>
                  <a:pt x="20833" y="10308"/>
                </a:lnTo>
                <a:lnTo>
                  <a:pt x="19835" y="11066"/>
                </a:lnTo>
                <a:lnTo>
                  <a:pt x="18875" y="11850"/>
                </a:lnTo>
                <a:lnTo>
                  <a:pt x="17915" y="12645"/>
                </a:lnTo>
                <a:lnTo>
                  <a:pt x="16992" y="13479"/>
                </a:lnTo>
                <a:lnTo>
                  <a:pt x="16083" y="14326"/>
                </a:lnTo>
                <a:lnTo>
                  <a:pt x="15186" y="15197"/>
                </a:lnTo>
                <a:lnTo>
                  <a:pt x="14314" y="16081"/>
                </a:lnTo>
                <a:lnTo>
                  <a:pt x="13468" y="16991"/>
                </a:lnTo>
                <a:lnTo>
                  <a:pt x="12646" y="17926"/>
                </a:lnTo>
                <a:lnTo>
                  <a:pt x="11838" y="18873"/>
                </a:lnTo>
                <a:lnTo>
                  <a:pt x="11055" y="19846"/>
                </a:lnTo>
                <a:lnTo>
                  <a:pt x="10297" y="20831"/>
                </a:lnTo>
                <a:lnTo>
                  <a:pt x="9564" y="21842"/>
                </a:lnTo>
                <a:lnTo>
                  <a:pt x="8856" y="22865"/>
                </a:lnTo>
                <a:lnTo>
                  <a:pt x="8174" y="23914"/>
                </a:lnTo>
                <a:lnTo>
                  <a:pt x="7505" y="24975"/>
                </a:lnTo>
                <a:lnTo>
                  <a:pt x="6873" y="26049"/>
                </a:lnTo>
                <a:lnTo>
                  <a:pt x="6557" y="26592"/>
                </a:lnTo>
                <a:lnTo>
                  <a:pt x="6254" y="27148"/>
                </a:lnTo>
                <a:lnTo>
                  <a:pt x="5963" y="27691"/>
                </a:lnTo>
                <a:lnTo>
                  <a:pt x="5673" y="28247"/>
                </a:lnTo>
                <a:lnTo>
                  <a:pt x="5395" y="28815"/>
                </a:lnTo>
                <a:lnTo>
                  <a:pt x="5117" y="29384"/>
                </a:lnTo>
                <a:lnTo>
                  <a:pt x="4839" y="29952"/>
                </a:lnTo>
                <a:lnTo>
                  <a:pt x="4586" y="30521"/>
                </a:lnTo>
                <a:lnTo>
                  <a:pt x="4321" y="31102"/>
                </a:lnTo>
                <a:lnTo>
                  <a:pt x="4068" y="31670"/>
                </a:lnTo>
                <a:lnTo>
                  <a:pt x="3828" y="32264"/>
                </a:lnTo>
                <a:lnTo>
                  <a:pt x="3601" y="32845"/>
                </a:lnTo>
                <a:lnTo>
                  <a:pt x="3373" y="33439"/>
                </a:lnTo>
                <a:lnTo>
                  <a:pt x="3146" y="34032"/>
                </a:lnTo>
                <a:lnTo>
                  <a:pt x="2931" y="34626"/>
                </a:lnTo>
                <a:lnTo>
                  <a:pt x="2729" y="35233"/>
                </a:lnTo>
                <a:lnTo>
                  <a:pt x="2527" y="35826"/>
                </a:lnTo>
                <a:lnTo>
                  <a:pt x="2325" y="36445"/>
                </a:lnTo>
                <a:lnTo>
                  <a:pt x="2148" y="37052"/>
                </a:lnTo>
                <a:lnTo>
                  <a:pt x="1971" y="37658"/>
                </a:lnTo>
                <a:lnTo>
                  <a:pt x="1794" y="38277"/>
                </a:lnTo>
                <a:lnTo>
                  <a:pt x="1630" y="38896"/>
                </a:lnTo>
                <a:lnTo>
                  <a:pt x="1478" y="39528"/>
                </a:lnTo>
                <a:lnTo>
                  <a:pt x="1327" y="40147"/>
                </a:lnTo>
                <a:lnTo>
                  <a:pt x="1188" y="40778"/>
                </a:lnTo>
                <a:lnTo>
                  <a:pt x="1049" y="41410"/>
                </a:lnTo>
                <a:lnTo>
                  <a:pt x="922" y="42042"/>
                </a:lnTo>
                <a:lnTo>
                  <a:pt x="809" y="42686"/>
                </a:lnTo>
                <a:lnTo>
                  <a:pt x="695" y="43317"/>
                </a:lnTo>
                <a:lnTo>
                  <a:pt x="594" y="43962"/>
                </a:lnTo>
                <a:lnTo>
                  <a:pt x="506" y="44606"/>
                </a:lnTo>
                <a:lnTo>
                  <a:pt x="417" y="45250"/>
                </a:lnTo>
                <a:lnTo>
                  <a:pt x="341" y="45907"/>
                </a:lnTo>
                <a:lnTo>
                  <a:pt x="266" y="46564"/>
                </a:lnTo>
                <a:lnTo>
                  <a:pt x="202" y="47208"/>
                </a:lnTo>
                <a:lnTo>
                  <a:pt x="152" y="47865"/>
                </a:lnTo>
                <a:lnTo>
                  <a:pt x="101" y="48535"/>
                </a:lnTo>
                <a:lnTo>
                  <a:pt x="63" y="49192"/>
                </a:lnTo>
                <a:lnTo>
                  <a:pt x="38" y="49861"/>
                </a:lnTo>
                <a:lnTo>
                  <a:pt x="13" y="50518"/>
                </a:lnTo>
                <a:lnTo>
                  <a:pt x="0" y="51188"/>
                </a:lnTo>
                <a:lnTo>
                  <a:pt x="0" y="51857"/>
                </a:lnTo>
                <a:lnTo>
                  <a:pt x="0" y="52527"/>
                </a:lnTo>
                <a:lnTo>
                  <a:pt x="13" y="53196"/>
                </a:lnTo>
                <a:lnTo>
                  <a:pt x="38" y="53866"/>
                </a:lnTo>
                <a:lnTo>
                  <a:pt x="63" y="54523"/>
                </a:lnTo>
                <a:lnTo>
                  <a:pt x="101" y="55192"/>
                </a:lnTo>
                <a:lnTo>
                  <a:pt x="152" y="55849"/>
                </a:lnTo>
                <a:lnTo>
                  <a:pt x="202" y="56506"/>
                </a:lnTo>
                <a:lnTo>
                  <a:pt x="266" y="57163"/>
                </a:lnTo>
                <a:lnTo>
                  <a:pt x="341" y="57820"/>
                </a:lnTo>
                <a:lnTo>
                  <a:pt x="417" y="58464"/>
                </a:lnTo>
                <a:lnTo>
                  <a:pt x="506" y="59108"/>
                </a:lnTo>
                <a:lnTo>
                  <a:pt x="594" y="59752"/>
                </a:lnTo>
                <a:lnTo>
                  <a:pt x="695" y="60397"/>
                </a:lnTo>
                <a:lnTo>
                  <a:pt x="809" y="61041"/>
                </a:lnTo>
                <a:lnTo>
                  <a:pt x="922" y="61673"/>
                </a:lnTo>
                <a:lnTo>
                  <a:pt x="1049" y="62304"/>
                </a:lnTo>
                <a:lnTo>
                  <a:pt x="1188" y="62936"/>
                </a:lnTo>
                <a:lnTo>
                  <a:pt x="1327" y="63568"/>
                </a:lnTo>
                <a:lnTo>
                  <a:pt x="1478" y="64199"/>
                </a:lnTo>
                <a:lnTo>
                  <a:pt x="1630" y="64818"/>
                </a:lnTo>
                <a:lnTo>
                  <a:pt x="1794" y="65437"/>
                </a:lnTo>
                <a:lnTo>
                  <a:pt x="1971" y="66056"/>
                </a:lnTo>
                <a:lnTo>
                  <a:pt x="2148" y="66675"/>
                </a:lnTo>
                <a:lnTo>
                  <a:pt x="2325" y="67282"/>
                </a:lnTo>
                <a:lnTo>
                  <a:pt x="2527" y="67888"/>
                </a:lnTo>
                <a:lnTo>
                  <a:pt x="2729" y="68494"/>
                </a:lnTo>
                <a:lnTo>
                  <a:pt x="2931" y="69088"/>
                </a:lnTo>
                <a:lnTo>
                  <a:pt x="3146" y="69694"/>
                </a:lnTo>
                <a:lnTo>
                  <a:pt x="3373" y="70288"/>
                </a:lnTo>
                <a:lnTo>
                  <a:pt x="3601" y="70869"/>
                </a:lnTo>
                <a:lnTo>
                  <a:pt x="3828" y="71463"/>
                </a:lnTo>
                <a:lnTo>
                  <a:pt x="4068" y="72044"/>
                </a:lnTo>
                <a:lnTo>
                  <a:pt x="4321" y="72625"/>
                </a:lnTo>
                <a:lnTo>
                  <a:pt x="4586" y="73194"/>
                </a:lnTo>
                <a:lnTo>
                  <a:pt x="4839" y="73775"/>
                </a:lnTo>
                <a:lnTo>
                  <a:pt x="5117" y="74343"/>
                </a:lnTo>
                <a:lnTo>
                  <a:pt x="5395" y="74912"/>
                </a:lnTo>
                <a:lnTo>
                  <a:pt x="5673" y="75467"/>
                </a:lnTo>
                <a:lnTo>
                  <a:pt x="5963" y="76023"/>
                </a:lnTo>
                <a:lnTo>
                  <a:pt x="6254" y="76579"/>
                </a:lnTo>
                <a:lnTo>
                  <a:pt x="6557" y="77122"/>
                </a:lnTo>
                <a:lnTo>
                  <a:pt x="6873" y="77666"/>
                </a:lnTo>
                <a:lnTo>
                  <a:pt x="7189" y="78209"/>
                </a:lnTo>
                <a:lnTo>
                  <a:pt x="7505" y="78752"/>
                </a:lnTo>
                <a:lnTo>
                  <a:pt x="8174" y="79813"/>
                </a:lnTo>
                <a:lnTo>
                  <a:pt x="8856" y="80849"/>
                </a:lnTo>
                <a:lnTo>
                  <a:pt x="9564" y="81872"/>
                </a:lnTo>
                <a:lnTo>
                  <a:pt x="10297" y="82883"/>
                </a:lnTo>
                <a:lnTo>
                  <a:pt x="11055" y="83868"/>
                </a:lnTo>
                <a:lnTo>
                  <a:pt x="11838" y="84841"/>
                </a:lnTo>
                <a:lnTo>
                  <a:pt x="12646" y="85788"/>
                </a:lnTo>
                <a:lnTo>
                  <a:pt x="13468" y="86723"/>
                </a:lnTo>
                <a:lnTo>
                  <a:pt x="14314" y="87633"/>
                </a:lnTo>
                <a:lnTo>
                  <a:pt x="15186" y="88530"/>
                </a:lnTo>
                <a:lnTo>
                  <a:pt x="16083" y="89401"/>
                </a:lnTo>
                <a:lnTo>
                  <a:pt x="16992" y="90248"/>
                </a:lnTo>
                <a:lnTo>
                  <a:pt x="17915" y="91069"/>
                </a:lnTo>
                <a:lnTo>
                  <a:pt x="18875" y="91877"/>
                </a:lnTo>
                <a:lnTo>
                  <a:pt x="19835" y="92660"/>
                </a:lnTo>
                <a:lnTo>
                  <a:pt x="20833" y="93418"/>
                </a:lnTo>
                <a:lnTo>
                  <a:pt x="21831" y="94151"/>
                </a:lnTo>
                <a:lnTo>
                  <a:pt x="22867" y="94859"/>
                </a:lnTo>
                <a:lnTo>
                  <a:pt x="23903" y="95541"/>
                </a:lnTo>
                <a:lnTo>
                  <a:pt x="24964" y="96210"/>
                </a:lnTo>
                <a:lnTo>
                  <a:pt x="26051" y="96842"/>
                </a:lnTo>
                <a:lnTo>
                  <a:pt x="26594" y="97158"/>
                </a:lnTo>
                <a:lnTo>
                  <a:pt x="27137" y="97461"/>
                </a:lnTo>
                <a:lnTo>
                  <a:pt x="27693" y="97751"/>
                </a:lnTo>
                <a:lnTo>
                  <a:pt x="28249" y="98042"/>
                </a:lnTo>
                <a:lnTo>
                  <a:pt x="28805" y="98320"/>
                </a:lnTo>
                <a:lnTo>
                  <a:pt x="29373" y="98598"/>
                </a:lnTo>
                <a:lnTo>
                  <a:pt x="29942" y="98876"/>
                </a:lnTo>
                <a:lnTo>
                  <a:pt x="30510" y="99128"/>
                </a:lnTo>
                <a:lnTo>
                  <a:pt x="31092" y="99394"/>
                </a:lnTo>
                <a:lnTo>
                  <a:pt x="31673" y="99634"/>
                </a:lnTo>
                <a:lnTo>
                  <a:pt x="32254" y="99886"/>
                </a:lnTo>
                <a:lnTo>
                  <a:pt x="32848" y="100114"/>
                </a:lnTo>
                <a:lnTo>
                  <a:pt x="33429" y="100341"/>
                </a:lnTo>
                <a:lnTo>
                  <a:pt x="34023" y="100568"/>
                </a:lnTo>
                <a:lnTo>
                  <a:pt x="34629" y="100783"/>
                </a:lnTo>
                <a:lnTo>
                  <a:pt x="35223" y="100985"/>
                </a:lnTo>
                <a:lnTo>
                  <a:pt x="35829" y="101187"/>
                </a:lnTo>
                <a:lnTo>
                  <a:pt x="36436" y="101377"/>
                </a:lnTo>
                <a:lnTo>
                  <a:pt x="37042" y="101566"/>
                </a:lnTo>
                <a:lnTo>
                  <a:pt x="37661" y="101743"/>
                </a:lnTo>
                <a:lnTo>
                  <a:pt x="38280" y="101920"/>
                </a:lnTo>
                <a:lnTo>
                  <a:pt x="38899" y="102084"/>
                </a:lnTo>
                <a:lnTo>
                  <a:pt x="39518" y="102236"/>
                </a:lnTo>
                <a:lnTo>
                  <a:pt x="40150" y="102388"/>
                </a:lnTo>
                <a:lnTo>
                  <a:pt x="40769" y="102527"/>
                </a:lnTo>
                <a:lnTo>
                  <a:pt x="41401" y="102665"/>
                </a:lnTo>
                <a:lnTo>
                  <a:pt x="42045" y="102792"/>
                </a:lnTo>
                <a:lnTo>
                  <a:pt x="42677" y="102906"/>
                </a:lnTo>
                <a:lnTo>
                  <a:pt x="43321" y="103019"/>
                </a:lnTo>
                <a:lnTo>
                  <a:pt x="43965" y="103120"/>
                </a:lnTo>
                <a:lnTo>
                  <a:pt x="44610" y="103209"/>
                </a:lnTo>
                <a:lnTo>
                  <a:pt x="45254" y="103297"/>
                </a:lnTo>
                <a:lnTo>
                  <a:pt x="45898" y="103373"/>
                </a:lnTo>
                <a:lnTo>
                  <a:pt x="46555" y="103449"/>
                </a:lnTo>
                <a:lnTo>
                  <a:pt x="47212" y="103512"/>
                </a:lnTo>
                <a:lnTo>
                  <a:pt x="47869" y="103562"/>
                </a:lnTo>
                <a:lnTo>
                  <a:pt x="48526" y="103613"/>
                </a:lnTo>
                <a:lnTo>
                  <a:pt x="49183" y="103651"/>
                </a:lnTo>
                <a:lnTo>
                  <a:pt x="49852" y="103676"/>
                </a:lnTo>
                <a:lnTo>
                  <a:pt x="50522" y="103701"/>
                </a:lnTo>
                <a:lnTo>
                  <a:pt x="51192" y="103714"/>
                </a:lnTo>
                <a:lnTo>
                  <a:pt x="52531" y="103714"/>
                </a:lnTo>
                <a:lnTo>
                  <a:pt x="53200" y="103701"/>
                </a:lnTo>
                <a:lnTo>
                  <a:pt x="53857" y="103676"/>
                </a:lnTo>
                <a:lnTo>
                  <a:pt x="54527" y="103651"/>
                </a:lnTo>
                <a:lnTo>
                  <a:pt x="55184" y="103613"/>
                </a:lnTo>
                <a:lnTo>
                  <a:pt x="55853" y="103562"/>
                </a:lnTo>
                <a:lnTo>
                  <a:pt x="56510" y="103512"/>
                </a:lnTo>
                <a:lnTo>
                  <a:pt x="57155" y="103449"/>
                </a:lnTo>
                <a:lnTo>
                  <a:pt x="57812" y="103373"/>
                </a:lnTo>
                <a:lnTo>
                  <a:pt x="58456" y="103297"/>
                </a:lnTo>
                <a:lnTo>
                  <a:pt x="59113" y="103209"/>
                </a:lnTo>
                <a:lnTo>
                  <a:pt x="59757" y="103120"/>
                </a:lnTo>
                <a:lnTo>
                  <a:pt x="60402" y="103019"/>
                </a:lnTo>
                <a:lnTo>
                  <a:pt x="61033" y="102906"/>
                </a:lnTo>
                <a:lnTo>
                  <a:pt x="61678" y="102792"/>
                </a:lnTo>
                <a:lnTo>
                  <a:pt x="62309" y="102665"/>
                </a:lnTo>
                <a:lnTo>
                  <a:pt x="62941" y="102527"/>
                </a:lnTo>
                <a:lnTo>
                  <a:pt x="63573" y="102388"/>
                </a:lnTo>
                <a:lnTo>
                  <a:pt x="64192" y="102236"/>
                </a:lnTo>
                <a:lnTo>
                  <a:pt x="64823" y="102084"/>
                </a:lnTo>
                <a:lnTo>
                  <a:pt x="65442" y="101920"/>
                </a:lnTo>
                <a:lnTo>
                  <a:pt x="66049" y="101743"/>
                </a:lnTo>
                <a:lnTo>
                  <a:pt x="66668" y="101566"/>
                </a:lnTo>
                <a:lnTo>
                  <a:pt x="67274" y="101377"/>
                </a:lnTo>
                <a:lnTo>
                  <a:pt x="67881" y="101187"/>
                </a:lnTo>
                <a:lnTo>
                  <a:pt x="68487" y="100985"/>
                </a:lnTo>
                <a:lnTo>
                  <a:pt x="69094" y="100783"/>
                </a:lnTo>
                <a:lnTo>
                  <a:pt x="69687" y="100568"/>
                </a:lnTo>
                <a:lnTo>
                  <a:pt x="70281" y="100341"/>
                </a:lnTo>
                <a:lnTo>
                  <a:pt x="70875" y="100114"/>
                </a:lnTo>
                <a:lnTo>
                  <a:pt x="71456" y="99886"/>
                </a:lnTo>
                <a:lnTo>
                  <a:pt x="72037" y="99634"/>
                </a:lnTo>
                <a:lnTo>
                  <a:pt x="72618" y="99394"/>
                </a:lnTo>
                <a:lnTo>
                  <a:pt x="73199" y="99128"/>
                </a:lnTo>
                <a:lnTo>
                  <a:pt x="73768" y="98876"/>
                </a:lnTo>
                <a:lnTo>
                  <a:pt x="74336" y="98598"/>
                </a:lnTo>
                <a:lnTo>
                  <a:pt x="74905" y="98320"/>
                </a:lnTo>
                <a:lnTo>
                  <a:pt x="75461" y="98042"/>
                </a:lnTo>
                <a:lnTo>
                  <a:pt x="76029" y="97751"/>
                </a:lnTo>
                <a:lnTo>
                  <a:pt x="76573" y="97461"/>
                </a:lnTo>
                <a:lnTo>
                  <a:pt x="77129" y="97158"/>
                </a:lnTo>
                <a:lnTo>
                  <a:pt x="77672" y="96842"/>
                </a:lnTo>
                <a:lnTo>
                  <a:pt x="78746" y="96210"/>
                </a:lnTo>
                <a:lnTo>
                  <a:pt x="79807" y="95541"/>
                </a:lnTo>
                <a:lnTo>
                  <a:pt x="80855" y="94859"/>
                </a:lnTo>
                <a:lnTo>
                  <a:pt x="81879" y="94151"/>
                </a:lnTo>
                <a:lnTo>
                  <a:pt x="82889" y="93418"/>
                </a:lnTo>
                <a:lnTo>
                  <a:pt x="83875" y="92660"/>
                </a:lnTo>
                <a:lnTo>
                  <a:pt x="84848" y="91877"/>
                </a:lnTo>
                <a:lnTo>
                  <a:pt x="85795" y="91069"/>
                </a:lnTo>
                <a:lnTo>
                  <a:pt x="86730" y="90248"/>
                </a:lnTo>
                <a:lnTo>
                  <a:pt x="87640" y="89401"/>
                </a:lnTo>
                <a:lnTo>
                  <a:pt x="88524" y="88530"/>
                </a:lnTo>
                <a:lnTo>
                  <a:pt x="89396" y="87633"/>
                </a:lnTo>
                <a:lnTo>
                  <a:pt x="90242" y="86723"/>
                </a:lnTo>
                <a:lnTo>
                  <a:pt x="91076" y="85788"/>
                </a:lnTo>
                <a:lnTo>
                  <a:pt x="91872" y="84841"/>
                </a:lnTo>
                <a:lnTo>
                  <a:pt x="92655" y="83868"/>
                </a:lnTo>
                <a:lnTo>
                  <a:pt x="93413" y="82883"/>
                </a:lnTo>
                <a:lnTo>
                  <a:pt x="94146" y="81872"/>
                </a:lnTo>
                <a:lnTo>
                  <a:pt x="94853" y="80849"/>
                </a:lnTo>
                <a:lnTo>
                  <a:pt x="95548" y="79813"/>
                </a:lnTo>
                <a:lnTo>
                  <a:pt x="96205" y="78752"/>
                </a:lnTo>
                <a:lnTo>
                  <a:pt x="96850" y="77666"/>
                </a:lnTo>
                <a:lnTo>
                  <a:pt x="97153" y="77122"/>
                </a:lnTo>
                <a:lnTo>
                  <a:pt x="97456" y="76579"/>
                </a:lnTo>
                <a:lnTo>
                  <a:pt x="97759" y="76023"/>
                </a:lnTo>
                <a:lnTo>
                  <a:pt x="98037" y="75467"/>
                </a:lnTo>
                <a:lnTo>
                  <a:pt x="98328" y="74912"/>
                </a:lnTo>
                <a:lnTo>
                  <a:pt x="98606" y="74343"/>
                </a:lnTo>
                <a:lnTo>
                  <a:pt x="98871" y="73775"/>
                </a:lnTo>
                <a:lnTo>
                  <a:pt x="99136" y="73194"/>
                </a:lnTo>
                <a:lnTo>
                  <a:pt x="99389" y="72625"/>
                </a:lnTo>
                <a:lnTo>
                  <a:pt x="99642" y="72044"/>
                </a:lnTo>
                <a:lnTo>
                  <a:pt x="99882" y="71463"/>
                </a:lnTo>
                <a:lnTo>
                  <a:pt x="100122" y="70869"/>
                </a:lnTo>
                <a:lnTo>
                  <a:pt x="100349" y="70288"/>
                </a:lnTo>
                <a:lnTo>
                  <a:pt x="100564" y="69694"/>
                </a:lnTo>
                <a:lnTo>
                  <a:pt x="100779" y="69088"/>
                </a:lnTo>
                <a:lnTo>
                  <a:pt x="100993" y="68494"/>
                </a:lnTo>
                <a:lnTo>
                  <a:pt x="101196" y="67888"/>
                </a:lnTo>
                <a:lnTo>
                  <a:pt x="101385" y="67282"/>
                </a:lnTo>
                <a:lnTo>
                  <a:pt x="101575" y="66675"/>
                </a:lnTo>
                <a:lnTo>
                  <a:pt x="101751" y="66056"/>
                </a:lnTo>
                <a:lnTo>
                  <a:pt x="101916" y="65437"/>
                </a:lnTo>
                <a:lnTo>
                  <a:pt x="102080" y="64818"/>
                </a:lnTo>
                <a:lnTo>
                  <a:pt x="102244" y="64199"/>
                </a:lnTo>
                <a:lnTo>
                  <a:pt x="102383" y="63568"/>
                </a:lnTo>
                <a:lnTo>
                  <a:pt x="102535" y="62936"/>
                </a:lnTo>
                <a:lnTo>
                  <a:pt x="102661" y="62304"/>
                </a:lnTo>
                <a:lnTo>
                  <a:pt x="102787" y="61673"/>
                </a:lnTo>
                <a:lnTo>
                  <a:pt x="102901" y="61041"/>
                </a:lnTo>
                <a:lnTo>
                  <a:pt x="103015" y="60397"/>
                </a:lnTo>
                <a:lnTo>
                  <a:pt x="103116" y="59752"/>
                </a:lnTo>
                <a:lnTo>
                  <a:pt x="103217" y="59108"/>
                </a:lnTo>
                <a:lnTo>
                  <a:pt x="103305" y="58464"/>
                </a:lnTo>
                <a:lnTo>
                  <a:pt x="103381" y="57820"/>
                </a:lnTo>
                <a:lnTo>
                  <a:pt x="103444" y="57163"/>
                </a:lnTo>
                <a:lnTo>
                  <a:pt x="103508" y="56506"/>
                </a:lnTo>
                <a:lnTo>
                  <a:pt x="103571" y="55849"/>
                </a:lnTo>
                <a:lnTo>
                  <a:pt x="103609" y="55192"/>
                </a:lnTo>
                <a:lnTo>
                  <a:pt x="103646" y="54523"/>
                </a:lnTo>
                <a:lnTo>
                  <a:pt x="103672" y="53866"/>
                </a:lnTo>
                <a:lnTo>
                  <a:pt x="103697" y="53196"/>
                </a:lnTo>
                <a:lnTo>
                  <a:pt x="103710" y="52527"/>
                </a:lnTo>
                <a:lnTo>
                  <a:pt x="103710" y="51857"/>
                </a:lnTo>
                <a:lnTo>
                  <a:pt x="103710" y="51188"/>
                </a:lnTo>
                <a:lnTo>
                  <a:pt x="103697" y="50518"/>
                </a:lnTo>
                <a:lnTo>
                  <a:pt x="103672" y="49861"/>
                </a:lnTo>
                <a:lnTo>
                  <a:pt x="103646" y="49192"/>
                </a:lnTo>
                <a:lnTo>
                  <a:pt x="103609" y="48535"/>
                </a:lnTo>
                <a:lnTo>
                  <a:pt x="103571" y="47865"/>
                </a:lnTo>
                <a:lnTo>
                  <a:pt x="103508" y="47208"/>
                </a:lnTo>
                <a:lnTo>
                  <a:pt x="103444" y="46564"/>
                </a:lnTo>
                <a:lnTo>
                  <a:pt x="103381" y="45907"/>
                </a:lnTo>
                <a:lnTo>
                  <a:pt x="103305" y="45250"/>
                </a:lnTo>
                <a:lnTo>
                  <a:pt x="103217" y="44606"/>
                </a:lnTo>
                <a:lnTo>
                  <a:pt x="103116" y="43962"/>
                </a:lnTo>
                <a:lnTo>
                  <a:pt x="103015" y="43317"/>
                </a:lnTo>
                <a:lnTo>
                  <a:pt x="102901" y="42686"/>
                </a:lnTo>
                <a:lnTo>
                  <a:pt x="102787" y="42042"/>
                </a:lnTo>
                <a:lnTo>
                  <a:pt x="102661" y="41410"/>
                </a:lnTo>
                <a:lnTo>
                  <a:pt x="102535" y="40778"/>
                </a:lnTo>
                <a:lnTo>
                  <a:pt x="102383" y="40147"/>
                </a:lnTo>
                <a:lnTo>
                  <a:pt x="102244" y="39528"/>
                </a:lnTo>
                <a:lnTo>
                  <a:pt x="102080" y="38896"/>
                </a:lnTo>
                <a:lnTo>
                  <a:pt x="101916" y="38277"/>
                </a:lnTo>
                <a:lnTo>
                  <a:pt x="101751" y="37658"/>
                </a:lnTo>
                <a:lnTo>
                  <a:pt x="101575" y="37052"/>
                </a:lnTo>
                <a:lnTo>
                  <a:pt x="101385" y="36445"/>
                </a:lnTo>
                <a:lnTo>
                  <a:pt x="101196" y="35826"/>
                </a:lnTo>
                <a:lnTo>
                  <a:pt x="100993" y="35233"/>
                </a:lnTo>
                <a:lnTo>
                  <a:pt x="100779" y="34626"/>
                </a:lnTo>
                <a:lnTo>
                  <a:pt x="100564" y="34032"/>
                </a:lnTo>
                <a:lnTo>
                  <a:pt x="100349" y="33439"/>
                </a:lnTo>
                <a:lnTo>
                  <a:pt x="100122" y="32845"/>
                </a:lnTo>
                <a:lnTo>
                  <a:pt x="99882" y="32264"/>
                </a:lnTo>
                <a:lnTo>
                  <a:pt x="99642" y="31670"/>
                </a:lnTo>
                <a:lnTo>
                  <a:pt x="99389" y="31102"/>
                </a:lnTo>
                <a:lnTo>
                  <a:pt x="99136" y="30521"/>
                </a:lnTo>
                <a:lnTo>
                  <a:pt x="98871" y="29952"/>
                </a:lnTo>
                <a:lnTo>
                  <a:pt x="98606" y="29384"/>
                </a:lnTo>
                <a:lnTo>
                  <a:pt x="98328" y="28815"/>
                </a:lnTo>
                <a:lnTo>
                  <a:pt x="98037" y="28247"/>
                </a:lnTo>
                <a:lnTo>
                  <a:pt x="97759" y="27691"/>
                </a:lnTo>
                <a:lnTo>
                  <a:pt x="97456" y="27148"/>
                </a:lnTo>
                <a:lnTo>
                  <a:pt x="97153" y="26592"/>
                </a:lnTo>
                <a:lnTo>
                  <a:pt x="96850" y="26049"/>
                </a:lnTo>
                <a:lnTo>
                  <a:pt x="96205" y="24975"/>
                </a:lnTo>
                <a:lnTo>
                  <a:pt x="95548" y="23914"/>
                </a:lnTo>
                <a:lnTo>
                  <a:pt x="94853" y="22865"/>
                </a:lnTo>
                <a:lnTo>
                  <a:pt x="94146" y="21842"/>
                </a:lnTo>
                <a:lnTo>
                  <a:pt x="93413" y="20831"/>
                </a:lnTo>
                <a:lnTo>
                  <a:pt x="92655" y="19846"/>
                </a:lnTo>
                <a:lnTo>
                  <a:pt x="91872" y="18873"/>
                </a:lnTo>
                <a:lnTo>
                  <a:pt x="91076" y="17926"/>
                </a:lnTo>
                <a:lnTo>
                  <a:pt x="90242" y="16991"/>
                </a:lnTo>
                <a:lnTo>
                  <a:pt x="89396" y="16081"/>
                </a:lnTo>
                <a:lnTo>
                  <a:pt x="88524" y="15197"/>
                </a:lnTo>
                <a:lnTo>
                  <a:pt x="87640" y="14326"/>
                </a:lnTo>
                <a:lnTo>
                  <a:pt x="86730" y="13479"/>
                </a:lnTo>
                <a:lnTo>
                  <a:pt x="85795" y="12645"/>
                </a:lnTo>
                <a:lnTo>
                  <a:pt x="84848" y="11850"/>
                </a:lnTo>
                <a:lnTo>
                  <a:pt x="83875" y="11066"/>
                </a:lnTo>
                <a:lnTo>
                  <a:pt x="82889" y="10308"/>
                </a:lnTo>
                <a:lnTo>
                  <a:pt x="81879" y="9576"/>
                </a:lnTo>
                <a:lnTo>
                  <a:pt x="80855" y="8856"/>
                </a:lnTo>
                <a:lnTo>
                  <a:pt x="79807" y="8173"/>
                </a:lnTo>
                <a:lnTo>
                  <a:pt x="78746" y="7517"/>
                </a:lnTo>
                <a:lnTo>
                  <a:pt x="77672" y="6872"/>
                </a:lnTo>
                <a:lnTo>
                  <a:pt x="77129" y="6569"/>
                </a:lnTo>
                <a:lnTo>
                  <a:pt x="76573" y="6266"/>
                </a:lnTo>
                <a:lnTo>
                  <a:pt x="76029" y="5963"/>
                </a:lnTo>
                <a:lnTo>
                  <a:pt x="75461" y="5672"/>
                </a:lnTo>
                <a:lnTo>
                  <a:pt x="74905" y="5394"/>
                </a:lnTo>
                <a:lnTo>
                  <a:pt x="74336" y="5116"/>
                </a:lnTo>
                <a:lnTo>
                  <a:pt x="73768" y="4851"/>
                </a:lnTo>
                <a:lnTo>
                  <a:pt x="73199" y="4586"/>
                </a:lnTo>
                <a:lnTo>
                  <a:pt x="72618" y="4333"/>
                </a:lnTo>
                <a:lnTo>
                  <a:pt x="72037" y="4080"/>
                </a:lnTo>
                <a:lnTo>
                  <a:pt x="71456" y="3840"/>
                </a:lnTo>
                <a:lnTo>
                  <a:pt x="70875" y="3600"/>
                </a:lnTo>
                <a:lnTo>
                  <a:pt x="70281" y="3373"/>
                </a:lnTo>
                <a:lnTo>
                  <a:pt x="69687" y="3146"/>
                </a:lnTo>
                <a:lnTo>
                  <a:pt x="69094" y="2931"/>
                </a:lnTo>
                <a:lnTo>
                  <a:pt x="68487" y="2729"/>
                </a:lnTo>
                <a:lnTo>
                  <a:pt x="67881" y="2527"/>
                </a:lnTo>
                <a:lnTo>
                  <a:pt x="67274" y="2337"/>
                </a:lnTo>
                <a:lnTo>
                  <a:pt x="66668" y="2148"/>
                </a:lnTo>
                <a:lnTo>
                  <a:pt x="66049" y="1971"/>
                </a:lnTo>
                <a:lnTo>
                  <a:pt x="65442" y="1807"/>
                </a:lnTo>
                <a:lnTo>
                  <a:pt x="64823" y="1642"/>
                </a:lnTo>
                <a:lnTo>
                  <a:pt x="64192" y="1478"/>
                </a:lnTo>
                <a:lnTo>
                  <a:pt x="63573" y="1339"/>
                </a:lnTo>
                <a:lnTo>
                  <a:pt x="62941" y="1188"/>
                </a:lnTo>
                <a:lnTo>
                  <a:pt x="62309" y="1061"/>
                </a:lnTo>
                <a:lnTo>
                  <a:pt x="61678" y="935"/>
                </a:lnTo>
                <a:lnTo>
                  <a:pt x="61033" y="821"/>
                </a:lnTo>
                <a:lnTo>
                  <a:pt x="60402" y="708"/>
                </a:lnTo>
                <a:lnTo>
                  <a:pt x="59757" y="607"/>
                </a:lnTo>
                <a:lnTo>
                  <a:pt x="59113" y="505"/>
                </a:lnTo>
                <a:lnTo>
                  <a:pt x="58456" y="417"/>
                </a:lnTo>
                <a:lnTo>
                  <a:pt x="57812" y="341"/>
                </a:lnTo>
                <a:lnTo>
                  <a:pt x="57155" y="278"/>
                </a:lnTo>
                <a:lnTo>
                  <a:pt x="56510" y="215"/>
                </a:lnTo>
                <a:lnTo>
                  <a:pt x="55853" y="152"/>
                </a:lnTo>
                <a:lnTo>
                  <a:pt x="55184" y="114"/>
                </a:lnTo>
                <a:lnTo>
                  <a:pt x="54527" y="76"/>
                </a:lnTo>
                <a:lnTo>
                  <a:pt x="53857" y="38"/>
                </a:lnTo>
                <a:lnTo>
                  <a:pt x="53200" y="25"/>
                </a:lnTo>
                <a:lnTo>
                  <a:pt x="52531" y="13"/>
                </a:lnTo>
                <a:lnTo>
                  <a:pt x="51861" y="0"/>
                </a:ln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98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6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09" y="544532"/>
            <a:ext cx="8280970" cy="3708969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62"/>
          <p:cNvSpPr txBox="1">
            <a:spLocks noGrp="1"/>
          </p:cNvSpPr>
          <p:nvPr>
            <p:ph type="subTitle" idx="1"/>
          </p:nvPr>
        </p:nvSpPr>
        <p:spPr>
          <a:xfrm>
            <a:off x="720000" y="4253501"/>
            <a:ext cx="7540421" cy="1314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The yellow cab has greater reach than the pink cab in the 15 cities </a:t>
            </a:r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pink cab has greater market  reach than yellow cab </a:t>
            </a:r>
            <a:r>
              <a:rPr lang="en-US" sz="1400" dirty="0" smtClean="0"/>
              <a:t>in only four cities</a:t>
            </a:r>
            <a:endParaRPr lang="en-US" sz="1400" dirty="0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1" y="1"/>
            <a:ext cx="7704000" cy="544530"/>
          </a:xfrm>
        </p:spPr>
        <p:txBody>
          <a:bodyPr/>
          <a:lstStyle/>
          <a:p>
            <a:r>
              <a:rPr lang="en-US" dirty="0" smtClean="0"/>
              <a:t>Customer preference based on 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319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360</Words>
  <Application>Microsoft Office PowerPoint</Application>
  <PresentationFormat>On-screen Show (16:9)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Maven Pro</vt:lpstr>
      <vt:lpstr>Bebas Neue</vt:lpstr>
      <vt:lpstr>Poiret One</vt:lpstr>
      <vt:lpstr>Oxygen</vt:lpstr>
      <vt:lpstr>Arial</vt:lpstr>
      <vt:lpstr>Oxygen Light</vt:lpstr>
      <vt:lpstr>Minimalist Aesthetic Slideshow by Slidesgo</vt:lpstr>
      <vt:lpstr>Cab Investment   analysis</vt:lpstr>
      <vt:lpstr>Overview</vt:lpstr>
      <vt:lpstr>Problem Statement</vt:lpstr>
      <vt:lpstr>- Identify which company has a higher profit margin  - Which city has the highest demand   - To identify how customers of different ages use the cabs  - To find out which cab has the highest demand</vt:lpstr>
      <vt:lpstr>Data understanding</vt:lpstr>
      <vt:lpstr>Profit margin per company</vt:lpstr>
      <vt:lpstr>Customer preference based on age</vt:lpstr>
      <vt:lpstr>Number of users per company</vt:lpstr>
      <vt:lpstr>Customer preference based on age</vt:lpstr>
      <vt:lpstr>Conclusion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 Investment   analysis</dc:title>
  <cp:lastModifiedBy>Windows User</cp:lastModifiedBy>
  <cp:revision>11</cp:revision>
  <dcterms:modified xsi:type="dcterms:W3CDTF">2023-05-08T12:39:56Z</dcterms:modified>
</cp:coreProperties>
</file>