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76804-FF5B-4B94-81D5-F83D917A936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1A610-0E0B-4DA0-B904-4848C4B7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6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942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231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947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cf7a3c503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cf7a3c503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812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60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45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26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260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7a9a8b46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7a9a8b46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6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878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07aaa41fe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07aaa41fe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30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741C-DAA4-4B9E-86A1-CAC6D82097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7D2D-2CB2-4C54-BB5D-7969F5C3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1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741C-DAA4-4B9E-86A1-CAC6D82097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7D2D-2CB2-4C54-BB5D-7969F5C3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8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741C-DAA4-4B9E-86A1-CAC6D82097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7D2D-2CB2-4C54-BB5D-7969F5C3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27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47293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19400" y="3155029"/>
            <a:ext cx="4953200" cy="10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55200" y="41022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10598567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50500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20838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9179867" y="-151467"/>
            <a:ext cx="3420800" cy="1741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6774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18633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718633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257567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257567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9247667" y="5241767"/>
            <a:ext cx="3399200" cy="180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20253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87331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996667" y="1910733"/>
            <a:ext cx="245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996667" y="2386733"/>
            <a:ext cx="6880400" cy="3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72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22370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496667" y="1430667"/>
            <a:ext cx="9198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9457667" y="5246767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560600" y="-162133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3575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946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7900600" y="3730000"/>
            <a:ext cx="4504000" cy="32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1455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741C-DAA4-4B9E-86A1-CAC6D82097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7D2D-2CB2-4C54-BB5D-7969F5C3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06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950967" y="589236"/>
            <a:ext cx="4742800" cy="1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8193300" y="4138300"/>
            <a:ext cx="4157600" cy="293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82943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17"/>
            <a:ext cx="102900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019100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47815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192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6668000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206933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668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207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31028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9600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9768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960000" y="2774932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45384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55552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45384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81168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91336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81168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9600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9768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9600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45384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55552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45384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81168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91336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81168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3109867" y="593367"/>
            <a:ext cx="59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16104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214000" y="374433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74049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33200" y="3761684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933200" y="2234536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80670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35312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309400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73979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659800" y="1977100"/>
            <a:ext cx="68724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3066000" y="3962867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88354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990467" y="2066500"/>
            <a:ext cx="60600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990467" y="4052284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1731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741C-DAA4-4B9E-86A1-CAC6D82097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7D2D-2CB2-4C54-BB5D-7969F5C3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083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2237233" y="3349071"/>
            <a:ext cx="4953200" cy="107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4989233" y="197959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108833" y="43253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400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400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50500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10544967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136546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9609800" y="-204233"/>
            <a:ext cx="2827200" cy="169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603872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2854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2503300" y="593367"/>
            <a:ext cx="71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4302277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4302277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958811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958811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4302277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43022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958811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9588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426446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397200" y="4010333"/>
            <a:ext cx="38440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90853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33"/>
            <a:ext cx="81604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950967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341424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6608133" y="3289833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6608133" y="1869767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6608133" y="4155033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79467" y="3203267"/>
            <a:ext cx="4192400" cy="3719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018455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831800" y="1259000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3059800" y="1462200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5831800" y="2124200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79422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391633" y="1230089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391633" y="4481251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7096867" y="-107500"/>
            <a:ext cx="5340000" cy="26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88030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7081233" y="1283420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7081233" y="4534580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362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741C-DAA4-4B9E-86A1-CAC6D82097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7D2D-2CB2-4C54-BB5D-7969F5C3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363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4678667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46787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12707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1270833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80865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80865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97766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4678667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46787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12707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1270833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80865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80865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46787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1270833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80865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7782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Title and six columns 1 -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45520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47522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9409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11411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8163100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8363300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94413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746484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946684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6357517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6557717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670284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954967" y="1430667"/>
            <a:ext cx="7520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76560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65558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6745200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25482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737733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65558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67452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25482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7376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6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702407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4762567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4762567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451200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451200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8073933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8073933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3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317441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3706800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7075533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7075533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801667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801667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7075533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70755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801667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8017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801667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7075533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8017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70755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412410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4957767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4823567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770700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636568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8144733" y="4392265"/>
            <a:ext cx="21908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8010733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2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084675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63335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6333579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30752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3075283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63335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6333579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30752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3075283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7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61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741C-DAA4-4B9E-86A1-CAC6D82097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7D2D-2CB2-4C54-BB5D-7969F5C3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215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971667" y="1483829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971683" y="2020199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971667" y="271518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971683" y="326021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971667" y="3996300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971683" y="4541332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53189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3457233" y="9528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3153312" y="17952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3457233" y="27507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3153312" y="35931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3457233" y="45486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3153267" y="53910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686159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7600812" y="277902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7600828" y="3315392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2631984" y="120284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2631984" y="1739213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2631984" y="4387833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2631984" y="4932865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977333" y="1485933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977333" y="4670900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5921336" y="3035317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84336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1071667" y="2720661"/>
            <a:ext cx="54500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1071667" y="3591367"/>
            <a:ext cx="4212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043216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5986867" y="2730300"/>
            <a:ext cx="4485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6474067" y="3593100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224696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5555733" y="1938033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0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544256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6033584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881617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49430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422308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46787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1270833" y="5086601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80865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491359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3777200" y="1054933"/>
            <a:ext cx="4637600" cy="12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3977800" y="2332567"/>
            <a:ext cx="4236400" cy="1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3867267" y="4584367"/>
            <a:ext cx="445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kumimoji="0" lang="en" sz="14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kumimoji="0" lang="en" sz="14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kumimoji="0" lang="en" sz="14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kumimoji="0" lang="en" sz="14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kumimoji="0" lang="en" sz="14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kumimoji="0" lang="en" sz="14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kumimoji="0" sz="14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3439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86232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4526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741C-DAA4-4B9E-86A1-CAC6D82097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7D2D-2CB2-4C54-BB5D-7969F5C3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6490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27501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147181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495128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1278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741C-DAA4-4B9E-86A1-CAC6D82097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7D2D-2CB2-4C54-BB5D-7969F5C3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9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741C-DAA4-4B9E-86A1-CAC6D82097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7D2D-2CB2-4C54-BB5D-7969F5C3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741C-DAA4-4B9E-86A1-CAC6D82097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7D2D-2CB2-4C54-BB5D-7969F5C3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741C-DAA4-4B9E-86A1-CAC6D82097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F7D2D-2CB2-4C54-BB5D-7969F5C3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4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55058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felix-nyagah-47315024a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felix-nyagah-47315024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0QS3G4BrATPi_OEm6nh8N9F_vGRrCuOLf4nfRgLgYqg/co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0QS3G4BrATPi_OEm6nh8N9F_vGRrCuOLf4nfRgLgYqg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0QS3G4BrATPi_OEm6nh8N9F_vGRrCuOLf4nfRgLgYqg/co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4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80"/>
          <p:cNvSpPr txBox="1">
            <a:spLocks noGrp="1"/>
          </p:cNvSpPr>
          <p:nvPr>
            <p:ph type="title"/>
          </p:nvPr>
        </p:nvSpPr>
        <p:spPr>
          <a:xfrm>
            <a:off x="950967" y="241677"/>
            <a:ext cx="10290000" cy="57754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Modelling</a:t>
            </a:r>
            <a:endParaRPr dirty="0"/>
          </a:p>
        </p:txBody>
      </p:sp>
      <p:graphicFrame>
        <p:nvGraphicFramePr>
          <p:cNvPr id="697" name="Google Shape;697;p80"/>
          <p:cNvGraphicFramePr/>
          <p:nvPr>
            <p:extLst/>
          </p:nvPr>
        </p:nvGraphicFramePr>
        <p:xfrm>
          <a:off x="1074346" y="1062274"/>
          <a:ext cx="5215687" cy="54652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0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dirty="0" smtClean="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Forecast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dirty="0" smtClean="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accuracy</a:t>
                      </a:r>
                      <a:endParaRPr sz="2700" dirty="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dirty="0" smtClean="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M</a:t>
                      </a:r>
                      <a:r>
                        <a:rPr lang="en" sz="2700" dirty="0" smtClean="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ean absolute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dirty="0" smtClean="0">
                          <a:solidFill>
                            <a:schemeClr val="dk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error</a:t>
                      </a:r>
                      <a:endParaRPr sz="2700" dirty="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 smtClean="0">
                          <a:solidFill>
                            <a:schemeClr val="bg1"/>
                          </a:solidFill>
                          <a:latin typeface="Vidaloka" panose="020B0604020202020204" charset="0"/>
                        </a:rPr>
                        <a:t>   ARIMA</a:t>
                      </a:r>
                      <a:endParaRPr sz="2100" dirty="0">
                        <a:solidFill>
                          <a:schemeClr val="bg1"/>
                        </a:solidFill>
                        <a:latin typeface="Vidaloka" panose="020B0604020202020204" charset="0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 smtClean="0">
                          <a:solidFill>
                            <a:schemeClr val="dk1"/>
                          </a:solidFill>
                          <a:latin typeface="Montserrat" panose="020B0604020202020204" charset="0"/>
                          <a:ea typeface="Vidaloka"/>
                          <a:cs typeface="Vidaloka"/>
                          <a:sym typeface="Vidaloka"/>
                        </a:rPr>
                        <a:t>0.92</a:t>
                      </a:r>
                      <a:endParaRPr sz="1900" dirty="0">
                        <a:solidFill>
                          <a:schemeClr val="dk1"/>
                        </a:solidFill>
                        <a:latin typeface="Montserrat" panose="020B0604020202020204" charset="0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121900" marR="121900" marT="121900" marB="12190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 smtClean="0">
                          <a:solidFill>
                            <a:schemeClr val="dk1"/>
                          </a:solidFill>
                          <a:latin typeface="Montserrat" panose="020B0604020202020204" charset="0"/>
                          <a:ea typeface="Vidaloka"/>
                          <a:cs typeface="Vidaloka"/>
                          <a:sym typeface="Vidaloka"/>
                        </a:rPr>
                        <a:t>25407</a:t>
                      </a:r>
                      <a:endParaRPr sz="1900" dirty="0">
                        <a:solidFill>
                          <a:schemeClr val="dk1"/>
                        </a:solidFill>
                        <a:latin typeface="Montserrat" panose="020B0604020202020204" charset="0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121900" marR="121900" marT="121900" marB="12190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810528"/>
                  </a:ext>
                </a:extLst>
              </a:tr>
              <a:tr h="7732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 smtClean="0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ARIMAX</a:t>
                      </a:r>
                      <a:endParaRPr sz="2100" dirty="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0.96</a:t>
                      </a:r>
                      <a:endParaRPr sz="25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24941</a:t>
                      </a:r>
                      <a:endParaRPr sz="25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2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 smtClean="0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SARIMA</a:t>
                      </a:r>
                      <a:endParaRPr sz="2100" dirty="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0.94</a:t>
                      </a:r>
                      <a:endParaRPr sz="25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31642</a:t>
                      </a:r>
                      <a:endParaRPr sz="25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2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 smtClean="0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SARIMAX</a:t>
                      </a:r>
                      <a:endParaRPr sz="2100" dirty="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5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20662</a:t>
                      </a:r>
                      <a:endParaRPr sz="25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40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 smtClean="0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Facebook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 smtClean="0">
                          <a:solidFill>
                            <a:schemeClr val="l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prophet</a:t>
                      </a:r>
                      <a:endParaRPr sz="2100" dirty="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dirty="0" smtClean="0">
                          <a:solidFill>
                            <a:schemeClr val="dk1"/>
                          </a:solidFill>
                          <a:latin typeface="Vidaloka" panose="020B0604020202020204" charset="0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700" dirty="0">
                        <a:solidFill>
                          <a:schemeClr val="dk1"/>
                        </a:solidFill>
                        <a:latin typeface="Vidaloka" panose="020B0604020202020204" charset="0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dirty="0" smtClean="0">
                          <a:solidFill>
                            <a:schemeClr val="dk1"/>
                          </a:solidFill>
                          <a:latin typeface="Vidaloka" panose="020B0604020202020204" charset="0"/>
                          <a:ea typeface="MS UI Gothic" panose="020B0600070205080204" pitchFamily="34" charset="-128"/>
                          <a:cs typeface="Montserrat"/>
                          <a:sym typeface="Montserrat"/>
                        </a:rPr>
                        <a:t>17769</a:t>
                      </a:r>
                      <a:endParaRPr sz="2700" dirty="0">
                        <a:solidFill>
                          <a:schemeClr val="dk1"/>
                        </a:solidFill>
                        <a:latin typeface="Vidaloka" panose="020B0604020202020204" charset="0"/>
                        <a:ea typeface="MS UI Gothic" panose="020B0600070205080204" pitchFamily="34" charset="-128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744;p84"/>
          <p:cNvSpPr txBox="1"/>
          <p:nvPr/>
        </p:nvSpPr>
        <p:spPr>
          <a:xfrm>
            <a:off x="7591271" y="1616868"/>
            <a:ext cx="4443803" cy="8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following models in the table were used in the project</a:t>
            </a:r>
            <a:endParaRPr sz="1867" kern="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744;p84"/>
          <p:cNvSpPr txBox="1"/>
          <p:nvPr/>
        </p:nvSpPr>
        <p:spPr>
          <a:xfrm>
            <a:off x="7591271" y="4888913"/>
            <a:ext cx="4443803" cy="8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model that performed best is the </a:t>
            </a:r>
            <a:r>
              <a:rPr lang="en-US" sz="1867" kern="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facebook</a:t>
            </a:r>
            <a:r>
              <a:rPr lang="en-US" sz="1867" kern="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prophet model</a:t>
            </a:r>
            <a:endParaRPr sz="1867" kern="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44;p84"/>
          <p:cNvSpPr txBox="1"/>
          <p:nvPr/>
        </p:nvSpPr>
        <p:spPr>
          <a:xfrm>
            <a:off x="7591271" y="3139792"/>
            <a:ext cx="4443803" cy="8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success criteria was  a forecast accuracy greater than 0.9 and with the least mean absolute error</a:t>
            </a:r>
            <a:endParaRPr sz="1867" kern="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445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2659800" y="386282"/>
            <a:ext cx="6872400" cy="73634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/>
              <a:t>Conclusion</a:t>
            </a:r>
            <a:endParaRPr sz="3200" dirty="0"/>
          </a:p>
        </p:txBody>
      </p:sp>
      <p:sp>
        <p:nvSpPr>
          <p:cNvPr id="560" name="Google Shape;560;p67"/>
          <p:cNvSpPr txBox="1">
            <a:spLocks noGrp="1"/>
          </p:cNvSpPr>
          <p:nvPr>
            <p:ph type="subTitle" idx="1"/>
          </p:nvPr>
        </p:nvSpPr>
        <p:spPr>
          <a:xfrm>
            <a:off x="832919" y="1122629"/>
            <a:ext cx="10200236" cy="73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The constant trend in Sales should be improve by increasing demand through advertisements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 major limitation was working with limited data for different products each being modelled separately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other limitation is just trying out more models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Based on our findings,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recommend that the company use the </a:t>
            </a:r>
            <a:r>
              <a:rPr lang="en-US" dirty="0" err="1"/>
              <a:t>facebook</a:t>
            </a:r>
            <a:r>
              <a:rPr lang="en-US" dirty="0"/>
              <a:t> prophet model(</a:t>
            </a:r>
            <a:r>
              <a:rPr lang="en-US" dirty="0" err="1"/>
              <a:t>model_tune</a:t>
            </a:r>
            <a:r>
              <a:rPr lang="en-US" dirty="0"/>
              <a:t>) to inform their decision-making around inventory management and production planning,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to continue to refine and improve the model over time</a:t>
            </a:r>
          </a:p>
        </p:txBody>
      </p:sp>
    </p:spTree>
    <p:extLst>
      <p:ext uri="{BB962C8B-B14F-4D97-AF65-F5344CB8AC3E}">
        <p14:creationId xmlns:p14="http://schemas.microsoft.com/office/powerpoint/2010/main" val="127122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4978396" y="865000"/>
            <a:ext cx="6060000" cy="17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dirty="0"/>
              <a:t>Next Steps</a:t>
            </a:r>
            <a:endParaRPr sz="2133" dirty="0"/>
          </a:p>
        </p:txBody>
      </p:sp>
      <p:sp>
        <p:nvSpPr>
          <p:cNvPr id="566" name="Google Shape;566;p68"/>
          <p:cNvSpPr txBox="1">
            <a:spLocks noGrp="1"/>
          </p:cNvSpPr>
          <p:nvPr>
            <p:ph type="subTitle" idx="1"/>
          </p:nvPr>
        </p:nvSpPr>
        <p:spPr>
          <a:xfrm>
            <a:off x="4886872" y="1725800"/>
            <a:ext cx="6060000" cy="10474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use deep learning models that is RNNs and LSTMs to train the data for better </a:t>
            </a:r>
            <a:r>
              <a:rPr lang="en-US" dirty="0" smtClean="0"/>
              <a:t>accuracy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scale the </a:t>
            </a:r>
            <a:r>
              <a:rPr lang="en-US" dirty="0" err="1"/>
              <a:t>facebook</a:t>
            </a:r>
            <a:r>
              <a:rPr lang="en-US" dirty="0"/>
              <a:t> prophet model to be able to handle big </a:t>
            </a:r>
            <a:r>
              <a:rPr lang="en-US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do more analysis on the </a:t>
            </a:r>
            <a:r>
              <a:rPr lang="en-US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67" name="Google Shape;567;p68"/>
          <p:cNvPicPr preferRelativeResize="0"/>
          <p:nvPr/>
        </p:nvPicPr>
        <p:blipFill rotWithShape="1">
          <a:blip r:embed="rId3">
            <a:alphaModFix/>
          </a:blip>
          <a:srcRect l="8930" r="24822"/>
          <a:stretch/>
        </p:blipFill>
        <p:spPr>
          <a:xfrm>
            <a:off x="1141533" y="1725800"/>
            <a:ext cx="3383200" cy="3406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52851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23"/>
          <p:cNvSpPr txBox="1">
            <a:spLocks noGrp="1"/>
          </p:cNvSpPr>
          <p:nvPr>
            <p:ph type="title"/>
          </p:nvPr>
        </p:nvSpPr>
        <p:spPr>
          <a:xfrm>
            <a:off x="3777200" y="1054933"/>
            <a:ext cx="4637600" cy="12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Thanks</a:t>
            </a:r>
            <a:endParaRPr/>
          </a:p>
        </p:txBody>
      </p:sp>
      <p:sp>
        <p:nvSpPr>
          <p:cNvPr id="1569" name="Google Shape;1569;p123"/>
          <p:cNvSpPr txBox="1">
            <a:spLocks noGrp="1"/>
          </p:cNvSpPr>
          <p:nvPr>
            <p:ph type="subTitle" idx="1"/>
          </p:nvPr>
        </p:nvSpPr>
        <p:spPr>
          <a:xfrm>
            <a:off x="3977800" y="2332567"/>
            <a:ext cx="4236400" cy="123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Do you have any questions?</a:t>
            </a:r>
            <a:endParaRPr dirty="0"/>
          </a:p>
          <a:p>
            <a:pPr marL="0" indent="0"/>
            <a:r>
              <a:rPr lang="en" dirty="0" smtClean="0"/>
              <a:t>fnyagah67@gmail.com</a:t>
            </a:r>
            <a:endParaRPr dirty="0"/>
          </a:p>
          <a:p>
            <a:pPr marL="0" indent="0"/>
            <a:r>
              <a:rPr lang="en" dirty="0" smtClean="0"/>
              <a:t>+254796470136</a:t>
            </a:r>
          </a:p>
          <a:p>
            <a:pPr marL="0" indent="0"/>
            <a:r>
              <a:rPr lang="en" dirty="0" smtClean="0">
                <a:hlinkClick r:id="rId3"/>
              </a:rPr>
              <a:t>linkedIn</a:t>
            </a:r>
            <a:endParaRPr lang="en" dirty="0" smtClean="0"/>
          </a:p>
        </p:txBody>
      </p:sp>
      <p:grpSp>
        <p:nvGrpSpPr>
          <p:cNvPr id="1570" name="Google Shape;1570;p123"/>
          <p:cNvGrpSpPr/>
          <p:nvPr/>
        </p:nvGrpSpPr>
        <p:grpSpPr>
          <a:xfrm>
            <a:off x="6615843" y="3835737"/>
            <a:ext cx="611631" cy="611579"/>
            <a:chOff x="1379798" y="1723250"/>
            <a:chExt cx="397887" cy="397887"/>
          </a:xfrm>
        </p:grpSpPr>
        <p:sp>
          <p:nvSpPr>
            <p:cNvPr id="1571" name="Google Shape;1571;p123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23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23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23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75" name="Google Shape;1575;p123"/>
          <p:cNvGrpSpPr/>
          <p:nvPr/>
        </p:nvGrpSpPr>
        <p:grpSpPr>
          <a:xfrm>
            <a:off x="4962266" y="3835737"/>
            <a:ext cx="611663" cy="611579"/>
            <a:chOff x="266768" y="1721375"/>
            <a:chExt cx="397907" cy="397887"/>
          </a:xfrm>
        </p:grpSpPr>
        <p:sp>
          <p:nvSpPr>
            <p:cNvPr id="1576" name="Google Shape;1576;p123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23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78" name="Google Shape;1578;p123"/>
          <p:cNvGrpSpPr/>
          <p:nvPr/>
        </p:nvGrpSpPr>
        <p:grpSpPr>
          <a:xfrm>
            <a:off x="5800181" y="3835737"/>
            <a:ext cx="611599" cy="611579"/>
            <a:chOff x="864491" y="1723250"/>
            <a:chExt cx="397866" cy="397887"/>
          </a:xfrm>
        </p:grpSpPr>
        <p:sp>
          <p:nvSpPr>
            <p:cNvPr id="1579" name="Google Shape;1579;p123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23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23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82" name="Google Shape;1582;p123"/>
          <p:cNvSpPr txBox="1">
            <a:spLocks noGrp="1"/>
          </p:cNvSpPr>
          <p:nvPr>
            <p:ph type="subTitle" idx="4294967295"/>
          </p:nvPr>
        </p:nvSpPr>
        <p:spPr>
          <a:xfrm>
            <a:off x="3579173" y="5451400"/>
            <a:ext cx="5053600" cy="37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1467"/>
              <a:t>Please keep this slide for attribution</a:t>
            </a:r>
            <a:endParaRPr sz="1467"/>
          </a:p>
        </p:txBody>
      </p:sp>
    </p:spTree>
    <p:extLst>
      <p:ext uri="{BB962C8B-B14F-4D97-AF65-F5344CB8AC3E}">
        <p14:creationId xmlns:p14="http://schemas.microsoft.com/office/powerpoint/2010/main" val="306791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smtClean="0"/>
              <a:t>Australian beverage retail forecasting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 smtClean="0">
                <a:solidFill>
                  <a:schemeClr val="dk1"/>
                </a:solidFill>
              </a:rPr>
              <a:t>By </a:t>
            </a:r>
            <a:r>
              <a:rPr lang="en" dirty="0" smtClean="0">
                <a:solidFill>
                  <a:schemeClr val="dk1"/>
                </a:solidFill>
                <a:hlinkClick r:id="rId3"/>
              </a:rPr>
              <a:t>Felix Muriithi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111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960000" y="2236291"/>
            <a:ext cx="3115200" cy="54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100"/>
            </a:pPr>
            <a:r>
              <a:rPr lang="en" dirty="0" smtClean="0"/>
              <a:t>Overview</a:t>
            </a:r>
            <a:endParaRPr dirty="0"/>
          </a:p>
        </p:txBody>
      </p:sp>
      <p:sp>
        <p:nvSpPr>
          <p:cNvPr id="512" name="Google Shape;512;p62"/>
          <p:cNvSpPr txBox="1">
            <a:spLocks noGrp="1"/>
          </p:cNvSpPr>
          <p:nvPr>
            <p:ph type="subTitle" idx="1"/>
          </p:nvPr>
        </p:nvSpPr>
        <p:spPr>
          <a:xfrm>
            <a:off x="960000" y="2774932"/>
            <a:ext cx="3115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513" name="Google Shape;513;p62"/>
          <p:cNvSpPr txBox="1">
            <a:spLocks noGrp="1"/>
          </p:cNvSpPr>
          <p:nvPr>
            <p:ph type="subTitle" idx="8"/>
          </p:nvPr>
        </p:nvSpPr>
        <p:spPr>
          <a:xfrm>
            <a:off x="8116800" y="2774944"/>
            <a:ext cx="3115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5555200" y="1460433"/>
            <a:ext cx="10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1976800" y="3618783"/>
            <a:ext cx="10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976800" y="1460433"/>
            <a:ext cx="10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4167243" y="2236291"/>
            <a:ext cx="3717957" cy="54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100"/>
            </a:pPr>
            <a:r>
              <a:rPr lang="en" dirty="0" smtClean="0"/>
              <a:t>Problem statement</a:t>
            </a:r>
            <a:endParaRPr dirty="0"/>
          </a:p>
        </p:txBody>
      </p:sp>
      <p:sp>
        <p:nvSpPr>
          <p:cNvPr id="518" name="Google Shape;518;p62"/>
          <p:cNvSpPr txBox="1">
            <a:spLocks noGrp="1"/>
          </p:cNvSpPr>
          <p:nvPr>
            <p:ph type="subTitle" idx="5"/>
          </p:nvPr>
        </p:nvSpPr>
        <p:spPr>
          <a:xfrm>
            <a:off x="4538400" y="2774944"/>
            <a:ext cx="3115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8003264" y="2236291"/>
            <a:ext cx="3862811" cy="54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100"/>
            </a:pPr>
            <a:r>
              <a:rPr lang="en" dirty="0" smtClean="0"/>
              <a:t>Data understanding</a:t>
            </a:r>
            <a:endParaRPr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9133600" y="1460433"/>
            <a:ext cx="10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960000" y="4418105"/>
            <a:ext cx="3115200" cy="54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100"/>
            </a:pPr>
            <a:r>
              <a:rPr lang="en" dirty="0" smtClean="0"/>
              <a:t>Analysis</a:t>
            </a:r>
            <a:endParaRPr dirty="0"/>
          </a:p>
        </p:txBody>
      </p:sp>
      <p:sp>
        <p:nvSpPr>
          <p:cNvPr id="522" name="Google Shape;522;p62"/>
          <p:cNvSpPr txBox="1">
            <a:spLocks noGrp="1"/>
          </p:cNvSpPr>
          <p:nvPr>
            <p:ph type="subTitle" idx="14"/>
          </p:nvPr>
        </p:nvSpPr>
        <p:spPr>
          <a:xfrm>
            <a:off x="960000" y="4941151"/>
            <a:ext cx="3115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4538400" y="4418105"/>
            <a:ext cx="3115200" cy="54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100"/>
            </a:pPr>
            <a:r>
              <a:rPr lang="en" dirty="0" smtClean="0"/>
              <a:t>Modelling</a:t>
            </a:r>
            <a:endParaRPr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5555200" y="3618783"/>
            <a:ext cx="10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525" name="Google Shape;525;p62"/>
          <p:cNvSpPr txBox="1">
            <a:spLocks noGrp="1"/>
          </p:cNvSpPr>
          <p:nvPr>
            <p:ph type="subTitle" idx="17"/>
          </p:nvPr>
        </p:nvSpPr>
        <p:spPr>
          <a:xfrm>
            <a:off x="4538400" y="4941151"/>
            <a:ext cx="3115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8116800" y="4418105"/>
            <a:ext cx="3115200" cy="54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Conclusion</a:t>
            </a:r>
            <a:endParaRPr dirty="0"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9133600" y="3618783"/>
            <a:ext cx="108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06</a:t>
            </a:r>
            <a:endParaRPr/>
          </a:p>
        </p:txBody>
      </p:sp>
      <p:sp>
        <p:nvSpPr>
          <p:cNvPr id="528" name="Google Shape;528;p62"/>
          <p:cNvSpPr txBox="1">
            <a:spLocks noGrp="1"/>
          </p:cNvSpPr>
          <p:nvPr>
            <p:ph type="subTitle" idx="20"/>
          </p:nvPr>
        </p:nvSpPr>
        <p:spPr>
          <a:xfrm>
            <a:off x="8116800" y="4941151"/>
            <a:ext cx="3115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3109867" y="593367"/>
            <a:ext cx="5972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590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950967" y="1508911"/>
            <a:ext cx="5129600" cy="385867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Company XYZ is an Australian based beverage </a:t>
            </a:r>
            <a:r>
              <a:rPr lang="en-US" dirty="0" err="1"/>
              <a:t>company.They</a:t>
            </a:r>
            <a:r>
              <a:rPr lang="en-US" dirty="0"/>
              <a:t> sell their products through </a:t>
            </a:r>
            <a:r>
              <a:rPr lang="en-US" dirty="0" smtClean="0"/>
              <a:t>various supermarkets</a:t>
            </a:r>
          </a:p>
          <a:p>
            <a:r>
              <a:rPr lang="en-US" dirty="0" smtClean="0"/>
              <a:t>Company XYZ wants </a:t>
            </a:r>
            <a:r>
              <a:rPr lang="en-US" dirty="0"/>
              <a:t>to explore power of AI/ML based forecasting to replace their in house local solution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project will be based on using time series forecasting using Machine Learning </a:t>
            </a:r>
            <a:r>
              <a:rPr lang="en-US" dirty="0" smtClean="0"/>
              <a:t>algorithms to forecast </a:t>
            </a:r>
            <a:r>
              <a:rPr lang="en-US" dirty="0"/>
              <a:t>the retail for future periods.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Overview</a:t>
            </a:r>
            <a:endParaRPr dirty="0"/>
          </a:p>
        </p:txBody>
      </p:sp>
      <p:pic>
        <p:nvPicPr>
          <p:cNvPr id="548" name="Google Shape;548;p65"/>
          <p:cNvPicPr preferRelativeResize="0"/>
          <p:nvPr/>
        </p:nvPicPr>
        <p:blipFill rotWithShape="1">
          <a:blip r:embed="rId3">
            <a:alphaModFix/>
          </a:blip>
          <a:srcRect r="33752"/>
          <a:stretch/>
        </p:blipFill>
        <p:spPr>
          <a:xfrm>
            <a:off x="7449167" y="2126067"/>
            <a:ext cx="3383200" cy="3406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67839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/>
          <p:cNvSpPr txBox="1">
            <a:spLocks noGrp="1"/>
          </p:cNvSpPr>
          <p:nvPr>
            <p:ph type="title"/>
          </p:nvPr>
        </p:nvSpPr>
        <p:spPr>
          <a:xfrm>
            <a:off x="2960503" y="1450792"/>
            <a:ext cx="5764000" cy="6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Problem Statement</a:t>
            </a:r>
            <a:endParaRPr dirty="0"/>
          </a:p>
        </p:txBody>
      </p:sp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784634" y="2215951"/>
            <a:ext cx="10139881" cy="29626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 smtClean="0"/>
              <a:t>The company was </a:t>
            </a:r>
            <a:r>
              <a:rPr lang="en-US" dirty="0"/>
              <a:t>using their own software, written </a:t>
            </a:r>
            <a:r>
              <a:rPr lang="en-US" dirty="0" smtClean="0"/>
              <a:t>in-house</a:t>
            </a:r>
            <a:r>
              <a:rPr lang="en-US" dirty="0"/>
              <a:t>, but it </a:t>
            </a:r>
            <a:r>
              <a:rPr lang="en-US" dirty="0" smtClean="0"/>
              <a:t>often produced </a:t>
            </a:r>
            <a:r>
              <a:rPr lang="en-US" dirty="0"/>
              <a:t>forecasts that did not seem sensible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This lead </a:t>
            </a:r>
            <a:r>
              <a:rPr lang="en-US" dirty="0"/>
              <a:t>to overstocking or understocking of products, which can result in lost sales, increased costs, and reduced customer satisfaction.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company needs an accurate and reliable forecasting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9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Data understanding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The data </a:t>
            </a:r>
            <a:r>
              <a:rPr lang="en-US" dirty="0"/>
              <a:t>was collected from 2017 to 2020 about the sales for the Australian </a:t>
            </a:r>
            <a:r>
              <a:rPr lang="en-US" dirty="0" smtClean="0"/>
              <a:t>Company</a:t>
            </a:r>
          </a:p>
          <a:p>
            <a:r>
              <a:rPr lang="en-US" dirty="0"/>
              <a:t>The date starts from 2017-02-05 </a:t>
            </a:r>
            <a:r>
              <a:rPr lang="en-US" dirty="0" smtClean="0"/>
              <a:t>to </a:t>
            </a:r>
            <a:r>
              <a:rPr lang="en-US" dirty="0"/>
              <a:t>2020-12-27</a:t>
            </a:r>
            <a:endParaRPr lang="en-US" dirty="0" smtClean="0"/>
          </a:p>
          <a:p>
            <a:r>
              <a:rPr lang="en-US" dirty="0"/>
              <a:t>The data has 12 columns and 1218 rows</a:t>
            </a:r>
          </a:p>
          <a:p>
            <a:r>
              <a:rPr lang="en-US" dirty="0" smtClean="0"/>
              <a:t>The data has no missing values and no duplicates</a:t>
            </a:r>
          </a:p>
          <a:p>
            <a:r>
              <a:rPr lang="en-US" dirty="0" smtClean="0"/>
              <a:t>Each product was perfectly balanced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2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Sales per year </a:t>
            </a:r>
            <a:endParaRPr dirty="0"/>
          </a:p>
        </p:txBody>
      </p:sp>
      <p:sp>
        <p:nvSpPr>
          <p:cNvPr id="588" name="Google Shape;588;p71"/>
          <p:cNvSpPr txBox="1"/>
          <p:nvPr/>
        </p:nvSpPr>
        <p:spPr>
          <a:xfrm>
            <a:off x="1095020" y="1643826"/>
            <a:ext cx="2711947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SKU1 and SKU3 had the highest sales in all the years</a:t>
            </a:r>
            <a:endParaRPr sz="1867" kern="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71"/>
          <p:cNvSpPr txBox="1"/>
          <p:nvPr/>
        </p:nvSpPr>
        <p:spPr>
          <a:xfrm>
            <a:off x="1224620" y="1643825"/>
            <a:ext cx="2477600" cy="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3200" kern="0" dirty="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90" name="Google Shape;590;p71"/>
          <p:cNvSpPr txBox="1"/>
          <p:nvPr/>
        </p:nvSpPr>
        <p:spPr>
          <a:xfrm flipH="1">
            <a:off x="1329500" y="4956168"/>
            <a:ext cx="2477600" cy="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3200" kern="0" dirty="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91" name="Google Shape;591;p71"/>
          <p:cNvSpPr txBox="1"/>
          <p:nvPr/>
        </p:nvSpPr>
        <p:spPr>
          <a:xfrm flipH="1">
            <a:off x="1094737" y="3759720"/>
            <a:ext cx="2712231" cy="8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SKU6 has the third highest Sales in all the years</a:t>
            </a:r>
            <a:endParaRPr sz="1867" kern="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71"/>
          <p:cNvSpPr txBox="1"/>
          <p:nvPr/>
        </p:nvSpPr>
        <p:spPr>
          <a:xfrm>
            <a:off x="1095020" y="2849623"/>
            <a:ext cx="2607200" cy="8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SKU2 has the lowest sales in all the years</a:t>
            </a:r>
            <a:endParaRPr sz="1867" kern="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3" name="Google Shape;593;p71"/>
          <p:cNvSpPr txBox="1"/>
          <p:nvPr/>
        </p:nvSpPr>
        <p:spPr>
          <a:xfrm>
            <a:off x="1329367" y="3269931"/>
            <a:ext cx="2477600" cy="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3200" kern="0" dirty="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594" name="Google Shape;594;p71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58" y="1381516"/>
            <a:ext cx="5775663" cy="4651117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71"/>
          <p:cNvSpPr txBox="1"/>
          <p:nvPr/>
        </p:nvSpPr>
        <p:spPr>
          <a:xfrm>
            <a:off x="5648067" y="5635967"/>
            <a:ext cx="5394000" cy="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333" kern="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71"/>
          <p:cNvSpPr txBox="1"/>
          <p:nvPr/>
        </p:nvSpPr>
        <p:spPr>
          <a:xfrm>
            <a:off x="6354767" y="5159967"/>
            <a:ext cx="11696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97" name="Google Shape;597;p71"/>
          <p:cNvSpPr txBox="1"/>
          <p:nvPr/>
        </p:nvSpPr>
        <p:spPr>
          <a:xfrm>
            <a:off x="7933600" y="5159967"/>
            <a:ext cx="11696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  <p:extLst>
      <p:ext uri="{BB962C8B-B14F-4D97-AF65-F5344CB8AC3E}">
        <p14:creationId xmlns:p14="http://schemas.microsoft.com/office/powerpoint/2010/main" val="170023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Total Sales from 2017 to 2020</a:t>
            </a:r>
            <a:endParaRPr dirty="0"/>
          </a:p>
        </p:txBody>
      </p:sp>
      <p:sp>
        <p:nvSpPr>
          <p:cNvPr id="604" name="Google Shape;604;p72"/>
          <p:cNvSpPr txBox="1"/>
          <p:nvPr/>
        </p:nvSpPr>
        <p:spPr>
          <a:xfrm>
            <a:off x="8613499" y="3331771"/>
            <a:ext cx="2596000" cy="8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There is downward trend in sales around September in 2020</a:t>
            </a:r>
            <a:endParaRPr sz="1867" kern="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2"/>
          <p:cNvSpPr txBox="1"/>
          <p:nvPr/>
        </p:nvSpPr>
        <p:spPr>
          <a:xfrm>
            <a:off x="8613569" y="2800076"/>
            <a:ext cx="2596000" cy="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3200" kern="0" dirty="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06" name="Google Shape;606;p72"/>
          <p:cNvSpPr txBox="1"/>
          <p:nvPr/>
        </p:nvSpPr>
        <p:spPr>
          <a:xfrm>
            <a:off x="8644967" y="4758611"/>
            <a:ext cx="2596000" cy="8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sales have a constant trend</a:t>
            </a:r>
            <a:endParaRPr sz="1867" kern="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7" name="Google Shape;607;p72"/>
          <p:cNvSpPr txBox="1"/>
          <p:nvPr/>
        </p:nvSpPr>
        <p:spPr>
          <a:xfrm>
            <a:off x="8613603" y="4187997"/>
            <a:ext cx="2596000" cy="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3200" kern="0" dirty="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08" name="Google Shape;608;p72"/>
          <p:cNvSpPr txBox="1"/>
          <p:nvPr/>
        </p:nvSpPr>
        <p:spPr>
          <a:xfrm>
            <a:off x="8644967" y="2061463"/>
            <a:ext cx="2596000" cy="8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n-US" sz="1867" kern="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There is a hike in sales around July every year </a:t>
            </a:r>
            <a:endParaRPr sz="1867" kern="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72"/>
          <p:cNvSpPr txBox="1"/>
          <p:nvPr/>
        </p:nvSpPr>
        <p:spPr>
          <a:xfrm>
            <a:off x="8613549" y="1455667"/>
            <a:ext cx="2596000" cy="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3200" kern="0" dirty="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10" name="Google Shape;610;p72"/>
          <p:cNvSpPr txBox="1"/>
          <p:nvPr/>
        </p:nvSpPr>
        <p:spPr>
          <a:xfrm>
            <a:off x="1398567" y="5589588"/>
            <a:ext cx="9394800" cy="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333" b="1" kern="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72"/>
          <p:cNvSpPr txBox="1"/>
          <p:nvPr/>
        </p:nvSpPr>
        <p:spPr>
          <a:xfrm>
            <a:off x="1439828" y="5114488"/>
            <a:ext cx="10600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733" kern="0" dirty="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12" name="Google Shape;612;p72"/>
          <p:cNvSpPr txBox="1"/>
          <p:nvPr/>
        </p:nvSpPr>
        <p:spPr>
          <a:xfrm>
            <a:off x="2774808" y="5114488"/>
            <a:ext cx="10600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733" kern="0" dirty="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13" name="Google Shape;613;p72"/>
          <p:cNvSpPr txBox="1"/>
          <p:nvPr/>
        </p:nvSpPr>
        <p:spPr>
          <a:xfrm>
            <a:off x="4109788" y="5114488"/>
            <a:ext cx="10600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733" kern="0" dirty="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614" name="Google Shape;614;p72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39" y="1317150"/>
            <a:ext cx="7387628" cy="4597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463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Sales per month in 2020 </a:t>
            </a:r>
            <a:endParaRPr dirty="0"/>
          </a:p>
        </p:txBody>
      </p:sp>
      <p:sp>
        <p:nvSpPr>
          <p:cNvPr id="588" name="Google Shape;588;p71"/>
          <p:cNvSpPr txBox="1"/>
          <p:nvPr/>
        </p:nvSpPr>
        <p:spPr>
          <a:xfrm>
            <a:off x="1095020" y="1643826"/>
            <a:ext cx="2711947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December had the least sales in 2020</a:t>
            </a:r>
            <a:endParaRPr sz="1867" kern="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71"/>
          <p:cNvSpPr txBox="1"/>
          <p:nvPr/>
        </p:nvSpPr>
        <p:spPr>
          <a:xfrm>
            <a:off x="1224620" y="1643825"/>
            <a:ext cx="2477600" cy="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3200" kern="0" dirty="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90" name="Google Shape;590;p71"/>
          <p:cNvSpPr txBox="1"/>
          <p:nvPr/>
        </p:nvSpPr>
        <p:spPr>
          <a:xfrm flipH="1">
            <a:off x="1329500" y="4956168"/>
            <a:ext cx="2477600" cy="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3200" kern="0" dirty="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91" name="Google Shape;591;p71"/>
          <p:cNvSpPr txBox="1"/>
          <p:nvPr/>
        </p:nvSpPr>
        <p:spPr>
          <a:xfrm flipH="1">
            <a:off x="1042505" y="4206979"/>
            <a:ext cx="2712231" cy="8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SKU6 has the third highest sales in October </a:t>
            </a:r>
            <a:endParaRPr sz="1867" kern="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71"/>
          <p:cNvSpPr txBox="1"/>
          <p:nvPr/>
        </p:nvSpPr>
        <p:spPr>
          <a:xfrm>
            <a:off x="1095020" y="2849623"/>
            <a:ext cx="2607200" cy="8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SKU3 has the highest sales in August and February</a:t>
            </a:r>
            <a:endParaRPr sz="1867" kern="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3" name="Google Shape;593;p71"/>
          <p:cNvSpPr txBox="1"/>
          <p:nvPr/>
        </p:nvSpPr>
        <p:spPr>
          <a:xfrm>
            <a:off x="1224620" y="4374979"/>
            <a:ext cx="2477600" cy="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3200" kern="0" dirty="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95" name="Google Shape;595;p71"/>
          <p:cNvSpPr txBox="1"/>
          <p:nvPr/>
        </p:nvSpPr>
        <p:spPr>
          <a:xfrm>
            <a:off x="5648067" y="5635967"/>
            <a:ext cx="5394000" cy="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333" kern="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71"/>
          <p:cNvSpPr txBox="1"/>
          <p:nvPr/>
        </p:nvSpPr>
        <p:spPr>
          <a:xfrm>
            <a:off x="6354767" y="5159967"/>
            <a:ext cx="11696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97" name="Google Shape;597;p71"/>
          <p:cNvSpPr txBox="1"/>
          <p:nvPr/>
        </p:nvSpPr>
        <p:spPr>
          <a:xfrm>
            <a:off x="7933600" y="5159967"/>
            <a:ext cx="11696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13" name="Google Shape;729;p83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52" y="1318402"/>
            <a:ext cx="5264496" cy="3976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24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Widescreen</PresentationFormat>
  <Paragraphs>85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Arial</vt:lpstr>
      <vt:lpstr>Calibri</vt:lpstr>
      <vt:lpstr>Calibri Light</vt:lpstr>
      <vt:lpstr>Crimson Text</vt:lpstr>
      <vt:lpstr>Josefin Sans</vt:lpstr>
      <vt:lpstr>Lato</vt:lpstr>
      <vt:lpstr>Mako</vt:lpstr>
      <vt:lpstr>Merriweather Light</vt:lpstr>
      <vt:lpstr>Montserrat</vt:lpstr>
      <vt:lpstr>MS UI Gothic</vt:lpstr>
      <vt:lpstr>Open Sans</vt:lpstr>
      <vt:lpstr>Open Sans SemiBold</vt:lpstr>
      <vt:lpstr>Russo One</vt:lpstr>
      <vt:lpstr>Vidaloka</vt:lpstr>
      <vt:lpstr>Office Theme</vt:lpstr>
      <vt:lpstr>Minimalist Business Slides XL by Slidesgo</vt:lpstr>
      <vt:lpstr>PowerPoint Presentation</vt:lpstr>
      <vt:lpstr>Australian beverage retail forecasting</vt:lpstr>
      <vt:lpstr>Overview</vt:lpstr>
      <vt:lpstr>Overview</vt:lpstr>
      <vt:lpstr>Problem Statement</vt:lpstr>
      <vt:lpstr>Data understanding</vt:lpstr>
      <vt:lpstr>Sales per year </vt:lpstr>
      <vt:lpstr>Total Sales from 2017 to 2020</vt:lpstr>
      <vt:lpstr>Sales per month in 2020 </vt:lpstr>
      <vt:lpstr>Modelling</vt:lpstr>
      <vt:lpstr>Conclusion</vt:lpstr>
      <vt:lpstr>Next Steps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2023-05-04T09:38:23Z</dcterms:created>
  <dcterms:modified xsi:type="dcterms:W3CDTF">2023-05-04T09:38:59Z</dcterms:modified>
</cp:coreProperties>
</file>