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Análisis Pobración (Talla, Gustos, Nivel Académico, Tipo De Vivienda y Salario)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vivienda por salario</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l">
                        <a:buNone/>
                      </a:pPr>
                      <a:r>
                        <a:rPr/>
                        <a:t>VIVIENDA</a:t>
                      </a:r>
                    </a:p>
                  </a:txBody>
                  <a:tcPr/>
                </a:tc>
                <a:tc>
                  <a:txBody>
                    <a:bodyPr/>
                    <a:lstStyle/>
                    <a:p>
                      <a:pPr lvl="0" indent="0" marL="0" algn="l">
                        <a:buNone/>
                      </a:pPr>
                      <a:r>
                        <a:rPr/>
                        <a:t>Media</a:t>
                      </a:r>
                    </a:p>
                  </a:txBody>
                  <a:tcPr/>
                </a:tc>
                <a:tc>
                  <a:txBody>
                    <a:bodyPr/>
                    <a:lstStyle/>
                    <a:p>
                      <a:pPr lvl="0" indent="0" marL="0" algn="l">
                        <a:buNone/>
                      </a:pPr>
                      <a:r>
                        <a:rPr/>
                        <a:t>Mediana</a:t>
                      </a:r>
                    </a:p>
                  </a:txBody>
                  <a:tcPr/>
                </a:tc>
                <a:tc>
                  <a:txBody>
                    <a:bodyPr/>
                    <a:lstStyle/>
                    <a:p>
                      <a:pPr lvl="0" indent="0" marL="0" algn="l">
                        <a:buNone/>
                      </a:pPr>
                      <a:r>
                        <a:rPr/>
                        <a:t>SD</a:t>
                      </a:r>
                    </a:p>
                  </a:txBody>
                  <a:tcPr/>
                </a:tc>
                <a:tc>
                  <a:txBody>
                    <a:bodyPr/>
                    <a:lstStyle/>
                    <a:p>
                      <a:pPr lvl="0" indent="0" marL="0" algn="l">
                        <a:buNone/>
                      </a:pPr>
                      <a:r>
                        <a:rPr/>
                        <a:t>Max</a:t>
                      </a:r>
                    </a:p>
                  </a:txBody>
                  <a:tcPr/>
                </a:tc>
                <a:tc>
                  <a:txBody>
                    <a:bodyPr/>
                    <a:lstStyle/>
                    <a:p>
                      <a:pPr lvl="0" indent="0" marL="0" algn="l">
                        <a:buNone/>
                      </a:pPr>
                      <a:r>
                        <a:rPr/>
                        <a:t>Min</a:t>
                      </a:r>
                    </a:p>
                  </a:txBody>
                  <a:tcPr/>
                </a:tc>
              </a:tr>
              <a:tr h="0">
                <a:tc>
                  <a:txBody>
                    <a:bodyPr/>
                    <a:lstStyle/>
                    <a:p>
                      <a:pPr lvl="0" indent="0" marL="0" algn="l">
                        <a:buNone/>
                      </a:pPr>
                      <a:r>
                        <a:rPr/>
                        <a:t>ARRIENDO</a:t>
                      </a:r>
                    </a:p>
                  </a:txBody>
                </a:tc>
                <a:tc>
                  <a:txBody>
                    <a:bodyPr/>
                    <a:lstStyle/>
                    <a:p>
                      <a:pPr lvl="0" indent="0" marL="0" algn="l">
                        <a:buNone/>
                      </a:pPr>
                      <a:r>
                        <a:rPr/>
                        <a:t>$1,024,000</a:t>
                      </a:r>
                    </a:p>
                  </a:txBody>
                </a:tc>
                <a:tc>
                  <a:txBody>
                    <a:bodyPr/>
                    <a:lstStyle/>
                    <a:p>
                      <a:pPr lvl="0" indent="0" marL="0" algn="l">
                        <a:buNone/>
                      </a:pPr>
                      <a:r>
                        <a:rPr/>
                        <a:t>$920,000</a:t>
                      </a:r>
                    </a:p>
                  </a:txBody>
                </a:tc>
                <a:tc>
                  <a:txBody>
                    <a:bodyPr/>
                    <a:lstStyle/>
                    <a:p>
                      <a:pPr lvl="0" indent="0" marL="0" algn="l">
                        <a:buNone/>
                      </a:pPr>
                      <a:r>
                        <a:rPr/>
                        <a:t>$442,294</a:t>
                      </a:r>
                    </a:p>
                  </a:txBody>
                </a:tc>
                <a:tc>
                  <a:txBody>
                    <a:bodyPr/>
                    <a:lstStyle/>
                    <a:p>
                      <a:pPr lvl="0" indent="0" marL="0" algn="l">
                        <a:buNone/>
                      </a:pPr>
                      <a:r>
                        <a:rPr/>
                        <a:t>$2,500,000</a:t>
                      </a:r>
                    </a:p>
                  </a:txBody>
                </a:tc>
                <a:tc>
                  <a:txBody>
                    <a:bodyPr/>
                    <a:lstStyle/>
                    <a:p>
                      <a:pPr lvl="0" indent="0" marL="0" algn="l">
                        <a:buNone/>
                      </a:pPr>
                      <a:r>
                        <a:rPr/>
                        <a:t>$590,000</a:t>
                      </a:r>
                    </a:p>
                  </a:txBody>
                </a:tc>
              </a:tr>
              <a:tr h="0">
                <a:tc>
                  <a:txBody>
                    <a:bodyPr/>
                    <a:lstStyle/>
                    <a:p>
                      <a:pPr lvl="0" indent="0" marL="0" algn="l">
                        <a:buNone/>
                      </a:pPr>
                      <a:r>
                        <a:rPr/>
                        <a:t>FAMILIAR</a:t>
                      </a:r>
                    </a:p>
                  </a:txBody>
                </a:tc>
                <a:tc>
                  <a:txBody>
                    <a:bodyPr/>
                    <a:lstStyle/>
                    <a:p>
                      <a:pPr lvl="0" indent="0" marL="0" algn="l">
                        <a:buNone/>
                      </a:pPr>
                      <a:r>
                        <a:rPr/>
                        <a:t>$1,115,000</a:t>
                      </a:r>
                    </a:p>
                  </a:txBody>
                </a:tc>
                <a:tc>
                  <a:txBody>
                    <a:bodyPr/>
                    <a:lstStyle/>
                    <a:p>
                      <a:pPr lvl="0" indent="0" marL="0" algn="l">
                        <a:buNone/>
                      </a:pPr>
                      <a:r>
                        <a:rPr/>
                        <a:t>$905,000</a:t>
                      </a:r>
                    </a:p>
                  </a:txBody>
                </a:tc>
                <a:tc>
                  <a:txBody>
                    <a:bodyPr/>
                    <a:lstStyle/>
                    <a:p>
                      <a:pPr lvl="0" indent="0" marL="0" algn="l">
                        <a:buNone/>
                      </a:pPr>
                      <a:r>
                        <a:rPr/>
                        <a:t>$479,687</a:t>
                      </a:r>
                    </a:p>
                  </a:txBody>
                </a:tc>
                <a:tc>
                  <a:txBody>
                    <a:bodyPr/>
                    <a:lstStyle/>
                    <a:p>
                      <a:pPr lvl="0" indent="0" marL="0" algn="l">
                        <a:buNone/>
                      </a:pPr>
                      <a:r>
                        <a:rPr/>
                        <a:t>$1,900,000</a:t>
                      </a:r>
                    </a:p>
                  </a:txBody>
                </a:tc>
                <a:tc>
                  <a:txBody>
                    <a:bodyPr/>
                    <a:lstStyle/>
                    <a:p>
                      <a:pPr lvl="0" indent="0" marL="0" algn="l">
                        <a:buNone/>
                      </a:pPr>
                      <a:r>
                        <a:rPr/>
                        <a:t>$750,000</a:t>
                      </a:r>
                    </a:p>
                  </a:txBody>
                </a:tc>
              </a:tr>
              <a:tr h="0">
                <a:tc>
                  <a:txBody>
                    <a:bodyPr/>
                    <a:lstStyle/>
                    <a:p>
                      <a:pPr lvl="0" indent="0" marL="0" algn="l">
                        <a:buNone/>
                      </a:pPr>
                      <a:r>
                        <a:rPr/>
                        <a:t>PROPIA</a:t>
                      </a:r>
                    </a:p>
                  </a:txBody>
                </a:tc>
                <a:tc>
                  <a:txBody>
                    <a:bodyPr/>
                    <a:lstStyle/>
                    <a:p>
                      <a:pPr lvl="0" indent="0" marL="0" algn="l">
                        <a:buNone/>
                      </a:pPr>
                      <a:r>
                        <a:rPr/>
                        <a:t>$1,272,500</a:t>
                      </a:r>
                    </a:p>
                  </a:txBody>
                </a:tc>
                <a:tc>
                  <a:txBody>
                    <a:bodyPr/>
                    <a:lstStyle/>
                    <a:p>
                      <a:pPr lvl="0" indent="0" marL="0" algn="l">
                        <a:buNone/>
                      </a:pPr>
                      <a:r>
                        <a:rPr/>
                        <a:t>$1,100,000</a:t>
                      </a:r>
                    </a:p>
                  </a:txBody>
                </a:tc>
                <a:tc>
                  <a:txBody>
                    <a:bodyPr/>
                    <a:lstStyle/>
                    <a:p>
                      <a:pPr lvl="0" indent="0" marL="0" algn="l">
                        <a:buNone/>
                      </a:pPr>
                      <a:r>
                        <a:rPr/>
                        <a:t>$576,649</a:t>
                      </a:r>
                    </a:p>
                  </a:txBody>
                </a:tc>
                <a:tc>
                  <a:txBody>
                    <a:bodyPr/>
                    <a:lstStyle/>
                    <a:p>
                      <a:pPr lvl="0" indent="0" marL="0" algn="l">
                        <a:buNone/>
                      </a:pPr>
                      <a:r>
                        <a:rPr/>
                        <a:t>$2,500,000</a:t>
                      </a:r>
                    </a:p>
                  </a:txBody>
                </a:tc>
                <a:tc>
                  <a:txBody>
                    <a:bodyPr/>
                    <a:lstStyle/>
                    <a:p>
                      <a:pPr lvl="0" indent="0" marL="0" algn="l">
                        <a:buNone/>
                      </a:pPr>
                      <a:r>
                        <a:rPr/>
                        <a:t>$780,000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Salario por Tipo de Vivienda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vivienda por salario</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lgn="l">
                        <a:buNone/>
                      </a:pPr>
                      <a:r>
                        <a:rPr/>
                        <a:t>VIVIENDA</a:t>
                      </a:r>
                    </a:p>
                  </a:txBody>
                  <a:tcPr/>
                </a:tc>
                <a:tc>
                  <a:txBody>
                    <a:bodyPr/>
                    <a:lstStyle/>
                    <a:p>
                      <a:pPr lvl="0" indent="0" marL="0" algn="r">
                        <a:buNone/>
                      </a:pPr>
                      <a:r>
                        <a:rPr/>
                        <a:t>Asim</a:t>
                      </a:r>
                    </a:p>
                  </a:txBody>
                  <a:tcPr/>
                </a:tc>
                <a:tc>
                  <a:txBody>
                    <a:bodyPr/>
                    <a:lstStyle/>
                    <a:p>
                      <a:pPr lvl="0" indent="0" marL="0" algn="l">
                        <a:buNone/>
                      </a:pPr>
                      <a:r>
                        <a:rPr/>
                        <a:t>Media</a:t>
                      </a:r>
                    </a:p>
                  </a:txBody>
                  <a:tcPr/>
                </a:tc>
                <a:tc>
                  <a:txBody>
                    <a:bodyPr/>
                    <a:lstStyle/>
                    <a:p>
                      <a:pPr lvl="0" indent="0" marL="0" algn="l">
                        <a:buNone/>
                      </a:pPr>
                      <a:r>
                        <a:rPr/>
                        <a:t>Mediana</a:t>
                      </a:r>
                    </a:p>
                  </a:txBody>
                  <a:tcPr/>
                </a:tc>
                <a:tc>
                  <a:txBody>
                    <a:bodyPr/>
                    <a:lstStyle/>
                    <a:p>
                      <a:pPr lvl="0" indent="0" marL="0" algn="l">
                        <a:buNone/>
                      </a:pPr>
                      <a:r>
                        <a:rPr/>
                        <a:t>SD</a:t>
                      </a:r>
                    </a:p>
                  </a:txBody>
                  <a:tcPr/>
                </a:tc>
                <a:tc>
                  <a:txBody>
                    <a:bodyPr/>
                    <a:lstStyle/>
                    <a:p>
                      <a:pPr lvl="0" indent="0" marL="0" algn="r">
                        <a:buNone/>
                      </a:pPr>
                      <a:r>
                        <a:rPr/>
                        <a:t>Curt</a:t>
                      </a:r>
                    </a:p>
                  </a:txBody>
                  <a:tcPr/>
                </a:tc>
                <a:tc>
                  <a:txBody>
                    <a:bodyPr/>
                    <a:lstStyle/>
                    <a:p>
                      <a:pPr lvl="0" indent="0" marL="0" algn="l">
                        <a:buNone/>
                      </a:pPr>
                      <a:r>
                        <a:rPr/>
                        <a:t>IQR</a:t>
                      </a:r>
                    </a:p>
                  </a:txBody>
                  <a:tcPr/>
                </a:tc>
              </a:tr>
              <a:tr h="0">
                <a:tc>
                  <a:txBody>
                    <a:bodyPr/>
                    <a:lstStyle/>
                    <a:p>
                      <a:pPr lvl="0" indent="0" marL="0" algn="l">
                        <a:buNone/>
                      </a:pPr>
                      <a:r>
                        <a:rPr/>
                        <a:t>ARRIENDO</a:t>
                      </a:r>
                    </a:p>
                  </a:txBody>
                </a:tc>
                <a:tc>
                  <a:txBody>
                    <a:bodyPr/>
                    <a:lstStyle/>
                    <a:p>
                      <a:pPr lvl="0" indent="0" marL="0" algn="r">
                        <a:buNone/>
                      </a:pPr>
                      <a:r>
                        <a:rPr/>
                        <a:t>1.91</a:t>
                      </a:r>
                    </a:p>
                  </a:txBody>
                </a:tc>
                <a:tc>
                  <a:txBody>
                    <a:bodyPr/>
                    <a:lstStyle/>
                    <a:p>
                      <a:pPr lvl="0" indent="0" marL="0" algn="l">
                        <a:buNone/>
                      </a:pPr>
                      <a:r>
                        <a:rPr/>
                        <a:t>$1,024,000</a:t>
                      </a:r>
                    </a:p>
                  </a:txBody>
                </a:tc>
                <a:tc>
                  <a:txBody>
                    <a:bodyPr/>
                    <a:lstStyle/>
                    <a:p>
                      <a:pPr lvl="0" indent="0" marL="0" algn="l">
                        <a:buNone/>
                      </a:pPr>
                      <a:r>
                        <a:rPr/>
                        <a:t>$920,000</a:t>
                      </a:r>
                    </a:p>
                  </a:txBody>
                </a:tc>
                <a:tc>
                  <a:txBody>
                    <a:bodyPr/>
                    <a:lstStyle/>
                    <a:p>
                      <a:pPr lvl="0" indent="0" marL="0" algn="l">
                        <a:buNone/>
                      </a:pPr>
                      <a:r>
                        <a:rPr/>
                        <a:t>$442,294</a:t>
                      </a:r>
                    </a:p>
                  </a:txBody>
                </a:tc>
                <a:tc>
                  <a:txBody>
                    <a:bodyPr/>
                    <a:lstStyle/>
                    <a:p>
                      <a:pPr lvl="0" indent="0" marL="0" algn="r">
                        <a:buNone/>
                      </a:pPr>
                      <a:r>
                        <a:rPr/>
                        <a:t>6.79</a:t>
                      </a:r>
                    </a:p>
                  </a:txBody>
                </a:tc>
                <a:tc>
                  <a:txBody>
                    <a:bodyPr/>
                    <a:lstStyle/>
                    <a:p>
                      <a:pPr lvl="0" indent="0" marL="0" algn="l">
                        <a:buNone/>
                      </a:pPr>
                      <a:r>
                        <a:rPr/>
                        <a:t>$382,500</a:t>
                      </a:r>
                    </a:p>
                  </a:txBody>
                </a:tc>
              </a:tr>
              <a:tr h="0">
                <a:tc>
                  <a:txBody>
                    <a:bodyPr/>
                    <a:lstStyle/>
                    <a:p>
                      <a:pPr lvl="0" indent="0" marL="0" algn="l">
                        <a:buNone/>
                      </a:pPr>
                      <a:r>
                        <a:rPr/>
                        <a:t>FAMILIAR</a:t>
                      </a:r>
                    </a:p>
                  </a:txBody>
                </a:tc>
                <a:tc>
                  <a:txBody>
                    <a:bodyPr/>
                    <a:lstStyle/>
                    <a:p>
                      <a:pPr lvl="0" indent="0" marL="0" algn="r">
                        <a:buNone/>
                      </a:pPr>
                      <a:r>
                        <a:rPr/>
                        <a:t>1.07</a:t>
                      </a:r>
                    </a:p>
                  </a:txBody>
                </a:tc>
                <a:tc>
                  <a:txBody>
                    <a:bodyPr/>
                    <a:lstStyle/>
                    <a:p>
                      <a:pPr lvl="0" indent="0" marL="0" algn="l">
                        <a:buNone/>
                      </a:pPr>
                      <a:r>
                        <a:rPr/>
                        <a:t>$1,115,000</a:t>
                      </a:r>
                    </a:p>
                  </a:txBody>
                </a:tc>
                <a:tc>
                  <a:txBody>
                    <a:bodyPr/>
                    <a:lstStyle/>
                    <a:p>
                      <a:pPr lvl="0" indent="0" marL="0" algn="l">
                        <a:buNone/>
                      </a:pPr>
                      <a:r>
                        <a:rPr/>
                        <a:t>$905,000</a:t>
                      </a:r>
                    </a:p>
                  </a:txBody>
                </a:tc>
                <a:tc>
                  <a:txBody>
                    <a:bodyPr/>
                    <a:lstStyle/>
                    <a:p>
                      <a:pPr lvl="0" indent="0" marL="0" algn="l">
                        <a:buNone/>
                      </a:pPr>
                      <a:r>
                        <a:rPr/>
                        <a:t>$479,687</a:t>
                      </a:r>
                    </a:p>
                  </a:txBody>
                </a:tc>
                <a:tc>
                  <a:txBody>
                    <a:bodyPr/>
                    <a:lstStyle/>
                    <a:p>
                      <a:pPr lvl="0" indent="0" marL="0" algn="r">
                        <a:buNone/>
                      </a:pPr>
                      <a:r>
                        <a:rPr/>
                        <a:t>2.26</a:t>
                      </a:r>
                    </a:p>
                  </a:txBody>
                </a:tc>
                <a:tc>
                  <a:txBody>
                    <a:bodyPr/>
                    <a:lstStyle/>
                    <a:p>
                      <a:pPr lvl="0" indent="0" marL="0" algn="l">
                        <a:buNone/>
                      </a:pPr>
                      <a:r>
                        <a:rPr/>
                        <a:t>$370,000</a:t>
                      </a:r>
                    </a:p>
                  </a:txBody>
                </a:tc>
              </a:tr>
              <a:tr h="0">
                <a:tc>
                  <a:txBody>
                    <a:bodyPr/>
                    <a:lstStyle/>
                    <a:p>
                      <a:pPr lvl="0" indent="0" marL="0" algn="l">
                        <a:buNone/>
                      </a:pPr>
                      <a:r>
                        <a:rPr/>
                        <a:t>PROPIA</a:t>
                      </a:r>
                    </a:p>
                  </a:txBody>
                </a:tc>
                <a:tc>
                  <a:txBody>
                    <a:bodyPr/>
                    <a:lstStyle/>
                    <a:p>
                      <a:pPr lvl="0" indent="0" marL="0" algn="r">
                        <a:buNone/>
                      </a:pPr>
                      <a:r>
                        <a:rPr/>
                        <a:t>1.20</a:t>
                      </a:r>
                    </a:p>
                  </a:txBody>
                </a:tc>
                <a:tc>
                  <a:txBody>
                    <a:bodyPr/>
                    <a:lstStyle/>
                    <a:p>
                      <a:pPr lvl="0" indent="0" marL="0" algn="l">
                        <a:buNone/>
                      </a:pPr>
                      <a:r>
                        <a:rPr/>
                        <a:t>$1,272,500</a:t>
                      </a:r>
                    </a:p>
                  </a:txBody>
                </a:tc>
                <a:tc>
                  <a:txBody>
                    <a:bodyPr/>
                    <a:lstStyle/>
                    <a:p>
                      <a:pPr lvl="0" indent="0" marL="0" algn="l">
                        <a:buNone/>
                      </a:pPr>
                      <a:r>
                        <a:rPr/>
                        <a:t>$1,100,000</a:t>
                      </a:r>
                    </a:p>
                  </a:txBody>
                </a:tc>
                <a:tc>
                  <a:txBody>
                    <a:bodyPr/>
                    <a:lstStyle/>
                    <a:p>
                      <a:pPr lvl="0" indent="0" marL="0" algn="l">
                        <a:buNone/>
                      </a:pPr>
                      <a:r>
                        <a:rPr/>
                        <a:t>$576,649</a:t>
                      </a:r>
                    </a:p>
                  </a:txBody>
                </a:tc>
                <a:tc>
                  <a:txBody>
                    <a:bodyPr/>
                    <a:lstStyle/>
                    <a:p>
                      <a:pPr lvl="0" indent="0" marL="0" algn="r">
                        <a:buNone/>
                      </a:pPr>
                      <a:r>
                        <a:rPr/>
                        <a:t>3.11</a:t>
                      </a:r>
                    </a:p>
                  </a:txBody>
                </a:tc>
                <a:tc>
                  <a:txBody>
                    <a:bodyPr/>
                    <a:lstStyle/>
                    <a:p>
                      <a:pPr lvl="0" indent="0" marL="0" algn="l">
                        <a:buNone/>
                      </a:pPr>
                      <a:r>
                        <a:rPr/>
                        <a:t>$525,000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Salario por Tipo de Vivienda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Análisis de vivienda por salario</a:t>
            </a:r>
          </a:p>
        </p:txBody>
      </p:sp>
      <p:sp>
        <p:nvSpPr>
          <p:cNvPr id="4" name="Text Placeholder 3"/>
          <p:cNvSpPr>
            <a:spLocks noGrp="1"/>
          </p:cNvSpPr>
          <p:nvPr>
            <p:ph idx="2" sz="half" type="body"/>
          </p:nvPr>
        </p:nvSpPr>
        <p:spPr/>
        <p:txBody>
          <a:bodyPr/>
          <a:lstStyle/>
          <a:p>
            <a:pPr lvl="0" indent="0" marL="0">
              <a:buNone/>
            </a:pPr>
            <a:r>
              <a:rPr b="1"/>
              <a:t>Vivienda en Arriendo</a:t>
            </a:r>
            <a:r>
              <a:rPr/>
              <a:t> muestra la mayor dispersión en salarios, con una alta asimetría y curtosis, indicando la presencia de salarios muy altos que distorsionan la distribución. Los inquilinos pueden estar en situaciones muy diversas de ingresos, con algunos que ganan significativamente más que otros.</a:t>
            </a:r>
          </a:p>
          <a:p>
            <a:pPr lvl="0" indent="0" marL="0">
              <a:buNone/>
            </a:pPr>
            <a:r>
              <a:rPr b="1"/>
              <a:t>Vivienda Familiar</a:t>
            </a:r>
            <a:r>
              <a:rPr/>
              <a:t> tiene una distribución más equilibrada, con menos variación extrema en salarios. La diferencia moderada entre media y mediana sugiere que hay menos influencia de salarios extremos.</a:t>
            </a:r>
          </a:p>
          <a:p>
            <a:pPr lvl="0" indent="0" marL="0">
              <a:buNone/>
            </a:pPr>
            <a:r>
              <a:rPr b="1"/>
              <a:t>Vivienda Propia</a:t>
            </a:r>
            <a:r>
              <a:rPr/>
              <a:t> está asociada con salarios más altos en promedio. Aunque todavía hay cierta dispersión, la tendencia general sugiere que aquellos con vivienda propia tienen niveles de ingresos más altos, lo cual podría estar relacionado con la capacidad financiera para comprar una propiedad.</a:t>
            </a:r>
          </a:p>
        </p:txBody>
      </p:sp>
      <p:pic>
        <p:nvPicPr>
          <p:cNvPr descr="presentacion_files/figure-pptx/unnamed-chunk-1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Nivel Academico por Salario</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l">
                        <a:buNone/>
                      </a:pPr>
                      <a:r>
                        <a:rPr/>
                        <a:t>NIVEL ACADEMICO</a:t>
                      </a:r>
                    </a:p>
                  </a:txBody>
                  <a:tcPr/>
                </a:tc>
                <a:tc>
                  <a:txBody>
                    <a:bodyPr/>
                    <a:lstStyle/>
                    <a:p>
                      <a:pPr lvl="0" indent="0" marL="0" algn="l">
                        <a:buNone/>
                      </a:pPr>
                      <a:r>
                        <a:rPr/>
                        <a:t>Media</a:t>
                      </a:r>
                    </a:p>
                  </a:txBody>
                  <a:tcPr/>
                </a:tc>
                <a:tc>
                  <a:txBody>
                    <a:bodyPr/>
                    <a:lstStyle/>
                    <a:p>
                      <a:pPr lvl="0" indent="0" marL="0" algn="l">
                        <a:buNone/>
                      </a:pPr>
                      <a:r>
                        <a:rPr/>
                        <a:t>Mediana</a:t>
                      </a:r>
                    </a:p>
                  </a:txBody>
                  <a:tcPr/>
                </a:tc>
                <a:tc>
                  <a:txBody>
                    <a:bodyPr/>
                    <a:lstStyle/>
                    <a:p>
                      <a:pPr lvl="0" indent="0" marL="0" algn="l">
                        <a:buNone/>
                      </a:pPr>
                      <a:r>
                        <a:rPr/>
                        <a:t>SD</a:t>
                      </a:r>
                    </a:p>
                  </a:txBody>
                  <a:tcPr/>
                </a:tc>
                <a:tc>
                  <a:txBody>
                    <a:bodyPr/>
                    <a:lstStyle/>
                    <a:p>
                      <a:pPr lvl="0" indent="0" marL="0" algn="l">
                        <a:buNone/>
                      </a:pPr>
                      <a:r>
                        <a:rPr/>
                        <a:t>Max</a:t>
                      </a:r>
                    </a:p>
                  </a:txBody>
                  <a:tcPr/>
                </a:tc>
                <a:tc>
                  <a:txBody>
                    <a:bodyPr/>
                    <a:lstStyle/>
                    <a:p>
                      <a:pPr lvl="0" indent="0" marL="0" algn="l">
                        <a:buNone/>
                      </a:pPr>
                      <a:r>
                        <a:rPr/>
                        <a:t>Min</a:t>
                      </a:r>
                    </a:p>
                  </a:txBody>
                  <a:tcPr/>
                </a:tc>
              </a:tr>
              <a:tr h="0">
                <a:tc>
                  <a:txBody>
                    <a:bodyPr/>
                    <a:lstStyle/>
                    <a:p>
                      <a:pPr lvl="0" indent="0" marL="0" algn="l">
                        <a:buNone/>
                      </a:pPr>
                      <a:r>
                        <a:rPr/>
                        <a:t>BACHILLERATO</a:t>
                      </a:r>
                    </a:p>
                  </a:txBody>
                </a:tc>
                <a:tc>
                  <a:txBody>
                    <a:bodyPr/>
                    <a:lstStyle/>
                    <a:p>
                      <a:pPr lvl="0" indent="0" marL="0" algn="l">
                        <a:buNone/>
                      </a:pPr>
                      <a:r>
                        <a:rPr/>
                        <a:t>$1,046,667</a:t>
                      </a:r>
                    </a:p>
                  </a:txBody>
                </a:tc>
                <a:tc>
                  <a:txBody>
                    <a:bodyPr/>
                    <a:lstStyle/>
                    <a:p>
                      <a:pPr lvl="0" indent="0" marL="0" algn="l">
                        <a:buNone/>
                      </a:pPr>
                      <a:r>
                        <a:rPr/>
                        <a:t>$790,000</a:t>
                      </a:r>
                    </a:p>
                  </a:txBody>
                </a:tc>
                <a:tc>
                  <a:txBody>
                    <a:bodyPr/>
                    <a:lstStyle/>
                    <a:p>
                      <a:pPr lvl="0" indent="0" marL="0" algn="l">
                        <a:buNone/>
                      </a:pPr>
                      <a:r>
                        <a:rPr/>
                        <a:t>$672,178</a:t>
                      </a:r>
                    </a:p>
                  </a:txBody>
                </a:tc>
                <a:tc>
                  <a:txBody>
                    <a:bodyPr/>
                    <a:lstStyle/>
                    <a:p>
                      <a:pPr lvl="0" indent="0" marL="0" algn="l">
                        <a:buNone/>
                      </a:pPr>
                      <a:r>
                        <a:rPr/>
                        <a:t>$2,500,000</a:t>
                      </a:r>
                    </a:p>
                  </a:txBody>
                </a:tc>
                <a:tc>
                  <a:txBody>
                    <a:bodyPr/>
                    <a:lstStyle/>
                    <a:p>
                      <a:pPr lvl="0" indent="0" marL="0" algn="l">
                        <a:buNone/>
                      </a:pPr>
                      <a:r>
                        <a:rPr/>
                        <a:t>$650,000</a:t>
                      </a:r>
                    </a:p>
                  </a:txBody>
                </a:tc>
              </a:tr>
              <a:tr h="0">
                <a:tc>
                  <a:txBody>
                    <a:bodyPr/>
                    <a:lstStyle/>
                    <a:p>
                      <a:pPr lvl="0" indent="0" marL="0" algn="l">
                        <a:buNone/>
                      </a:pPr>
                      <a:r>
                        <a:rPr/>
                        <a:t>POSTGRADO</a:t>
                      </a:r>
                    </a:p>
                  </a:txBody>
                </a:tc>
                <a:tc>
                  <a:txBody>
                    <a:bodyPr/>
                    <a:lstStyle/>
                    <a:p>
                      <a:pPr lvl="0" indent="0" marL="0" algn="l">
                        <a:buNone/>
                      </a:pPr>
                      <a:r>
                        <a:rPr/>
                        <a:t>$1,875,000</a:t>
                      </a:r>
                    </a:p>
                  </a:txBody>
                </a:tc>
                <a:tc>
                  <a:txBody>
                    <a:bodyPr/>
                    <a:lstStyle/>
                    <a:p>
                      <a:pPr lvl="0" indent="0" marL="0" algn="l">
                        <a:buNone/>
                      </a:pPr>
                      <a:r>
                        <a:rPr/>
                        <a:t>$1,875,000</a:t>
                      </a:r>
                    </a:p>
                  </a:txBody>
                </a:tc>
                <a:tc>
                  <a:txBody>
                    <a:bodyPr/>
                    <a:lstStyle/>
                    <a:p>
                      <a:pPr lvl="0" indent="0" marL="0" algn="l">
                        <a:buNone/>
                      </a:pPr>
                      <a:r>
                        <a:rPr/>
                        <a:t>$27,386</a:t>
                      </a:r>
                    </a:p>
                  </a:txBody>
                </a:tc>
                <a:tc>
                  <a:txBody>
                    <a:bodyPr/>
                    <a:lstStyle/>
                    <a:p>
                      <a:pPr lvl="0" indent="0" marL="0" algn="l">
                        <a:buNone/>
                      </a:pPr>
                      <a:r>
                        <a:rPr/>
                        <a:t>$1,900,000</a:t>
                      </a:r>
                    </a:p>
                  </a:txBody>
                </a:tc>
                <a:tc>
                  <a:txBody>
                    <a:bodyPr/>
                    <a:lstStyle/>
                    <a:p>
                      <a:pPr lvl="0" indent="0" marL="0" algn="l">
                        <a:buNone/>
                      </a:pPr>
                      <a:r>
                        <a:rPr/>
                        <a:t>$1,850,000</a:t>
                      </a:r>
                    </a:p>
                  </a:txBody>
                </a:tc>
              </a:tr>
              <a:tr h="0">
                <a:tc>
                  <a:txBody>
                    <a:bodyPr/>
                    <a:lstStyle/>
                    <a:p>
                      <a:pPr lvl="0" indent="0" marL="0" algn="l">
                        <a:buNone/>
                      </a:pPr>
                      <a:r>
                        <a:rPr/>
                        <a:t>PROFESIONAL</a:t>
                      </a:r>
                    </a:p>
                  </a:txBody>
                </a:tc>
                <a:tc>
                  <a:txBody>
                    <a:bodyPr/>
                    <a:lstStyle/>
                    <a:p>
                      <a:pPr lvl="0" indent="0" marL="0" algn="l">
                        <a:buNone/>
                      </a:pPr>
                      <a:r>
                        <a:rPr/>
                        <a:t>$1,087,143</a:t>
                      </a:r>
                    </a:p>
                  </a:txBody>
                </a:tc>
                <a:tc>
                  <a:txBody>
                    <a:bodyPr/>
                    <a:lstStyle/>
                    <a:p>
                      <a:pPr lvl="0" indent="0" marL="0" algn="l">
                        <a:buNone/>
                      </a:pPr>
                      <a:r>
                        <a:rPr/>
                        <a:t>$965,000</a:t>
                      </a:r>
                    </a:p>
                  </a:txBody>
                </a:tc>
                <a:tc>
                  <a:txBody>
                    <a:bodyPr/>
                    <a:lstStyle/>
                    <a:p>
                      <a:pPr lvl="0" indent="0" marL="0" algn="l">
                        <a:buNone/>
                      </a:pPr>
                      <a:r>
                        <a:rPr/>
                        <a:t>$485,433</a:t>
                      </a:r>
                    </a:p>
                  </a:txBody>
                </a:tc>
                <a:tc>
                  <a:txBody>
                    <a:bodyPr/>
                    <a:lstStyle/>
                    <a:p>
                      <a:pPr lvl="0" indent="0" marL="0" algn="l">
                        <a:buNone/>
                      </a:pPr>
                      <a:r>
                        <a:rPr/>
                        <a:t>$2,500,000</a:t>
                      </a:r>
                    </a:p>
                  </a:txBody>
                </a:tc>
                <a:tc>
                  <a:txBody>
                    <a:bodyPr/>
                    <a:lstStyle/>
                    <a:p>
                      <a:pPr lvl="0" indent="0" marL="0" algn="l">
                        <a:buNone/>
                      </a:pPr>
                      <a:r>
                        <a:rPr/>
                        <a:t>$590,000</a:t>
                      </a:r>
                    </a:p>
                  </a:txBody>
                </a:tc>
              </a:tr>
              <a:tr h="0">
                <a:tc>
                  <a:txBody>
                    <a:bodyPr/>
                    <a:lstStyle/>
                    <a:p>
                      <a:pPr lvl="0" indent="0" marL="0" algn="l">
                        <a:buNone/>
                      </a:pPr>
                      <a:r>
                        <a:rPr/>
                        <a:t>TECNICO</a:t>
                      </a:r>
                    </a:p>
                  </a:txBody>
                </a:tc>
                <a:tc>
                  <a:txBody>
                    <a:bodyPr/>
                    <a:lstStyle/>
                    <a:p>
                      <a:pPr lvl="0" indent="0" marL="0" algn="l">
                        <a:buNone/>
                      </a:pPr>
                      <a:r>
                        <a:rPr/>
                        <a:t>$987,000</a:t>
                      </a:r>
                    </a:p>
                  </a:txBody>
                </a:tc>
                <a:tc>
                  <a:txBody>
                    <a:bodyPr/>
                    <a:lstStyle/>
                    <a:p>
                      <a:pPr lvl="0" indent="0" marL="0" algn="l">
                        <a:buNone/>
                      </a:pPr>
                      <a:r>
                        <a:rPr/>
                        <a:t>$945,000</a:t>
                      </a:r>
                    </a:p>
                  </a:txBody>
                </a:tc>
                <a:tc>
                  <a:txBody>
                    <a:bodyPr/>
                    <a:lstStyle/>
                    <a:p>
                      <a:pPr lvl="0" indent="0" marL="0" algn="l">
                        <a:buNone/>
                      </a:pPr>
                      <a:r>
                        <a:rPr/>
                        <a:t>$219,186</a:t>
                      </a:r>
                    </a:p>
                  </a:txBody>
                </a:tc>
                <a:tc>
                  <a:txBody>
                    <a:bodyPr/>
                    <a:lstStyle/>
                    <a:p>
                      <a:pPr lvl="0" indent="0" marL="0" algn="l">
                        <a:buNone/>
                      </a:pPr>
                      <a:r>
                        <a:rPr/>
                        <a:t>$1,400,000</a:t>
                      </a:r>
                    </a:p>
                  </a:txBody>
                </a:tc>
                <a:tc>
                  <a:txBody>
                    <a:bodyPr/>
                    <a:lstStyle/>
                    <a:p>
                      <a:pPr lvl="0" indent="0" marL="0" algn="l">
                        <a:buNone/>
                      </a:pPr>
                      <a:r>
                        <a:rPr/>
                        <a:t>$720,000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Salario por Nivel Academico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Nivel Academico por Salario</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lgn="l">
                        <a:buNone/>
                      </a:pPr>
                      <a:r>
                        <a:rPr/>
                        <a:t>NIVEL ACADEMICO</a:t>
                      </a:r>
                    </a:p>
                  </a:txBody>
                  <a:tcPr/>
                </a:tc>
                <a:tc>
                  <a:txBody>
                    <a:bodyPr/>
                    <a:lstStyle/>
                    <a:p>
                      <a:pPr lvl="0" indent="0" marL="0" algn="r">
                        <a:buNone/>
                      </a:pPr>
                      <a:r>
                        <a:rPr/>
                        <a:t>Asim</a:t>
                      </a:r>
                    </a:p>
                  </a:txBody>
                  <a:tcPr/>
                </a:tc>
                <a:tc>
                  <a:txBody>
                    <a:bodyPr/>
                    <a:lstStyle/>
                    <a:p>
                      <a:pPr lvl="0" indent="0" marL="0" algn="l">
                        <a:buNone/>
                      </a:pPr>
                      <a:r>
                        <a:rPr/>
                        <a:t>Media</a:t>
                      </a:r>
                    </a:p>
                  </a:txBody>
                  <a:tcPr/>
                </a:tc>
                <a:tc>
                  <a:txBody>
                    <a:bodyPr/>
                    <a:lstStyle/>
                    <a:p>
                      <a:pPr lvl="0" indent="0" marL="0" algn="l">
                        <a:buNone/>
                      </a:pPr>
                      <a:r>
                        <a:rPr/>
                        <a:t>Mediana</a:t>
                      </a:r>
                    </a:p>
                  </a:txBody>
                  <a:tcPr/>
                </a:tc>
                <a:tc>
                  <a:txBody>
                    <a:bodyPr/>
                    <a:lstStyle/>
                    <a:p>
                      <a:pPr lvl="0" indent="0" marL="0" algn="l">
                        <a:buNone/>
                      </a:pPr>
                      <a:r>
                        <a:rPr/>
                        <a:t>SD</a:t>
                      </a:r>
                    </a:p>
                  </a:txBody>
                  <a:tcPr/>
                </a:tc>
                <a:tc>
                  <a:txBody>
                    <a:bodyPr/>
                    <a:lstStyle/>
                    <a:p>
                      <a:pPr lvl="0" indent="0" marL="0" algn="r">
                        <a:buNone/>
                      </a:pPr>
                      <a:r>
                        <a:rPr/>
                        <a:t>Curt</a:t>
                      </a:r>
                    </a:p>
                  </a:txBody>
                  <a:tcPr/>
                </a:tc>
                <a:tc>
                  <a:txBody>
                    <a:bodyPr/>
                    <a:lstStyle/>
                    <a:p>
                      <a:pPr lvl="0" indent="0" marL="0" algn="l">
                        <a:buNone/>
                      </a:pPr>
                      <a:r>
                        <a:rPr/>
                        <a:t>IQR</a:t>
                      </a:r>
                    </a:p>
                  </a:txBody>
                  <a:tcPr/>
                </a:tc>
              </a:tr>
              <a:tr h="0">
                <a:tc>
                  <a:txBody>
                    <a:bodyPr/>
                    <a:lstStyle/>
                    <a:p>
                      <a:pPr lvl="0" indent="0" marL="0" algn="l">
                        <a:buNone/>
                      </a:pPr>
                      <a:r>
                        <a:rPr/>
                        <a:t>BACHILLERATO</a:t>
                      </a:r>
                    </a:p>
                  </a:txBody>
                </a:tc>
                <a:tc>
                  <a:txBody>
                    <a:bodyPr/>
                    <a:lstStyle/>
                    <a:p>
                      <a:pPr lvl="0" indent="0" marL="0" algn="r">
                        <a:buNone/>
                      </a:pPr>
                      <a:r>
                        <a:rPr/>
                        <a:t>1.75</a:t>
                      </a:r>
                    </a:p>
                  </a:txBody>
                </a:tc>
                <a:tc>
                  <a:txBody>
                    <a:bodyPr/>
                    <a:lstStyle/>
                    <a:p>
                      <a:pPr lvl="0" indent="0" marL="0" algn="l">
                        <a:buNone/>
                      </a:pPr>
                      <a:r>
                        <a:rPr/>
                        <a:t>$1,046,667</a:t>
                      </a:r>
                    </a:p>
                  </a:txBody>
                </a:tc>
                <a:tc>
                  <a:txBody>
                    <a:bodyPr/>
                    <a:lstStyle/>
                    <a:p>
                      <a:pPr lvl="0" indent="0" marL="0" algn="l">
                        <a:buNone/>
                      </a:pPr>
                      <a:r>
                        <a:rPr/>
                        <a:t>$790,000</a:t>
                      </a:r>
                    </a:p>
                  </a:txBody>
                </a:tc>
                <a:tc>
                  <a:txBody>
                    <a:bodyPr/>
                    <a:lstStyle/>
                    <a:p>
                      <a:pPr lvl="0" indent="0" marL="0" algn="l">
                        <a:buNone/>
                      </a:pPr>
                      <a:r>
                        <a:rPr/>
                        <a:t>$672,178</a:t>
                      </a:r>
                    </a:p>
                  </a:txBody>
                </a:tc>
                <a:tc>
                  <a:txBody>
                    <a:bodyPr/>
                    <a:lstStyle/>
                    <a:p>
                      <a:pPr lvl="0" indent="0" marL="0" algn="r">
                        <a:buNone/>
                      </a:pPr>
                      <a:r>
                        <a:rPr/>
                        <a:t>4.13</a:t>
                      </a:r>
                    </a:p>
                  </a:txBody>
                </a:tc>
                <a:tc>
                  <a:txBody>
                    <a:bodyPr/>
                    <a:lstStyle/>
                    <a:p>
                      <a:pPr lvl="0" indent="0" marL="0" algn="l">
                        <a:buNone/>
                      </a:pPr>
                      <a:r>
                        <a:rPr/>
                        <a:t>$150,000</a:t>
                      </a:r>
                    </a:p>
                  </a:txBody>
                </a:tc>
              </a:tr>
              <a:tr h="0">
                <a:tc>
                  <a:txBody>
                    <a:bodyPr/>
                    <a:lstStyle/>
                    <a:p>
                      <a:pPr lvl="0" indent="0" marL="0" algn="l">
                        <a:buNone/>
                      </a:pPr>
                      <a:r>
                        <a:rPr/>
                        <a:t>POSTGRADO</a:t>
                      </a:r>
                    </a:p>
                  </a:txBody>
                </a:tc>
                <a:tc>
                  <a:txBody>
                    <a:bodyPr/>
                    <a:lstStyle/>
                    <a:p>
                      <a:pPr lvl="0" indent="0" marL="0" algn="r">
                        <a:buNone/>
                      </a:pPr>
                      <a:r>
                        <a:rPr/>
                        <a:t>0.00</a:t>
                      </a:r>
                    </a:p>
                  </a:txBody>
                </a:tc>
                <a:tc>
                  <a:txBody>
                    <a:bodyPr/>
                    <a:lstStyle/>
                    <a:p>
                      <a:pPr lvl="0" indent="0" marL="0" algn="l">
                        <a:buNone/>
                      </a:pPr>
                      <a:r>
                        <a:rPr/>
                        <a:t>$1,875,000</a:t>
                      </a:r>
                    </a:p>
                  </a:txBody>
                </a:tc>
                <a:tc>
                  <a:txBody>
                    <a:bodyPr/>
                    <a:lstStyle/>
                    <a:p>
                      <a:pPr lvl="0" indent="0" marL="0" algn="l">
                        <a:buNone/>
                      </a:pPr>
                      <a:r>
                        <a:rPr/>
                        <a:t>$1,875,000</a:t>
                      </a:r>
                    </a:p>
                  </a:txBody>
                </a:tc>
                <a:tc>
                  <a:txBody>
                    <a:bodyPr/>
                    <a:lstStyle/>
                    <a:p>
                      <a:pPr lvl="0" indent="0" marL="0" algn="l">
                        <a:buNone/>
                      </a:pPr>
                      <a:r>
                        <a:rPr/>
                        <a:t>$27,386</a:t>
                      </a:r>
                    </a:p>
                  </a:txBody>
                </a:tc>
                <a:tc>
                  <a:txBody>
                    <a:bodyPr/>
                    <a:lstStyle/>
                    <a:p>
                      <a:pPr lvl="0" indent="0" marL="0" algn="r">
                        <a:buNone/>
                      </a:pPr>
                      <a:r>
                        <a:rPr/>
                        <a:t>1.00</a:t>
                      </a:r>
                    </a:p>
                  </a:txBody>
                </a:tc>
                <a:tc>
                  <a:txBody>
                    <a:bodyPr/>
                    <a:lstStyle/>
                    <a:p>
                      <a:pPr lvl="0" indent="0" marL="0" algn="l">
                        <a:buNone/>
                      </a:pPr>
                      <a:r>
                        <a:rPr/>
                        <a:t>$50,000</a:t>
                      </a:r>
                    </a:p>
                  </a:txBody>
                </a:tc>
              </a:tr>
              <a:tr h="0">
                <a:tc>
                  <a:txBody>
                    <a:bodyPr/>
                    <a:lstStyle/>
                    <a:p>
                      <a:pPr lvl="0" indent="0" marL="0" algn="l">
                        <a:buNone/>
                      </a:pPr>
                      <a:r>
                        <a:rPr/>
                        <a:t>PROFESIONAL</a:t>
                      </a:r>
                    </a:p>
                  </a:txBody>
                </a:tc>
                <a:tc>
                  <a:txBody>
                    <a:bodyPr/>
                    <a:lstStyle/>
                    <a:p>
                      <a:pPr lvl="0" indent="0" marL="0" algn="r">
                        <a:buNone/>
                      </a:pPr>
                      <a:r>
                        <a:rPr/>
                        <a:t>1.71</a:t>
                      </a:r>
                    </a:p>
                  </a:txBody>
                </a:tc>
                <a:tc>
                  <a:txBody>
                    <a:bodyPr/>
                    <a:lstStyle/>
                    <a:p>
                      <a:pPr lvl="0" indent="0" marL="0" algn="l">
                        <a:buNone/>
                      </a:pPr>
                      <a:r>
                        <a:rPr/>
                        <a:t>$1,087,143</a:t>
                      </a:r>
                    </a:p>
                  </a:txBody>
                </a:tc>
                <a:tc>
                  <a:txBody>
                    <a:bodyPr/>
                    <a:lstStyle/>
                    <a:p>
                      <a:pPr lvl="0" indent="0" marL="0" algn="l">
                        <a:buNone/>
                      </a:pPr>
                      <a:r>
                        <a:rPr/>
                        <a:t>$965,000</a:t>
                      </a:r>
                    </a:p>
                  </a:txBody>
                </a:tc>
                <a:tc>
                  <a:txBody>
                    <a:bodyPr/>
                    <a:lstStyle/>
                    <a:p>
                      <a:pPr lvl="0" indent="0" marL="0" algn="l">
                        <a:buNone/>
                      </a:pPr>
                      <a:r>
                        <a:rPr/>
                        <a:t>$485,433</a:t>
                      </a:r>
                    </a:p>
                  </a:txBody>
                </a:tc>
                <a:tc>
                  <a:txBody>
                    <a:bodyPr/>
                    <a:lstStyle/>
                    <a:p>
                      <a:pPr lvl="0" indent="0" marL="0" algn="r">
                        <a:buNone/>
                      </a:pPr>
                      <a:r>
                        <a:rPr/>
                        <a:t>5.68</a:t>
                      </a:r>
                    </a:p>
                  </a:txBody>
                </a:tc>
                <a:tc>
                  <a:txBody>
                    <a:bodyPr/>
                    <a:lstStyle/>
                    <a:p>
                      <a:pPr lvl="0" indent="0" marL="0" algn="l">
                        <a:buNone/>
                      </a:pPr>
                      <a:r>
                        <a:rPr/>
                        <a:t>$420,000</a:t>
                      </a:r>
                    </a:p>
                  </a:txBody>
                </a:tc>
              </a:tr>
              <a:tr h="0">
                <a:tc>
                  <a:txBody>
                    <a:bodyPr/>
                    <a:lstStyle/>
                    <a:p>
                      <a:pPr lvl="0" indent="0" marL="0" algn="l">
                        <a:buNone/>
                      </a:pPr>
                      <a:r>
                        <a:rPr/>
                        <a:t>TECNICO</a:t>
                      </a:r>
                    </a:p>
                  </a:txBody>
                </a:tc>
                <a:tc>
                  <a:txBody>
                    <a:bodyPr/>
                    <a:lstStyle/>
                    <a:p>
                      <a:pPr lvl="0" indent="0" marL="0" algn="r">
                        <a:buNone/>
                      </a:pPr>
                      <a:r>
                        <a:rPr/>
                        <a:t>0.83</a:t>
                      </a:r>
                    </a:p>
                  </a:txBody>
                </a:tc>
                <a:tc>
                  <a:txBody>
                    <a:bodyPr/>
                    <a:lstStyle/>
                    <a:p>
                      <a:pPr lvl="0" indent="0" marL="0" algn="l">
                        <a:buNone/>
                      </a:pPr>
                      <a:r>
                        <a:rPr/>
                        <a:t>$987,000</a:t>
                      </a:r>
                    </a:p>
                  </a:txBody>
                </a:tc>
                <a:tc>
                  <a:txBody>
                    <a:bodyPr/>
                    <a:lstStyle/>
                    <a:p>
                      <a:pPr lvl="0" indent="0" marL="0" algn="l">
                        <a:buNone/>
                      </a:pPr>
                      <a:r>
                        <a:rPr/>
                        <a:t>$945,000</a:t>
                      </a:r>
                    </a:p>
                  </a:txBody>
                </a:tc>
                <a:tc>
                  <a:txBody>
                    <a:bodyPr/>
                    <a:lstStyle/>
                    <a:p>
                      <a:pPr lvl="0" indent="0" marL="0" algn="l">
                        <a:buNone/>
                      </a:pPr>
                      <a:r>
                        <a:rPr/>
                        <a:t>$219,186</a:t>
                      </a:r>
                    </a:p>
                  </a:txBody>
                </a:tc>
                <a:tc>
                  <a:txBody>
                    <a:bodyPr/>
                    <a:lstStyle/>
                    <a:p>
                      <a:pPr lvl="0" indent="0" marL="0" algn="r">
                        <a:buNone/>
                      </a:pPr>
                      <a:r>
                        <a:rPr/>
                        <a:t>2.56</a:t>
                      </a:r>
                    </a:p>
                  </a:txBody>
                </a:tc>
                <a:tc>
                  <a:txBody>
                    <a:bodyPr/>
                    <a:lstStyle/>
                    <a:p>
                      <a:pPr lvl="0" indent="0" marL="0" algn="l">
                        <a:buNone/>
                      </a:pPr>
                      <a:r>
                        <a:rPr/>
                        <a:t>$200,000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Salario por Nivel Academico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Análisis de Nivel Academico por Salario</a:t>
            </a:r>
          </a:p>
        </p:txBody>
      </p:sp>
      <p:sp>
        <p:nvSpPr>
          <p:cNvPr id="4" name="Text Placeholder 3"/>
          <p:cNvSpPr>
            <a:spLocks noGrp="1"/>
          </p:cNvSpPr>
          <p:nvPr>
            <p:ph idx="2" sz="half" type="body"/>
          </p:nvPr>
        </p:nvSpPr>
        <p:spPr/>
        <p:txBody>
          <a:bodyPr/>
          <a:lstStyle/>
          <a:p>
            <a:pPr lvl="0" indent="0" marL="0">
              <a:buNone/>
            </a:pPr>
            <a:r>
              <a:rPr b="1"/>
              <a:t>Postgrado</a:t>
            </a:r>
            <a:r>
              <a:rPr/>
              <a:t> ofrece una mayor consistencia en términos de salarios, con todos los individuos dentro de un rango estrecho, lo que refleja menos variabilidad y, posiblemente, más seguridad salarial.</a:t>
            </a:r>
          </a:p>
          <a:p>
            <a:pPr lvl="0" indent="0" marL="0">
              <a:buNone/>
            </a:pPr>
            <a:r>
              <a:rPr b="1"/>
              <a:t>Bachillerato y Profesional</a:t>
            </a:r>
            <a:r>
              <a:rPr/>
              <a:t> muestran una mayor variabilidad salarial, lo que sugiere oportunidades para salarios muy altos pero también un riesgo de salarios bajos.</a:t>
            </a:r>
          </a:p>
          <a:p>
            <a:pPr lvl="0" indent="0" marL="0">
              <a:buNone/>
            </a:pPr>
            <a:r>
              <a:rPr b="1"/>
              <a:t>Técnico</a:t>
            </a:r>
            <a:r>
              <a:rPr/>
              <a:t> se encuentra en un punto intermedio, con variabilidad moderada y menores riesgos de extremos salariales, lo que podría hacerlo una opción atractiva para estabilidad y crecimiento.</a:t>
            </a:r>
          </a:p>
        </p:txBody>
      </p:sp>
      <p:pic>
        <p:nvPicPr>
          <p:cNvPr descr="presentacion_files/figure-pptx/unnamed-chunk-1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Salario, Nivel Académico y Tipo de Vivienda</a:t>
            </a:r>
          </a:p>
        </p:txBody>
      </p:sp>
      <p:sp>
        <p:nvSpPr>
          <p:cNvPr id="4" name="Text Placeholder 3"/>
          <p:cNvSpPr>
            <a:spLocks noGrp="1"/>
          </p:cNvSpPr>
          <p:nvPr>
            <p:ph idx="2" sz="half" type="body"/>
          </p:nvPr>
        </p:nvSpPr>
        <p:spPr/>
        <p:txBody>
          <a:bodyPr/>
          <a:lstStyle/>
          <a:p>
            <a:pPr lvl="0"/>
            <a:r>
              <a:rPr/>
              <a:t>Las personas con </a:t>
            </a:r>
            <a:r>
              <a:rPr b="1"/>
              <a:t>postgrado</a:t>
            </a:r>
            <a:r>
              <a:rPr/>
              <a:t> tienen los salarios promedio más altos en comparación con otros niveles académicos.</a:t>
            </a:r>
          </a:p>
          <a:p>
            <a:pPr lvl="0"/>
            <a:r>
              <a:rPr/>
              <a:t>El tipo de vivienda </a:t>
            </a:r>
            <a:r>
              <a:rPr b="1"/>
              <a:t>propia</a:t>
            </a:r>
            <a:r>
              <a:rPr/>
              <a:t> o </a:t>
            </a:r>
            <a:r>
              <a:rPr b="1"/>
              <a:t>familiar</a:t>
            </a:r>
            <a:r>
              <a:rPr/>
              <a:t> tiende a tener mayores ingresos en todos los niveles académicos, exceptuando </a:t>
            </a:r>
            <a:r>
              <a:rPr b="1"/>
              <a:t>técnico</a:t>
            </a:r>
          </a:p>
        </p:txBody>
      </p:sp>
      <p:pic>
        <p:nvPicPr>
          <p:cNvPr descr="presentacion_files/figure-pptx/unnamed-chunk-1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Objetivos</a:t>
            </a:r>
          </a:p>
          <a:p>
            <a:pPr lvl="0"/>
            <a:r>
              <a:rPr/>
              <a:t>Identificar tendencias significativas en las variables de peso, talla y salario</a:t>
            </a:r>
          </a:p>
          <a:p>
            <a:pPr lvl="0"/>
            <a:r>
              <a:rPr/>
              <a:t>Analizar la distribución de gustos y su relación con el nivel académico.</a:t>
            </a:r>
          </a:p>
          <a:p>
            <a:pPr lvl="0"/>
            <a:r>
              <a:rPr/>
              <a:t>Examinar la relación entre el tipo de vivienda y el salario.</a:t>
            </a:r>
          </a:p>
          <a:p>
            <a:pPr lvl="0" indent="0" marL="0">
              <a:spcBef>
                <a:spcPts val="3000"/>
              </a:spcBef>
              <a:buNone/>
            </a:pPr>
            <a:r>
              <a:rPr b="1"/>
              <a:t>Análisis Peso</a:t>
            </a:r>
          </a:p>
          <a:p>
            <a:pPr lvl="0" indent="0" marL="0">
              <a:buNone/>
            </a:pPr>
            <a:r>
              <a:rPr/>
              <a:t>La distribución del peso en estos datos es aproximadamente simétrica y cercana a una distribución normal, sin evidencia de valores atípicos significativos o una inclinación pronunciada. Los individuos en el conjunto de datos tienden a tener pesos cercanos al promedio de 67-68 kg, lo que sugiere una consistencia en esta variable entre los sujetos estudiados.</a:t>
            </a:r>
          </a:p>
        </p:txBody>
      </p:sp>
      <p:pic>
        <p:nvPicPr>
          <p:cNvPr descr="presentacion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Talla</a:t>
            </a:r>
          </a:p>
          <a:p>
            <a:pPr lvl="0" indent="0" marL="0">
              <a:buNone/>
            </a:pPr>
            <a:r>
              <a:rPr/>
              <a:t>La distribución de la talla en estos datos es simétrica y aproximadamente normal, con una media y una mediana casi iguales y una curtosis que indica una distribución similar a la normal. No hay evidencia de valores atípicos significativos ni de una desviación marcada de la normalidad. La mayoría de los individuos tienen tallas cercanas a 168-169 cm, lo que sugiere una uniformidad en esta característica entre los sujetos estudiados.</a:t>
            </a:r>
          </a:p>
        </p:txBody>
      </p:sp>
      <p:pic>
        <p:nvPicPr>
          <p:cNvPr descr="presentacion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Salario</a:t>
            </a:r>
          </a:p>
          <a:p>
            <a:pPr lvl="0" indent="0" marL="0">
              <a:buNone/>
            </a:pPr>
            <a:r>
              <a:rPr b="1"/>
              <a:t>Distribución Sesgada:</a:t>
            </a:r>
            <a:r>
              <a:rPr/>
              <a:t> La distribución de los salarios está claramente sesgada hacia la derecha, lo que sugiere una desigualdad en los salarios dentro del conjunto de datos. Un pequeño número de individuos con salarios muy altos están influyendo significativamente en las estadísticas de la media.</a:t>
            </a:r>
          </a:p>
          <a:p>
            <a:pPr lvl="0" indent="0" marL="0">
              <a:buNone/>
            </a:pPr>
            <a:r>
              <a:rPr b="1"/>
              <a:t>Salarios Elevados Afectan la Media:</a:t>
            </a:r>
            <a:r>
              <a:rPr/>
              <a:t> La media es significativamente mayor que la mediana, indicando que los salarios elevados están tirando del promedio hacia arriba, lo que puede no representar el salario típico de la mayoría de las personas en el conjunto de datos.</a:t>
            </a:r>
          </a:p>
          <a:p>
            <a:pPr lvl="0" indent="0" marL="0">
              <a:buNone/>
            </a:pPr>
            <a:r>
              <a:rPr b="1"/>
              <a:t>Presencia de Valores Atípicos:</a:t>
            </a:r>
            <a:r>
              <a:rPr/>
              <a:t> La alta curtosis y los outliers en el boxplot sugieren que algunos individuos tienen salarios mucho más altos que el resto.</a:t>
            </a:r>
          </a:p>
        </p:txBody>
      </p:sp>
      <p:pic>
        <p:nvPicPr>
          <p:cNvPr descr="presentacion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Gustos (General)</a:t>
            </a:r>
          </a:p>
          <a:p>
            <a:pPr lvl="0" indent="0" marL="0">
              <a:buNone/>
            </a:pPr>
            <a:r>
              <a:rPr b="1"/>
              <a:t>DEPORTE</a:t>
            </a:r>
            <a:r>
              <a:rPr/>
              <a:t> es claramente la actividad favorita entre las personas, mientras que </a:t>
            </a:r>
            <a:r>
              <a:rPr b="1"/>
              <a:t>DESCANSAR</a:t>
            </a:r>
            <a:r>
              <a:rPr/>
              <a:t> es, por mucho, la menos favorita.</a:t>
            </a:r>
          </a:p>
        </p:txBody>
      </p:sp>
      <p:pic>
        <p:nvPicPr>
          <p:cNvPr descr="presentacion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Nivel Academico (General)</a:t>
            </a:r>
          </a:p>
          <a:p>
            <a:pPr lvl="0" indent="0" marL="0">
              <a:buNone/>
            </a:pPr>
            <a:r>
              <a:rPr b="1"/>
              <a:t>PROFESIONAL</a:t>
            </a:r>
            <a:r>
              <a:rPr/>
              <a:t> es el principal nivel academico, mientras que </a:t>
            </a:r>
            <a:r>
              <a:rPr b="1"/>
              <a:t>POSTGRADO</a:t>
            </a:r>
            <a:r>
              <a:rPr/>
              <a:t> es el nivel menos representado.</a:t>
            </a:r>
          </a:p>
        </p:txBody>
      </p:sp>
      <p:pic>
        <p:nvPicPr>
          <p:cNvPr descr="presentac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Vivienda (General)</a:t>
            </a:r>
          </a:p>
          <a:p>
            <a:pPr lvl="0" indent="0" marL="0">
              <a:buNone/>
            </a:pPr>
            <a:r>
              <a:rPr b="1"/>
              <a:t>ARRIENDO</a:t>
            </a:r>
            <a:r>
              <a:rPr/>
              <a:t> es por mucho principal tipo de vivienda en los encuestados, mientras que </a:t>
            </a:r>
            <a:r>
              <a:rPr b="1"/>
              <a:t>FAMILIAR</a:t>
            </a:r>
            <a:r>
              <a:rPr/>
              <a:t> es la menos representada.</a:t>
            </a:r>
          </a:p>
        </p:txBody>
      </p:sp>
      <p:pic>
        <p:nvPicPr>
          <p:cNvPr descr="presentacion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Análisis Segmentado de Gustos por Nivel Académico</a:t>
            </a:r>
          </a:p>
        </p:txBody>
      </p:sp>
      <p:sp>
        <p:nvSpPr>
          <p:cNvPr id="4" name="Text Placeholder 3"/>
          <p:cNvSpPr>
            <a:spLocks noGrp="1"/>
          </p:cNvSpPr>
          <p:nvPr>
            <p:ph idx="2" sz="half" type="body"/>
          </p:nvPr>
        </p:nvSpPr>
        <p:spPr/>
        <p:txBody>
          <a:bodyPr/>
          <a:lstStyle/>
          <a:p>
            <a:pPr lvl="0" indent="0" marL="0">
              <a:buNone/>
            </a:pPr>
            <a:r>
              <a:rPr b="1"/>
              <a:t>Diversidad de Gustos:</a:t>
            </a:r>
            <a:r>
              <a:rPr/>
              <a:t> Las personas con bachillerato muestran una mayor variedad de intereses en sus actividades.</a:t>
            </a:r>
          </a:p>
          <a:p>
            <a:pPr lvl="0" indent="0" marL="0">
              <a:buNone/>
            </a:pPr>
            <a:r>
              <a:rPr b="1"/>
              <a:t>Equilibrio Profesional:</a:t>
            </a:r>
            <a:r>
              <a:rPr/>
              <a:t> Los profesionales tienen una distribución equitativa de preferencias entre diferentes tipos de actividades.</a:t>
            </a:r>
          </a:p>
          <a:p>
            <a:pPr lvl="0" indent="0" marL="0">
              <a:buNone/>
            </a:pPr>
            <a:r>
              <a:rPr b="1"/>
              <a:t>Postgrado y Lectura:</a:t>
            </a:r>
            <a:r>
              <a:rPr/>
              <a:t> Aquellos con estudios de postgrado tienden a no preferir la lectura como actividad.</a:t>
            </a:r>
          </a:p>
          <a:p>
            <a:pPr lvl="0" indent="0" marL="0">
              <a:buNone/>
            </a:pPr>
            <a:r>
              <a:rPr b="1"/>
              <a:t>Técnicos y Lectura:</a:t>
            </a:r>
            <a:r>
              <a:rPr/>
              <a:t> Los técnicos son quienes más disfrutan de la lectura entre los diferentes niveles académicos.</a:t>
            </a:r>
          </a:p>
        </p:txBody>
      </p:sp>
      <p:pic>
        <p:nvPicPr>
          <p:cNvPr descr="presentacion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Análisis de Salario por Gusto</a:t>
            </a:r>
          </a:p>
        </p:txBody>
      </p:sp>
      <p:sp>
        <p:nvSpPr>
          <p:cNvPr id="4" name="Text Placeholder 3"/>
          <p:cNvSpPr>
            <a:spLocks noGrp="1"/>
          </p:cNvSpPr>
          <p:nvPr>
            <p:ph idx="2" sz="half" type="body"/>
          </p:nvPr>
        </p:nvSpPr>
        <p:spPr/>
        <p:txBody>
          <a:bodyPr/>
          <a:lstStyle/>
          <a:p>
            <a:pPr lvl="0" indent="0" marL="0">
              <a:buNone/>
            </a:pPr>
            <a:r>
              <a:rPr/>
              <a:t>Según el tipo de actividad podemos evidenciar que:</a:t>
            </a:r>
          </a:p>
          <a:p>
            <a:pPr lvl="0"/>
            <a:r>
              <a:rPr b="1"/>
              <a:t>Deporte:</a:t>
            </a:r>
            <a:r>
              <a:rPr/>
              <a:t> Salarios moderados con algunos ingresos altos, sugiriendo diversidad en los ingresos.</a:t>
            </a:r>
          </a:p>
          <a:p>
            <a:pPr lvl="0"/>
            <a:r>
              <a:rPr b="1"/>
              <a:t>Descansar:</a:t>
            </a:r>
            <a:r>
              <a:rPr/>
              <a:t> Consistentemente bajos salarios, indicando menor variabilidad en ingresos.</a:t>
            </a:r>
          </a:p>
          <a:p>
            <a:pPr lvl="0"/>
            <a:r>
              <a:rPr b="1"/>
              <a:t>Leer:</a:t>
            </a:r>
            <a:r>
              <a:rPr/>
              <a:t> Salarios bajos y concentrados, con pocos ingresos altos.</a:t>
            </a:r>
          </a:p>
          <a:p>
            <a:pPr lvl="0"/>
            <a:r>
              <a:rPr b="1"/>
              <a:t>Música:</a:t>
            </a:r>
            <a:r>
              <a:rPr/>
              <a:t> Mayor variabilidad salarial, indicando diversidad en ingresos.</a:t>
            </a:r>
          </a:p>
          <a:p>
            <a:pPr lvl="0"/>
            <a:r>
              <a:rPr b="1"/>
              <a:t>Otras Actividades:</a:t>
            </a:r>
            <a:r>
              <a:rPr/>
              <a:t> Mayor dispersión y altos salarios, sugiriendo variedad de ocupaciones.</a:t>
            </a:r>
          </a:p>
        </p:txBody>
      </p:sp>
      <p:pic>
        <p:nvPicPr>
          <p:cNvPr descr="presentacion_files/figure-pptx/unnamed-chunk-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Pobración (Talla, Gustos, Nivel Académico, Tipo De Vivienda y Salario)</dc:title>
  <dc:creator/>
  <cp:keywords/>
  <dcterms:created xsi:type="dcterms:W3CDTF">2024-08-25T23:33:05Z</dcterms:created>
  <dcterms:modified xsi:type="dcterms:W3CDTF">2024-08-25T23:33:05Z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biblio-config">
    <vt:lpwstr>True</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