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Parcial1</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Analisis Segmentado Sexo Nivel Estrés</a:t>
            </a:r>
          </a:p>
          <a:p>
            <a:pPr lvl="0" indent="0" marL="0">
              <a:buNone/>
            </a:pPr>
            <a:r>
              <a:rPr/>
              <a:t>El gráfico muestra diferencias claras en los niveles de estrés reportados entre hombres y mujeres. Los hombres tienden a reportar niveles de estrés más altos, con un 18% en el nivel “Alto” y un 8.4% en “Muy alto”, en comparación con las mujeres, donde solo un 1.9% reporta niveles de estrés “Alto” y un 3.1% “Muy alto”. La mayoría de las mujeres reportan niveles de estrés “Bajo” y “Muy bajo”.</a:t>
            </a:r>
          </a:p>
        </p:txBody>
      </p:sp>
      <p:pic>
        <p:nvPicPr>
          <p:cNvPr descr="parcial1_files/figure-pptx/unnamed-chunk-1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Analisis Segmentado Jornada Nivel Estrés</a:t>
            </a:r>
          </a:p>
          <a:p>
            <a:pPr lvl="0" indent="0" marL="0">
              <a:buNone/>
            </a:pPr>
            <a:r>
              <a:rPr/>
              <a:t>El gráfico muestra que los estudiantes de jornada diurna tienden a reportar niveles de estrés más altos que los estudiantes de jornada nocturna, especialmente en el nivel “Muy alto” (8.6% en diurno vs. 2.7% en nocturno). Sin embargo, la jornada nocturna tiene una proporción mayor de estudiantes con niveles de estrés “Medio” (34.1% vs. 29.8%) y “Muy bajo” (29% vs. 24.1%).</a:t>
            </a:r>
          </a:p>
        </p:txBody>
      </p:sp>
      <p:pic>
        <p:nvPicPr>
          <p:cNvPr descr="parcial1_files/figure-pptx/unnamed-chunk-1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Analisis Segmentado Sexo Notas de Matemáticas</a:t>
            </a:r>
          </a:p>
          <a:p>
            <a:pPr lvl="0" indent="0" marL="0">
              <a:buNone/>
            </a:pPr>
            <a:r>
              <a:rPr b="1"/>
              <a:t>Mejores Desempeño de Mujeres:</a:t>
            </a:r>
            <a:r>
              <a:rPr/>
              <a:t> El gráfico indica que las mujeres, en promedio, tienen un mejor desempeño en matemáticas que los hombres. Esto se refleja en una mediana más alta y una distribución más concentrada.</a:t>
            </a:r>
          </a:p>
          <a:p>
            <a:pPr lvl="0" indent="0" marL="0">
              <a:buNone/>
            </a:pPr>
            <a:r>
              <a:rPr b="1"/>
              <a:t>Variabilidad entre Hombres:</a:t>
            </a:r>
            <a:r>
              <a:rPr/>
              <a:t> La mayor variabilidad en las notas de los hombres (caja mas grande) sugiere que hay un grupo más diverso de rendimiento en matemáticas, con algunos estudiantes que obtienen calificaciones más bajas.</a:t>
            </a:r>
          </a:p>
        </p:txBody>
      </p:sp>
      <p:pic>
        <p:nvPicPr>
          <p:cNvPr descr="parcial1_files/figure-pptx/unnamed-chunk-1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Analisis Segmentado Sexo Notas de Programación</a:t>
            </a:r>
          </a:p>
          <a:p>
            <a:pPr lvl="0" indent="0" marL="0">
              <a:buNone/>
            </a:pPr>
            <a:r>
              <a:rPr b="1"/>
              <a:t>Mejores Desempeño de Mujeres:</a:t>
            </a:r>
            <a:r>
              <a:rPr/>
              <a:t> El gráfico indica que las mujeres, en promedio, tienen un mejor desempeño en programació que los hombres. Esto se refleja en una mediana más alta y una distribución más concentrada.</a:t>
            </a:r>
          </a:p>
          <a:p>
            <a:pPr lvl="0" indent="0" marL="0">
              <a:buNone/>
            </a:pPr>
            <a:r>
              <a:rPr b="1"/>
              <a:t>Variabilidad entre Hombres:</a:t>
            </a:r>
            <a:r>
              <a:rPr/>
              <a:t> La mayor variabilidad en las notas de los hombres (caja mas grande) sugiere que hay un grupo más diverso de rendimiento en programación, con algunos estudiantes que obtienen calificaciones más bajas.</a:t>
            </a:r>
          </a:p>
        </p:txBody>
      </p:sp>
      <p:pic>
        <p:nvPicPr>
          <p:cNvPr descr="parcial1_files/figure-pptx/unnamed-chunk-1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Analisis Segmentado Sexo Notas Trabajo En Equipo</a:t>
            </a:r>
          </a:p>
          <a:p>
            <a:pPr lvl="0" indent="0" marL="0">
              <a:buNone/>
            </a:pPr>
            <a:r>
              <a:rPr/>
              <a:t>El desempeño sigue siendo similar al evidenciado para las notas de Matemáticas y Programación, donde las mujeres tienes mejores calificaciones.</a:t>
            </a:r>
          </a:p>
        </p:txBody>
      </p:sp>
      <p:pic>
        <p:nvPicPr>
          <p:cNvPr descr="parcial1_files/figure-pptx/unnamed-chunk-1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Análisis de nivel de estrés por notas de matemáticas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lgn="l">
                        <a:buNone/>
                      </a:pPr>
                      <a:r>
                        <a:rPr/>
                        <a:t>Nivel_Stress</a:t>
                      </a:r>
                    </a:p>
                  </a:txBody>
                  <a:tcPr/>
                </a:tc>
                <a:tc>
                  <a:txBody>
                    <a:bodyPr/>
                    <a:lstStyle/>
                    <a:p>
                      <a:pPr lvl="0" indent="0" marL="0" algn="r">
                        <a:buNone/>
                      </a:pPr>
                      <a:r>
                        <a:rPr/>
                        <a:t>Media</a:t>
                      </a:r>
                    </a:p>
                  </a:txBody>
                  <a:tcPr/>
                </a:tc>
                <a:tc>
                  <a:txBody>
                    <a:bodyPr/>
                    <a:lstStyle/>
                    <a:p>
                      <a:pPr lvl="0" indent="0" marL="0" algn="r">
                        <a:buNone/>
                      </a:pPr>
                      <a:r>
                        <a:rPr/>
                        <a:t>Mediana</a:t>
                      </a:r>
                    </a:p>
                  </a:txBody>
                  <a:tcPr/>
                </a:tc>
                <a:tc>
                  <a:txBody>
                    <a:bodyPr/>
                    <a:lstStyle/>
                    <a:p>
                      <a:pPr lvl="0" indent="0" marL="0" algn="r">
                        <a:buNone/>
                      </a:pPr>
                      <a:r>
                        <a:rPr/>
                        <a:t>SD</a:t>
                      </a:r>
                    </a:p>
                  </a:txBody>
                  <a:tcPr/>
                </a:tc>
                <a:tc>
                  <a:txBody>
                    <a:bodyPr/>
                    <a:lstStyle/>
                    <a:p>
                      <a:pPr lvl="0" indent="0" marL="0" algn="r">
                        <a:buNone/>
                      </a:pPr>
                      <a:r>
                        <a:rPr/>
                        <a:t>Max</a:t>
                      </a:r>
                    </a:p>
                  </a:txBody>
                  <a:tcPr/>
                </a:tc>
                <a:tc>
                  <a:txBody>
                    <a:bodyPr/>
                    <a:lstStyle/>
                    <a:p>
                      <a:pPr lvl="0" indent="0" marL="0" algn="r">
                        <a:buNone/>
                      </a:pPr>
                      <a:r>
                        <a:rPr/>
                        <a:t>Min</a:t>
                      </a:r>
                    </a:p>
                  </a:txBody>
                  <a:tcPr/>
                </a:tc>
              </a:tr>
              <a:tr h="0">
                <a:tc>
                  <a:txBody>
                    <a:bodyPr/>
                    <a:lstStyle/>
                    <a:p>
                      <a:pPr lvl="0" indent="0" marL="0" algn="l">
                        <a:buNone/>
                      </a:pPr>
                      <a:r>
                        <a:rPr/>
                        <a:t>Alto</a:t>
                      </a:r>
                    </a:p>
                  </a:txBody>
                </a:tc>
                <a:tc>
                  <a:txBody>
                    <a:bodyPr/>
                    <a:lstStyle/>
                    <a:p>
                      <a:pPr lvl="0" indent="0" marL="0" algn="r">
                        <a:buNone/>
                      </a:pPr>
                      <a:r>
                        <a:rPr/>
                        <a:t>63.97917</a:t>
                      </a:r>
                    </a:p>
                  </a:txBody>
                </a:tc>
                <a:tc>
                  <a:txBody>
                    <a:bodyPr/>
                    <a:lstStyle/>
                    <a:p>
                      <a:pPr lvl="0" indent="0" marL="0" algn="r">
                        <a:buNone/>
                      </a:pPr>
                      <a:r>
                        <a:rPr/>
                        <a:t>64.0</a:t>
                      </a:r>
                    </a:p>
                  </a:txBody>
                </a:tc>
                <a:tc>
                  <a:txBody>
                    <a:bodyPr/>
                    <a:lstStyle/>
                    <a:p>
                      <a:pPr lvl="0" indent="0" marL="0" algn="r">
                        <a:buNone/>
                      </a:pPr>
                      <a:r>
                        <a:rPr/>
                        <a:t>3.454812</a:t>
                      </a:r>
                    </a:p>
                  </a:txBody>
                </a:tc>
                <a:tc>
                  <a:txBody>
                    <a:bodyPr/>
                    <a:lstStyle/>
                    <a:p>
                      <a:pPr lvl="0" indent="0" marL="0" algn="r">
                        <a:buNone/>
                      </a:pPr>
                      <a:r>
                        <a:rPr/>
                        <a:t>70</a:t>
                      </a:r>
                    </a:p>
                  </a:txBody>
                </a:tc>
                <a:tc>
                  <a:txBody>
                    <a:bodyPr/>
                    <a:lstStyle/>
                    <a:p>
                      <a:pPr lvl="0" indent="0" marL="0" algn="r">
                        <a:buNone/>
                      </a:pPr>
                      <a:r>
                        <a:rPr/>
                        <a:t>57</a:t>
                      </a:r>
                    </a:p>
                  </a:txBody>
                </a:tc>
              </a:tr>
              <a:tr h="0">
                <a:tc>
                  <a:txBody>
                    <a:bodyPr/>
                    <a:lstStyle/>
                    <a:p>
                      <a:pPr lvl="0" indent="0" marL="0" algn="l">
                        <a:buNone/>
                      </a:pPr>
                      <a:r>
                        <a:rPr/>
                        <a:t>Bajo</a:t>
                      </a:r>
                    </a:p>
                  </a:txBody>
                </a:tc>
                <a:tc>
                  <a:txBody>
                    <a:bodyPr/>
                    <a:lstStyle/>
                    <a:p>
                      <a:pPr lvl="0" indent="0" marL="0" algn="r">
                        <a:buNone/>
                      </a:pPr>
                      <a:r>
                        <a:rPr/>
                        <a:t>82.54962</a:t>
                      </a:r>
                    </a:p>
                  </a:txBody>
                </a:tc>
                <a:tc>
                  <a:txBody>
                    <a:bodyPr/>
                    <a:lstStyle/>
                    <a:p>
                      <a:pPr lvl="0" indent="0" marL="0" algn="r">
                        <a:buNone/>
                      </a:pPr>
                      <a:r>
                        <a:rPr/>
                        <a:t>83.0</a:t>
                      </a:r>
                    </a:p>
                  </a:txBody>
                </a:tc>
                <a:tc>
                  <a:txBody>
                    <a:bodyPr/>
                    <a:lstStyle/>
                    <a:p>
                      <a:pPr lvl="0" indent="0" marL="0" algn="r">
                        <a:buNone/>
                      </a:pPr>
                      <a:r>
                        <a:rPr/>
                        <a:t>7.540877</a:t>
                      </a:r>
                    </a:p>
                  </a:txBody>
                </a:tc>
                <a:tc>
                  <a:txBody>
                    <a:bodyPr/>
                    <a:lstStyle/>
                    <a:p>
                      <a:pPr lvl="0" indent="0" marL="0" algn="r">
                        <a:buNone/>
                      </a:pPr>
                      <a:r>
                        <a:rPr/>
                        <a:t>98</a:t>
                      </a:r>
                    </a:p>
                  </a:txBody>
                </a:tc>
                <a:tc>
                  <a:txBody>
                    <a:bodyPr/>
                    <a:lstStyle/>
                    <a:p>
                      <a:pPr lvl="0" indent="0" marL="0" algn="r">
                        <a:buNone/>
                      </a:pPr>
                      <a:r>
                        <a:rPr/>
                        <a:t>62</a:t>
                      </a:r>
                    </a:p>
                  </a:txBody>
                </a:tc>
              </a:tr>
              <a:tr h="0">
                <a:tc>
                  <a:txBody>
                    <a:bodyPr/>
                    <a:lstStyle/>
                    <a:p>
                      <a:pPr lvl="0" indent="0" marL="0" algn="l">
                        <a:buNone/>
                      </a:pPr>
                      <a:r>
                        <a:rPr/>
                        <a:t>Medio</a:t>
                      </a:r>
                    </a:p>
                  </a:txBody>
                </a:tc>
                <a:tc>
                  <a:txBody>
                    <a:bodyPr/>
                    <a:lstStyle/>
                    <a:p>
                      <a:pPr lvl="0" indent="0" marL="0" algn="r">
                        <a:buNone/>
                      </a:pPr>
                      <a:r>
                        <a:rPr/>
                        <a:t>77.44375</a:t>
                      </a:r>
                    </a:p>
                  </a:txBody>
                </a:tc>
                <a:tc>
                  <a:txBody>
                    <a:bodyPr/>
                    <a:lstStyle/>
                    <a:p>
                      <a:pPr lvl="0" indent="0" marL="0" algn="r">
                        <a:buNone/>
                      </a:pPr>
                      <a:r>
                        <a:rPr/>
                        <a:t>78.0</a:t>
                      </a:r>
                    </a:p>
                  </a:txBody>
                </a:tc>
                <a:tc>
                  <a:txBody>
                    <a:bodyPr/>
                    <a:lstStyle/>
                    <a:p>
                      <a:pPr lvl="0" indent="0" marL="0" algn="r">
                        <a:buNone/>
                      </a:pPr>
                      <a:r>
                        <a:rPr/>
                        <a:t>10.928439</a:t>
                      </a:r>
                    </a:p>
                  </a:txBody>
                </a:tc>
                <a:tc>
                  <a:txBody>
                    <a:bodyPr/>
                    <a:lstStyle/>
                    <a:p>
                      <a:pPr lvl="0" indent="0" marL="0" algn="r">
                        <a:buNone/>
                      </a:pPr>
                      <a:r>
                        <a:rPr/>
                        <a:t>100</a:t>
                      </a:r>
                    </a:p>
                  </a:txBody>
                </a:tc>
                <a:tc>
                  <a:txBody>
                    <a:bodyPr/>
                    <a:lstStyle/>
                    <a:p>
                      <a:pPr lvl="0" indent="0" marL="0" algn="r">
                        <a:buNone/>
                      </a:pPr>
                      <a:r>
                        <a:rPr/>
                        <a:t>56</a:t>
                      </a:r>
                    </a:p>
                  </a:txBody>
                </a:tc>
              </a:tr>
              <a:tr h="0">
                <a:tc>
                  <a:txBody>
                    <a:bodyPr/>
                    <a:lstStyle/>
                    <a:p>
                      <a:pPr lvl="0" indent="0" marL="0" algn="l">
                        <a:buNone/>
                      </a:pPr>
                      <a:r>
                        <a:rPr/>
                        <a:t>Muy alto</a:t>
                      </a:r>
                    </a:p>
                  </a:txBody>
                </a:tc>
                <a:tc>
                  <a:txBody>
                    <a:bodyPr/>
                    <a:lstStyle/>
                    <a:p>
                      <a:pPr lvl="0" indent="0" marL="0" algn="r">
                        <a:buNone/>
                      </a:pPr>
                      <a:r>
                        <a:rPr/>
                        <a:t>65.46429</a:t>
                      </a:r>
                    </a:p>
                  </a:txBody>
                </a:tc>
                <a:tc>
                  <a:txBody>
                    <a:bodyPr/>
                    <a:lstStyle/>
                    <a:p>
                      <a:pPr lvl="0" indent="0" marL="0" algn="r">
                        <a:buNone/>
                      </a:pPr>
                      <a:r>
                        <a:rPr/>
                        <a:t>66.5</a:t>
                      </a:r>
                    </a:p>
                  </a:txBody>
                </a:tc>
                <a:tc>
                  <a:txBody>
                    <a:bodyPr/>
                    <a:lstStyle/>
                    <a:p>
                      <a:pPr lvl="0" indent="0" marL="0" algn="r">
                        <a:buNone/>
                      </a:pPr>
                      <a:r>
                        <a:rPr/>
                        <a:t>4.104940</a:t>
                      </a:r>
                    </a:p>
                  </a:txBody>
                </a:tc>
                <a:tc>
                  <a:txBody>
                    <a:bodyPr/>
                    <a:lstStyle/>
                    <a:p>
                      <a:pPr lvl="0" indent="0" marL="0" algn="r">
                        <a:buNone/>
                      </a:pPr>
                      <a:r>
                        <a:rPr/>
                        <a:t>70</a:t>
                      </a:r>
                    </a:p>
                  </a:txBody>
                </a:tc>
                <a:tc>
                  <a:txBody>
                    <a:bodyPr/>
                    <a:lstStyle/>
                    <a:p>
                      <a:pPr lvl="0" indent="0" marL="0" algn="r">
                        <a:buNone/>
                      </a:pPr>
                      <a:r>
                        <a:rPr/>
                        <a:t>56</a:t>
                      </a:r>
                    </a:p>
                  </a:txBody>
                </a:tc>
              </a:tr>
              <a:tr h="0">
                <a:tc>
                  <a:txBody>
                    <a:bodyPr/>
                    <a:lstStyle/>
                    <a:p>
                      <a:pPr lvl="0" indent="0" marL="0" algn="l">
                        <a:buNone/>
                      </a:pPr>
                      <a:r>
                        <a:rPr/>
                        <a:t>Muy bajo</a:t>
                      </a:r>
                    </a:p>
                  </a:txBody>
                </a:tc>
                <a:tc>
                  <a:txBody>
                    <a:bodyPr/>
                    <a:lstStyle/>
                    <a:p>
                      <a:pPr lvl="0" indent="0" marL="0" algn="r">
                        <a:buNone/>
                      </a:pPr>
                      <a:r>
                        <a:rPr/>
                        <a:t>81.63158</a:t>
                      </a:r>
                    </a:p>
                  </a:txBody>
                </a:tc>
                <a:tc>
                  <a:txBody>
                    <a:bodyPr/>
                    <a:lstStyle/>
                    <a:p>
                      <a:pPr lvl="0" indent="0" marL="0" algn="r">
                        <a:buNone/>
                      </a:pPr>
                      <a:r>
                        <a:rPr/>
                        <a:t>81.0</a:t>
                      </a:r>
                    </a:p>
                  </a:txBody>
                </a:tc>
                <a:tc>
                  <a:txBody>
                    <a:bodyPr/>
                    <a:lstStyle/>
                    <a:p>
                      <a:pPr lvl="0" indent="0" marL="0" algn="r">
                        <a:buNone/>
                      </a:pPr>
                      <a:r>
                        <a:rPr/>
                        <a:t>7.871577</a:t>
                      </a:r>
                    </a:p>
                  </a:txBody>
                </a:tc>
                <a:tc>
                  <a:txBody>
                    <a:bodyPr/>
                    <a:lstStyle/>
                    <a:p>
                      <a:pPr lvl="0" indent="0" marL="0" algn="r">
                        <a:buNone/>
                      </a:pPr>
                      <a:r>
                        <a:rPr/>
                        <a:t>99</a:t>
                      </a:r>
                    </a:p>
                  </a:txBody>
                </a:tc>
                <a:tc>
                  <a:txBody>
                    <a:bodyPr/>
                    <a:lstStyle/>
                    <a:p>
                      <a:pPr lvl="0" indent="0" marL="0" algn="r">
                        <a:buNone/>
                      </a:pPr>
                      <a:r>
                        <a:rPr/>
                        <a:t>59</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Análisis de notas de Matematicas por Nivel De Estrés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Análisis de nivel de estrés por notas de matemáticas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lgn="l">
                        <a:buNone/>
                      </a:pPr>
                      <a:r>
                        <a:rPr/>
                        <a:t>Nivel_Stress</a:t>
                      </a:r>
                    </a:p>
                  </a:txBody>
                  <a:tcPr/>
                </a:tc>
                <a:tc>
                  <a:txBody>
                    <a:bodyPr/>
                    <a:lstStyle/>
                    <a:p>
                      <a:pPr lvl="0" indent="0" marL="0" algn="r">
                        <a:buNone/>
                      </a:pPr>
                      <a:r>
                        <a:rPr/>
                        <a:t>Asim</a:t>
                      </a:r>
                    </a:p>
                  </a:txBody>
                  <a:tcPr/>
                </a:tc>
                <a:tc>
                  <a:txBody>
                    <a:bodyPr/>
                    <a:lstStyle/>
                    <a:p>
                      <a:pPr lvl="0" indent="0" marL="0" algn="r">
                        <a:buNone/>
                      </a:pPr>
                      <a:r>
                        <a:rPr/>
                        <a:t>Media</a:t>
                      </a:r>
                    </a:p>
                  </a:txBody>
                  <a:tcPr/>
                </a:tc>
                <a:tc>
                  <a:txBody>
                    <a:bodyPr/>
                    <a:lstStyle/>
                    <a:p>
                      <a:pPr lvl="0" indent="0" marL="0" algn="r">
                        <a:buNone/>
                      </a:pPr>
                      <a:r>
                        <a:rPr/>
                        <a:t>Mediana</a:t>
                      </a:r>
                    </a:p>
                  </a:txBody>
                  <a:tcPr/>
                </a:tc>
                <a:tc>
                  <a:txBody>
                    <a:bodyPr/>
                    <a:lstStyle/>
                    <a:p>
                      <a:pPr lvl="0" indent="0" marL="0" algn="r">
                        <a:buNone/>
                      </a:pPr>
                      <a:r>
                        <a:rPr/>
                        <a:t>SD</a:t>
                      </a:r>
                    </a:p>
                  </a:txBody>
                  <a:tcPr/>
                </a:tc>
                <a:tc>
                  <a:txBody>
                    <a:bodyPr/>
                    <a:lstStyle/>
                    <a:p>
                      <a:pPr lvl="0" indent="0" marL="0" algn="r">
                        <a:buNone/>
                      </a:pPr>
                      <a:r>
                        <a:rPr/>
                        <a:t>Curt</a:t>
                      </a:r>
                    </a:p>
                  </a:txBody>
                  <a:tcPr/>
                </a:tc>
                <a:tc>
                  <a:txBody>
                    <a:bodyPr/>
                    <a:lstStyle/>
                    <a:p>
                      <a:pPr lvl="0" indent="0" marL="0" algn="r">
                        <a:buNone/>
                      </a:pPr>
                      <a:r>
                        <a:rPr/>
                        <a:t>IQR</a:t>
                      </a:r>
                    </a:p>
                  </a:txBody>
                  <a:tcPr/>
                </a:tc>
              </a:tr>
              <a:tr h="0">
                <a:tc>
                  <a:txBody>
                    <a:bodyPr/>
                    <a:lstStyle/>
                    <a:p>
                      <a:pPr lvl="0" indent="0" marL="0" algn="l">
                        <a:buNone/>
                      </a:pPr>
                      <a:r>
                        <a:rPr/>
                        <a:t>Alto</a:t>
                      </a:r>
                    </a:p>
                  </a:txBody>
                </a:tc>
                <a:tc>
                  <a:txBody>
                    <a:bodyPr/>
                    <a:lstStyle/>
                    <a:p>
                      <a:pPr lvl="0" indent="0" marL="0" algn="r">
                        <a:buNone/>
                      </a:pPr>
                      <a:r>
                        <a:rPr/>
                        <a:t>-0.24</a:t>
                      </a:r>
                    </a:p>
                  </a:txBody>
                </a:tc>
                <a:tc>
                  <a:txBody>
                    <a:bodyPr/>
                    <a:lstStyle/>
                    <a:p>
                      <a:pPr lvl="0" indent="0" marL="0" algn="r">
                        <a:buNone/>
                      </a:pPr>
                      <a:r>
                        <a:rPr/>
                        <a:t>63.97917</a:t>
                      </a:r>
                    </a:p>
                  </a:txBody>
                </a:tc>
                <a:tc>
                  <a:txBody>
                    <a:bodyPr/>
                    <a:lstStyle/>
                    <a:p>
                      <a:pPr lvl="0" indent="0" marL="0" algn="r">
                        <a:buNone/>
                      </a:pPr>
                      <a:r>
                        <a:rPr/>
                        <a:t>64.0</a:t>
                      </a:r>
                    </a:p>
                  </a:txBody>
                </a:tc>
                <a:tc>
                  <a:txBody>
                    <a:bodyPr/>
                    <a:lstStyle/>
                    <a:p>
                      <a:pPr lvl="0" indent="0" marL="0" algn="r">
                        <a:buNone/>
                      </a:pPr>
                      <a:r>
                        <a:rPr/>
                        <a:t>3.454812</a:t>
                      </a:r>
                    </a:p>
                  </a:txBody>
                </a:tc>
                <a:tc>
                  <a:txBody>
                    <a:bodyPr/>
                    <a:lstStyle/>
                    <a:p>
                      <a:pPr lvl="0" indent="0" marL="0" algn="r">
                        <a:buNone/>
                      </a:pPr>
                      <a:r>
                        <a:rPr/>
                        <a:t>2.14</a:t>
                      </a:r>
                    </a:p>
                  </a:txBody>
                </a:tc>
                <a:tc>
                  <a:txBody>
                    <a:bodyPr/>
                    <a:lstStyle/>
                    <a:p>
                      <a:pPr lvl="0" indent="0" marL="0" algn="r">
                        <a:buNone/>
                      </a:pPr>
                      <a:r>
                        <a:rPr/>
                        <a:t>5.0</a:t>
                      </a:r>
                    </a:p>
                  </a:txBody>
                </a:tc>
              </a:tr>
              <a:tr h="0">
                <a:tc>
                  <a:txBody>
                    <a:bodyPr/>
                    <a:lstStyle/>
                    <a:p>
                      <a:pPr lvl="0" indent="0" marL="0" algn="l">
                        <a:buNone/>
                      </a:pPr>
                      <a:r>
                        <a:rPr/>
                        <a:t>Bajo</a:t>
                      </a:r>
                    </a:p>
                  </a:txBody>
                </a:tc>
                <a:tc>
                  <a:txBody>
                    <a:bodyPr/>
                    <a:lstStyle/>
                    <a:p>
                      <a:pPr lvl="0" indent="0" marL="0" algn="r">
                        <a:buNone/>
                      </a:pPr>
                      <a:r>
                        <a:rPr/>
                        <a:t>-0.10</a:t>
                      </a:r>
                    </a:p>
                  </a:txBody>
                </a:tc>
                <a:tc>
                  <a:txBody>
                    <a:bodyPr/>
                    <a:lstStyle/>
                    <a:p>
                      <a:pPr lvl="0" indent="0" marL="0" algn="r">
                        <a:buNone/>
                      </a:pPr>
                      <a:r>
                        <a:rPr/>
                        <a:t>82.54962</a:t>
                      </a:r>
                    </a:p>
                  </a:txBody>
                </a:tc>
                <a:tc>
                  <a:txBody>
                    <a:bodyPr/>
                    <a:lstStyle/>
                    <a:p>
                      <a:pPr lvl="0" indent="0" marL="0" algn="r">
                        <a:buNone/>
                      </a:pPr>
                      <a:r>
                        <a:rPr/>
                        <a:t>83.0</a:t>
                      </a:r>
                    </a:p>
                  </a:txBody>
                </a:tc>
                <a:tc>
                  <a:txBody>
                    <a:bodyPr/>
                    <a:lstStyle/>
                    <a:p>
                      <a:pPr lvl="0" indent="0" marL="0" algn="r">
                        <a:buNone/>
                      </a:pPr>
                      <a:r>
                        <a:rPr/>
                        <a:t>7.540877</a:t>
                      </a:r>
                    </a:p>
                  </a:txBody>
                </a:tc>
                <a:tc>
                  <a:txBody>
                    <a:bodyPr/>
                    <a:lstStyle/>
                    <a:p>
                      <a:pPr lvl="0" indent="0" marL="0" algn="r">
                        <a:buNone/>
                      </a:pPr>
                      <a:r>
                        <a:rPr/>
                        <a:t>2.28</a:t>
                      </a:r>
                    </a:p>
                  </a:txBody>
                </a:tc>
                <a:tc>
                  <a:txBody>
                    <a:bodyPr/>
                    <a:lstStyle/>
                    <a:p>
                      <a:pPr lvl="0" indent="0" marL="0" algn="r">
                        <a:buNone/>
                      </a:pPr>
                      <a:r>
                        <a:rPr/>
                        <a:t>11.5</a:t>
                      </a:r>
                    </a:p>
                  </a:txBody>
                </a:tc>
              </a:tr>
              <a:tr h="0">
                <a:tc>
                  <a:txBody>
                    <a:bodyPr/>
                    <a:lstStyle/>
                    <a:p>
                      <a:pPr lvl="0" indent="0" marL="0" algn="l">
                        <a:buNone/>
                      </a:pPr>
                      <a:r>
                        <a:rPr/>
                        <a:t>Medio</a:t>
                      </a:r>
                    </a:p>
                  </a:txBody>
                </a:tc>
                <a:tc>
                  <a:txBody>
                    <a:bodyPr/>
                    <a:lstStyle/>
                    <a:p>
                      <a:pPr lvl="0" indent="0" marL="0" algn="r">
                        <a:buNone/>
                      </a:pPr>
                      <a:r>
                        <a:rPr/>
                        <a:t>-0.02</a:t>
                      </a:r>
                    </a:p>
                  </a:txBody>
                </a:tc>
                <a:tc>
                  <a:txBody>
                    <a:bodyPr/>
                    <a:lstStyle/>
                    <a:p>
                      <a:pPr lvl="0" indent="0" marL="0" algn="r">
                        <a:buNone/>
                      </a:pPr>
                      <a:r>
                        <a:rPr/>
                        <a:t>77.44375</a:t>
                      </a:r>
                    </a:p>
                  </a:txBody>
                </a:tc>
                <a:tc>
                  <a:txBody>
                    <a:bodyPr/>
                    <a:lstStyle/>
                    <a:p>
                      <a:pPr lvl="0" indent="0" marL="0" algn="r">
                        <a:buNone/>
                      </a:pPr>
                      <a:r>
                        <a:rPr/>
                        <a:t>78.0</a:t>
                      </a:r>
                    </a:p>
                  </a:txBody>
                </a:tc>
                <a:tc>
                  <a:txBody>
                    <a:bodyPr/>
                    <a:lstStyle/>
                    <a:p>
                      <a:pPr lvl="0" indent="0" marL="0" algn="r">
                        <a:buNone/>
                      </a:pPr>
                      <a:r>
                        <a:rPr/>
                        <a:t>10.928439</a:t>
                      </a:r>
                    </a:p>
                  </a:txBody>
                </a:tc>
                <a:tc>
                  <a:txBody>
                    <a:bodyPr/>
                    <a:lstStyle/>
                    <a:p>
                      <a:pPr lvl="0" indent="0" marL="0" algn="r">
                        <a:buNone/>
                      </a:pPr>
                      <a:r>
                        <a:rPr/>
                        <a:t>2.09</a:t>
                      </a:r>
                    </a:p>
                  </a:txBody>
                </a:tc>
                <a:tc>
                  <a:txBody>
                    <a:bodyPr/>
                    <a:lstStyle/>
                    <a:p>
                      <a:pPr lvl="0" indent="0" marL="0" algn="r">
                        <a:buNone/>
                      </a:pPr>
                      <a:r>
                        <a:rPr/>
                        <a:t>16.0</a:t>
                      </a:r>
                    </a:p>
                  </a:txBody>
                </a:tc>
              </a:tr>
              <a:tr h="0">
                <a:tc>
                  <a:txBody>
                    <a:bodyPr/>
                    <a:lstStyle/>
                    <a:p>
                      <a:pPr lvl="0" indent="0" marL="0" algn="l">
                        <a:buNone/>
                      </a:pPr>
                      <a:r>
                        <a:rPr/>
                        <a:t>Muy alto</a:t>
                      </a:r>
                    </a:p>
                  </a:txBody>
                </a:tc>
                <a:tc>
                  <a:txBody>
                    <a:bodyPr/>
                    <a:lstStyle/>
                    <a:p>
                      <a:pPr lvl="0" indent="0" marL="0" algn="r">
                        <a:buNone/>
                      </a:pPr>
                      <a:r>
                        <a:rPr/>
                        <a:t>-0.93</a:t>
                      </a:r>
                    </a:p>
                  </a:txBody>
                </a:tc>
                <a:tc>
                  <a:txBody>
                    <a:bodyPr/>
                    <a:lstStyle/>
                    <a:p>
                      <a:pPr lvl="0" indent="0" marL="0" algn="r">
                        <a:buNone/>
                      </a:pPr>
                      <a:r>
                        <a:rPr/>
                        <a:t>65.46429</a:t>
                      </a:r>
                    </a:p>
                  </a:txBody>
                </a:tc>
                <a:tc>
                  <a:txBody>
                    <a:bodyPr/>
                    <a:lstStyle/>
                    <a:p>
                      <a:pPr lvl="0" indent="0" marL="0" algn="r">
                        <a:buNone/>
                      </a:pPr>
                      <a:r>
                        <a:rPr/>
                        <a:t>66.5</a:t>
                      </a:r>
                    </a:p>
                  </a:txBody>
                </a:tc>
                <a:tc>
                  <a:txBody>
                    <a:bodyPr/>
                    <a:lstStyle/>
                    <a:p>
                      <a:pPr lvl="0" indent="0" marL="0" algn="r">
                        <a:buNone/>
                      </a:pPr>
                      <a:r>
                        <a:rPr/>
                        <a:t>4.104940</a:t>
                      </a:r>
                    </a:p>
                  </a:txBody>
                </a:tc>
                <a:tc>
                  <a:txBody>
                    <a:bodyPr/>
                    <a:lstStyle/>
                    <a:p>
                      <a:pPr lvl="0" indent="0" marL="0" algn="r">
                        <a:buNone/>
                      </a:pPr>
                      <a:r>
                        <a:rPr/>
                        <a:t>3.00</a:t>
                      </a:r>
                    </a:p>
                  </a:txBody>
                </a:tc>
                <a:tc>
                  <a:txBody>
                    <a:bodyPr/>
                    <a:lstStyle/>
                    <a:p>
                      <a:pPr lvl="0" indent="0" marL="0" algn="r">
                        <a:buNone/>
                      </a:pPr>
                      <a:r>
                        <a:rPr/>
                        <a:t>4.5</a:t>
                      </a:r>
                    </a:p>
                  </a:txBody>
                </a:tc>
              </a:tr>
              <a:tr h="0">
                <a:tc>
                  <a:txBody>
                    <a:bodyPr/>
                    <a:lstStyle/>
                    <a:p>
                      <a:pPr lvl="0" indent="0" marL="0" algn="l">
                        <a:buNone/>
                      </a:pPr>
                      <a:r>
                        <a:rPr/>
                        <a:t>Muy bajo</a:t>
                      </a:r>
                    </a:p>
                  </a:txBody>
                </a:tc>
                <a:tc>
                  <a:txBody>
                    <a:bodyPr/>
                    <a:lstStyle/>
                    <a:p>
                      <a:pPr lvl="0" indent="0" marL="0" algn="r">
                        <a:buNone/>
                      </a:pPr>
                      <a:r>
                        <a:rPr/>
                        <a:t>0.19</a:t>
                      </a:r>
                    </a:p>
                  </a:txBody>
                </a:tc>
                <a:tc>
                  <a:txBody>
                    <a:bodyPr/>
                    <a:lstStyle/>
                    <a:p>
                      <a:pPr lvl="0" indent="0" marL="0" algn="r">
                        <a:buNone/>
                      </a:pPr>
                      <a:r>
                        <a:rPr/>
                        <a:t>81.63158</a:t>
                      </a:r>
                    </a:p>
                  </a:txBody>
                </a:tc>
                <a:tc>
                  <a:txBody>
                    <a:bodyPr/>
                    <a:lstStyle/>
                    <a:p>
                      <a:pPr lvl="0" indent="0" marL="0" algn="r">
                        <a:buNone/>
                      </a:pPr>
                      <a:r>
                        <a:rPr/>
                        <a:t>81.0</a:t>
                      </a:r>
                    </a:p>
                  </a:txBody>
                </a:tc>
                <a:tc>
                  <a:txBody>
                    <a:bodyPr/>
                    <a:lstStyle/>
                    <a:p>
                      <a:pPr lvl="0" indent="0" marL="0" algn="r">
                        <a:buNone/>
                      </a:pPr>
                      <a:r>
                        <a:rPr/>
                        <a:t>7.871577</a:t>
                      </a:r>
                    </a:p>
                  </a:txBody>
                </a:tc>
                <a:tc>
                  <a:txBody>
                    <a:bodyPr/>
                    <a:lstStyle/>
                    <a:p>
                      <a:pPr lvl="0" indent="0" marL="0" algn="r">
                        <a:buNone/>
                      </a:pPr>
                      <a:r>
                        <a:rPr/>
                        <a:t>2.96</a:t>
                      </a:r>
                    </a:p>
                  </a:txBody>
                </a:tc>
                <a:tc>
                  <a:txBody>
                    <a:bodyPr/>
                    <a:lstStyle/>
                    <a:p>
                      <a:pPr lvl="0" indent="0" marL="0" algn="r">
                        <a:buNone/>
                      </a:pPr>
                      <a:r>
                        <a:rPr/>
                        <a:t>10.0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Análisis de notas de Matematicas por Nivel De Estrés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Análisis de nivel de estrés por notas de matemáticas</a:t>
            </a:r>
          </a:p>
        </p:txBody>
      </p:sp>
      <p:sp>
        <p:nvSpPr>
          <p:cNvPr id="4" name="Text Placeholder 3"/>
          <p:cNvSpPr>
            <a:spLocks noGrp="1"/>
          </p:cNvSpPr>
          <p:nvPr>
            <p:ph idx="2" sz="half" type="body"/>
          </p:nvPr>
        </p:nvSpPr>
        <p:spPr/>
        <p:txBody>
          <a:bodyPr/>
          <a:lstStyle/>
          <a:p>
            <a:pPr lvl="0" indent="0" marL="0">
              <a:buNone/>
            </a:pPr>
            <a:r>
              <a:rPr b="1"/>
              <a:t>Niveles de Estrés Bajos y Muy Bajos:</a:t>
            </a:r>
            <a:r>
              <a:rPr/>
              <a:t> Los estudiantes con niveles de estrés “Bajo” y “Muy bajo” tienden a tener mejores calificaciones en matemáticas, con medias de 82.55 y 81.63 respectivamente. Esto sugiere que un menor nivel de estrés puede estar asociado con un mejor rendimiento académico.</a:t>
            </a:r>
          </a:p>
          <a:p>
            <a:pPr lvl="0" indent="0" marL="0">
              <a:buNone/>
            </a:pPr>
            <a:r>
              <a:rPr b="1"/>
              <a:t>Niveles de Estrés Altos y Muy Altos:</a:t>
            </a:r>
            <a:r>
              <a:rPr/>
              <a:t> Los estudiantes con niveles de estrés “Alto” y “Muy alto” tienen las calificaciones más bajas, con medias de 63.98 y 65.46 respectivamente. Esto podría indicar que un mayor nivel de estrés tiene un impacto negativo en el rendimiento en matemáticas.</a:t>
            </a:r>
          </a:p>
        </p:txBody>
      </p:sp>
      <p:pic>
        <p:nvPicPr>
          <p:cNvPr descr="parcial1_files/figure-pptx/unnamed-chunk-1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Análisis de nivel de estrés por notas de programación</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lgn="l">
                        <a:buNone/>
                      </a:pPr>
                      <a:r>
                        <a:rPr/>
                        <a:t>Nivel_Stress</a:t>
                      </a:r>
                    </a:p>
                  </a:txBody>
                  <a:tcPr/>
                </a:tc>
                <a:tc>
                  <a:txBody>
                    <a:bodyPr/>
                    <a:lstStyle/>
                    <a:p>
                      <a:pPr lvl="0" indent="0" marL="0" algn="r">
                        <a:buNone/>
                      </a:pPr>
                      <a:r>
                        <a:rPr/>
                        <a:t>Media</a:t>
                      </a:r>
                    </a:p>
                  </a:txBody>
                  <a:tcPr/>
                </a:tc>
                <a:tc>
                  <a:txBody>
                    <a:bodyPr/>
                    <a:lstStyle/>
                    <a:p>
                      <a:pPr lvl="0" indent="0" marL="0" algn="r">
                        <a:buNone/>
                      </a:pPr>
                      <a:r>
                        <a:rPr/>
                        <a:t>Mediana</a:t>
                      </a:r>
                    </a:p>
                  </a:txBody>
                  <a:tcPr/>
                </a:tc>
                <a:tc>
                  <a:txBody>
                    <a:bodyPr/>
                    <a:lstStyle/>
                    <a:p>
                      <a:pPr lvl="0" indent="0" marL="0" algn="r">
                        <a:buNone/>
                      </a:pPr>
                      <a:r>
                        <a:rPr/>
                        <a:t>SD</a:t>
                      </a:r>
                    </a:p>
                  </a:txBody>
                  <a:tcPr/>
                </a:tc>
                <a:tc>
                  <a:txBody>
                    <a:bodyPr/>
                    <a:lstStyle/>
                    <a:p>
                      <a:pPr lvl="0" indent="0" marL="0" algn="r">
                        <a:buNone/>
                      </a:pPr>
                      <a:r>
                        <a:rPr/>
                        <a:t>Max</a:t>
                      </a:r>
                    </a:p>
                  </a:txBody>
                  <a:tcPr/>
                </a:tc>
                <a:tc>
                  <a:txBody>
                    <a:bodyPr/>
                    <a:lstStyle/>
                    <a:p>
                      <a:pPr lvl="0" indent="0" marL="0" algn="r">
                        <a:buNone/>
                      </a:pPr>
                      <a:r>
                        <a:rPr/>
                        <a:t>Min</a:t>
                      </a:r>
                    </a:p>
                  </a:txBody>
                  <a:tcPr/>
                </a:tc>
              </a:tr>
              <a:tr h="0">
                <a:tc>
                  <a:txBody>
                    <a:bodyPr/>
                    <a:lstStyle/>
                    <a:p>
                      <a:pPr lvl="0" indent="0" marL="0" algn="l">
                        <a:buNone/>
                      </a:pPr>
                      <a:r>
                        <a:rPr/>
                        <a:t>Alto</a:t>
                      </a:r>
                    </a:p>
                  </a:txBody>
                </a:tc>
                <a:tc>
                  <a:txBody>
                    <a:bodyPr/>
                    <a:lstStyle/>
                    <a:p>
                      <a:pPr lvl="0" indent="0" marL="0" algn="r">
                        <a:buNone/>
                      </a:pPr>
                      <a:r>
                        <a:rPr/>
                        <a:t>74.31250</a:t>
                      </a:r>
                    </a:p>
                  </a:txBody>
                </a:tc>
                <a:tc>
                  <a:txBody>
                    <a:bodyPr/>
                    <a:lstStyle/>
                    <a:p>
                      <a:pPr lvl="0" indent="0" marL="0" algn="r">
                        <a:buNone/>
                      </a:pPr>
                      <a:r>
                        <a:rPr/>
                        <a:t>74.5</a:t>
                      </a:r>
                    </a:p>
                  </a:txBody>
                </a:tc>
                <a:tc>
                  <a:txBody>
                    <a:bodyPr/>
                    <a:lstStyle/>
                    <a:p>
                      <a:pPr lvl="0" indent="0" marL="0" algn="r">
                        <a:buNone/>
                      </a:pPr>
                      <a:r>
                        <a:rPr/>
                        <a:t>8.977884</a:t>
                      </a:r>
                    </a:p>
                  </a:txBody>
                </a:tc>
                <a:tc>
                  <a:txBody>
                    <a:bodyPr/>
                    <a:lstStyle/>
                    <a:p>
                      <a:pPr lvl="0" indent="0" marL="0" algn="r">
                        <a:buNone/>
                      </a:pPr>
                      <a:r>
                        <a:rPr/>
                        <a:t>89</a:t>
                      </a:r>
                    </a:p>
                  </a:txBody>
                </a:tc>
                <a:tc>
                  <a:txBody>
                    <a:bodyPr/>
                    <a:lstStyle/>
                    <a:p>
                      <a:pPr lvl="0" indent="0" marL="0" algn="r">
                        <a:buNone/>
                      </a:pPr>
                      <a:r>
                        <a:rPr/>
                        <a:t>57</a:t>
                      </a:r>
                    </a:p>
                  </a:txBody>
                </a:tc>
              </a:tr>
              <a:tr h="0">
                <a:tc>
                  <a:txBody>
                    <a:bodyPr/>
                    <a:lstStyle/>
                    <a:p>
                      <a:pPr lvl="0" indent="0" marL="0" algn="l">
                        <a:buNone/>
                      </a:pPr>
                      <a:r>
                        <a:rPr/>
                        <a:t>Bajo</a:t>
                      </a:r>
                    </a:p>
                  </a:txBody>
                </a:tc>
                <a:tc>
                  <a:txBody>
                    <a:bodyPr/>
                    <a:lstStyle/>
                    <a:p>
                      <a:pPr lvl="0" indent="0" marL="0" algn="r">
                        <a:buNone/>
                      </a:pPr>
                      <a:r>
                        <a:rPr/>
                        <a:t>78.61069</a:t>
                      </a:r>
                    </a:p>
                  </a:txBody>
                </a:tc>
                <a:tc>
                  <a:txBody>
                    <a:bodyPr/>
                    <a:lstStyle/>
                    <a:p>
                      <a:pPr lvl="0" indent="0" marL="0" algn="r">
                        <a:buNone/>
                      </a:pPr>
                      <a:r>
                        <a:rPr/>
                        <a:t>79.0</a:t>
                      </a:r>
                    </a:p>
                  </a:txBody>
                </a:tc>
                <a:tc>
                  <a:txBody>
                    <a:bodyPr/>
                    <a:lstStyle/>
                    <a:p>
                      <a:pPr lvl="0" indent="0" marL="0" algn="r">
                        <a:buNone/>
                      </a:pPr>
                      <a:r>
                        <a:rPr/>
                        <a:t>10.742133</a:t>
                      </a:r>
                    </a:p>
                  </a:txBody>
                </a:tc>
                <a:tc>
                  <a:txBody>
                    <a:bodyPr/>
                    <a:lstStyle/>
                    <a:p>
                      <a:pPr lvl="0" indent="0" marL="0" algn="r">
                        <a:buNone/>
                      </a:pPr>
                      <a:r>
                        <a:rPr/>
                        <a:t>99</a:t>
                      </a:r>
                    </a:p>
                  </a:txBody>
                </a:tc>
                <a:tc>
                  <a:txBody>
                    <a:bodyPr/>
                    <a:lstStyle/>
                    <a:p>
                      <a:pPr lvl="0" indent="0" marL="0" algn="r">
                        <a:buNone/>
                      </a:pPr>
                      <a:r>
                        <a:rPr/>
                        <a:t>55</a:t>
                      </a:r>
                    </a:p>
                  </a:txBody>
                </a:tc>
              </a:tr>
              <a:tr h="0">
                <a:tc>
                  <a:txBody>
                    <a:bodyPr/>
                    <a:lstStyle/>
                    <a:p>
                      <a:pPr lvl="0" indent="0" marL="0" algn="l">
                        <a:buNone/>
                      </a:pPr>
                      <a:r>
                        <a:rPr/>
                        <a:t>Medio</a:t>
                      </a:r>
                    </a:p>
                  </a:txBody>
                </a:tc>
                <a:tc>
                  <a:txBody>
                    <a:bodyPr/>
                    <a:lstStyle/>
                    <a:p>
                      <a:pPr lvl="0" indent="0" marL="0" algn="r">
                        <a:buNone/>
                      </a:pPr>
                      <a:r>
                        <a:rPr/>
                        <a:t>77.70625</a:t>
                      </a:r>
                    </a:p>
                  </a:txBody>
                </a:tc>
                <a:tc>
                  <a:txBody>
                    <a:bodyPr/>
                    <a:lstStyle/>
                    <a:p>
                      <a:pPr lvl="0" indent="0" marL="0" algn="r">
                        <a:buNone/>
                      </a:pPr>
                      <a:r>
                        <a:rPr/>
                        <a:t>78.0</a:t>
                      </a:r>
                    </a:p>
                  </a:txBody>
                </a:tc>
                <a:tc>
                  <a:txBody>
                    <a:bodyPr/>
                    <a:lstStyle/>
                    <a:p>
                      <a:pPr lvl="0" indent="0" marL="0" algn="r">
                        <a:buNone/>
                      </a:pPr>
                      <a:r>
                        <a:rPr/>
                        <a:t>10.863126</a:t>
                      </a:r>
                    </a:p>
                  </a:txBody>
                </a:tc>
                <a:tc>
                  <a:txBody>
                    <a:bodyPr/>
                    <a:lstStyle/>
                    <a:p>
                      <a:pPr lvl="0" indent="0" marL="0" algn="r">
                        <a:buNone/>
                      </a:pPr>
                      <a:r>
                        <a:rPr/>
                        <a:t>99</a:t>
                      </a:r>
                    </a:p>
                  </a:txBody>
                </a:tc>
                <a:tc>
                  <a:txBody>
                    <a:bodyPr/>
                    <a:lstStyle/>
                    <a:p>
                      <a:pPr lvl="0" indent="0" marL="0" algn="r">
                        <a:buNone/>
                      </a:pPr>
                      <a:r>
                        <a:rPr/>
                        <a:t>56</a:t>
                      </a:r>
                    </a:p>
                  </a:txBody>
                </a:tc>
              </a:tr>
              <a:tr h="0">
                <a:tc>
                  <a:txBody>
                    <a:bodyPr/>
                    <a:lstStyle/>
                    <a:p>
                      <a:pPr lvl="0" indent="0" marL="0" algn="l">
                        <a:buNone/>
                      </a:pPr>
                      <a:r>
                        <a:rPr/>
                        <a:t>Muy alto</a:t>
                      </a:r>
                    </a:p>
                  </a:txBody>
                </a:tc>
                <a:tc>
                  <a:txBody>
                    <a:bodyPr/>
                    <a:lstStyle/>
                    <a:p>
                      <a:pPr lvl="0" indent="0" marL="0" algn="r">
                        <a:buNone/>
                      </a:pPr>
                      <a:r>
                        <a:rPr/>
                        <a:t>76.46429</a:t>
                      </a:r>
                    </a:p>
                  </a:txBody>
                </a:tc>
                <a:tc>
                  <a:txBody>
                    <a:bodyPr/>
                    <a:lstStyle/>
                    <a:p>
                      <a:pPr lvl="0" indent="0" marL="0" algn="r">
                        <a:buNone/>
                      </a:pPr>
                      <a:r>
                        <a:rPr/>
                        <a:t>77.0</a:t>
                      </a:r>
                    </a:p>
                  </a:txBody>
                </a:tc>
                <a:tc>
                  <a:txBody>
                    <a:bodyPr/>
                    <a:lstStyle/>
                    <a:p>
                      <a:pPr lvl="0" indent="0" marL="0" algn="r">
                        <a:buNone/>
                      </a:pPr>
                      <a:r>
                        <a:rPr/>
                        <a:t>10.891662</a:t>
                      </a:r>
                    </a:p>
                  </a:txBody>
                </a:tc>
                <a:tc>
                  <a:txBody>
                    <a:bodyPr/>
                    <a:lstStyle/>
                    <a:p>
                      <a:pPr lvl="0" indent="0" marL="0" algn="r">
                        <a:buNone/>
                      </a:pPr>
                      <a:r>
                        <a:rPr/>
                        <a:t>99</a:t>
                      </a:r>
                    </a:p>
                  </a:txBody>
                </a:tc>
                <a:tc>
                  <a:txBody>
                    <a:bodyPr/>
                    <a:lstStyle/>
                    <a:p>
                      <a:pPr lvl="0" indent="0" marL="0" algn="r">
                        <a:buNone/>
                      </a:pPr>
                      <a:r>
                        <a:rPr/>
                        <a:t>58</a:t>
                      </a:r>
                    </a:p>
                  </a:txBody>
                </a:tc>
              </a:tr>
              <a:tr h="0">
                <a:tc>
                  <a:txBody>
                    <a:bodyPr/>
                    <a:lstStyle/>
                    <a:p>
                      <a:pPr lvl="0" indent="0" marL="0" algn="l">
                        <a:buNone/>
                      </a:pPr>
                      <a:r>
                        <a:rPr/>
                        <a:t>Muy bajo</a:t>
                      </a:r>
                    </a:p>
                  </a:txBody>
                </a:tc>
                <a:tc>
                  <a:txBody>
                    <a:bodyPr/>
                    <a:lstStyle/>
                    <a:p>
                      <a:pPr lvl="0" indent="0" marL="0" algn="r">
                        <a:buNone/>
                      </a:pPr>
                      <a:r>
                        <a:rPr/>
                        <a:t>78.87218</a:t>
                      </a:r>
                    </a:p>
                  </a:txBody>
                </a:tc>
                <a:tc>
                  <a:txBody>
                    <a:bodyPr/>
                    <a:lstStyle/>
                    <a:p>
                      <a:pPr lvl="0" indent="0" marL="0" algn="r">
                        <a:buNone/>
                      </a:pPr>
                      <a:r>
                        <a:rPr/>
                        <a:t>79.0</a:t>
                      </a:r>
                    </a:p>
                  </a:txBody>
                </a:tc>
                <a:tc>
                  <a:txBody>
                    <a:bodyPr/>
                    <a:lstStyle/>
                    <a:p>
                      <a:pPr lvl="0" indent="0" marL="0" algn="r">
                        <a:buNone/>
                      </a:pPr>
                      <a:r>
                        <a:rPr/>
                        <a:t>10.132018</a:t>
                      </a:r>
                    </a:p>
                  </a:txBody>
                </a:tc>
                <a:tc>
                  <a:txBody>
                    <a:bodyPr/>
                    <a:lstStyle/>
                    <a:p>
                      <a:pPr lvl="0" indent="0" marL="0" algn="r">
                        <a:buNone/>
                      </a:pPr>
                      <a:r>
                        <a:rPr/>
                        <a:t>100</a:t>
                      </a:r>
                    </a:p>
                  </a:txBody>
                </a:tc>
                <a:tc>
                  <a:txBody>
                    <a:bodyPr/>
                    <a:lstStyle/>
                    <a:p>
                      <a:pPr lvl="0" indent="0" marL="0" algn="r">
                        <a:buNone/>
                      </a:pPr>
                      <a:r>
                        <a:rPr/>
                        <a:t>59</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Análisis de notas de Programación por Nivel De Estrés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Análisis de nivel de estrés por notas de programación</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lgn="l">
                        <a:buNone/>
                      </a:pPr>
                      <a:r>
                        <a:rPr/>
                        <a:t>Nivel_Stress</a:t>
                      </a:r>
                    </a:p>
                  </a:txBody>
                  <a:tcPr/>
                </a:tc>
                <a:tc>
                  <a:txBody>
                    <a:bodyPr/>
                    <a:lstStyle/>
                    <a:p>
                      <a:pPr lvl="0" indent="0" marL="0" algn="r">
                        <a:buNone/>
                      </a:pPr>
                      <a:r>
                        <a:rPr/>
                        <a:t>Asim</a:t>
                      </a:r>
                    </a:p>
                  </a:txBody>
                  <a:tcPr/>
                </a:tc>
                <a:tc>
                  <a:txBody>
                    <a:bodyPr/>
                    <a:lstStyle/>
                    <a:p>
                      <a:pPr lvl="0" indent="0" marL="0" algn="r">
                        <a:buNone/>
                      </a:pPr>
                      <a:r>
                        <a:rPr/>
                        <a:t>Media</a:t>
                      </a:r>
                    </a:p>
                  </a:txBody>
                  <a:tcPr/>
                </a:tc>
                <a:tc>
                  <a:txBody>
                    <a:bodyPr/>
                    <a:lstStyle/>
                    <a:p>
                      <a:pPr lvl="0" indent="0" marL="0" algn="r">
                        <a:buNone/>
                      </a:pPr>
                      <a:r>
                        <a:rPr/>
                        <a:t>Mediana</a:t>
                      </a:r>
                    </a:p>
                  </a:txBody>
                  <a:tcPr/>
                </a:tc>
                <a:tc>
                  <a:txBody>
                    <a:bodyPr/>
                    <a:lstStyle/>
                    <a:p>
                      <a:pPr lvl="0" indent="0" marL="0" algn="r">
                        <a:buNone/>
                      </a:pPr>
                      <a:r>
                        <a:rPr/>
                        <a:t>SD</a:t>
                      </a:r>
                    </a:p>
                  </a:txBody>
                  <a:tcPr/>
                </a:tc>
                <a:tc>
                  <a:txBody>
                    <a:bodyPr/>
                    <a:lstStyle/>
                    <a:p>
                      <a:pPr lvl="0" indent="0" marL="0" algn="r">
                        <a:buNone/>
                      </a:pPr>
                      <a:r>
                        <a:rPr/>
                        <a:t>Curt</a:t>
                      </a:r>
                    </a:p>
                  </a:txBody>
                  <a:tcPr/>
                </a:tc>
                <a:tc>
                  <a:txBody>
                    <a:bodyPr/>
                    <a:lstStyle/>
                    <a:p>
                      <a:pPr lvl="0" indent="0" marL="0" algn="r">
                        <a:buNone/>
                      </a:pPr>
                      <a:r>
                        <a:rPr/>
                        <a:t>IQR</a:t>
                      </a:r>
                    </a:p>
                  </a:txBody>
                  <a:tcPr/>
                </a:tc>
              </a:tr>
              <a:tr h="0">
                <a:tc>
                  <a:txBody>
                    <a:bodyPr/>
                    <a:lstStyle/>
                    <a:p>
                      <a:pPr lvl="0" indent="0" marL="0" algn="l">
                        <a:buNone/>
                      </a:pPr>
                      <a:r>
                        <a:rPr/>
                        <a:t>Alto</a:t>
                      </a:r>
                    </a:p>
                  </a:txBody>
                </a:tc>
                <a:tc>
                  <a:txBody>
                    <a:bodyPr/>
                    <a:lstStyle/>
                    <a:p>
                      <a:pPr lvl="0" indent="0" marL="0" algn="r">
                        <a:buNone/>
                      </a:pPr>
                      <a:r>
                        <a:rPr/>
                        <a:t>-0.54</a:t>
                      </a:r>
                    </a:p>
                  </a:txBody>
                </a:tc>
                <a:tc>
                  <a:txBody>
                    <a:bodyPr/>
                    <a:lstStyle/>
                    <a:p>
                      <a:pPr lvl="0" indent="0" marL="0" algn="r">
                        <a:buNone/>
                      </a:pPr>
                      <a:r>
                        <a:rPr/>
                        <a:t>74.31250</a:t>
                      </a:r>
                    </a:p>
                  </a:txBody>
                </a:tc>
                <a:tc>
                  <a:txBody>
                    <a:bodyPr/>
                    <a:lstStyle/>
                    <a:p>
                      <a:pPr lvl="0" indent="0" marL="0" algn="r">
                        <a:buNone/>
                      </a:pPr>
                      <a:r>
                        <a:rPr/>
                        <a:t>74.5</a:t>
                      </a:r>
                    </a:p>
                  </a:txBody>
                </a:tc>
                <a:tc>
                  <a:txBody>
                    <a:bodyPr/>
                    <a:lstStyle/>
                    <a:p>
                      <a:pPr lvl="0" indent="0" marL="0" algn="r">
                        <a:buNone/>
                      </a:pPr>
                      <a:r>
                        <a:rPr/>
                        <a:t>8.977884</a:t>
                      </a:r>
                    </a:p>
                  </a:txBody>
                </a:tc>
                <a:tc>
                  <a:txBody>
                    <a:bodyPr/>
                    <a:lstStyle/>
                    <a:p>
                      <a:pPr lvl="0" indent="0" marL="0" algn="r">
                        <a:buNone/>
                      </a:pPr>
                      <a:r>
                        <a:rPr/>
                        <a:t>2.25</a:t>
                      </a:r>
                    </a:p>
                  </a:txBody>
                </a:tc>
                <a:tc>
                  <a:txBody>
                    <a:bodyPr/>
                    <a:lstStyle/>
                    <a:p>
                      <a:pPr lvl="0" indent="0" marL="0" algn="r">
                        <a:buNone/>
                      </a:pPr>
                      <a:r>
                        <a:rPr/>
                        <a:t>13.25</a:t>
                      </a:r>
                    </a:p>
                  </a:txBody>
                </a:tc>
              </a:tr>
              <a:tr h="0">
                <a:tc>
                  <a:txBody>
                    <a:bodyPr/>
                    <a:lstStyle/>
                    <a:p>
                      <a:pPr lvl="0" indent="0" marL="0" algn="l">
                        <a:buNone/>
                      </a:pPr>
                      <a:r>
                        <a:rPr/>
                        <a:t>Bajo</a:t>
                      </a:r>
                    </a:p>
                  </a:txBody>
                </a:tc>
                <a:tc>
                  <a:txBody>
                    <a:bodyPr/>
                    <a:lstStyle/>
                    <a:p>
                      <a:pPr lvl="0" indent="0" marL="0" algn="r">
                        <a:buNone/>
                      </a:pPr>
                      <a:r>
                        <a:rPr/>
                        <a:t>-0.03</a:t>
                      </a:r>
                    </a:p>
                  </a:txBody>
                </a:tc>
                <a:tc>
                  <a:txBody>
                    <a:bodyPr/>
                    <a:lstStyle/>
                    <a:p>
                      <a:pPr lvl="0" indent="0" marL="0" algn="r">
                        <a:buNone/>
                      </a:pPr>
                      <a:r>
                        <a:rPr/>
                        <a:t>78.61069</a:t>
                      </a:r>
                    </a:p>
                  </a:txBody>
                </a:tc>
                <a:tc>
                  <a:txBody>
                    <a:bodyPr/>
                    <a:lstStyle/>
                    <a:p>
                      <a:pPr lvl="0" indent="0" marL="0" algn="r">
                        <a:buNone/>
                      </a:pPr>
                      <a:r>
                        <a:rPr/>
                        <a:t>79.0</a:t>
                      </a:r>
                    </a:p>
                  </a:txBody>
                </a:tc>
                <a:tc>
                  <a:txBody>
                    <a:bodyPr/>
                    <a:lstStyle/>
                    <a:p>
                      <a:pPr lvl="0" indent="0" marL="0" algn="r">
                        <a:buNone/>
                      </a:pPr>
                      <a:r>
                        <a:rPr/>
                        <a:t>10.742133</a:t>
                      </a:r>
                    </a:p>
                  </a:txBody>
                </a:tc>
                <a:tc>
                  <a:txBody>
                    <a:bodyPr/>
                    <a:lstStyle/>
                    <a:p>
                      <a:pPr lvl="0" indent="0" marL="0" algn="r">
                        <a:buNone/>
                      </a:pPr>
                      <a:r>
                        <a:rPr/>
                        <a:t>2.18</a:t>
                      </a:r>
                    </a:p>
                  </a:txBody>
                </a:tc>
                <a:tc>
                  <a:txBody>
                    <a:bodyPr/>
                    <a:lstStyle/>
                    <a:p>
                      <a:pPr lvl="0" indent="0" marL="0" algn="r">
                        <a:buNone/>
                      </a:pPr>
                      <a:r>
                        <a:rPr/>
                        <a:t>16.00</a:t>
                      </a:r>
                    </a:p>
                  </a:txBody>
                </a:tc>
              </a:tr>
              <a:tr h="0">
                <a:tc>
                  <a:txBody>
                    <a:bodyPr/>
                    <a:lstStyle/>
                    <a:p>
                      <a:pPr lvl="0" indent="0" marL="0" algn="l">
                        <a:buNone/>
                      </a:pPr>
                      <a:r>
                        <a:rPr/>
                        <a:t>Medio</a:t>
                      </a:r>
                    </a:p>
                  </a:txBody>
                </a:tc>
                <a:tc>
                  <a:txBody>
                    <a:bodyPr/>
                    <a:lstStyle/>
                    <a:p>
                      <a:pPr lvl="0" indent="0" marL="0" algn="r">
                        <a:buNone/>
                      </a:pPr>
                      <a:r>
                        <a:rPr/>
                        <a:t>0.01</a:t>
                      </a:r>
                    </a:p>
                  </a:txBody>
                </a:tc>
                <a:tc>
                  <a:txBody>
                    <a:bodyPr/>
                    <a:lstStyle/>
                    <a:p>
                      <a:pPr lvl="0" indent="0" marL="0" algn="r">
                        <a:buNone/>
                      </a:pPr>
                      <a:r>
                        <a:rPr/>
                        <a:t>77.70625</a:t>
                      </a:r>
                    </a:p>
                  </a:txBody>
                </a:tc>
                <a:tc>
                  <a:txBody>
                    <a:bodyPr/>
                    <a:lstStyle/>
                    <a:p>
                      <a:pPr lvl="0" indent="0" marL="0" algn="r">
                        <a:buNone/>
                      </a:pPr>
                      <a:r>
                        <a:rPr/>
                        <a:t>78.0</a:t>
                      </a:r>
                    </a:p>
                  </a:txBody>
                </a:tc>
                <a:tc>
                  <a:txBody>
                    <a:bodyPr/>
                    <a:lstStyle/>
                    <a:p>
                      <a:pPr lvl="0" indent="0" marL="0" algn="r">
                        <a:buNone/>
                      </a:pPr>
                      <a:r>
                        <a:rPr/>
                        <a:t>10.863126</a:t>
                      </a:r>
                    </a:p>
                  </a:txBody>
                </a:tc>
                <a:tc>
                  <a:txBody>
                    <a:bodyPr/>
                    <a:lstStyle/>
                    <a:p>
                      <a:pPr lvl="0" indent="0" marL="0" algn="r">
                        <a:buNone/>
                      </a:pPr>
                      <a:r>
                        <a:rPr/>
                        <a:t>2.12</a:t>
                      </a:r>
                    </a:p>
                  </a:txBody>
                </a:tc>
                <a:tc>
                  <a:txBody>
                    <a:bodyPr/>
                    <a:lstStyle/>
                    <a:p>
                      <a:pPr lvl="0" indent="0" marL="0" algn="r">
                        <a:buNone/>
                      </a:pPr>
                      <a:r>
                        <a:rPr/>
                        <a:t>16.00</a:t>
                      </a:r>
                    </a:p>
                  </a:txBody>
                </a:tc>
              </a:tr>
              <a:tr h="0">
                <a:tc>
                  <a:txBody>
                    <a:bodyPr/>
                    <a:lstStyle/>
                    <a:p>
                      <a:pPr lvl="0" indent="0" marL="0" algn="l">
                        <a:buNone/>
                      </a:pPr>
                      <a:r>
                        <a:rPr/>
                        <a:t>Muy alto</a:t>
                      </a:r>
                    </a:p>
                  </a:txBody>
                </a:tc>
                <a:tc>
                  <a:txBody>
                    <a:bodyPr/>
                    <a:lstStyle/>
                    <a:p>
                      <a:pPr lvl="0" indent="0" marL="0" algn="r">
                        <a:buNone/>
                      </a:pPr>
                      <a:r>
                        <a:rPr/>
                        <a:t>0.22</a:t>
                      </a:r>
                    </a:p>
                  </a:txBody>
                </a:tc>
                <a:tc>
                  <a:txBody>
                    <a:bodyPr/>
                    <a:lstStyle/>
                    <a:p>
                      <a:pPr lvl="0" indent="0" marL="0" algn="r">
                        <a:buNone/>
                      </a:pPr>
                      <a:r>
                        <a:rPr/>
                        <a:t>76.46429</a:t>
                      </a:r>
                    </a:p>
                  </a:txBody>
                </a:tc>
                <a:tc>
                  <a:txBody>
                    <a:bodyPr/>
                    <a:lstStyle/>
                    <a:p>
                      <a:pPr lvl="0" indent="0" marL="0" algn="r">
                        <a:buNone/>
                      </a:pPr>
                      <a:r>
                        <a:rPr/>
                        <a:t>77.0</a:t>
                      </a:r>
                    </a:p>
                  </a:txBody>
                </a:tc>
                <a:tc>
                  <a:txBody>
                    <a:bodyPr/>
                    <a:lstStyle/>
                    <a:p>
                      <a:pPr lvl="0" indent="0" marL="0" algn="r">
                        <a:buNone/>
                      </a:pPr>
                      <a:r>
                        <a:rPr/>
                        <a:t>10.891662</a:t>
                      </a:r>
                    </a:p>
                  </a:txBody>
                </a:tc>
                <a:tc>
                  <a:txBody>
                    <a:bodyPr/>
                    <a:lstStyle/>
                    <a:p>
                      <a:pPr lvl="0" indent="0" marL="0" algn="r">
                        <a:buNone/>
                      </a:pPr>
                      <a:r>
                        <a:rPr/>
                        <a:t>2.42</a:t>
                      </a:r>
                    </a:p>
                  </a:txBody>
                </a:tc>
                <a:tc>
                  <a:txBody>
                    <a:bodyPr/>
                    <a:lstStyle/>
                    <a:p>
                      <a:pPr lvl="0" indent="0" marL="0" algn="r">
                        <a:buNone/>
                      </a:pPr>
                      <a:r>
                        <a:rPr/>
                        <a:t>15.50</a:t>
                      </a:r>
                    </a:p>
                  </a:txBody>
                </a:tc>
              </a:tr>
              <a:tr h="0">
                <a:tc>
                  <a:txBody>
                    <a:bodyPr/>
                    <a:lstStyle/>
                    <a:p>
                      <a:pPr lvl="0" indent="0" marL="0" algn="l">
                        <a:buNone/>
                      </a:pPr>
                      <a:r>
                        <a:rPr/>
                        <a:t>Muy bajo</a:t>
                      </a:r>
                    </a:p>
                  </a:txBody>
                </a:tc>
                <a:tc>
                  <a:txBody>
                    <a:bodyPr/>
                    <a:lstStyle/>
                    <a:p>
                      <a:pPr lvl="0" indent="0" marL="0" algn="r">
                        <a:buNone/>
                      </a:pPr>
                      <a:r>
                        <a:rPr/>
                        <a:t>0.07</a:t>
                      </a:r>
                    </a:p>
                  </a:txBody>
                </a:tc>
                <a:tc>
                  <a:txBody>
                    <a:bodyPr/>
                    <a:lstStyle/>
                    <a:p>
                      <a:pPr lvl="0" indent="0" marL="0" algn="r">
                        <a:buNone/>
                      </a:pPr>
                      <a:r>
                        <a:rPr/>
                        <a:t>78.87218</a:t>
                      </a:r>
                    </a:p>
                  </a:txBody>
                </a:tc>
                <a:tc>
                  <a:txBody>
                    <a:bodyPr/>
                    <a:lstStyle/>
                    <a:p>
                      <a:pPr lvl="0" indent="0" marL="0" algn="r">
                        <a:buNone/>
                      </a:pPr>
                      <a:r>
                        <a:rPr/>
                        <a:t>79.0</a:t>
                      </a:r>
                    </a:p>
                  </a:txBody>
                </a:tc>
                <a:tc>
                  <a:txBody>
                    <a:bodyPr/>
                    <a:lstStyle/>
                    <a:p>
                      <a:pPr lvl="0" indent="0" marL="0" algn="r">
                        <a:buNone/>
                      </a:pPr>
                      <a:r>
                        <a:rPr/>
                        <a:t>10.132018</a:t>
                      </a:r>
                    </a:p>
                  </a:txBody>
                </a:tc>
                <a:tc>
                  <a:txBody>
                    <a:bodyPr/>
                    <a:lstStyle/>
                    <a:p>
                      <a:pPr lvl="0" indent="0" marL="0" algn="r">
                        <a:buNone/>
                      </a:pPr>
                      <a:r>
                        <a:rPr/>
                        <a:t>2.22</a:t>
                      </a:r>
                    </a:p>
                  </a:txBody>
                </a:tc>
                <a:tc>
                  <a:txBody>
                    <a:bodyPr/>
                    <a:lstStyle/>
                    <a:p>
                      <a:pPr lvl="0" indent="0" marL="0" algn="r">
                        <a:buNone/>
                      </a:pPr>
                      <a:r>
                        <a:rPr/>
                        <a:t>14.00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Análisis de notas de Programación por Nivel De Estrés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Sexo</a:t>
            </a:r>
          </a:p>
          <a:p>
            <a:pPr lvl="0" indent="0" marL="0">
              <a:buNone/>
            </a:pPr>
            <a:r>
              <a:rPr/>
              <a:t>Hay un porcentaje superior de Mujeres con un 52.2% sobre el 47.8% de hombres</a:t>
            </a:r>
          </a:p>
        </p:txBody>
      </p:sp>
      <p:pic>
        <p:nvPicPr>
          <p:cNvPr descr="parcial1_files/figure-pptx/unnamed-chunk-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Análisis de nivel de estrés por notas de programación</a:t>
            </a:r>
          </a:p>
        </p:txBody>
      </p:sp>
      <p:sp>
        <p:nvSpPr>
          <p:cNvPr id="4" name="Text Placeholder 3"/>
          <p:cNvSpPr>
            <a:spLocks noGrp="1"/>
          </p:cNvSpPr>
          <p:nvPr>
            <p:ph idx="2" sz="half" type="body"/>
          </p:nvPr>
        </p:nvSpPr>
        <p:spPr/>
        <p:txBody>
          <a:bodyPr/>
          <a:lstStyle/>
          <a:p>
            <a:pPr lvl="0" indent="0" marL="0">
              <a:buNone/>
            </a:pPr>
            <a:r>
              <a:rPr b="1"/>
              <a:t>Media y Mediana Similares:</a:t>
            </a:r>
            <a:r>
              <a:rPr/>
              <a:t> Las medias y medianas de las notas de programación son bastante consistentes a lo largo de los diferentes niveles de estrés, oscilando entre 74.31 (Alto) y 78.87 (Muy bajo). Esto indica que los estudiantes, independientemente de su nivel de estrés, mantienen un rendimiento relativamente uniforme en programación.</a:t>
            </a:r>
          </a:p>
          <a:p>
            <a:pPr lvl="0" indent="0" marL="0">
              <a:buNone/>
            </a:pPr>
            <a:r>
              <a:rPr b="1"/>
              <a:t>Desviación Estándar:</a:t>
            </a:r>
            <a:r>
              <a:rPr/>
              <a:t> Las desviaciones estándar son bastante similares en todos los niveles de estrés, alrededor de 9 a 11 puntos, lo que sugiere una variabilidad comparable en las calificaciones independientemente del estrés.</a:t>
            </a:r>
          </a:p>
          <a:p>
            <a:pPr lvl="0" indent="0" marL="0">
              <a:buNone/>
            </a:pPr>
            <a:r>
              <a:rPr/>
              <a:t>A diferencia de matemáticas, donde había una relación más clara entre menor estrés y mejores notas, en programación, los niveles de estrés no parecen tener un impacto significativo en el rendimiento.</a:t>
            </a:r>
          </a:p>
        </p:txBody>
      </p:sp>
      <p:pic>
        <p:nvPicPr>
          <p:cNvPr descr="parcial1_files/figure-pptx/unnamed-chunk-2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Segmentado Jornada Notas De Programación</a:t>
            </a:r>
          </a:p>
          <a:p>
            <a:pPr lvl="0" indent="0" marL="0">
              <a:buNone/>
            </a:pPr>
            <a:r>
              <a:rPr b="1"/>
              <a:t>Mediana Similar:</a:t>
            </a:r>
            <a:r>
              <a:rPr/>
              <a:t> Las medianas para ambas jornadas son prácticamente iguales.</a:t>
            </a:r>
          </a:p>
          <a:p>
            <a:pPr lvl="0" indent="0" marL="0">
              <a:buNone/>
            </a:pPr>
            <a:r>
              <a:rPr b="1"/>
              <a:t>Rango y Dispersión:</a:t>
            </a:r>
            <a:r>
              <a:rPr/>
              <a:t> Los rangos de las cajas en ambos grupos son comparables, lo que significa que la variabilidad en las notas de programación es similar en ambas jornadas.</a:t>
            </a:r>
          </a:p>
          <a:p>
            <a:pPr lvl="0" indent="0" marL="0">
              <a:buNone/>
            </a:pPr>
            <a:r>
              <a:rPr/>
              <a:t>No hay diferencias significativas en las notas por la jornada.</a:t>
            </a:r>
          </a:p>
        </p:txBody>
      </p:sp>
      <p:pic>
        <p:nvPicPr>
          <p:cNvPr descr="parcial1_files/figure-pptx/unnamed-chunk-2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Segmentado Jornada Notas de Matemáticas</a:t>
            </a:r>
          </a:p>
          <a:p>
            <a:pPr lvl="0" indent="0" marL="0">
              <a:buNone/>
            </a:pPr>
            <a:r>
              <a:rPr b="1"/>
              <a:t>Mediana Ligeramente Mayor:</a:t>
            </a:r>
            <a:r>
              <a:rPr/>
              <a:t> La mediana de las notas en la jornada nocturna es un poco más alta que en la jornada diurna, lo que indica que los estudiantes de la noche tienden a obtener calificaciones ligeramente superiores en promedio.</a:t>
            </a:r>
          </a:p>
          <a:p>
            <a:pPr lvl="0" indent="0" marL="0">
              <a:buNone/>
            </a:pPr>
            <a:r>
              <a:rPr b="1"/>
              <a:t>Rango de Notas:</a:t>
            </a:r>
            <a:r>
              <a:rPr/>
              <a:t> El rango intercuartílico (IQR) y la dispersión general parecen ser similares entre ambas jornadas, lo que sugiere que, aunque hay una ligera ventaja para los estudiantes nocturnos en términos de mediana, la variabilidad de las notas es comparable.</a:t>
            </a:r>
          </a:p>
        </p:txBody>
      </p:sp>
      <p:pic>
        <p:nvPicPr>
          <p:cNvPr descr="parcial1_files/figure-pptx/unnamed-chunk-2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Jornada</a:t>
            </a:r>
          </a:p>
          <a:p>
            <a:pPr lvl="0" indent="0" marL="0">
              <a:buNone/>
            </a:pPr>
            <a:r>
              <a:rPr/>
              <a:t>Hay un leve porcentaje superior de jornada Nocturna con un 51% sobre el 49% de jornada Diurna</a:t>
            </a:r>
          </a:p>
        </p:txBody>
      </p:sp>
      <p:pic>
        <p:nvPicPr>
          <p:cNvPr descr="parcial1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Nivel Estrés</a:t>
            </a:r>
          </a:p>
          <a:p>
            <a:pPr lvl="0" indent="0" marL="0">
              <a:buNone/>
            </a:pPr>
            <a:r>
              <a:rPr/>
              <a:t>La distribución del estrés es de la siguiente forma:</a:t>
            </a:r>
          </a:p>
          <a:p>
            <a:pPr lvl="0"/>
            <a:r>
              <a:rPr/>
              <a:t>Nivel Medio: 32%</a:t>
            </a:r>
          </a:p>
          <a:p>
            <a:pPr lvl="0"/>
            <a:r>
              <a:rPr/>
              <a:t>Nivel Muy Bajo: 26.6%</a:t>
            </a:r>
          </a:p>
          <a:p>
            <a:pPr lvl="0"/>
            <a:r>
              <a:rPr/>
              <a:t>Nivel Bajo: 26.2%</a:t>
            </a:r>
          </a:p>
          <a:p>
            <a:pPr lvl="0"/>
            <a:r>
              <a:rPr/>
              <a:t>Nivel Alto: 9.2%</a:t>
            </a:r>
          </a:p>
          <a:p>
            <a:pPr lvl="0"/>
            <a:r>
              <a:rPr/>
              <a:t>Nivel Muy Alto: 5.6%</a:t>
            </a:r>
          </a:p>
        </p:txBody>
      </p:sp>
      <p:pic>
        <p:nvPicPr>
          <p:cNvPr descr="parcial1_files/figure-pptx/unnamed-chunk-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Notas de Matemáticas</a:t>
            </a:r>
          </a:p>
          <a:p>
            <a:pPr lvl="0" indent="0" marL="0">
              <a:buNone/>
            </a:pPr>
            <a:r>
              <a:rPr/>
              <a:t>la distribución de las notas de matemáticas es platicúrtica y muestra una distribución casi normal con una ligera asimetría negativa de solo -0.07. La casi igualdad entre la media y la mediana tambien es evidencia de que los datos estan agrupados al centro de la distribución, no existen valores extremos ni outliers, hay un predominio de que los estudiantes en matematicas obtienen una calificación cercana a la media o mediana 77-78</a:t>
            </a:r>
          </a:p>
        </p:txBody>
      </p:sp>
      <p:pic>
        <p:nvPicPr>
          <p:cNvPr descr="parcial1_files/figure-pptx/unnamed-chunk-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Notas de Programación</a:t>
            </a:r>
          </a:p>
          <a:p>
            <a:pPr lvl="0" indent="0" marL="0">
              <a:buNone/>
            </a:pPr>
            <a:r>
              <a:rPr/>
              <a:t>la distribución de las notas de programación es platicúrtica y muestra una distribución casi normal con una ligera asimetría negativa de solo -0.07.La casi igualdad entre la media (77.93) y la mediana (78) evidencia de que los datos estan agrupados al centro de la distribución. No se observan outliers significativos, lo que sugiere que la mayoría de los estudiantes obtienen calificaciones cercanas a la media o mediana 77-78.</a:t>
            </a:r>
          </a:p>
        </p:txBody>
      </p:sp>
      <p:pic>
        <p:nvPicPr>
          <p:cNvPr descr="parcial1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Análisis Trabajo en Equipo</a:t>
            </a:r>
          </a:p>
          <a:p>
            <a:pPr lvl="0" indent="0" marL="0">
              <a:buNone/>
            </a:pPr>
            <a:r>
              <a:rPr/>
              <a:t>la distribución de las notas de trabajo en equipo es platicúrtica y muestra una distribución casi normal con una ligera asimetría positiva de solo 0.03 lo que indica que hay una leve cola a valores mas altos que la media. La casi igualdad entre la media y la mediana tambien es evidencia de que los datos estan agrupados al centro de la distribución, no existen valores extremos ni outliers. Pero comparando los valores con las notos de programación y matemáticas se evidencia que la que la media de trabajo en equipo (42.57) esta muy por debajo de la media de las otras dos calificaciones. vemos un bajo desempeño en trabajo en equipo con un valor maximo en 70 y un minimo en 16.</a:t>
            </a:r>
          </a:p>
        </p:txBody>
      </p:sp>
      <p:pic>
        <p:nvPicPr>
          <p:cNvPr descr="parcial1_files/figure-pptx/unnamed-chunk-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Correlacion entre notas</a:t>
            </a:r>
          </a:p>
          <a:p>
            <a:pPr lvl="0" indent="0" marL="0">
              <a:buNone/>
            </a:pPr>
            <a:r>
              <a:rPr/>
              <a:t>Las correlaciones entre las calificaciones en Programacion, Matemáticas y Trabajo_en_Equipo son bajas, lo que indica que el desempeño en una de estas materias no está fuertemente relacionado con el desempeño en las otras.</a:t>
            </a:r>
          </a:p>
          <a:p>
            <a:pPr lvl="0" indent="0" marL="0">
              <a:buNone/>
            </a:pPr>
            <a:r>
              <a:rPr/>
              <a:t>La ausencia de correlaciones significativas puede indicar que los factores que afectan el desempeño en estas materias son independientes entre si y el trabajo en equipo posiblemente es de una tercera materia.</a:t>
            </a:r>
          </a:p>
        </p:txBody>
      </p:sp>
      <p:pic>
        <p:nvPicPr>
          <p:cNvPr descr="parcial1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Analisis Segmentado Sexo Jornada</a:t>
            </a:r>
          </a:p>
          <a:p>
            <a:pPr lvl="0" indent="0" marL="0">
              <a:buNone/>
            </a:pPr>
            <a:r>
              <a:rPr/>
              <a:t>No se ve una marcada diferencia entre la distribucion de sexo y jornada de estudio.</a:t>
            </a:r>
          </a:p>
          <a:p>
            <a:pPr lvl="0" indent="0" marL="0">
              <a:buNone/>
            </a:pPr>
            <a:r>
              <a:rPr/>
              <a:t>Distribución de Hombres y Mujeres en las diferentes Jornadas:</a:t>
            </a:r>
          </a:p>
          <a:p>
            <a:pPr lvl="0"/>
            <a:r>
              <a:rPr/>
              <a:t>Para las mujeres, el 52.9% estudian de noche y el 47.1% de día.</a:t>
            </a:r>
          </a:p>
          <a:p>
            <a:pPr lvl="0"/>
            <a:r>
              <a:rPr/>
              <a:t>Para los hombres, el 49% estudian de noche y el 51% de día.</a:t>
            </a:r>
          </a:p>
          <a:p>
            <a:pPr lvl="0" indent="0" marL="0">
              <a:buNone/>
            </a:pPr>
            <a:r>
              <a:rPr/>
              <a:t>Aunque hay una pequeña diferencia, con un 52.9% de mujeres estudiando de noche comparado con un 49% de hombres, esta diferencia no es muy significativa. Ambos géneros tienen una distribución bastante equilibrada entre estudiar de día o de noche.</a:t>
            </a:r>
          </a:p>
        </p:txBody>
      </p:sp>
      <p:pic>
        <p:nvPicPr>
          <p:cNvPr descr="parcial1_files/figure-pptx/unnamed-chunk-9-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Parcial1</dc:title>
  <dc:creator/>
  <cp:keywords/>
  <dcterms:created xsi:type="dcterms:W3CDTF">2024-09-03T03:11:57Z</dcterms:created>
  <dcterms:modified xsi:type="dcterms:W3CDTF">2024-09-03T03:11:57Z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yes</vt:lpwstr>
  </property>
  <property fmtid="{D5CDD505-2E9C-101B-9397-08002B2CF9AE}" pid="3" name="biblio-config">
    <vt:lpwstr>True</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