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20"/>
    <p:restoredTop sz="94690"/>
  </p:normalViewPr>
  <p:slideViewPr>
    <p:cSldViewPr snapToGrid="0" snapToObjects="1">
      <p:cViewPr>
        <p:scale>
          <a:sx n="120" d="100"/>
          <a:sy n="120" d="100"/>
        </p:scale>
        <p:origin x="-44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46C650-3F50-1D40-B4F8-E9EF41926861}" type="datetimeFigureOut">
              <a:rPr lang="de-DE" smtClean="0"/>
              <a:t>15.06.23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A137AC-A22B-7F40-ACD8-3F0874B2916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44464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B857C9-B357-F841-980A-7B452B4C17F4}" type="datetimeFigureOut">
              <a:rPr lang="de-DE" smtClean="0"/>
              <a:t>15.06.23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031212-8370-FE45-86F5-8BE09D03D1C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43494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031212-8370-FE45-86F5-8BE09D03D1CF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30943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031212-8370-FE45-86F5-8BE09D03D1CF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39001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031212-8370-FE45-86F5-8BE09D03D1CF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12914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031212-8370-FE45-86F5-8BE09D03D1CF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18909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031212-8370-FE45-86F5-8BE09D03D1CF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28517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031212-8370-FE45-86F5-8BE09D03D1CF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29887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E6203-7EF8-DF49-AC33-4E8E92C005E4}" type="datetime1">
              <a:rPr lang="en-US" smtClean="0"/>
              <a:t>6/15/23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94F5E-EDF7-1049-BEF7-5CBE2C73833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5576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B61A7-6D6B-194B-92D7-3A5700A255D1}" type="datetime1">
              <a:rPr lang="en-US" smtClean="0"/>
              <a:t>6/15/23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94F5E-EDF7-1049-BEF7-5CBE2C73833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4896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E107F-B63A-A94A-8062-68E550C34012}" type="datetime1">
              <a:rPr lang="en-US" smtClean="0"/>
              <a:t>6/15/23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94F5E-EDF7-1049-BEF7-5CBE2C73833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259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3E876-A5B2-0E4D-954A-FB463F47A245}" type="datetime1">
              <a:rPr lang="en-US" smtClean="0"/>
              <a:t>6/15/23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94F5E-EDF7-1049-BEF7-5CBE2C73833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5679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FFFCE-065B-3E42-B0D6-77E7350FD69B}" type="datetime1">
              <a:rPr lang="en-US" smtClean="0"/>
              <a:t>6/15/23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94F5E-EDF7-1049-BEF7-5CBE2C73833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4564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394DF-F709-0D48-AD8F-B332F1745D68}" type="datetime1">
              <a:rPr lang="en-US" smtClean="0"/>
              <a:t>6/15/23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94F5E-EDF7-1049-BEF7-5CBE2C73833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6509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62DB2-0F64-7C43-B5FB-37B5278B02D1}" type="datetime1">
              <a:rPr lang="en-US" smtClean="0"/>
              <a:t>6/15/23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94F5E-EDF7-1049-BEF7-5CBE2C73833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173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FEC3A-5A6A-644C-94EA-C747D0062F77}" type="datetime1">
              <a:rPr lang="en-US" smtClean="0"/>
              <a:t>6/15/23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94F5E-EDF7-1049-BEF7-5CBE2C73833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6003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B851C-6BA1-4C43-B9C5-05E920FD01AF}" type="datetime1">
              <a:rPr lang="en-US" smtClean="0"/>
              <a:t>6/15/23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94F5E-EDF7-1049-BEF7-5CBE2C73833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625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C3762-EB7B-514A-A3EC-0AD70AF6A8A5}" type="datetime1">
              <a:rPr lang="en-US" smtClean="0"/>
              <a:t>6/15/23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94F5E-EDF7-1049-BEF7-5CBE2C73833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069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946C6-87F5-254E-B709-7F59BEB37527}" type="datetime1">
              <a:rPr lang="en-US" smtClean="0"/>
              <a:t>6/15/23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94F5E-EDF7-1049-BEF7-5CBE2C73833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088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075B06-34AD-414F-BB52-F5CD954A04FA}" type="datetime1">
              <a:rPr lang="en-US" smtClean="0"/>
              <a:t>6/15/23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94F5E-EDF7-1049-BEF7-5CBE2C73833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8026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4" Type="http://schemas.openxmlformats.org/officeDocument/2006/relationships/image" Target="../media/image1.jpe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>
                <a:latin typeface="Latin Modern Roman 10" charset="0"/>
                <a:ea typeface="Latin Modern Roman 10" charset="0"/>
                <a:cs typeface="Latin Modern Roman 10" charset="0"/>
              </a:rPr>
              <a:t>Empirical Evidence </a:t>
            </a:r>
            <a:r>
              <a:rPr lang="en-US" sz="3600" dirty="0">
                <a:latin typeface="Latin Modern Roman 10" charset="0"/>
                <a:ea typeface="Latin Modern Roman 10" charset="0"/>
                <a:cs typeface="Latin Modern Roman 10" charset="0"/>
              </a:rPr>
              <a:t>of excess profits in </a:t>
            </a:r>
            <a:r>
              <a:rPr lang="en-US" sz="3600" dirty="0" err="1">
                <a:latin typeface="Latin Modern Roman 10" charset="0"/>
                <a:ea typeface="Latin Modern Roman 10" charset="0"/>
                <a:cs typeface="Latin Modern Roman 10" charset="0"/>
              </a:rPr>
              <a:t>european</a:t>
            </a:r>
            <a:r>
              <a:rPr lang="en-US" sz="3600" dirty="0">
                <a:latin typeface="Latin Modern Roman 10" charset="0"/>
                <a:ea typeface="Latin Modern Roman 10" charset="0"/>
                <a:cs typeface="Latin Modern Roman 10" charset="0"/>
              </a:rPr>
              <a:t> stock markets ex-ante monetary policy decisions by the </a:t>
            </a:r>
            <a:r>
              <a:rPr lang="en-US" sz="3600" dirty="0" smtClean="0">
                <a:latin typeface="Latin Modern Roman 10" charset="0"/>
                <a:ea typeface="Latin Modern Roman 10" charset="0"/>
                <a:cs typeface="Latin Modern Roman 10" charset="0"/>
              </a:rPr>
              <a:t>ECB</a:t>
            </a:r>
            <a:endParaRPr lang="de-DE" sz="3600" dirty="0">
              <a:latin typeface="Latin Modern Roman 10" charset="0"/>
              <a:ea typeface="Latin Modern Roman 10" charset="0"/>
              <a:cs typeface="Latin Modern Roman 10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latin typeface="Latin Modern Roman 10" charset="0"/>
                <a:ea typeface="Latin Modern Roman 10" charset="0"/>
                <a:cs typeface="Latin Modern Roman 10" charset="0"/>
              </a:rPr>
              <a:t>SE Bachelor Thesis in Economics or Economic Psychology</a:t>
            </a:r>
          </a:p>
          <a:p>
            <a:r>
              <a:rPr lang="de-DE" sz="2000" dirty="0">
                <a:latin typeface="Latin Modern Roman 10" charset="0"/>
                <a:ea typeface="Latin Modern Roman 10" charset="0"/>
                <a:cs typeface="Latin Modern Roman 10" charset="0"/>
              </a:rPr>
              <a:t>Felix Reichel</a:t>
            </a:r>
          </a:p>
          <a:p>
            <a:endParaRPr lang="en-US" sz="2000" dirty="0">
              <a:latin typeface="Latin Modern Roman 10" charset="0"/>
              <a:ea typeface="Latin Modern Roman 10" charset="0"/>
              <a:cs typeface="Latin Modern Roman 1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638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662" y="386930"/>
            <a:ext cx="10560138" cy="643217"/>
          </a:xfrm>
        </p:spPr>
        <p:txBody>
          <a:bodyPr anchor="b">
            <a:noAutofit/>
          </a:bodyPr>
          <a:lstStyle/>
          <a:p>
            <a:r>
              <a:rPr lang="de-DE" sz="3200" dirty="0">
                <a:latin typeface="Latin Modern Roman 10" charset="0"/>
                <a:ea typeface="Latin Modern Roman 10" charset="0"/>
                <a:cs typeface="Latin Modern Roman 10" charset="0"/>
              </a:rPr>
              <a:t>Stock Returns </a:t>
            </a:r>
            <a:r>
              <a:rPr lang="de-DE" sz="3200" dirty="0" err="1">
                <a:latin typeface="Latin Modern Roman 10" charset="0"/>
                <a:ea typeface="Latin Modern Roman 10" charset="0"/>
                <a:cs typeface="Latin Modern Roman 10" charset="0"/>
              </a:rPr>
              <a:t>over</a:t>
            </a:r>
            <a:r>
              <a:rPr lang="de-DE" sz="3200" dirty="0">
                <a:latin typeface="Latin Modern Roman 10" charset="0"/>
                <a:ea typeface="Latin Modern Roman 10" charset="0"/>
                <a:cs typeface="Latin Modern Roman 10" charset="0"/>
              </a:rPr>
              <a:t> </a:t>
            </a:r>
            <a:r>
              <a:rPr lang="de-DE" sz="3200" dirty="0" err="1">
                <a:latin typeface="Latin Modern Roman 10" charset="0"/>
                <a:ea typeface="Latin Modern Roman 10" charset="0"/>
                <a:cs typeface="Latin Modern Roman 10" charset="0"/>
              </a:rPr>
              <a:t>the</a:t>
            </a:r>
            <a:r>
              <a:rPr lang="de-DE" sz="3200" dirty="0">
                <a:latin typeface="Latin Modern Roman 10" charset="0"/>
                <a:ea typeface="Latin Modern Roman 10" charset="0"/>
                <a:cs typeface="Latin Modern Roman 10" charset="0"/>
              </a:rPr>
              <a:t> FOMC </a:t>
            </a:r>
            <a:r>
              <a:rPr lang="de-DE" sz="3200" dirty="0" err="1">
                <a:latin typeface="Latin Modern Roman 10" charset="0"/>
                <a:ea typeface="Latin Modern Roman 10" charset="0"/>
                <a:cs typeface="Latin Modern Roman 10" charset="0"/>
              </a:rPr>
              <a:t>cycle</a:t>
            </a:r>
            <a:r>
              <a:rPr lang="de-DE" sz="3200" dirty="0">
                <a:latin typeface="Latin Modern Roman 10" charset="0"/>
                <a:ea typeface="Latin Modern Roman 10" charset="0"/>
                <a:cs typeface="Latin Modern Roman 10" charset="0"/>
              </a:rPr>
              <a:t>. </a:t>
            </a:r>
            <a:r>
              <a:rPr lang="de-DE" sz="3200" dirty="0" err="1">
                <a:latin typeface="Latin Modern Roman 10" charset="0"/>
                <a:ea typeface="Latin Modern Roman 10" charset="0"/>
                <a:cs typeface="Latin Modern Roman 10" charset="0"/>
              </a:rPr>
              <a:t>Cieslak</a:t>
            </a:r>
            <a:r>
              <a:rPr lang="de-DE" sz="3200" dirty="0">
                <a:latin typeface="Latin Modern Roman 10" charset="0"/>
                <a:ea typeface="Latin Modern Roman 10" charset="0"/>
                <a:cs typeface="Latin Modern Roman 10" charset="0"/>
              </a:rPr>
              <a:t> et al. (2019)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3660" y="1403498"/>
            <a:ext cx="10560139" cy="4952851"/>
          </a:xfrm>
        </p:spPr>
        <p:txBody>
          <a:bodyPr anchor="ctr">
            <a:noAutofit/>
          </a:bodyPr>
          <a:lstStyle/>
          <a:p>
            <a:r>
              <a:rPr lang="en-GB" sz="1800" dirty="0" smtClean="0">
                <a:latin typeface="Latin Modern Roman 10" charset="0"/>
                <a:ea typeface="Latin Modern Roman 10" charset="0"/>
                <a:cs typeface="Latin Modern Roman 10" charset="0"/>
              </a:rPr>
              <a:t>The FOMC (= Federal Open Market Committee) meets approx. 8 times per annum (~ 6.5 weeks)</a:t>
            </a:r>
          </a:p>
          <a:p>
            <a:r>
              <a:rPr lang="en-GB" sz="1800" dirty="0" smtClean="0">
                <a:latin typeface="Latin Modern Roman 10" charset="0"/>
                <a:ea typeface="Latin Modern Roman 10" charset="0"/>
                <a:cs typeface="Latin Modern Roman 10" charset="0"/>
              </a:rPr>
              <a:t>Figure:</a:t>
            </a:r>
          </a:p>
          <a:p>
            <a:pPr lvl="1"/>
            <a:r>
              <a:rPr lang="en-GB" sz="1800" dirty="0" smtClean="0">
                <a:latin typeface="Latin Modern Roman 10" charset="0"/>
                <a:ea typeface="Latin Modern Roman 10" charset="0"/>
                <a:cs typeface="Latin Modern Roman 10" charset="0"/>
              </a:rPr>
              <a:t>Y-Axis: Average 5-day stock</a:t>
            </a:r>
            <a:br>
              <a:rPr lang="en-GB" sz="1800" dirty="0" smtClean="0">
                <a:latin typeface="Latin Modern Roman 10" charset="0"/>
                <a:ea typeface="Latin Modern Roman 10" charset="0"/>
                <a:cs typeface="Latin Modern Roman 10" charset="0"/>
              </a:rPr>
            </a:br>
            <a:r>
              <a:rPr lang="en-GB" sz="1800" dirty="0" smtClean="0">
                <a:latin typeface="Latin Modern Roman 10" charset="0"/>
                <a:ea typeface="Latin Modern Roman 10" charset="0"/>
                <a:cs typeface="Latin Modern Roman 10" charset="0"/>
              </a:rPr>
              <a:t>excess return, from day t</a:t>
            </a:r>
            <a:br>
              <a:rPr lang="en-GB" sz="1800" dirty="0" smtClean="0">
                <a:latin typeface="Latin Modern Roman 10" charset="0"/>
                <a:ea typeface="Latin Modern Roman 10" charset="0"/>
                <a:cs typeface="Latin Modern Roman 10" charset="0"/>
              </a:rPr>
            </a:br>
            <a:r>
              <a:rPr lang="en-GB" sz="1800" dirty="0" smtClean="0">
                <a:latin typeface="Latin Modern Roman 10" charset="0"/>
                <a:ea typeface="Latin Modern Roman 10" charset="0"/>
                <a:cs typeface="Latin Modern Roman 10" charset="0"/>
              </a:rPr>
              <a:t>to t+4 in percent.</a:t>
            </a:r>
          </a:p>
          <a:p>
            <a:pPr lvl="1"/>
            <a:r>
              <a:rPr lang="en-GB" sz="1800" dirty="0" smtClean="0">
                <a:latin typeface="Latin Modern Roman 10" charset="0"/>
                <a:ea typeface="Latin Modern Roman 10" charset="0"/>
                <a:cs typeface="Latin Modern Roman 10" charset="0"/>
              </a:rPr>
              <a:t>X- Axis: </a:t>
            </a:r>
            <a:br>
              <a:rPr lang="en-GB" sz="1800" dirty="0" smtClean="0">
                <a:latin typeface="Latin Modern Roman 10" charset="0"/>
                <a:ea typeface="Latin Modern Roman 10" charset="0"/>
                <a:cs typeface="Latin Modern Roman 10" charset="0"/>
              </a:rPr>
            </a:br>
            <a:r>
              <a:rPr lang="en-GB" sz="1800" dirty="0" smtClean="0">
                <a:latin typeface="Latin Modern Roman 10" charset="0"/>
                <a:ea typeface="Latin Modern Roman 10" charset="0"/>
                <a:cs typeface="Latin Modern Roman 10" charset="0"/>
              </a:rPr>
              <a:t>Days since FOMC meeting: </a:t>
            </a:r>
            <a:br>
              <a:rPr lang="en-GB" sz="1800" dirty="0" smtClean="0">
                <a:latin typeface="Latin Modern Roman 10" charset="0"/>
                <a:ea typeface="Latin Modern Roman 10" charset="0"/>
                <a:cs typeface="Latin Modern Roman 10" charset="0"/>
              </a:rPr>
            </a:br>
            <a:r>
              <a:rPr lang="en-GB" sz="1800" dirty="0" smtClean="0">
                <a:latin typeface="Latin Modern Roman 10" charset="0"/>
                <a:ea typeface="Latin Modern Roman 10" charset="0"/>
                <a:cs typeface="Latin Modern Roman 10" charset="0"/>
              </a:rPr>
              <a:t>usually -1 to 33.</a:t>
            </a:r>
            <a:br>
              <a:rPr lang="en-GB" sz="1800" dirty="0" smtClean="0">
                <a:latin typeface="Latin Modern Roman 10" charset="0"/>
                <a:ea typeface="Latin Modern Roman 10" charset="0"/>
                <a:cs typeface="Latin Modern Roman 10" charset="0"/>
              </a:rPr>
            </a:br>
            <a:r>
              <a:rPr lang="en-GB" sz="1800" dirty="0" smtClean="0">
                <a:latin typeface="Latin Modern Roman 10" charset="0"/>
                <a:ea typeface="Latin Modern Roman 10" charset="0"/>
                <a:cs typeface="Latin Modern Roman 10" charset="0"/>
              </a:rPr>
              <a:t>(7 weeks * 5 days = 35)</a:t>
            </a:r>
          </a:p>
          <a:p>
            <a:endParaRPr lang="en-GB" sz="1800" dirty="0" smtClean="0">
              <a:latin typeface="Latin Modern Roman 10" charset="0"/>
              <a:ea typeface="Latin Modern Roman 10" charset="0"/>
              <a:cs typeface="Latin Modern Roman 10" charset="0"/>
            </a:endParaRPr>
          </a:p>
          <a:p>
            <a:endParaRPr lang="en-GB" sz="1800" dirty="0" smtClean="0">
              <a:latin typeface="Latin Modern Roman 10" charset="0"/>
              <a:ea typeface="Latin Modern Roman 10" charset="0"/>
              <a:cs typeface="Latin Modern Roman 10" charset="0"/>
            </a:endParaRPr>
          </a:p>
          <a:p>
            <a:endParaRPr lang="en-GB" sz="1800" dirty="0" smtClean="0">
              <a:latin typeface="Latin Modern Roman 10" charset="0"/>
              <a:ea typeface="Latin Modern Roman 10" charset="0"/>
              <a:cs typeface="Latin Modern Roman 10" charset="0"/>
            </a:endParaRPr>
          </a:p>
          <a:p>
            <a:r>
              <a:rPr lang="en-GB" sz="1800" dirty="0" smtClean="0">
                <a:latin typeface="Latin Modern Roman 10" charset="0"/>
                <a:ea typeface="Latin Modern Roman 10" charset="0"/>
                <a:cs typeface="Latin Modern Roman 10" charset="0"/>
              </a:rPr>
              <a:t>Profitability of Various Trading Strategies, 1994 to 2016 (</a:t>
            </a:r>
            <a:r>
              <a:rPr lang="en-GB" sz="1800" dirty="0" err="1" smtClean="0">
                <a:latin typeface="Latin Modern Roman 10" charset="0"/>
                <a:ea typeface="Latin Modern Roman 10" charset="0"/>
                <a:cs typeface="Latin Modern Roman 10" charset="0"/>
              </a:rPr>
              <a:t>Cieslak</a:t>
            </a:r>
            <a:r>
              <a:rPr lang="en-GB" sz="1800" dirty="0" smtClean="0">
                <a:latin typeface="Latin Modern Roman 10" charset="0"/>
                <a:ea typeface="Latin Modern Roman 10" charset="0"/>
                <a:cs typeface="Latin Modern Roman 10" charset="0"/>
              </a:rPr>
              <a:t> et al.)</a:t>
            </a:r>
          </a:p>
          <a:p>
            <a:pPr lvl="1"/>
            <a:r>
              <a:rPr lang="en-GB" sz="1800" dirty="0" smtClean="0">
                <a:latin typeface="Latin Modern Roman 10" charset="0"/>
                <a:ea typeface="Latin Modern Roman 10" charset="0"/>
                <a:cs typeface="Latin Modern Roman 10" charset="0"/>
              </a:rPr>
              <a:t>Portfolio A: Hold stocks throughout all weeks within FOMC cycles: 1$ -&gt; 7.68$</a:t>
            </a:r>
          </a:p>
          <a:p>
            <a:pPr lvl="1"/>
            <a:r>
              <a:rPr lang="en-GB" sz="1800" dirty="0" smtClean="0">
                <a:latin typeface="Latin Modern Roman 10" charset="0"/>
                <a:ea typeface="Latin Modern Roman 10" charset="0"/>
                <a:cs typeface="Latin Modern Roman 10" charset="0"/>
              </a:rPr>
              <a:t>Portfolio B: Hold stocks in even weeks (0, 2, 4, 6) only: 1$ -&gt; 15.22$ </a:t>
            </a:r>
          </a:p>
          <a:p>
            <a:pPr lvl="1"/>
            <a:r>
              <a:rPr lang="en-GB" sz="1800" dirty="0" smtClean="0">
                <a:latin typeface="Latin Modern Roman 10" charset="0"/>
                <a:ea typeface="Latin Modern Roman 10" charset="0"/>
                <a:cs typeface="Latin Modern Roman 10" charset="0"/>
              </a:rPr>
              <a:t>Portfolio C: Hold stock in odd weeks (-1, 1, 3, 5) only: 1$ -&gt; 0.51$</a:t>
            </a:r>
            <a:endParaRPr lang="en-GB" sz="1800" dirty="0">
              <a:latin typeface="Latin Modern Roman 10" charset="0"/>
              <a:ea typeface="Latin Modern Roman 10" charset="0"/>
              <a:cs typeface="Latin Modern Roman 10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71" y="1737179"/>
            <a:ext cx="5752536" cy="3207039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94F5E-EDF7-1049-BEF7-5CBE2C738339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2854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200" dirty="0" smtClean="0">
                <a:latin typeface="Latin Modern Roman 10" charset="0"/>
                <a:ea typeface="Latin Modern Roman 10" charset="0"/>
                <a:cs typeface="Latin Modern Roman 10" charset="0"/>
              </a:rPr>
              <a:t>The Economics </a:t>
            </a:r>
            <a:r>
              <a:rPr lang="de-DE" sz="3200" dirty="0" err="1" smtClean="0">
                <a:latin typeface="Latin Modern Roman 10" charset="0"/>
                <a:ea typeface="Latin Modern Roman 10" charset="0"/>
                <a:cs typeface="Latin Modern Roman 10" charset="0"/>
              </a:rPr>
              <a:t>of</a:t>
            </a:r>
            <a:r>
              <a:rPr lang="de-DE" sz="3200" dirty="0" smtClean="0">
                <a:latin typeface="Latin Modern Roman 10" charset="0"/>
                <a:ea typeface="Latin Modern Roman 10" charset="0"/>
                <a:cs typeface="Latin Modern Roman 10" charset="0"/>
              </a:rPr>
              <a:t> </a:t>
            </a:r>
            <a:r>
              <a:rPr lang="de-DE" sz="3200" dirty="0" err="1" smtClean="0">
                <a:latin typeface="Latin Modern Roman 10" charset="0"/>
                <a:ea typeface="Latin Modern Roman 10" charset="0"/>
                <a:cs typeface="Latin Modern Roman 10" charset="0"/>
              </a:rPr>
              <a:t>the</a:t>
            </a:r>
            <a:r>
              <a:rPr lang="de-DE" sz="3200" dirty="0" smtClean="0">
                <a:latin typeface="Latin Modern Roman 10" charset="0"/>
                <a:ea typeface="Latin Modern Roman 10" charset="0"/>
                <a:cs typeface="Latin Modern Roman 10" charset="0"/>
              </a:rPr>
              <a:t> Fed </a:t>
            </a:r>
            <a:r>
              <a:rPr lang="de-DE" sz="3200" dirty="0" err="1" smtClean="0">
                <a:latin typeface="Latin Modern Roman 10" charset="0"/>
                <a:ea typeface="Latin Modern Roman 10" charset="0"/>
                <a:cs typeface="Latin Modern Roman 10" charset="0"/>
              </a:rPr>
              <a:t>Put</a:t>
            </a:r>
            <a:r>
              <a:rPr lang="de-DE" sz="3200" dirty="0" smtClean="0">
                <a:latin typeface="Latin Modern Roman 10" charset="0"/>
                <a:ea typeface="Latin Modern Roman 10" charset="0"/>
                <a:cs typeface="Latin Modern Roman 10" charset="0"/>
              </a:rPr>
              <a:t>. </a:t>
            </a:r>
            <a:r>
              <a:rPr lang="de-DE" sz="3200" dirty="0" err="1">
                <a:latin typeface="Latin Modern Roman 10" charset="0"/>
                <a:ea typeface="Latin Modern Roman 10" charset="0"/>
                <a:cs typeface="Latin Modern Roman 10" charset="0"/>
              </a:rPr>
              <a:t>Cieslak</a:t>
            </a:r>
            <a:r>
              <a:rPr lang="de-DE" sz="3200" dirty="0">
                <a:latin typeface="Latin Modern Roman 10" charset="0"/>
                <a:ea typeface="Latin Modern Roman 10" charset="0"/>
                <a:cs typeface="Latin Modern Roman 10" charset="0"/>
              </a:rPr>
              <a:t> et al. (</a:t>
            </a:r>
            <a:r>
              <a:rPr lang="de-DE" sz="3200" dirty="0" smtClean="0">
                <a:latin typeface="Latin Modern Roman 10" charset="0"/>
                <a:ea typeface="Latin Modern Roman 10" charset="0"/>
                <a:cs typeface="Latin Modern Roman 10" charset="0"/>
              </a:rPr>
              <a:t>2021)</a:t>
            </a:r>
            <a:endParaRPr lang="de-DE" sz="3200" dirty="0">
              <a:latin typeface="Latin Modern Roman 10" charset="0"/>
              <a:ea typeface="Latin Modern Roman 10" charset="0"/>
              <a:cs typeface="Latin Modern Roman 1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 smtClean="0">
                <a:latin typeface="Latin Modern Roman 10" charset="0"/>
                <a:ea typeface="Latin Modern Roman 10" charset="0"/>
                <a:cs typeface="Latin Modern Roman 10" charset="0"/>
              </a:rPr>
              <a:t>Fed Put</a:t>
            </a:r>
          </a:p>
          <a:p>
            <a:r>
              <a:rPr lang="en-GB" sz="2400" dirty="0" smtClean="0">
                <a:latin typeface="Latin Modern Roman 10" charset="0"/>
                <a:ea typeface="Latin Modern Roman 10" charset="0"/>
                <a:cs typeface="Latin Modern Roman 10" charset="0"/>
              </a:rPr>
              <a:t>Textual analysis of FOMC meeting transcripts</a:t>
            </a:r>
          </a:p>
          <a:p>
            <a:r>
              <a:rPr lang="en-GB" sz="2400" dirty="0" smtClean="0">
                <a:latin typeface="Latin Modern Roman 10" charset="0"/>
                <a:ea typeface="Latin Modern Roman 10" charset="0"/>
                <a:cs typeface="Latin Modern Roman 10" charset="0"/>
              </a:rPr>
              <a:t>Moral hazard effects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94F5E-EDF7-1049-BEF7-5CBE2C738339}" type="slidenum">
              <a:rPr lang="de-DE" smtClean="0"/>
              <a:t>3</a:t>
            </a:fld>
            <a:endParaRPr lang="de-DE"/>
          </a:p>
        </p:txBody>
      </p:sp>
      <p:pic>
        <p:nvPicPr>
          <p:cNvPr id="1026" name="Picture 2" descr="ederal Reserve meeting: Policymakers lift rates as banking turmoil  c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4585" y="3436802"/>
            <a:ext cx="4692027" cy="2641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enat bestätigt Bidens Fed-Kandidaten für oberste Bankenaufsich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436803"/>
            <a:ext cx="4695427" cy="2641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264585" y="6158011"/>
            <a:ext cx="49208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latin typeface="Latin Modern Roman 10" charset="0"/>
                <a:ea typeface="Latin Modern Roman 10" charset="0"/>
                <a:cs typeface="Latin Modern Roman 10" charset="0"/>
              </a:rPr>
              <a:t>Jerome H. Powell, 16</a:t>
            </a:r>
            <a:r>
              <a:rPr lang="en-GB" sz="1400" baseline="30000" dirty="0" smtClean="0">
                <a:latin typeface="Latin Modern Roman 10" charset="0"/>
                <a:ea typeface="Latin Modern Roman 10" charset="0"/>
                <a:cs typeface="Latin Modern Roman 10" charset="0"/>
              </a:rPr>
              <a:t>th</a:t>
            </a:r>
            <a:r>
              <a:rPr lang="en-GB" sz="1400" dirty="0" smtClean="0">
                <a:latin typeface="Latin Modern Roman 10" charset="0"/>
                <a:ea typeface="Latin Modern Roman 10" charset="0"/>
                <a:cs typeface="Latin Modern Roman 10" charset="0"/>
              </a:rPr>
              <a:t> Chair of the Federal Reserve</a:t>
            </a:r>
            <a:endParaRPr lang="en-GB" sz="1400" dirty="0">
              <a:latin typeface="Latin Modern Roman 10" charset="0"/>
              <a:ea typeface="Latin Modern Roman 10" charset="0"/>
              <a:cs typeface="Latin Modern Roman 10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38200" y="6175436"/>
            <a:ext cx="48081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latin typeface="Latin Modern Roman 10" charset="0"/>
                <a:ea typeface="Latin Modern Roman 10" charset="0"/>
                <a:cs typeface="Latin Modern Roman 10" charset="0"/>
              </a:rPr>
              <a:t>Seal of the Federal Reserve System</a:t>
            </a:r>
            <a:endParaRPr lang="en-GB" sz="1400" dirty="0">
              <a:latin typeface="Latin Modern Roman 10" charset="0"/>
              <a:ea typeface="Latin Modern Roman 10" charset="0"/>
              <a:cs typeface="Latin Modern Roman 1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2456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dirty="0" smtClean="0">
                <a:latin typeface="Latin Modern Roman 10" charset="0"/>
                <a:ea typeface="Latin Modern Roman 10" charset="0"/>
                <a:cs typeface="Latin Modern Roman 10" charset="0"/>
              </a:rPr>
              <a:t>(</a:t>
            </a:r>
            <a:r>
              <a:rPr lang="en-GB" sz="3200" dirty="0" err="1" smtClean="0">
                <a:latin typeface="Latin Modern Roman 10" charset="0"/>
                <a:ea typeface="Latin Modern Roman 10" charset="0"/>
                <a:cs typeface="Latin Modern Roman 10" charset="0"/>
              </a:rPr>
              <a:t>Prelimary</a:t>
            </a:r>
            <a:r>
              <a:rPr lang="en-GB" sz="3200" dirty="0" smtClean="0">
                <a:latin typeface="Latin Modern Roman 10" charset="0"/>
                <a:ea typeface="Latin Modern Roman 10" charset="0"/>
                <a:cs typeface="Latin Modern Roman 10" charset="0"/>
              </a:rPr>
              <a:t>) Research Questions</a:t>
            </a:r>
            <a:endParaRPr lang="en-GB" sz="3200" dirty="0">
              <a:latin typeface="Latin Modern Roman 10" charset="0"/>
              <a:ea typeface="Latin Modern Roman 10" charset="0"/>
              <a:cs typeface="Latin Modern Roman 1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GB" sz="2400" dirty="0" smtClean="0">
                <a:latin typeface="Latin Modern Roman 10" charset="0"/>
                <a:ea typeface="Latin Modern Roman 10" charset="0"/>
                <a:cs typeface="Latin Modern Roman 10" charset="0"/>
              </a:rPr>
              <a:t>Does the effect that stock excess return are mainly achieved in FOMC even weeks (0,2,4,6) from 2016 onwards still persist? (</a:t>
            </a:r>
            <a:r>
              <a:rPr lang="en-GB" sz="2400" dirty="0" err="1" smtClean="0">
                <a:latin typeface="Latin Modern Roman 10" charset="0"/>
                <a:ea typeface="Latin Modern Roman 10" charset="0"/>
                <a:cs typeface="Latin Modern Roman 10" charset="0"/>
              </a:rPr>
              <a:t>occurance</a:t>
            </a:r>
            <a:r>
              <a:rPr lang="en-GB" sz="2400" dirty="0" smtClean="0">
                <a:latin typeface="Latin Modern Roman 10" charset="0"/>
                <a:ea typeface="Latin Modern Roman 10" charset="0"/>
                <a:cs typeface="Latin Modern Roman 10" charset="0"/>
              </a:rPr>
              <a:t> of many unscheduled FOMC meetings due to the corona-crisis in 2020) </a:t>
            </a:r>
          </a:p>
          <a:p>
            <a:pPr>
              <a:lnSpc>
                <a:spcPct val="150000"/>
              </a:lnSpc>
            </a:pPr>
            <a:r>
              <a:rPr lang="en-GB" sz="2400" dirty="0" smtClean="0">
                <a:latin typeface="Latin Modern Roman 10" charset="0"/>
                <a:ea typeface="Latin Modern Roman 10" charset="0"/>
                <a:cs typeface="Latin Modern Roman 10" charset="0"/>
              </a:rPr>
              <a:t>In the euro-zone the ECB makes policy interest rate decision. Is there empirical evidence for a similar effect when considering only </a:t>
            </a:r>
            <a:r>
              <a:rPr lang="en-GB" sz="2400" dirty="0">
                <a:latin typeface="Latin Modern Roman 10" charset="0"/>
                <a:ea typeface="Latin Modern Roman 10" charset="0"/>
                <a:cs typeface="Latin Modern Roman 10" charset="0"/>
              </a:rPr>
              <a:t>the Euro-Zone and Euro-Zone </a:t>
            </a:r>
            <a:r>
              <a:rPr lang="en-GB" sz="2400" dirty="0" smtClean="0">
                <a:latin typeface="Latin Modern Roman 10" charset="0"/>
                <a:ea typeface="Latin Modern Roman 10" charset="0"/>
                <a:cs typeface="Latin Modern Roman 10" charset="0"/>
              </a:rPr>
              <a:t>stock returns. </a:t>
            </a:r>
          </a:p>
          <a:p>
            <a:pPr>
              <a:lnSpc>
                <a:spcPct val="150000"/>
              </a:lnSpc>
            </a:pPr>
            <a:r>
              <a:rPr lang="en-GB" sz="2400" dirty="0" smtClean="0">
                <a:latin typeface="Latin Modern Roman 10" charset="0"/>
                <a:ea typeface="Latin Modern Roman 10" charset="0"/>
                <a:cs typeface="Latin Modern Roman 10" charset="0"/>
              </a:rPr>
              <a:t>Does it imply an equivalent of the Fed Put in the Euro-Zone? Why/why not?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94F5E-EDF7-1049-BEF7-5CBE2C738339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5132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200" dirty="0" err="1" smtClean="0">
                <a:latin typeface="Latin Modern Roman 10" charset="0"/>
                <a:ea typeface="Latin Modern Roman 10" charset="0"/>
                <a:cs typeface="Latin Modern Roman 10" charset="0"/>
              </a:rPr>
              <a:t>Used</a:t>
            </a:r>
            <a:r>
              <a:rPr lang="de-DE" sz="3200" dirty="0" smtClean="0">
                <a:latin typeface="Latin Modern Roman 10" charset="0"/>
                <a:ea typeface="Latin Modern Roman 10" charset="0"/>
                <a:cs typeface="Latin Modern Roman 10" charset="0"/>
              </a:rPr>
              <a:t> Data, Technology </a:t>
            </a:r>
            <a:r>
              <a:rPr lang="de-DE" sz="3200" dirty="0" err="1" smtClean="0">
                <a:latin typeface="Latin Modern Roman 10" charset="0"/>
                <a:ea typeface="Latin Modern Roman 10" charset="0"/>
                <a:cs typeface="Latin Modern Roman 10" charset="0"/>
              </a:rPr>
              <a:t>and</a:t>
            </a:r>
            <a:r>
              <a:rPr lang="de-DE" sz="3200" dirty="0" smtClean="0">
                <a:latin typeface="Latin Modern Roman 10" charset="0"/>
                <a:ea typeface="Latin Modern Roman 10" charset="0"/>
                <a:cs typeface="Latin Modern Roman 10" charset="0"/>
              </a:rPr>
              <a:t> Tools</a:t>
            </a:r>
            <a:endParaRPr lang="de-DE" sz="3200" dirty="0">
              <a:latin typeface="Latin Modern Roman 10" charset="0"/>
              <a:ea typeface="Latin Modern Roman 10" charset="0"/>
              <a:cs typeface="Latin Modern Roman 1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GB" sz="2400" dirty="0" err="1" smtClean="0">
                <a:latin typeface="Latin Modern Roman 10" charset="0"/>
                <a:ea typeface="Latin Modern Roman 10" charset="0"/>
                <a:cs typeface="Latin Modern Roman 10" charset="0"/>
              </a:rPr>
              <a:t>Dummie</a:t>
            </a:r>
            <a:r>
              <a:rPr lang="en-GB" sz="2400" dirty="0" smtClean="0">
                <a:latin typeface="Latin Modern Roman 10" charset="0"/>
                <a:ea typeface="Latin Modern Roman 10" charset="0"/>
                <a:cs typeface="Latin Modern Roman 10" charset="0"/>
              </a:rPr>
              <a:t> coding/generation using R (Statistical Programming Language)</a:t>
            </a:r>
          </a:p>
          <a:p>
            <a:pPr>
              <a:lnSpc>
                <a:spcPct val="150000"/>
              </a:lnSpc>
            </a:pPr>
            <a:r>
              <a:rPr lang="en-GB" sz="2400" dirty="0" err="1" smtClean="0">
                <a:latin typeface="Latin Modern Roman 10" charset="0"/>
                <a:ea typeface="Latin Modern Roman 10" charset="0"/>
                <a:cs typeface="Latin Modern Roman 10" charset="0"/>
              </a:rPr>
              <a:t>Fama</a:t>
            </a:r>
            <a:r>
              <a:rPr lang="en-GB" sz="2400" dirty="0" smtClean="0">
                <a:latin typeface="Latin Modern Roman 10" charset="0"/>
                <a:ea typeface="Latin Modern Roman 10" charset="0"/>
                <a:cs typeface="Latin Modern Roman 10" charset="0"/>
              </a:rPr>
              <a:t>/French US Research Data 3-Factors for calculation of stock market excess returns according to </a:t>
            </a:r>
            <a:r>
              <a:rPr lang="en-GB" sz="2400" dirty="0" err="1" smtClean="0">
                <a:latin typeface="Latin Modern Roman 10" charset="0"/>
                <a:ea typeface="Latin Modern Roman 10" charset="0"/>
                <a:cs typeface="Latin Modern Roman 10" charset="0"/>
              </a:rPr>
              <a:t>Cieslak</a:t>
            </a:r>
            <a:r>
              <a:rPr lang="en-GB" sz="2400" dirty="0" smtClean="0">
                <a:latin typeface="Latin Modern Roman 10" charset="0"/>
                <a:ea typeface="Latin Modern Roman 10" charset="0"/>
                <a:cs typeface="Latin Modern Roman 10" charset="0"/>
              </a:rPr>
              <a:t> et al.</a:t>
            </a:r>
          </a:p>
          <a:p>
            <a:pPr lvl="1">
              <a:lnSpc>
                <a:spcPct val="150000"/>
              </a:lnSpc>
            </a:pPr>
            <a:r>
              <a:rPr lang="en-GB" sz="2000" dirty="0" smtClean="0">
                <a:latin typeface="Latin Modern Roman 10" charset="0"/>
                <a:ea typeface="Latin Modern Roman 10" charset="0"/>
                <a:cs typeface="Latin Modern Roman 10" charset="0"/>
              </a:rPr>
              <a:t>Calculation:</a:t>
            </a:r>
          </a:p>
          <a:p>
            <a:pPr lvl="2">
              <a:lnSpc>
                <a:spcPct val="150000"/>
              </a:lnSpc>
            </a:pPr>
            <a:r>
              <a:rPr lang="en-GB" sz="1600" dirty="0" smtClean="0">
                <a:latin typeface="Latin Modern Roman 10" charset="0"/>
                <a:ea typeface="Latin Modern Roman 10" charset="0"/>
                <a:cs typeface="Latin Modern Roman 10" charset="0"/>
              </a:rPr>
              <a:t>“Risk free” market stock returns (</a:t>
            </a:r>
            <a:r>
              <a:rPr lang="en-GB" sz="1600" dirty="0" err="1" smtClean="0">
                <a:latin typeface="Latin Modern Roman 10" charset="0"/>
                <a:ea typeface="Latin Modern Roman 10" charset="0"/>
                <a:cs typeface="Latin Modern Roman 10" charset="0"/>
              </a:rPr>
              <a:t>Mkt.RF</a:t>
            </a:r>
            <a:r>
              <a:rPr lang="en-GB" sz="1600" dirty="0" smtClean="0">
                <a:latin typeface="Latin Modern Roman 10" charset="0"/>
                <a:ea typeface="Latin Modern Roman 10" charset="0"/>
                <a:cs typeface="Latin Modern Roman 10" charset="0"/>
              </a:rPr>
              <a:t>) </a:t>
            </a:r>
            <a:r>
              <a:rPr lang="en-GB" sz="1600" dirty="0">
                <a:latin typeface="Latin Modern Roman 10" charset="0"/>
                <a:ea typeface="Latin Modern Roman 10" charset="0"/>
                <a:cs typeface="Latin Modern Roman 10" charset="0"/>
              </a:rPr>
              <a:t>over </a:t>
            </a:r>
            <a:r>
              <a:rPr lang="en-GB" sz="1600" dirty="0" smtClean="0">
                <a:latin typeface="Latin Modern Roman 10" charset="0"/>
                <a:ea typeface="Latin Modern Roman 10" charset="0"/>
                <a:cs typeface="Latin Modern Roman 10" charset="0"/>
              </a:rPr>
              <a:t>“risk free” (30 day-)treasury bill returns (RF):</a:t>
            </a:r>
          </a:p>
          <a:p>
            <a:pPr lvl="2">
              <a:lnSpc>
                <a:spcPct val="150000"/>
              </a:lnSpc>
            </a:pPr>
            <a:r>
              <a:rPr lang="en-GB" sz="1600" dirty="0" smtClean="0">
                <a:latin typeface="Latin Modern Roman 10" charset="0"/>
                <a:ea typeface="Latin Modern Roman 10" charset="0"/>
                <a:cs typeface="Latin Modern Roman 10" charset="0"/>
              </a:rPr>
              <a:t>Daily excess returns = 100 * ((</a:t>
            </a:r>
            <a:r>
              <a:rPr lang="en-GB" sz="1600" dirty="0" err="1" smtClean="0">
                <a:latin typeface="Latin Modern Roman 10" charset="0"/>
                <a:ea typeface="Latin Modern Roman 10" charset="0"/>
                <a:cs typeface="Latin Modern Roman 10" charset="0"/>
              </a:rPr>
              <a:t>Mkt.RF</a:t>
            </a:r>
            <a:r>
              <a:rPr lang="en-GB" sz="1600" dirty="0" smtClean="0">
                <a:latin typeface="Latin Modern Roman 10" charset="0"/>
                <a:ea typeface="Latin Modern Roman 10" charset="0"/>
                <a:cs typeface="Latin Modern Roman 10" charset="0"/>
              </a:rPr>
              <a:t> + RF)/100 + 1) – (RF/100 + 1))</a:t>
            </a:r>
            <a:endParaRPr lang="en-GB" sz="1400" dirty="0" smtClean="0">
              <a:latin typeface="Latin Modern Roman 10" charset="0"/>
              <a:ea typeface="Latin Modern Roman 10" charset="0"/>
              <a:cs typeface="Latin Modern Roman 10" charset="0"/>
            </a:endParaRPr>
          </a:p>
          <a:p>
            <a:pPr>
              <a:lnSpc>
                <a:spcPct val="150000"/>
              </a:lnSpc>
            </a:pPr>
            <a:r>
              <a:rPr lang="en-GB" sz="2400" dirty="0" smtClean="0">
                <a:latin typeface="Latin Modern Roman 10" charset="0"/>
                <a:ea typeface="Latin Modern Roman 10" charset="0"/>
                <a:cs typeface="Latin Modern Roman 10" charset="0"/>
              </a:rPr>
              <a:t>STATA for estimation of MLR model with binary dummy variables</a:t>
            </a:r>
          </a:p>
          <a:p>
            <a:pPr>
              <a:lnSpc>
                <a:spcPct val="150000"/>
              </a:lnSpc>
            </a:pPr>
            <a:r>
              <a:rPr lang="en-GB" sz="2400" dirty="0" smtClean="0">
                <a:latin typeface="Latin Modern Roman 10" charset="0"/>
                <a:ea typeface="Latin Modern Roman 10" charset="0"/>
                <a:cs typeface="Latin Modern Roman 10" charset="0"/>
              </a:rPr>
              <a:t>          as typesetting for writing the thesis</a:t>
            </a:r>
            <a:endParaRPr lang="en-GB" sz="2400" dirty="0">
              <a:latin typeface="Latin Modern Roman 10" charset="0"/>
              <a:ea typeface="Latin Modern Roman 10" charset="0"/>
              <a:cs typeface="Latin Modern Roman 10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94F5E-EDF7-1049-BEF7-5CBE2C738339}" type="slidenum">
              <a:rPr lang="de-DE" smtClean="0"/>
              <a:t>5</a:t>
            </a:fld>
            <a:endParaRPr lang="de-DE" dirty="0"/>
          </a:p>
        </p:txBody>
      </p:sp>
      <p:pic>
        <p:nvPicPr>
          <p:cNvPr id="1026" name="Picture 2" descr="atei:LaTeX logo.sv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230" y="5760814"/>
            <a:ext cx="999757" cy="416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1282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0202" y="684724"/>
            <a:ext cx="7232444" cy="3608309"/>
          </a:xfrm>
        </p:spPr>
      </p:pic>
      <p:sp>
        <p:nvSpPr>
          <p:cNvPr id="10" name="Rectangle 9"/>
          <p:cNvSpPr/>
          <p:nvPr/>
        </p:nvSpPr>
        <p:spPr>
          <a:xfrm>
            <a:off x="4910203" y="87681"/>
            <a:ext cx="7232444" cy="20962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5469"/>
            <a:ext cx="10515600" cy="1465220"/>
          </a:xfrm>
        </p:spPr>
        <p:txBody>
          <a:bodyPr>
            <a:normAutofit/>
          </a:bodyPr>
          <a:lstStyle/>
          <a:p>
            <a:r>
              <a:rPr lang="de-DE" sz="3200" dirty="0" smtClean="0">
                <a:latin typeface="Latin Modern Roman 10" charset="0"/>
                <a:ea typeface="Latin Modern Roman 10" charset="0"/>
                <a:cs typeface="Latin Modern Roman 10" charset="0"/>
              </a:rPr>
              <a:t>Partial </a:t>
            </a:r>
            <a:r>
              <a:rPr lang="de-DE" sz="3200" dirty="0" err="1" smtClean="0">
                <a:latin typeface="Latin Modern Roman 10" charset="0"/>
                <a:ea typeface="Latin Modern Roman 10" charset="0"/>
                <a:cs typeface="Latin Modern Roman 10" charset="0"/>
              </a:rPr>
              <a:t>replication</a:t>
            </a:r>
            <a:r>
              <a:rPr lang="de-DE" sz="3200" dirty="0" smtClean="0">
                <a:latin typeface="Latin Modern Roman 10" charset="0"/>
                <a:ea typeface="Latin Modern Roman 10" charset="0"/>
                <a:cs typeface="Latin Modern Roman 10" charset="0"/>
              </a:rPr>
              <a:t> </a:t>
            </a:r>
            <a:r>
              <a:rPr lang="de-DE" sz="3200" dirty="0" err="1" smtClean="0">
                <a:latin typeface="Latin Modern Roman 10" charset="0"/>
                <a:ea typeface="Latin Modern Roman 10" charset="0"/>
                <a:cs typeface="Latin Modern Roman 10" charset="0"/>
              </a:rPr>
              <a:t>results</a:t>
            </a:r>
            <a:r>
              <a:rPr lang="de-DE" sz="3200" dirty="0" smtClean="0">
                <a:latin typeface="Latin Modern Roman 10" charset="0"/>
                <a:ea typeface="Latin Modern Roman 10" charset="0"/>
                <a:cs typeface="Latin Modern Roman 10" charset="0"/>
              </a:rPr>
              <a:t> </a:t>
            </a:r>
            <a:r>
              <a:rPr lang="de-DE" sz="3200" dirty="0" err="1" smtClean="0">
                <a:latin typeface="Latin Modern Roman 10" charset="0"/>
                <a:ea typeface="Latin Modern Roman 10" charset="0"/>
                <a:cs typeface="Latin Modern Roman 10" charset="0"/>
              </a:rPr>
              <a:t>of</a:t>
            </a:r>
            <a:r>
              <a:rPr lang="de-DE" sz="3200" dirty="0" smtClean="0">
                <a:latin typeface="Latin Modern Roman 10" charset="0"/>
                <a:ea typeface="Latin Modern Roman 10" charset="0"/>
                <a:cs typeface="Latin Modern Roman 10" charset="0"/>
              </a:rPr>
              <a:t> </a:t>
            </a:r>
            <a:r>
              <a:rPr lang="de-DE" sz="3200" dirty="0" err="1" smtClean="0">
                <a:latin typeface="Latin Modern Roman 10" charset="0"/>
                <a:ea typeface="Latin Modern Roman 10" charset="0"/>
                <a:cs typeface="Latin Modern Roman 10" charset="0"/>
              </a:rPr>
              <a:t>Cieslak</a:t>
            </a:r>
            <a:r>
              <a:rPr lang="de-DE" sz="3200" dirty="0" smtClean="0">
                <a:latin typeface="Latin Modern Roman 10" charset="0"/>
                <a:ea typeface="Latin Modern Roman 10" charset="0"/>
                <a:cs typeface="Latin Modern Roman 10" charset="0"/>
              </a:rPr>
              <a:t> et al. (2019)</a:t>
            </a:r>
            <a:endParaRPr lang="de-DE" sz="3200" dirty="0">
              <a:latin typeface="Latin Modern Roman 10" charset="0"/>
              <a:ea typeface="Latin Modern Roman 10" charset="0"/>
              <a:cs typeface="Latin Modern Roman 10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94F5E-EDF7-1049-BEF7-5CBE2C738339}" type="slidenum">
              <a:rPr lang="de-DE" smtClean="0"/>
              <a:t>6</a:t>
            </a:fld>
            <a:endParaRPr lang="de-DE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934" y="2034388"/>
            <a:ext cx="4117482" cy="187335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838200" y="1365361"/>
            <a:ext cx="102521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latin typeface="Latin Modern Roman 10" charset="0"/>
                <a:ea typeface="Latin Modern Roman 10" charset="0"/>
                <a:cs typeface="Latin Modern Roman 10" charset="0"/>
              </a:rPr>
              <a:t>Replication with own coded dummies in R and excess return on stock over T-Bills using </a:t>
            </a:r>
            <a:r>
              <a:rPr lang="en-GB" sz="2000" dirty="0" err="1" smtClean="0">
                <a:latin typeface="Latin Modern Roman 10" charset="0"/>
                <a:ea typeface="Latin Modern Roman 10" charset="0"/>
                <a:cs typeface="Latin Modern Roman 10" charset="0"/>
              </a:rPr>
              <a:t>Fama</a:t>
            </a:r>
            <a:r>
              <a:rPr lang="en-GB" sz="2000" dirty="0" smtClean="0">
                <a:latin typeface="Latin Modern Roman 10" charset="0"/>
                <a:ea typeface="Latin Modern Roman 10" charset="0"/>
                <a:cs typeface="Latin Modern Roman 10" charset="0"/>
              </a:rPr>
              <a:t>/French Research Data Factors according to </a:t>
            </a:r>
            <a:r>
              <a:rPr lang="en-GB" sz="2000" dirty="0" err="1" smtClean="0">
                <a:latin typeface="Latin Modern Roman 10" charset="0"/>
                <a:ea typeface="Latin Modern Roman 10" charset="0"/>
                <a:cs typeface="Latin Modern Roman 10" charset="0"/>
              </a:rPr>
              <a:t>Cieslak</a:t>
            </a:r>
            <a:r>
              <a:rPr lang="en-GB" sz="2000" dirty="0" smtClean="0">
                <a:latin typeface="Latin Modern Roman 10" charset="0"/>
                <a:ea typeface="Latin Modern Roman 10" charset="0"/>
                <a:cs typeface="Latin Modern Roman 10" charset="0"/>
              </a:rPr>
              <a:t> et al. Table I PANEL B (1):</a:t>
            </a:r>
            <a:endParaRPr lang="en-GB" sz="2000" dirty="0">
              <a:latin typeface="Latin Modern Roman 10" charset="0"/>
              <a:ea typeface="Latin Modern Roman 10" charset="0"/>
              <a:cs typeface="Latin Modern Roman 10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348" y="4315380"/>
            <a:ext cx="3660933" cy="204097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0110" y="4293033"/>
            <a:ext cx="3842568" cy="219575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918281" y="4636732"/>
            <a:ext cx="233792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latin typeface="Latin Modern Roman 10" charset="0"/>
                <a:ea typeface="Latin Modern Roman 10" charset="0"/>
                <a:cs typeface="Latin Modern Roman 10" charset="0"/>
              </a:rPr>
              <a:t>Avg. 5 day stock access returns, day t to </a:t>
            </a:r>
            <a:r>
              <a:rPr lang="en-GB" sz="1600" dirty="0" smtClean="0">
                <a:latin typeface="Latin Modern Roman 10" charset="0"/>
                <a:ea typeface="Latin Modern Roman 10" charset="0"/>
                <a:cs typeface="Latin Modern Roman 10" charset="0"/>
              </a:rPr>
              <a:t>t+4 (in percent)</a:t>
            </a:r>
            <a:br>
              <a:rPr lang="en-GB" sz="1600" dirty="0" smtClean="0">
                <a:latin typeface="Latin Modern Roman 10" charset="0"/>
                <a:ea typeface="Latin Modern Roman 10" charset="0"/>
                <a:cs typeface="Latin Modern Roman 10" charset="0"/>
              </a:rPr>
            </a:br>
            <a:r>
              <a:rPr lang="en-GB" sz="1600" dirty="0" smtClean="0">
                <a:latin typeface="Latin Modern Roman 10" charset="0"/>
                <a:ea typeface="Latin Modern Roman 10" charset="0"/>
                <a:cs typeface="Latin Modern Roman 10" charset="0"/>
              </a:rPr>
              <a:t> 1994 </a:t>
            </a:r>
            <a:r>
              <a:rPr lang="en-GB" sz="1600" dirty="0">
                <a:latin typeface="Latin Modern Roman 10" charset="0"/>
                <a:ea typeface="Latin Modern Roman 10" charset="0"/>
                <a:cs typeface="Latin Modern Roman 10" charset="0"/>
              </a:rPr>
              <a:t>– 2016 (</a:t>
            </a:r>
            <a:r>
              <a:rPr lang="en-GB" sz="1600" dirty="0" smtClean="0">
                <a:latin typeface="Latin Modern Roman 10" charset="0"/>
                <a:ea typeface="Latin Modern Roman 10" charset="0"/>
                <a:cs typeface="Latin Modern Roman 10" charset="0"/>
              </a:rPr>
              <a:t>left) vs.</a:t>
            </a:r>
            <a:endParaRPr lang="en-GB" sz="1600" dirty="0">
              <a:latin typeface="Latin Modern Roman 10" charset="0"/>
              <a:ea typeface="Latin Modern Roman 10" charset="0"/>
              <a:cs typeface="Latin Modern Roman 10" charset="0"/>
            </a:endParaRPr>
          </a:p>
          <a:p>
            <a:pPr algn="ctr"/>
            <a:r>
              <a:rPr lang="en-GB" sz="1600" dirty="0" smtClean="0">
                <a:latin typeface="Latin Modern Roman 10" charset="0"/>
                <a:ea typeface="Latin Modern Roman 10" charset="0"/>
                <a:cs typeface="Latin Modern Roman 10" charset="0"/>
              </a:rPr>
              <a:t>2014 </a:t>
            </a:r>
            <a:r>
              <a:rPr lang="en-GB" sz="1600" dirty="0">
                <a:latin typeface="Latin Modern Roman 10" charset="0"/>
                <a:ea typeface="Latin Modern Roman 10" charset="0"/>
                <a:cs typeface="Latin Modern Roman 10" charset="0"/>
              </a:rPr>
              <a:t>– 2016 (right)</a:t>
            </a:r>
          </a:p>
        </p:txBody>
      </p:sp>
    </p:spTree>
    <p:extLst>
      <p:ext uri="{BB962C8B-B14F-4D97-AF65-F5344CB8AC3E}">
        <p14:creationId xmlns:p14="http://schemas.microsoft.com/office/powerpoint/2010/main" val="43728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8932" y="365125"/>
            <a:ext cx="10664868" cy="1325563"/>
          </a:xfrm>
        </p:spPr>
        <p:txBody>
          <a:bodyPr>
            <a:normAutofit/>
          </a:bodyPr>
          <a:lstStyle/>
          <a:p>
            <a:r>
              <a:rPr lang="en-GB" sz="3200" dirty="0" smtClean="0">
                <a:latin typeface="Latin Modern Roman 10" charset="0"/>
                <a:ea typeface="Latin Modern Roman 10" charset="0"/>
                <a:cs typeface="Latin Modern Roman 10" charset="0"/>
              </a:rPr>
              <a:t>Approach (MLR model)</a:t>
            </a:r>
            <a:endParaRPr lang="en-GB" sz="3200" dirty="0">
              <a:latin typeface="Latin Modern Roman 10" charset="0"/>
              <a:ea typeface="Latin Modern Roman 10" charset="0"/>
              <a:cs typeface="Latin Modern Roman 10" charset="0"/>
            </a:endParaRP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659" y="2143634"/>
            <a:ext cx="9581414" cy="482001"/>
          </a:xfr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94F5E-EDF7-1049-BEF7-5CBE2C738339}" type="slidenum">
              <a:rPr lang="de-DE" smtClean="0"/>
              <a:t>7</a:t>
            </a:fld>
            <a:endParaRPr lang="de-DE"/>
          </a:p>
        </p:txBody>
      </p:sp>
      <p:sp>
        <p:nvSpPr>
          <p:cNvPr id="3" name="TextBox 2"/>
          <p:cNvSpPr txBox="1"/>
          <p:nvPr/>
        </p:nvSpPr>
        <p:spPr>
          <a:xfrm>
            <a:off x="5865223" y="3759236"/>
            <a:ext cx="49468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Latin Modern Roman 10" charset="0"/>
                <a:ea typeface="Latin Modern Roman 10" charset="0"/>
                <a:cs typeface="Latin Modern Roman 10" charset="0"/>
              </a:rPr>
              <a:t>Replace with monetary policy meetings of the Governing </a:t>
            </a:r>
            <a:r>
              <a:rPr lang="en-US" sz="2000" dirty="0">
                <a:latin typeface="Latin Modern Roman 10" charset="0"/>
                <a:ea typeface="Latin Modern Roman 10" charset="0"/>
                <a:cs typeface="Latin Modern Roman 10" charset="0"/>
              </a:rPr>
              <a:t>Council of the </a:t>
            </a:r>
            <a:r>
              <a:rPr lang="en-US" sz="2000" dirty="0" smtClean="0">
                <a:latin typeface="Latin Modern Roman 10" charset="0"/>
                <a:ea typeface="Latin Modern Roman 10" charset="0"/>
                <a:cs typeface="Latin Modern Roman 10" charset="0"/>
              </a:rPr>
              <a:t>ECB. (approx. every 6 weeks, similar to the FOMC meeting schedule)</a:t>
            </a:r>
            <a:endParaRPr lang="en-GB" sz="2000" dirty="0">
              <a:latin typeface="Latin Modern Roman 10" charset="0"/>
              <a:ea typeface="Latin Modern Roman 10" charset="0"/>
              <a:cs typeface="Latin Modern Roman 10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30659" y="3759235"/>
            <a:ext cx="428461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latin typeface="Latin Modern Roman 10" charset="0"/>
                <a:ea typeface="Latin Modern Roman 10" charset="0"/>
                <a:cs typeface="Latin Modern Roman 10" charset="0"/>
              </a:rPr>
              <a:t>Replace with excess </a:t>
            </a:r>
            <a:r>
              <a:rPr lang="en-GB" sz="2000" dirty="0">
                <a:latin typeface="Latin Modern Roman 10" charset="0"/>
                <a:ea typeface="Latin Modern Roman 10" charset="0"/>
                <a:cs typeface="Latin Modern Roman 10" charset="0"/>
              </a:rPr>
              <a:t>r</a:t>
            </a:r>
            <a:r>
              <a:rPr lang="en-GB" sz="2000" dirty="0" smtClean="0">
                <a:latin typeface="Latin Modern Roman 10" charset="0"/>
                <a:ea typeface="Latin Modern Roman 10" charset="0"/>
                <a:cs typeface="Latin Modern Roman 10" charset="0"/>
              </a:rPr>
              <a:t>eturns </a:t>
            </a:r>
            <a:r>
              <a:rPr lang="en-GB" sz="2000" dirty="0">
                <a:latin typeface="Latin Modern Roman 10" charset="0"/>
                <a:ea typeface="Latin Modern Roman 10" charset="0"/>
                <a:cs typeface="Latin Modern Roman 10" charset="0"/>
              </a:rPr>
              <a:t>in European </a:t>
            </a:r>
            <a:r>
              <a:rPr lang="en-GB" sz="2000" dirty="0" smtClean="0">
                <a:latin typeface="Latin Modern Roman 10" charset="0"/>
                <a:ea typeface="Latin Modern Roman 10" charset="0"/>
                <a:cs typeface="Latin Modern Roman 10" charset="0"/>
              </a:rPr>
              <a:t>Stock Markets using </a:t>
            </a:r>
            <a:r>
              <a:rPr lang="en-GB" sz="2000" dirty="0" err="1" smtClean="0">
                <a:latin typeface="Latin Modern Roman 10" charset="0"/>
                <a:ea typeface="Latin Modern Roman 10" charset="0"/>
                <a:cs typeface="Latin Modern Roman 10" charset="0"/>
              </a:rPr>
              <a:t>Fama</a:t>
            </a:r>
            <a:r>
              <a:rPr lang="en-GB" sz="2000" dirty="0" smtClean="0">
                <a:latin typeface="Latin Modern Roman 10" charset="0"/>
                <a:ea typeface="Latin Modern Roman 10" charset="0"/>
                <a:cs typeface="Latin Modern Roman 10" charset="0"/>
              </a:rPr>
              <a:t>/French European 3-Factors for Developed Market Factors and Returns </a:t>
            </a:r>
            <a:endParaRPr lang="en-GB" sz="2000" dirty="0">
              <a:latin typeface="Latin Modern Roman 10" charset="0"/>
              <a:ea typeface="Latin Modern Roman 10" charset="0"/>
              <a:cs typeface="Latin Modern Roman 10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2076994" y="2860766"/>
            <a:ext cx="0" cy="6792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5865223" y="2860766"/>
            <a:ext cx="771320" cy="6792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8610600" y="2786214"/>
            <a:ext cx="1" cy="7538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2729" y="5706781"/>
            <a:ext cx="1480044" cy="540216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230658" y="5776834"/>
            <a:ext cx="42846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latin typeface="Latin Modern Roman 10" charset="0"/>
                <a:ea typeface="Latin Modern Roman 10" charset="0"/>
                <a:cs typeface="Latin Modern Roman 10" charset="0"/>
              </a:rPr>
              <a:t>(Re-)Estimate:</a:t>
            </a:r>
            <a:endParaRPr lang="en-GB" sz="2000" dirty="0">
              <a:latin typeface="Latin Modern Roman 10" charset="0"/>
              <a:ea typeface="Latin Modern Roman 10" charset="0"/>
              <a:cs typeface="Latin Modern Roman 1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997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371</TotalTime>
  <Words>419</Words>
  <Application>Microsoft Macintosh PowerPoint</Application>
  <PresentationFormat>Widescreen</PresentationFormat>
  <Paragraphs>53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Calibri</vt:lpstr>
      <vt:lpstr>Calibri Light</vt:lpstr>
      <vt:lpstr>Latin Modern Roman 10</vt:lpstr>
      <vt:lpstr>Arial</vt:lpstr>
      <vt:lpstr>Office Theme</vt:lpstr>
      <vt:lpstr>Empirical Evidence of excess profits in european stock markets ex-ante monetary policy decisions by the ECB</vt:lpstr>
      <vt:lpstr>Stock Returns over the FOMC cycle. Cieslak et al. (2019)</vt:lpstr>
      <vt:lpstr>The Economics of the Fed Put. Cieslak et al. (2021)</vt:lpstr>
      <vt:lpstr>(Prelimary) Research Questions</vt:lpstr>
      <vt:lpstr>Used Data, Technology and Tools</vt:lpstr>
      <vt:lpstr>Partial replication results of Cieslak et al. (2019)</vt:lpstr>
      <vt:lpstr>Approach (MLR model)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Empirical Evidence of excess profits in european stock markets ex-ante monetary policy decisions by the ECB</dc:title>
  <dc:creator>1BHITM 1415 Reichel Felix</dc:creator>
  <cp:lastModifiedBy>1BHITM 1415 Reichel Felix</cp:lastModifiedBy>
  <cp:revision>102</cp:revision>
  <cp:lastPrinted>2023-06-15T14:49:55Z</cp:lastPrinted>
  <dcterms:created xsi:type="dcterms:W3CDTF">2023-05-31T12:48:06Z</dcterms:created>
  <dcterms:modified xsi:type="dcterms:W3CDTF">2023-06-15T15:06:55Z</dcterms:modified>
</cp:coreProperties>
</file>