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jVS1bOZO8G6Ym1USWN5QeNyJImA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90"/>
  </p:normalViewPr>
  <p:slideViewPr>
    <p:cSldViewPr snapToGrid="0" snapToObjects="1">
      <p:cViewPr varScale="1">
        <p:scale>
          <a:sx n="76" d="100"/>
          <a:sy n="76" d="100"/>
        </p:scale>
        <p:origin x="216"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2" Type="http://customschemas.google.com/relationships/presentationmetadata" Target="metadata"/><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a:spLocks noGrp="1"/>
          </p:cNvSpPr>
          <p:nvPr>
            <p:ph type="pic" idx="2"/>
          </p:nvPr>
        </p:nvSpPr>
        <p:spPr>
          <a:xfrm>
            <a:off x="5183188" y="987425"/>
            <a:ext cx="6172200" cy="4873625"/>
          </a:xfrm>
          <a:prstGeom prst="rect">
            <a:avLst/>
          </a:prstGeom>
          <a:noFill/>
          <a:ln>
            <a:noFill/>
          </a:ln>
        </p:spPr>
      </p:sp>
      <p:sp>
        <p:nvSpPr>
          <p:cNvPr id="68" name="Google Shape;68;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1.jp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600"/>
              <a:buFont typeface="Arial"/>
              <a:buNone/>
            </a:pPr>
            <a:r>
              <a:rPr lang="en-GB" sz="3600" dirty="0">
                <a:latin typeface="Arial"/>
                <a:ea typeface="Arial"/>
                <a:cs typeface="Arial"/>
                <a:sym typeface="Arial"/>
              </a:rPr>
              <a:t>Empirical Evidence of excess profits in </a:t>
            </a:r>
            <a:r>
              <a:rPr lang="en-GB" sz="3600" dirty="0" err="1">
                <a:latin typeface="Arial"/>
                <a:ea typeface="Arial"/>
                <a:cs typeface="Arial"/>
                <a:sym typeface="Arial"/>
              </a:rPr>
              <a:t>european</a:t>
            </a:r>
            <a:r>
              <a:rPr lang="en-GB" sz="3600" dirty="0">
                <a:latin typeface="Arial"/>
                <a:ea typeface="Arial"/>
                <a:cs typeface="Arial"/>
                <a:sym typeface="Arial"/>
              </a:rPr>
              <a:t> stock markets prior to ECB monetary policy decisions</a:t>
            </a:r>
            <a:endParaRPr sz="3600" dirty="0">
              <a:latin typeface="Arial"/>
              <a:ea typeface="Arial"/>
              <a:cs typeface="Arial"/>
              <a:sym typeface="Arial"/>
            </a:endParaRPr>
          </a:p>
        </p:txBody>
      </p:sp>
      <p:sp>
        <p:nvSpPr>
          <p:cNvPr id="90" name="Google Shape;90;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000"/>
              <a:buNone/>
            </a:pPr>
            <a:r>
              <a:rPr lang="en-GB" sz="2000">
                <a:latin typeface="Arial"/>
                <a:ea typeface="Arial"/>
                <a:cs typeface="Arial"/>
                <a:sym typeface="Arial"/>
              </a:rPr>
              <a:t>SE Bachelor Thesis in Economics or Economic Psychology</a:t>
            </a:r>
            <a:endParaRPr/>
          </a:p>
          <a:p>
            <a:pPr marL="0" lvl="0" indent="0" algn="ctr" rtl="0">
              <a:lnSpc>
                <a:spcPct val="90000"/>
              </a:lnSpc>
              <a:spcBef>
                <a:spcPts val="1000"/>
              </a:spcBef>
              <a:spcAft>
                <a:spcPts val="0"/>
              </a:spcAft>
              <a:buClr>
                <a:schemeClr val="dk1"/>
              </a:buClr>
              <a:buSzPts val="2000"/>
              <a:buNone/>
            </a:pPr>
            <a:r>
              <a:rPr lang="en-GB" sz="2000">
                <a:latin typeface="Arial"/>
                <a:ea typeface="Arial"/>
                <a:cs typeface="Arial"/>
                <a:sym typeface="Arial"/>
              </a:rPr>
              <a:t>Felix Reichel</a:t>
            </a:r>
            <a:endParaRPr/>
          </a:p>
          <a:p>
            <a:pPr marL="0" lvl="0" indent="0" algn="ctr" rtl="0">
              <a:lnSpc>
                <a:spcPct val="90000"/>
              </a:lnSpc>
              <a:spcBef>
                <a:spcPts val="1000"/>
              </a:spcBef>
              <a:spcAft>
                <a:spcPts val="0"/>
              </a:spcAft>
              <a:buClr>
                <a:schemeClr val="dk1"/>
              </a:buClr>
              <a:buSzPts val="2000"/>
              <a:buNone/>
            </a:pPr>
            <a:endParaRPr sz="2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793662" y="386930"/>
            <a:ext cx="10560138" cy="64321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200"/>
              <a:buFont typeface="Arial"/>
              <a:buNone/>
            </a:pPr>
            <a:r>
              <a:rPr lang="en-GB" sz="3200">
                <a:latin typeface="Arial"/>
                <a:ea typeface="Arial"/>
                <a:cs typeface="Arial"/>
                <a:sym typeface="Arial"/>
              </a:rPr>
              <a:t>Stock Returns over the FOMC cycle. Cieslak et al. (2019)</a:t>
            </a:r>
            <a:endParaRPr/>
          </a:p>
        </p:txBody>
      </p:sp>
      <p:sp>
        <p:nvSpPr>
          <p:cNvPr id="97" name="Google Shape;97;p2"/>
          <p:cNvSpPr txBox="1">
            <a:spLocks noGrp="1"/>
          </p:cNvSpPr>
          <p:nvPr>
            <p:ph type="body" idx="1"/>
          </p:nvPr>
        </p:nvSpPr>
        <p:spPr>
          <a:xfrm>
            <a:off x="793660" y="1403498"/>
            <a:ext cx="10560139" cy="4952851"/>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1800"/>
              <a:buChar char="•"/>
            </a:pPr>
            <a:r>
              <a:rPr lang="en-GB" sz="1800">
                <a:latin typeface="Arial"/>
                <a:ea typeface="Arial"/>
                <a:cs typeface="Arial"/>
                <a:sym typeface="Arial"/>
              </a:rPr>
              <a:t>The FOMC (= Federal Open Market Committee) meets approx. 8 times each year. (~ 6.5 weeks)</a:t>
            </a:r>
            <a:endParaRPr/>
          </a:p>
          <a:p>
            <a:pPr marL="228600" lvl="0" indent="-228600" algn="l" rtl="0">
              <a:lnSpc>
                <a:spcPct val="90000"/>
              </a:lnSpc>
              <a:spcBef>
                <a:spcPts val="1000"/>
              </a:spcBef>
              <a:spcAft>
                <a:spcPts val="0"/>
              </a:spcAft>
              <a:buClr>
                <a:schemeClr val="dk1"/>
              </a:buClr>
              <a:buSzPts val="1800"/>
              <a:buChar char="•"/>
            </a:pPr>
            <a:r>
              <a:rPr lang="en-GB" sz="1800">
                <a:latin typeface="Arial"/>
                <a:ea typeface="Arial"/>
                <a:cs typeface="Arial"/>
                <a:sym typeface="Arial"/>
              </a:rPr>
              <a:t>Figure:</a:t>
            </a:r>
            <a:endParaRPr/>
          </a:p>
          <a:p>
            <a:pPr marL="685800" lvl="1" indent="-228600" algn="l" rtl="0">
              <a:lnSpc>
                <a:spcPct val="90000"/>
              </a:lnSpc>
              <a:spcBef>
                <a:spcPts val="500"/>
              </a:spcBef>
              <a:spcAft>
                <a:spcPts val="0"/>
              </a:spcAft>
              <a:buClr>
                <a:schemeClr val="dk1"/>
              </a:buClr>
              <a:buSzPts val="1800"/>
              <a:buChar char="•"/>
            </a:pPr>
            <a:r>
              <a:rPr lang="en-GB" sz="1800">
                <a:latin typeface="Arial"/>
                <a:ea typeface="Arial"/>
                <a:cs typeface="Arial"/>
                <a:sym typeface="Arial"/>
              </a:rPr>
              <a:t>y-axis: Average 5-day stock</a:t>
            </a:r>
            <a:br>
              <a:rPr lang="en-GB" sz="1800">
                <a:latin typeface="Arial"/>
                <a:ea typeface="Arial"/>
                <a:cs typeface="Arial"/>
                <a:sym typeface="Arial"/>
              </a:rPr>
            </a:br>
            <a:r>
              <a:rPr lang="en-GB" sz="1800">
                <a:latin typeface="Arial"/>
                <a:ea typeface="Arial"/>
                <a:cs typeface="Arial"/>
                <a:sym typeface="Arial"/>
              </a:rPr>
              <a:t>excess return, from day t</a:t>
            </a:r>
            <a:br>
              <a:rPr lang="en-GB" sz="1800">
                <a:latin typeface="Arial"/>
                <a:ea typeface="Arial"/>
                <a:cs typeface="Arial"/>
                <a:sym typeface="Arial"/>
              </a:rPr>
            </a:br>
            <a:r>
              <a:rPr lang="en-GB" sz="1800">
                <a:latin typeface="Arial"/>
                <a:ea typeface="Arial"/>
                <a:cs typeface="Arial"/>
                <a:sym typeface="Arial"/>
              </a:rPr>
              <a:t>to t+4 in percent.</a:t>
            </a:r>
            <a:endParaRPr/>
          </a:p>
          <a:p>
            <a:pPr marL="685800" lvl="1" indent="-228600" algn="l" rtl="0">
              <a:lnSpc>
                <a:spcPct val="90000"/>
              </a:lnSpc>
              <a:spcBef>
                <a:spcPts val="500"/>
              </a:spcBef>
              <a:spcAft>
                <a:spcPts val="0"/>
              </a:spcAft>
              <a:buClr>
                <a:schemeClr val="dk1"/>
              </a:buClr>
              <a:buSzPts val="1800"/>
              <a:buChar char="•"/>
            </a:pPr>
            <a:r>
              <a:rPr lang="en-GB" sz="1800">
                <a:latin typeface="Arial"/>
                <a:ea typeface="Arial"/>
                <a:cs typeface="Arial"/>
                <a:sym typeface="Arial"/>
              </a:rPr>
              <a:t>x-axis: </a:t>
            </a:r>
            <a:br>
              <a:rPr lang="en-GB" sz="1800">
                <a:latin typeface="Arial"/>
                <a:ea typeface="Arial"/>
                <a:cs typeface="Arial"/>
                <a:sym typeface="Arial"/>
              </a:rPr>
            </a:br>
            <a:r>
              <a:rPr lang="en-GB" sz="1800">
                <a:latin typeface="Arial"/>
                <a:ea typeface="Arial"/>
                <a:cs typeface="Arial"/>
                <a:sym typeface="Arial"/>
              </a:rPr>
              <a:t>Days since FOMC meeting: </a:t>
            </a:r>
            <a:br>
              <a:rPr lang="en-GB" sz="1800">
                <a:latin typeface="Arial"/>
                <a:ea typeface="Arial"/>
                <a:cs typeface="Arial"/>
                <a:sym typeface="Arial"/>
              </a:rPr>
            </a:br>
            <a:r>
              <a:rPr lang="en-GB" sz="1800">
                <a:latin typeface="Arial"/>
                <a:ea typeface="Arial"/>
                <a:cs typeface="Arial"/>
                <a:sym typeface="Arial"/>
              </a:rPr>
              <a:t>usually -1 to 33.</a:t>
            </a:r>
            <a:br>
              <a:rPr lang="en-GB" sz="1800">
                <a:latin typeface="Arial"/>
                <a:ea typeface="Arial"/>
                <a:cs typeface="Arial"/>
                <a:sym typeface="Arial"/>
              </a:rPr>
            </a:br>
            <a:r>
              <a:rPr lang="en-GB" sz="1800">
                <a:latin typeface="Arial"/>
                <a:ea typeface="Arial"/>
                <a:cs typeface="Arial"/>
                <a:sym typeface="Arial"/>
              </a:rPr>
              <a:t>(7 weeks * 5 days = 35)</a:t>
            </a:r>
            <a:endParaRPr/>
          </a:p>
          <a:p>
            <a:pPr marL="228600" lvl="0" indent="-114300" algn="l" rtl="0">
              <a:lnSpc>
                <a:spcPct val="90000"/>
              </a:lnSpc>
              <a:spcBef>
                <a:spcPts val="1000"/>
              </a:spcBef>
              <a:spcAft>
                <a:spcPts val="0"/>
              </a:spcAft>
              <a:buClr>
                <a:schemeClr val="dk1"/>
              </a:buClr>
              <a:buSzPts val="1800"/>
              <a:buNone/>
            </a:pPr>
            <a:endParaRPr sz="1800">
              <a:latin typeface="Arial"/>
              <a:ea typeface="Arial"/>
              <a:cs typeface="Arial"/>
              <a:sym typeface="Arial"/>
            </a:endParaRPr>
          </a:p>
          <a:p>
            <a:pPr marL="228600" lvl="0" indent="-114300" algn="l" rtl="0">
              <a:lnSpc>
                <a:spcPct val="90000"/>
              </a:lnSpc>
              <a:spcBef>
                <a:spcPts val="1000"/>
              </a:spcBef>
              <a:spcAft>
                <a:spcPts val="0"/>
              </a:spcAft>
              <a:buClr>
                <a:schemeClr val="dk1"/>
              </a:buClr>
              <a:buSzPts val="1800"/>
              <a:buNone/>
            </a:pPr>
            <a:endParaRPr sz="1800">
              <a:latin typeface="Arial"/>
              <a:ea typeface="Arial"/>
              <a:cs typeface="Arial"/>
              <a:sym typeface="Arial"/>
            </a:endParaRPr>
          </a:p>
          <a:p>
            <a:pPr marL="228600" lvl="0" indent="-114300" algn="l" rtl="0">
              <a:lnSpc>
                <a:spcPct val="90000"/>
              </a:lnSpc>
              <a:spcBef>
                <a:spcPts val="1000"/>
              </a:spcBef>
              <a:spcAft>
                <a:spcPts val="0"/>
              </a:spcAft>
              <a:buClr>
                <a:schemeClr val="dk1"/>
              </a:buClr>
              <a:buSzPts val="1800"/>
              <a:buNone/>
            </a:pPr>
            <a:endParaRPr sz="1800">
              <a:latin typeface="Arial"/>
              <a:ea typeface="Arial"/>
              <a:cs typeface="Arial"/>
              <a:sym typeface="Arial"/>
            </a:endParaRPr>
          </a:p>
          <a:p>
            <a:pPr marL="228600" lvl="0" indent="-228600" algn="l" rtl="0">
              <a:lnSpc>
                <a:spcPct val="90000"/>
              </a:lnSpc>
              <a:spcBef>
                <a:spcPts val="1000"/>
              </a:spcBef>
              <a:spcAft>
                <a:spcPts val="0"/>
              </a:spcAft>
              <a:buClr>
                <a:schemeClr val="dk1"/>
              </a:buClr>
              <a:buSzPts val="1800"/>
              <a:buChar char="•"/>
            </a:pPr>
            <a:r>
              <a:rPr lang="en-GB" sz="1800">
                <a:latin typeface="Arial"/>
                <a:ea typeface="Arial"/>
                <a:cs typeface="Arial"/>
                <a:sym typeface="Arial"/>
              </a:rPr>
              <a:t>Profitability of Various Trading Strategies, 1994 to 2016 (Cieslak et al., 2019)</a:t>
            </a:r>
            <a:endParaRPr sz="1800">
              <a:latin typeface="Arial"/>
              <a:ea typeface="Arial"/>
              <a:cs typeface="Arial"/>
              <a:sym typeface="Arial"/>
            </a:endParaRPr>
          </a:p>
          <a:p>
            <a:pPr marL="685800" lvl="1" indent="-228600" algn="l" rtl="0">
              <a:lnSpc>
                <a:spcPct val="90000"/>
              </a:lnSpc>
              <a:spcBef>
                <a:spcPts val="500"/>
              </a:spcBef>
              <a:spcAft>
                <a:spcPts val="0"/>
              </a:spcAft>
              <a:buClr>
                <a:schemeClr val="dk1"/>
              </a:buClr>
              <a:buSzPts val="1800"/>
              <a:buChar char="•"/>
            </a:pPr>
            <a:r>
              <a:rPr lang="en-GB" sz="1800">
                <a:latin typeface="Arial"/>
                <a:ea typeface="Arial"/>
                <a:cs typeface="Arial"/>
                <a:sym typeface="Arial"/>
              </a:rPr>
              <a:t>Portfolio A: Hold stocks on all days: 1$ -&gt; 7.68$</a:t>
            </a:r>
            <a:endParaRPr/>
          </a:p>
          <a:p>
            <a:pPr marL="685800" lvl="1" indent="-228600" algn="l" rtl="0">
              <a:lnSpc>
                <a:spcPct val="90000"/>
              </a:lnSpc>
              <a:spcBef>
                <a:spcPts val="500"/>
              </a:spcBef>
              <a:spcAft>
                <a:spcPts val="0"/>
              </a:spcAft>
              <a:buClr>
                <a:schemeClr val="dk1"/>
              </a:buClr>
              <a:buSzPts val="1800"/>
              <a:buChar char="•"/>
            </a:pPr>
            <a:r>
              <a:rPr lang="en-GB" sz="1800">
                <a:latin typeface="Arial"/>
                <a:ea typeface="Arial"/>
                <a:cs typeface="Arial"/>
                <a:sym typeface="Arial"/>
              </a:rPr>
              <a:t>Portfolio B: Hold stocks in even weeks (0, 2, 4, 6) only: 1$ -&gt; 15.22$ </a:t>
            </a:r>
            <a:endParaRPr/>
          </a:p>
          <a:p>
            <a:pPr marL="685800" lvl="1" indent="-228600" algn="l" rtl="0">
              <a:lnSpc>
                <a:spcPct val="90000"/>
              </a:lnSpc>
              <a:spcBef>
                <a:spcPts val="500"/>
              </a:spcBef>
              <a:spcAft>
                <a:spcPts val="0"/>
              </a:spcAft>
              <a:buClr>
                <a:schemeClr val="dk1"/>
              </a:buClr>
              <a:buSzPts val="1800"/>
              <a:buChar char="•"/>
            </a:pPr>
            <a:r>
              <a:rPr lang="en-GB" sz="1800">
                <a:latin typeface="Arial"/>
                <a:ea typeface="Arial"/>
                <a:cs typeface="Arial"/>
                <a:sym typeface="Arial"/>
              </a:rPr>
              <a:t>Portfolio C: Hold stocks in odd weeks (-1, 1, 3, 5) only: 1$ -&gt; 0.51$</a:t>
            </a:r>
            <a:endParaRPr sz="1800">
              <a:latin typeface="Arial"/>
              <a:ea typeface="Arial"/>
              <a:cs typeface="Arial"/>
              <a:sym typeface="Arial"/>
            </a:endParaRPr>
          </a:p>
        </p:txBody>
      </p:sp>
      <p:pic>
        <p:nvPicPr>
          <p:cNvPr id="98" name="Google Shape;98;p2"/>
          <p:cNvPicPr preferRelativeResize="0"/>
          <p:nvPr/>
        </p:nvPicPr>
        <p:blipFill rotWithShape="1">
          <a:blip r:embed="rId3">
            <a:alphaModFix/>
          </a:blip>
          <a:srcRect/>
          <a:stretch/>
        </p:blipFill>
        <p:spPr>
          <a:xfrm>
            <a:off x="4724471" y="1737179"/>
            <a:ext cx="5752536" cy="3207039"/>
          </a:xfrm>
          <a:prstGeom prst="rect">
            <a:avLst/>
          </a:prstGeom>
          <a:noFill/>
          <a:ln>
            <a:noFill/>
          </a:ln>
        </p:spPr>
      </p:pic>
      <p:sp>
        <p:nvSpPr>
          <p:cNvPr id="99" name="Google Shape;9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GB" sz="3200">
                <a:latin typeface="Arial"/>
                <a:ea typeface="Arial"/>
                <a:cs typeface="Arial"/>
                <a:sym typeface="Arial"/>
              </a:rPr>
              <a:t>The Economics of the Fed Put. (Cieslak et al., 2021)</a:t>
            </a:r>
            <a:endParaRPr sz="3200">
              <a:latin typeface="Arial"/>
              <a:ea typeface="Arial"/>
              <a:cs typeface="Arial"/>
              <a:sym typeface="Arial"/>
            </a:endParaRPr>
          </a:p>
        </p:txBody>
      </p:sp>
      <p:sp>
        <p:nvSpPr>
          <p:cNvPr id="106" name="Google Shape;10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GB" sz="2400">
                <a:latin typeface="Arial"/>
                <a:ea typeface="Arial"/>
                <a:cs typeface="Arial"/>
                <a:sym typeface="Arial"/>
              </a:rPr>
              <a:t>Fed Put</a:t>
            </a:r>
            <a:endParaRPr/>
          </a:p>
          <a:p>
            <a:pPr marL="228600" lvl="0" indent="-228600" algn="l" rtl="0">
              <a:lnSpc>
                <a:spcPct val="90000"/>
              </a:lnSpc>
              <a:spcBef>
                <a:spcPts val="1000"/>
              </a:spcBef>
              <a:spcAft>
                <a:spcPts val="0"/>
              </a:spcAft>
              <a:buClr>
                <a:schemeClr val="dk1"/>
              </a:buClr>
              <a:buSzPts val="2400"/>
              <a:buChar char="•"/>
            </a:pPr>
            <a:r>
              <a:rPr lang="en-GB" sz="2400">
                <a:latin typeface="Arial"/>
                <a:ea typeface="Arial"/>
                <a:cs typeface="Arial"/>
                <a:sym typeface="Arial"/>
              </a:rPr>
              <a:t>Textual analysis of FOMC meeting transcripts</a:t>
            </a:r>
            <a:endParaRPr/>
          </a:p>
          <a:p>
            <a:pPr marL="228600" lvl="0" indent="-228600" algn="l" rtl="0">
              <a:lnSpc>
                <a:spcPct val="90000"/>
              </a:lnSpc>
              <a:spcBef>
                <a:spcPts val="1000"/>
              </a:spcBef>
              <a:spcAft>
                <a:spcPts val="0"/>
              </a:spcAft>
              <a:buClr>
                <a:schemeClr val="dk1"/>
              </a:buClr>
              <a:buSzPts val="2400"/>
              <a:buChar char="•"/>
            </a:pPr>
            <a:r>
              <a:rPr lang="en-GB" sz="2400">
                <a:latin typeface="Arial"/>
                <a:ea typeface="Arial"/>
                <a:cs typeface="Arial"/>
                <a:sym typeface="Arial"/>
              </a:rPr>
              <a:t>Moral hazard effects</a:t>
            </a:r>
            <a:endParaRPr/>
          </a:p>
        </p:txBody>
      </p:sp>
      <p:sp>
        <p:nvSpPr>
          <p:cNvPr id="107" name="Google Shape;10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a:t>
            </a:fld>
            <a:endParaRPr/>
          </a:p>
        </p:txBody>
      </p:sp>
      <p:pic>
        <p:nvPicPr>
          <p:cNvPr id="108" name="Google Shape;108;p3" descr="ederal Reserve meeting: Policymakers lift rates as banking turmoil  co"/>
          <p:cNvPicPr preferRelativeResize="0"/>
          <p:nvPr/>
        </p:nvPicPr>
        <p:blipFill rotWithShape="1">
          <a:blip r:embed="rId3">
            <a:alphaModFix/>
          </a:blip>
          <a:srcRect/>
          <a:stretch/>
        </p:blipFill>
        <p:spPr>
          <a:xfrm>
            <a:off x="6096000" y="3436802"/>
            <a:ext cx="4692027" cy="2641177"/>
          </a:xfrm>
          <a:prstGeom prst="rect">
            <a:avLst/>
          </a:prstGeom>
          <a:noFill/>
          <a:ln>
            <a:noFill/>
          </a:ln>
        </p:spPr>
      </p:pic>
      <p:pic>
        <p:nvPicPr>
          <p:cNvPr id="109" name="Google Shape;109;p3" descr="enat bestätigt Bidens Fed-Kandidaten für oberste Bankenaufsicht"/>
          <p:cNvPicPr preferRelativeResize="0"/>
          <p:nvPr/>
        </p:nvPicPr>
        <p:blipFill rotWithShape="1">
          <a:blip r:embed="rId4">
            <a:alphaModFix/>
          </a:blip>
          <a:srcRect/>
          <a:stretch/>
        </p:blipFill>
        <p:spPr>
          <a:xfrm>
            <a:off x="838200" y="3436803"/>
            <a:ext cx="4695427" cy="2641177"/>
          </a:xfrm>
          <a:prstGeom prst="rect">
            <a:avLst/>
          </a:prstGeom>
          <a:noFill/>
          <a:ln>
            <a:noFill/>
          </a:ln>
        </p:spPr>
      </p:pic>
      <p:sp>
        <p:nvSpPr>
          <p:cNvPr id="110" name="Google Shape;110;p3"/>
          <p:cNvSpPr txBox="1"/>
          <p:nvPr/>
        </p:nvSpPr>
        <p:spPr>
          <a:xfrm>
            <a:off x="6095073" y="6130291"/>
            <a:ext cx="540830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0" i="0" u="none" strike="noStrike" cap="none">
                <a:solidFill>
                  <a:schemeClr val="dk1"/>
                </a:solidFill>
                <a:latin typeface="Arial"/>
                <a:ea typeface="Arial"/>
                <a:cs typeface="Arial"/>
                <a:sym typeface="Arial"/>
              </a:rPr>
              <a:t>Jerome H. Powell, 16</a:t>
            </a:r>
            <a:r>
              <a:rPr lang="en-GB" sz="1400" b="0" i="0" u="none" strike="noStrike" cap="none" baseline="30000">
                <a:solidFill>
                  <a:schemeClr val="dk1"/>
                </a:solidFill>
                <a:latin typeface="Arial"/>
                <a:ea typeface="Arial"/>
                <a:cs typeface="Arial"/>
                <a:sym typeface="Arial"/>
              </a:rPr>
              <a:t>th</a:t>
            </a:r>
            <a:r>
              <a:rPr lang="en-GB" sz="1400" b="0" i="0" u="none" strike="noStrike" cap="none">
                <a:solidFill>
                  <a:schemeClr val="dk1"/>
                </a:solidFill>
                <a:latin typeface="Arial"/>
                <a:ea typeface="Arial"/>
                <a:cs typeface="Arial"/>
                <a:sym typeface="Arial"/>
              </a:rPr>
              <a:t> Chair of the Federal Reserve, 2018 - 2026</a:t>
            </a:r>
            <a:endParaRPr sz="1400">
              <a:solidFill>
                <a:schemeClr val="dk1"/>
              </a:solidFill>
              <a:latin typeface="Arial"/>
              <a:ea typeface="Arial"/>
              <a:cs typeface="Arial"/>
              <a:sym typeface="Arial"/>
            </a:endParaRPr>
          </a:p>
        </p:txBody>
      </p:sp>
      <p:sp>
        <p:nvSpPr>
          <p:cNvPr id="111" name="Google Shape;111;p3"/>
          <p:cNvSpPr txBox="1"/>
          <p:nvPr/>
        </p:nvSpPr>
        <p:spPr>
          <a:xfrm>
            <a:off x="838200" y="6130291"/>
            <a:ext cx="48081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a:solidFill>
                  <a:schemeClr val="dk1"/>
                </a:solidFill>
                <a:latin typeface="Arial"/>
                <a:ea typeface="Arial"/>
                <a:cs typeface="Arial"/>
                <a:sym typeface="Arial"/>
              </a:rPr>
              <a:t>Seal of the Federal Reserve System</a:t>
            </a:r>
            <a:endParaRPr sz="14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GB" sz="3200">
                <a:latin typeface="Arial"/>
                <a:ea typeface="Arial"/>
                <a:cs typeface="Arial"/>
                <a:sym typeface="Arial"/>
              </a:rPr>
              <a:t>(Preliminary) Research Questions</a:t>
            </a:r>
            <a:endParaRPr sz="3200">
              <a:latin typeface="Arial"/>
              <a:ea typeface="Arial"/>
              <a:cs typeface="Arial"/>
              <a:sym typeface="Arial"/>
            </a:endParaRPr>
          </a:p>
        </p:txBody>
      </p:sp>
      <p:sp>
        <p:nvSpPr>
          <p:cNvPr id="118" name="Google Shape;118;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50000"/>
              </a:lnSpc>
              <a:spcBef>
                <a:spcPts val="0"/>
              </a:spcBef>
              <a:spcAft>
                <a:spcPts val="0"/>
              </a:spcAft>
              <a:buClr>
                <a:schemeClr val="dk1"/>
              </a:buClr>
              <a:buSzPts val="2400"/>
              <a:buChar char="•"/>
            </a:pPr>
            <a:r>
              <a:rPr lang="en-GB" sz="2400" dirty="0">
                <a:latin typeface="Arial"/>
                <a:ea typeface="Arial"/>
                <a:cs typeface="Arial"/>
                <a:sym typeface="Arial"/>
              </a:rPr>
              <a:t>Does the stylized fact of stock excess returns are mainly achieved in FOMC even weeks (0,2,4,6) from 2016 onwards still persist? (Complicated by many unordinary scheduled FOMC meetings due to the COVID-19 pandemic) </a:t>
            </a:r>
            <a:endParaRPr sz="2400" dirty="0">
              <a:latin typeface="Arial"/>
              <a:ea typeface="Arial"/>
              <a:cs typeface="Arial"/>
              <a:sym typeface="Arial"/>
            </a:endParaRPr>
          </a:p>
          <a:p>
            <a:pPr marL="228600" lvl="0" indent="-228600" algn="l" rtl="0">
              <a:lnSpc>
                <a:spcPct val="150000"/>
              </a:lnSpc>
              <a:spcBef>
                <a:spcPts val="1000"/>
              </a:spcBef>
              <a:spcAft>
                <a:spcPts val="0"/>
              </a:spcAft>
              <a:buClr>
                <a:schemeClr val="dk1"/>
              </a:buClr>
              <a:buSzPts val="2400"/>
              <a:buChar char="•"/>
            </a:pPr>
            <a:r>
              <a:rPr lang="en-GB" sz="2400" dirty="0">
                <a:latin typeface="Arial"/>
                <a:ea typeface="Arial"/>
                <a:cs typeface="Arial"/>
                <a:sym typeface="Arial"/>
              </a:rPr>
              <a:t>In the </a:t>
            </a:r>
            <a:r>
              <a:rPr lang="en-GB" sz="2400" dirty="0" err="1">
                <a:latin typeface="Arial"/>
                <a:ea typeface="Arial"/>
                <a:cs typeface="Arial"/>
                <a:sym typeface="Arial"/>
              </a:rPr>
              <a:t>eurozone</a:t>
            </a:r>
            <a:r>
              <a:rPr lang="en-GB" sz="2400" dirty="0">
                <a:latin typeface="Arial"/>
                <a:ea typeface="Arial"/>
                <a:cs typeface="Arial"/>
                <a:sym typeface="Arial"/>
              </a:rPr>
              <a:t>, interest-rate decisions are in the hands of the ECB. Is there empirical evidence for a similar effect when considering only the </a:t>
            </a:r>
            <a:r>
              <a:rPr lang="en-GB" sz="2400" dirty="0" err="1">
                <a:latin typeface="Arial"/>
                <a:ea typeface="Arial"/>
                <a:cs typeface="Arial"/>
                <a:sym typeface="Arial"/>
              </a:rPr>
              <a:t>eurozone</a:t>
            </a:r>
            <a:r>
              <a:rPr lang="en-GB" sz="2400" dirty="0">
                <a:latin typeface="Arial"/>
                <a:ea typeface="Arial"/>
                <a:cs typeface="Arial"/>
                <a:sym typeface="Arial"/>
              </a:rPr>
              <a:t> and euro-zone stock returns. Does it imply an equivalent of the Fed Put in the Euro-Zone? Why/why not?</a:t>
            </a:r>
            <a:endParaRPr sz="2400" dirty="0">
              <a:latin typeface="Arial"/>
              <a:ea typeface="Arial"/>
              <a:cs typeface="Arial"/>
              <a:sym typeface="Arial"/>
            </a:endParaRPr>
          </a:p>
        </p:txBody>
      </p:sp>
      <p:sp>
        <p:nvSpPr>
          <p:cNvPr id="119" name="Google Shape;11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GB" sz="3200">
                <a:latin typeface="Arial"/>
                <a:ea typeface="Arial"/>
                <a:cs typeface="Arial"/>
                <a:sym typeface="Arial"/>
              </a:rPr>
              <a:t>Data, Technologies and Tools</a:t>
            </a:r>
            <a:endParaRPr sz="3200">
              <a:latin typeface="Arial"/>
              <a:ea typeface="Arial"/>
              <a:cs typeface="Arial"/>
              <a:sym typeface="Arial"/>
            </a:endParaRPr>
          </a:p>
        </p:txBody>
      </p:sp>
      <p:sp>
        <p:nvSpPr>
          <p:cNvPr id="126" name="Google Shape;126;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400"/>
              <a:buChar char="•"/>
            </a:pPr>
            <a:r>
              <a:rPr lang="en-GB" sz="2400">
                <a:latin typeface="Arial"/>
                <a:ea typeface="Arial"/>
                <a:cs typeface="Arial"/>
                <a:sym typeface="Arial"/>
              </a:rPr>
              <a:t>Dummy coding/generation using R</a:t>
            </a:r>
            <a:endParaRPr sz="2400">
              <a:latin typeface="Arial"/>
              <a:ea typeface="Arial"/>
              <a:cs typeface="Arial"/>
              <a:sym typeface="Arial"/>
            </a:endParaRPr>
          </a:p>
          <a:p>
            <a:pPr marL="228600" lvl="0" indent="-228600" algn="l" rtl="0">
              <a:lnSpc>
                <a:spcPct val="150000"/>
              </a:lnSpc>
              <a:spcBef>
                <a:spcPts val="1000"/>
              </a:spcBef>
              <a:spcAft>
                <a:spcPts val="0"/>
              </a:spcAft>
              <a:buClr>
                <a:schemeClr val="dk1"/>
              </a:buClr>
              <a:buSzPts val="2400"/>
              <a:buChar char="•"/>
            </a:pPr>
            <a:r>
              <a:rPr lang="en-GB" sz="2400">
                <a:latin typeface="Arial"/>
                <a:ea typeface="Arial"/>
                <a:cs typeface="Arial"/>
                <a:sym typeface="Arial"/>
              </a:rPr>
              <a:t>Fama/French US Research Data 3-Factors for calculation of stock market excess returns as in Cieslak et al., 2019</a:t>
            </a:r>
            <a:endParaRPr sz="2400">
              <a:latin typeface="Arial"/>
              <a:ea typeface="Arial"/>
              <a:cs typeface="Arial"/>
              <a:sym typeface="Arial"/>
            </a:endParaRPr>
          </a:p>
          <a:p>
            <a:pPr marL="685800" lvl="1" indent="-228600" algn="l" rtl="0">
              <a:lnSpc>
                <a:spcPct val="150000"/>
              </a:lnSpc>
              <a:spcBef>
                <a:spcPts val="500"/>
              </a:spcBef>
              <a:spcAft>
                <a:spcPts val="0"/>
              </a:spcAft>
              <a:buClr>
                <a:schemeClr val="dk1"/>
              </a:buClr>
              <a:buSzPts val="2000"/>
              <a:buChar char="•"/>
            </a:pPr>
            <a:r>
              <a:rPr lang="en-GB" sz="2000">
                <a:latin typeface="Arial"/>
                <a:ea typeface="Arial"/>
                <a:cs typeface="Arial"/>
                <a:sym typeface="Arial"/>
              </a:rPr>
              <a:t>Calculation:</a:t>
            </a:r>
            <a:endParaRPr/>
          </a:p>
          <a:p>
            <a:pPr marL="1143000" lvl="2" indent="-228600" algn="l" rtl="0">
              <a:lnSpc>
                <a:spcPct val="150000"/>
              </a:lnSpc>
              <a:spcBef>
                <a:spcPts val="500"/>
              </a:spcBef>
              <a:spcAft>
                <a:spcPts val="0"/>
              </a:spcAft>
              <a:buClr>
                <a:schemeClr val="dk1"/>
              </a:buClr>
              <a:buSzPts val="1600"/>
              <a:buChar char="•"/>
            </a:pPr>
            <a:r>
              <a:rPr lang="en-GB" sz="1600">
                <a:latin typeface="Arial"/>
                <a:ea typeface="Arial"/>
                <a:cs typeface="Arial"/>
                <a:sym typeface="Arial"/>
              </a:rPr>
              <a:t>“Risk free” market stock returns (Mkt.RF) over “risk free” (30 day-)treasury bill returns (RF):</a:t>
            </a:r>
            <a:endParaRPr/>
          </a:p>
          <a:p>
            <a:pPr marL="1143000" lvl="2" indent="-228600" algn="l" rtl="0">
              <a:lnSpc>
                <a:spcPct val="150000"/>
              </a:lnSpc>
              <a:spcBef>
                <a:spcPts val="500"/>
              </a:spcBef>
              <a:spcAft>
                <a:spcPts val="0"/>
              </a:spcAft>
              <a:buClr>
                <a:schemeClr val="dk1"/>
              </a:buClr>
              <a:buSzPts val="1600"/>
              <a:buChar char="•"/>
            </a:pPr>
            <a:r>
              <a:rPr lang="en-GB" sz="1600">
                <a:latin typeface="Arial"/>
                <a:ea typeface="Arial"/>
                <a:cs typeface="Arial"/>
                <a:sym typeface="Arial"/>
              </a:rPr>
              <a:t>Daily excess returns = 100 * ((Mkt.RF + RF)/100 + 1) – (RF/100 + 1))</a:t>
            </a:r>
            <a:endParaRPr sz="1400">
              <a:latin typeface="Arial"/>
              <a:ea typeface="Arial"/>
              <a:cs typeface="Arial"/>
              <a:sym typeface="Arial"/>
            </a:endParaRPr>
          </a:p>
          <a:p>
            <a:pPr marL="228600" lvl="0" indent="-228600" algn="l" rtl="0">
              <a:lnSpc>
                <a:spcPct val="150000"/>
              </a:lnSpc>
              <a:spcBef>
                <a:spcPts val="1000"/>
              </a:spcBef>
              <a:spcAft>
                <a:spcPts val="0"/>
              </a:spcAft>
              <a:buClr>
                <a:schemeClr val="dk1"/>
              </a:buClr>
              <a:buSzPts val="2400"/>
              <a:buChar char="•"/>
            </a:pPr>
            <a:r>
              <a:rPr lang="en-GB" sz="2400">
                <a:latin typeface="Arial"/>
                <a:ea typeface="Arial"/>
                <a:cs typeface="Arial"/>
                <a:sym typeface="Arial"/>
              </a:rPr>
              <a:t>STATA for estimation of MLR models with binary dummy variables          </a:t>
            </a:r>
            <a:endParaRPr sz="2400">
              <a:latin typeface="Arial"/>
              <a:ea typeface="Arial"/>
              <a:cs typeface="Arial"/>
              <a:sym typeface="Arial"/>
            </a:endParaRPr>
          </a:p>
        </p:txBody>
      </p:sp>
      <p:sp>
        <p:nvSpPr>
          <p:cNvPr id="127" name="Google Shape;12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6"/>
          <p:cNvPicPr preferRelativeResize="0">
            <a:picLocks noGrp="1"/>
          </p:cNvPicPr>
          <p:nvPr>
            <p:ph type="body" idx="1"/>
          </p:nvPr>
        </p:nvPicPr>
        <p:blipFill rotWithShape="1">
          <a:blip r:embed="rId3">
            <a:alphaModFix/>
          </a:blip>
          <a:srcRect/>
          <a:stretch/>
        </p:blipFill>
        <p:spPr>
          <a:xfrm>
            <a:off x="4910202" y="684724"/>
            <a:ext cx="7232444" cy="3608309"/>
          </a:xfrm>
          <a:prstGeom prst="rect">
            <a:avLst/>
          </a:prstGeom>
          <a:noFill/>
          <a:ln w="9525" cap="flat" cmpd="sng">
            <a:solidFill>
              <a:schemeClr val="lt1"/>
            </a:solidFill>
            <a:prstDash val="solid"/>
            <a:round/>
            <a:headEnd type="none" w="sm" len="sm"/>
            <a:tailEnd type="none" w="sm" len="sm"/>
          </a:ln>
        </p:spPr>
      </p:pic>
      <p:sp>
        <p:nvSpPr>
          <p:cNvPr id="133" name="Google Shape;133;p6"/>
          <p:cNvSpPr/>
          <p:nvPr/>
        </p:nvSpPr>
        <p:spPr>
          <a:xfrm>
            <a:off x="4910203" y="87681"/>
            <a:ext cx="7232444" cy="209622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 name="Google Shape;134;p6"/>
          <p:cNvSpPr txBox="1">
            <a:spLocks noGrp="1"/>
          </p:cNvSpPr>
          <p:nvPr>
            <p:ph type="title"/>
          </p:nvPr>
        </p:nvSpPr>
        <p:spPr>
          <a:xfrm>
            <a:off x="838200" y="225469"/>
            <a:ext cx="10515600" cy="14652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Arial"/>
              <a:buNone/>
            </a:pPr>
            <a:r>
              <a:rPr lang="en-GB" sz="3000">
                <a:latin typeface="Arial"/>
                <a:ea typeface="Arial"/>
                <a:cs typeface="Arial"/>
                <a:sym typeface="Arial"/>
              </a:rPr>
              <a:t>Partial replication of the results in Cieslak et al. (2019)</a:t>
            </a:r>
            <a:endParaRPr sz="3000">
              <a:latin typeface="Arial"/>
              <a:ea typeface="Arial"/>
              <a:cs typeface="Arial"/>
              <a:sym typeface="Arial"/>
            </a:endParaRPr>
          </a:p>
        </p:txBody>
      </p:sp>
      <p:sp>
        <p:nvSpPr>
          <p:cNvPr id="135" name="Google Shape;13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6</a:t>
            </a:fld>
            <a:endParaRPr/>
          </a:p>
        </p:txBody>
      </p:sp>
      <p:pic>
        <p:nvPicPr>
          <p:cNvPr id="136" name="Google Shape;136;p6"/>
          <p:cNvPicPr preferRelativeResize="0"/>
          <p:nvPr/>
        </p:nvPicPr>
        <p:blipFill rotWithShape="1">
          <a:blip r:embed="rId4">
            <a:alphaModFix/>
          </a:blip>
          <a:srcRect/>
          <a:stretch/>
        </p:blipFill>
        <p:spPr>
          <a:xfrm>
            <a:off x="1004934" y="2034388"/>
            <a:ext cx="4117482" cy="1873355"/>
          </a:xfrm>
          <a:prstGeom prst="rect">
            <a:avLst/>
          </a:prstGeom>
          <a:noFill/>
          <a:ln>
            <a:noFill/>
          </a:ln>
        </p:spPr>
      </p:pic>
      <p:sp>
        <p:nvSpPr>
          <p:cNvPr id="137" name="Google Shape;137;p6"/>
          <p:cNvSpPr txBox="1"/>
          <p:nvPr/>
        </p:nvSpPr>
        <p:spPr>
          <a:xfrm>
            <a:off x="838200" y="1365361"/>
            <a:ext cx="1100613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a:solidFill>
                  <a:schemeClr val="dk1"/>
                </a:solidFill>
                <a:latin typeface="Arial"/>
                <a:ea typeface="Arial"/>
                <a:cs typeface="Arial"/>
                <a:sym typeface="Arial"/>
              </a:rPr>
              <a:t>Replication with own coded dummies in R and excess return on stock over T-Bills using Fama/French Research Data Factors as in Cieslak et al., 2019 Table I PANEL B (1):</a:t>
            </a:r>
            <a:endParaRPr sz="2000">
              <a:solidFill>
                <a:schemeClr val="dk1"/>
              </a:solidFill>
              <a:latin typeface="Arial"/>
              <a:ea typeface="Arial"/>
              <a:cs typeface="Arial"/>
              <a:sym typeface="Arial"/>
            </a:endParaRPr>
          </a:p>
        </p:txBody>
      </p:sp>
      <p:pic>
        <p:nvPicPr>
          <p:cNvPr id="138" name="Google Shape;138;p6"/>
          <p:cNvPicPr preferRelativeResize="0"/>
          <p:nvPr/>
        </p:nvPicPr>
        <p:blipFill rotWithShape="1">
          <a:blip r:embed="rId5">
            <a:alphaModFix/>
          </a:blip>
          <a:srcRect/>
          <a:stretch/>
        </p:blipFill>
        <p:spPr>
          <a:xfrm>
            <a:off x="1257348" y="4315380"/>
            <a:ext cx="3660933" cy="2040970"/>
          </a:xfrm>
          <a:prstGeom prst="rect">
            <a:avLst/>
          </a:prstGeom>
          <a:noFill/>
          <a:ln>
            <a:noFill/>
          </a:ln>
        </p:spPr>
      </p:pic>
      <p:pic>
        <p:nvPicPr>
          <p:cNvPr id="139" name="Google Shape;139;p6"/>
          <p:cNvPicPr preferRelativeResize="0"/>
          <p:nvPr/>
        </p:nvPicPr>
        <p:blipFill rotWithShape="1">
          <a:blip r:embed="rId6">
            <a:alphaModFix/>
          </a:blip>
          <a:srcRect/>
          <a:stretch/>
        </p:blipFill>
        <p:spPr>
          <a:xfrm>
            <a:off x="7370110" y="4293033"/>
            <a:ext cx="3842568" cy="2195753"/>
          </a:xfrm>
          <a:prstGeom prst="rect">
            <a:avLst/>
          </a:prstGeom>
          <a:noFill/>
          <a:ln>
            <a:noFill/>
          </a:ln>
        </p:spPr>
      </p:pic>
      <p:sp>
        <p:nvSpPr>
          <p:cNvPr id="140" name="Google Shape;140;p6"/>
          <p:cNvSpPr txBox="1"/>
          <p:nvPr/>
        </p:nvSpPr>
        <p:spPr>
          <a:xfrm>
            <a:off x="4918281" y="4636732"/>
            <a:ext cx="2337925"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600">
                <a:solidFill>
                  <a:schemeClr val="dk1"/>
                </a:solidFill>
                <a:latin typeface="Arial"/>
                <a:ea typeface="Arial"/>
                <a:cs typeface="Arial"/>
                <a:sym typeface="Arial"/>
              </a:rPr>
              <a:t>Avg. 5 day stock excess returns, day t to t+4 (in percent)</a:t>
            </a:r>
            <a:br>
              <a:rPr lang="en-GB" sz="1600">
                <a:solidFill>
                  <a:schemeClr val="dk1"/>
                </a:solidFill>
                <a:latin typeface="Arial"/>
                <a:ea typeface="Arial"/>
                <a:cs typeface="Arial"/>
                <a:sym typeface="Arial"/>
              </a:rPr>
            </a:br>
            <a:r>
              <a:rPr lang="en-GB" sz="1600">
                <a:solidFill>
                  <a:schemeClr val="dk1"/>
                </a:solidFill>
                <a:latin typeface="Arial"/>
                <a:ea typeface="Arial"/>
                <a:cs typeface="Arial"/>
                <a:sym typeface="Arial"/>
              </a:rPr>
              <a:t> 1994 – 2016 (left) vs.</a:t>
            </a:r>
            <a:endParaRPr sz="1600">
              <a:solidFill>
                <a:schemeClr val="dk1"/>
              </a:solidFill>
              <a:latin typeface="Arial"/>
              <a:ea typeface="Arial"/>
              <a:cs typeface="Arial"/>
              <a:sym typeface="Arial"/>
            </a:endParaRPr>
          </a:p>
          <a:p>
            <a:pPr marL="0" marR="0" lvl="0" indent="0" algn="ctr" rtl="0">
              <a:spcBef>
                <a:spcPts val="0"/>
              </a:spcBef>
              <a:spcAft>
                <a:spcPts val="0"/>
              </a:spcAft>
              <a:buNone/>
            </a:pPr>
            <a:r>
              <a:rPr lang="en-GB" sz="1600">
                <a:solidFill>
                  <a:schemeClr val="dk1"/>
                </a:solidFill>
                <a:latin typeface="Arial"/>
                <a:ea typeface="Arial"/>
                <a:cs typeface="Arial"/>
                <a:sym typeface="Arial"/>
              </a:rPr>
              <a:t>2014 – 2016 (right)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688932" y="365125"/>
            <a:ext cx="10664868"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GB" sz="3200">
                <a:latin typeface="Arial"/>
                <a:ea typeface="Arial"/>
                <a:cs typeface="Arial"/>
                <a:sym typeface="Arial"/>
              </a:rPr>
              <a:t>Approach (MLR model)</a:t>
            </a:r>
            <a:endParaRPr sz="3200">
              <a:latin typeface="Arial"/>
              <a:ea typeface="Arial"/>
              <a:cs typeface="Arial"/>
              <a:sym typeface="Arial"/>
            </a:endParaRPr>
          </a:p>
        </p:txBody>
      </p:sp>
      <p:pic>
        <p:nvPicPr>
          <p:cNvPr id="147" name="Google Shape;147;p7"/>
          <p:cNvPicPr preferRelativeResize="0">
            <a:picLocks noGrp="1"/>
          </p:cNvPicPr>
          <p:nvPr>
            <p:ph type="body" idx="1"/>
          </p:nvPr>
        </p:nvPicPr>
        <p:blipFill rotWithShape="1">
          <a:blip r:embed="rId3">
            <a:alphaModFix/>
          </a:blip>
          <a:srcRect/>
          <a:stretch/>
        </p:blipFill>
        <p:spPr>
          <a:xfrm>
            <a:off x="1230659" y="2143634"/>
            <a:ext cx="9581414" cy="482001"/>
          </a:xfrm>
          <a:prstGeom prst="rect">
            <a:avLst/>
          </a:prstGeom>
          <a:noFill/>
          <a:ln w="9525" cap="flat" cmpd="sng">
            <a:solidFill>
              <a:schemeClr val="lt1"/>
            </a:solidFill>
            <a:prstDash val="solid"/>
            <a:round/>
            <a:headEnd type="none" w="sm" len="sm"/>
            <a:tailEnd type="none" w="sm" len="sm"/>
          </a:ln>
        </p:spPr>
      </p:pic>
      <p:sp>
        <p:nvSpPr>
          <p:cNvPr id="148" name="Google Shape;1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7</a:t>
            </a:fld>
            <a:endParaRPr/>
          </a:p>
        </p:txBody>
      </p:sp>
      <p:sp>
        <p:nvSpPr>
          <p:cNvPr id="149" name="Google Shape;149;p7"/>
          <p:cNvSpPr txBox="1"/>
          <p:nvPr/>
        </p:nvSpPr>
        <p:spPr>
          <a:xfrm>
            <a:off x="5865223" y="3759236"/>
            <a:ext cx="4946850"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a:solidFill>
                  <a:schemeClr val="dk1"/>
                </a:solidFill>
                <a:latin typeface="Arial"/>
                <a:ea typeface="Arial"/>
                <a:cs typeface="Arial"/>
                <a:sym typeface="Arial"/>
              </a:rPr>
              <a:t>Replace with monetary policy meetings of the Governing Council of the ECB. (approx. every 6 weeks, similar to the FOMC meeting schedule)</a:t>
            </a:r>
            <a:endParaRPr sz="2000">
              <a:solidFill>
                <a:schemeClr val="dk1"/>
              </a:solidFill>
              <a:latin typeface="Arial"/>
              <a:ea typeface="Arial"/>
              <a:cs typeface="Arial"/>
              <a:sym typeface="Arial"/>
            </a:endParaRPr>
          </a:p>
        </p:txBody>
      </p:sp>
      <p:sp>
        <p:nvSpPr>
          <p:cNvPr id="150" name="Google Shape;150;p7"/>
          <p:cNvSpPr txBox="1"/>
          <p:nvPr/>
        </p:nvSpPr>
        <p:spPr>
          <a:xfrm>
            <a:off x="1230659" y="3759235"/>
            <a:ext cx="4284617"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a:solidFill>
                  <a:schemeClr val="dk1"/>
                </a:solidFill>
                <a:latin typeface="Arial"/>
                <a:ea typeface="Arial"/>
                <a:cs typeface="Arial"/>
                <a:sym typeface="Arial"/>
              </a:rPr>
              <a:t>Replace with excess returns in European stock markets using Fama/French European 3-Factors for Developed Market Factors and Returns </a:t>
            </a:r>
            <a:endParaRPr sz="2000">
              <a:solidFill>
                <a:schemeClr val="dk1"/>
              </a:solidFill>
              <a:latin typeface="Arial"/>
              <a:ea typeface="Arial"/>
              <a:cs typeface="Arial"/>
              <a:sym typeface="Arial"/>
            </a:endParaRPr>
          </a:p>
        </p:txBody>
      </p:sp>
      <p:cxnSp>
        <p:nvCxnSpPr>
          <p:cNvPr id="151" name="Google Shape;151;p7"/>
          <p:cNvCxnSpPr/>
          <p:nvPr/>
        </p:nvCxnSpPr>
        <p:spPr>
          <a:xfrm rot="10800000">
            <a:off x="2076994" y="2860766"/>
            <a:ext cx="0" cy="679268"/>
          </a:xfrm>
          <a:prstGeom prst="straightConnector1">
            <a:avLst/>
          </a:prstGeom>
          <a:noFill/>
          <a:ln w="19050" cap="flat" cmpd="sng">
            <a:solidFill>
              <a:schemeClr val="dk1"/>
            </a:solidFill>
            <a:prstDash val="solid"/>
            <a:miter lim="800000"/>
            <a:headEnd type="none" w="sm" len="sm"/>
            <a:tailEnd type="triangle" w="med" len="med"/>
          </a:ln>
        </p:spPr>
      </p:cxnSp>
      <p:cxnSp>
        <p:nvCxnSpPr>
          <p:cNvPr id="152" name="Google Shape;152;p7"/>
          <p:cNvCxnSpPr/>
          <p:nvPr/>
        </p:nvCxnSpPr>
        <p:spPr>
          <a:xfrm rot="10800000">
            <a:off x="5865223" y="2860766"/>
            <a:ext cx="771320" cy="679268"/>
          </a:xfrm>
          <a:prstGeom prst="straightConnector1">
            <a:avLst/>
          </a:prstGeom>
          <a:noFill/>
          <a:ln w="19050" cap="flat" cmpd="sng">
            <a:solidFill>
              <a:schemeClr val="dk1"/>
            </a:solidFill>
            <a:prstDash val="solid"/>
            <a:miter lim="800000"/>
            <a:headEnd type="none" w="sm" len="sm"/>
            <a:tailEnd type="triangle" w="med" len="med"/>
          </a:ln>
        </p:spPr>
      </p:cxnSp>
      <p:cxnSp>
        <p:nvCxnSpPr>
          <p:cNvPr id="153" name="Google Shape;153;p7"/>
          <p:cNvCxnSpPr/>
          <p:nvPr/>
        </p:nvCxnSpPr>
        <p:spPr>
          <a:xfrm rot="10800000" flipH="1">
            <a:off x="8610600" y="2786214"/>
            <a:ext cx="1" cy="753820"/>
          </a:xfrm>
          <a:prstGeom prst="straightConnector1">
            <a:avLst/>
          </a:prstGeom>
          <a:noFill/>
          <a:ln w="19050" cap="flat" cmpd="sng">
            <a:solidFill>
              <a:schemeClr val="dk1"/>
            </a:solidFill>
            <a:prstDash val="solid"/>
            <a:miter lim="800000"/>
            <a:headEnd type="none" w="sm" len="sm"/>
            <a:tailEnd type="triangle" w="med" len="med"/>
          </a:ln>
        </p:spPr>
      </p:cxnSp>
      <p:pic>
        <p:nvPicPr>
          <p:cNvPr id="154" name="Google Shape;154;p7"/>
          <p:cNvPicPr preferRelativeResize="0"/>
          <p:nvPr/>
        </p:nvPicPr>
        <p:blipFill rotWithShape="1">
          <a:blip r:embed="rId4">
            <a:alphaModFix/>
          </a:blip>
          <a:srcRect/>
          <a:stretch/>
        </p:blipFill>
        <p:spPr>
          <a:xfrm>
            <a:off x="3152729" y="5706781"/>
            <a:ext cx="1480044" cy="540216"/>
          </a:xfrm>
          <a:prstGeom prst="rect">
            <a:avLst/>
          </a:prstGeom>
          <a:noFill/>
          <a:ln>
            <a:noFill/>
          </a:ln>
        </p:spPr>
      </p:pic>
      <p:sp>
        <p:nvSpPr>
          <p:cNvPr id="155" name="Google Shape;155;p7"/>
          <p:cNvSpPr txBox="1"/>
          <p:nvPr/>
        </p:nvSpPr>
        <p:spPr>
          <a:xfrm>
            <a:off x="1230658" y="5776834"/>
            <a:ext cx="428461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a:solidFill>
                  <a:schemeClr val="dk1"/>
                </a:solidFill>
                <a:latin typeface="Arial"/>
                <a:ea typeface="Arial"/>
                <a:cs typeface="Arial"/>
                <a:sym typeface="Arial"/>
              </a:rPr>
              <a:t>(Re-)Estimate:</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418</Words>
  <Application>Microsoft Macintosh PowerPoint</Application>
  <PresentationFormat>Widescreen</PresentationFormat>
  <Paragraphs>51</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Empirical Evidence of excess profits in european stock markets prior to ECB monetary policy decisions</vt:lpstr>
      <vt:lpstr>Stock Returns over the FOMC cycle. Cieslak et al. (2019)</vt:lpstr>
      <vt:lpstr>The Economics of the Fed Put. (Cieslak et al., 2021)</vt:lpstr>
      <vt:lpstr>(Preliminary) Research Questions</vt:lpstr>
      <vt:lpstr>Data, Technologies and Tools</vt:lpstr>
      <vt:lpstr>Partial replication of the results in Cieslak et al. (2019)</vt:lpstr>
      <vt:lpstr>Approach (MLR model)</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Empirical Evidence of excess profits in european stock markets prior to ECB monetary policy decisions</dc:title>
  <dc:creator>1BHITM 1415 Reichel Felix</dc:creator>
  <cp:lastModifiedBy>1BHITM 1415 Reichel Felix</cp:lastModifiedBy>
  <cp:revision>1</cp:revision>
  <dcterms:created xsi:type="dcterms:W3CDTF">2023-05-31T12:48:06Z</dcterms:created>
  <dcterms:modified xsi:type="dcterms:W3CDTF">2023-11-06T14:47:42Z</dcterms:modified>
</cp:coreProperties>
</file>