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6" r:id="rId6"/>
    <p:sldId id="268" r:id="rId7"/>
    <p:sldId id="270" r:id="rId8"/>
    <p:sldId id="271" r:id="rId9"/>
    <p:sldId id="263" r:id="rId10"/>
    <p:sldId id="261" r:id="rId11"/>
    <p:sldId id="274" r:id="rId12"/>
    <p:sldId id="264" r:id="rId13"/>
    <p:sldId id="267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ueller" initials="PM" lastIdx="1" clrIdx="0">
    <p:extLst>
      <p:ext uri="{19B8F6BF-5375-455C-9EA6-DF929625EA0E}">
        <p15:presenceInfo xmlns:p15="http://schemas.microsoft.com/office/powerpoint/2012/main" userId="S::peter@prescribefit.com::1193ad0d-a9b8-4f17-bdbd-b306a248f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F1"/>
    <a:srgbClr val="D32CFF"/>
    <a:srgbClr val="FB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6"/>
    <p:restoredTop sz="96344"/>
  </p:normalViewPr>
  <p:slideViewPr>
    <p:cSldViewPr snapToGrid="0" snapToObjects="1">
      <p:cViewPr varScale="1">
        <p:scale>
          <a:sx n="158" d="100"/>
          <a:sy n="158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2T14:18:07.67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947B0-6425-9E40-851E-4CDC8623900D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F167-1A5A-1F47-AD07-62EDEB68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“the way” you do things more complicated putting the </a:t>
            </a:r>
            <a:r>
              <a:rPr lang="en-US" dirty="0" err="1"/>
              <a:t>user_id</a:t>
            </a:r>
            <a:r>
              <a:rPr lang="en-US" dirty="0"/>
              <a:t> in the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5F167-1A5A-1F47-AD07-62EDEB68B7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JOSE = JSON Object Signing and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5F167-1A5A-1F47-AD07-62EDEB68B7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0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lix-starman/how_to_guardian_tal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dnot2/samly" TargetMode="External"/><Relationship Id="rId2" Type="http://schemas.openxmlformats.org/officeDocument/2006/relationships/hyperlink" Target="https://github.com/danschultzer/ex_oauth2_provid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eberauth/guardi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75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eberauth/ueberauth" TargetMode="External"/><Relationship Id="rId2" Type="http://schemas.openxmlformats.org/officeDocument/2006/relationships/hyperlink" Target="https://github.com/aaronrenner/phx_gen_aut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09E9-32CF-BD4E-B4AF-EBFF47F2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080621"/>
            <a:ext cx="8915399" cy="891181"/>
          </a:xfrm>
        </p:spPr>
        <p:txBody>
          <a:bodyPr>
            <a:normAutofit fontScale="90000"/>
          </a:bodyPr>
          <a:lstStyle/>
          <a:p>
            <a:r>
              <a:rPr lang="en-US" dirty="0"/>
              <a:t>Guardian for Auth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7DAFC-10AE-424F-BF70-337F09EE6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087727"/>
            <a:ext cx="8915399" cy="2219769"/>
          </a:xfrm>
        </p:spPr>
        <p:txBody>
          <a:bodyPr>
            <a:normAutofit/>
          </a:bodyPr>
          <a:lstStyle/>
          <a:p>
            <a:r>
              <a:rPr lang="en-US" sz="2400" dirty="0"/>
              <a:t>How-to and How-not-to-do</a:t>
            </a:r>
          </a:p>
          <a:p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github.com/felix-starman/how_to_guardian_talk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584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41A-EAA1-CE46-9398-7FFE445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i="1" dirty="0"/>
              <a:t>should</a:t>
            </a:r>
            <a:r>
              <a:rPr lang="en-US" dirty="0"/>
              <a:t> I use Guardian?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2222-7B1F-8D42-AF92-A36EC20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Quickly use JWTs</a:t>
            </a:r>
          </a:p>
          <a:p>
            <a:r>
              <a:rPr lang="en-US" dirty="0"/>
              <a:t>To issue “custom” tokens 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Guardian.Token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r>
              <a:rPr lang="en-US" dirty="0"/>
              <a:t>When you have multiple paths of authenticating that you want to abstract</a:t>
            </a:r>
          </a:p>
          <a:p>
            <a:pPr lvl="1"/>
            <a:r>
              <a:rPr lang="en-US" dirty="0"/>
              <a:t>Headers (Bearer Auth), </a:t>
            </a:r>
          </a:p>
          <a:p>
            <a:pPr lvl="1"/>
            <a:r>
              <a:rPr lang="en-US" dirty="0"/>
              <a:t>Session-cookie (and all the different approaches)</a:t>
            </a:r>
          </a:p>
        </p:txBody>
      </p:sp>
    </p:spTree>
    <p:extLst>
      <p:ext uri="{BB962C8B-B14F-4D97-AF65-F5344CB8AC3E}">
        <p14:creationId xmlns:p14="http://schemas.microsoft.com/office/powerpoint/2010/main" val="229747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41A-EAA1-CE46-9398-7FFE445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i="1" dirty="0"/>
              <a:t>should</a:t>
            </a:r>
            <a:r>
              <a:rPr lang="en-US" dirty="0"/>
              <a:t> I use Guardian?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2222-7B1F-8D42-AF92-A36EC20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</a:t>
            </a:r>
            <a:r>
              <a:rPr lang="en-US" b="1" dirty="0"/>
              <a:t>are</a:t>
            </a:r>
            <a:r>
              <a:rPr lang="en-US" dirty="0"/>
              <a:t> the “identity service” (more complex)</a:t>
            </a:r>
          </a:p>
          <a:p>
            <a:pPr lvl="1"/>
            <a:r>
              <a:rPr lang="en-US" dirty="0"/>
              <a:t>They want use your app for SSO in other systems/sites (not suggested)</a:t>
            </a:r>
          </a:p>
          <a:p>
            <a:pPr lvl="1"/>
            <a:r>
              <a:rPr lang="en-US" dirty="0"/>
              <a:t>As a stepping stone to </a:t>
            </a:r>
            <a:r>
              <a:rPr lang="en-US" dirty="0">
                <a:hlinkClick r:id="rId2"/>
              </a:rPr>
              <a:t>ex_oauth2_provider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samly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9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41A-EAA1-CE46-9398-7FFE445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Guardian can be tough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2222-7B1F-8D42-AF92-A36EC20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JWTs are confusing and best practices can be confusing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glosses over things, or missing</a:t>
            </a:r>
          </a:p>
          <a:p>
            <a:r>
              <a:rPr lang="en-US" dirty="0"/>
              <a:t>Naming</a:t>
            </a:r>
          </a:p>
          <a:p>
            <a:pPr lvl="1"/>
            <a:r>
              <a:rPr lang="en-US" dirty="0"/>
              <a:t>some modules don’t do what you’d think</a:t>
            </a:r>
          </a:p>
          <a:p>
            <a:r>
              <a:rPr lang="en-US" dirty="0"/>
              <a:t>Easy to accidentally start adding Authorization logic</a:t>
            </a:r>
          </a:p>
          <a:p>
            <a:r>
              <a:rPr lang="en-US" dirty="0"/>
              <a:t>Testing (we’ll get to this in a bit)</a:t>
            </a:r>
          </a:p>
        </p:txBody>
      </p:sp>
    </p:spTree>
    <p:extLst>
      <p:ext uri="{BB962C8B-B14F-4D97-AF65-F5344CB8AC3E}">
        <p14:creationId xmlns:p14="http://schemas.microsoft.com/office/powerpoint/2010/main" val="2613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38FE-728A-774A-B47B-2DA5C598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CDB4-44F9-DA47-B5F5-20CB9152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Guardian is trying build your JWT and verify its integrity later</a:t>
            </a:r>
          </a:p>
          <a:p>
            <a:pPr lvl="1"/>
            <a:r>
              <a:rPr lang="en-US" dirty="0"/>
              <a:t>The rest is up to you to implement with callbacks</a:t>
            </a:r>
          </a:p>
          <a:p>
            <a:r>
              <a:rPr lang="en-US" dirty="0"/>
              <a:t>Customizing incorrectly can be very dangerous</a:t>
            </a:r>
          </a:p>
          <a:p>
            <a:r>
              <a:rPr lang="en-US" dirty="0"/>
              <a:t>Help understand if you even </a:t>
            </a:r>
            <a:r>
              <a:rPr lang="en-US" i="1" dirty="0"/>
              <a:t>need </a:t>
            </a:r>
            <a:r>
              <a:rPr lang="en-US" dirty="0"/>
              <a:t>JWT</a:t>
            </a:r>
          </a:p>
          <a:p>
            <a:r>
              <a:rPr lang="en-US" dirty="0"/>
              <a:t>When to use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81768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EF36-80E5-F84E-8DF5-6D01F60D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ok, how do I actually do this…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B2F547-D6A4-7948-9C4A-EEE5621E8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time…</a:t>
            </a:r>
          </a:p>
        </p:txBody>
      </p:sp>
    </p:spTree>
    <p:extLst>
      <p:ext uri="{BB962C8B-B14F-4D97-AF65-F5344CB8AC3E}">
        <p14:creationId xmlns:p14="http://schemas.microsoft.com/office/powerpoint/2010/main" val="333118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38FE-728A-774A-B47B-2DA5C598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endpoints with Guardian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CDB4-44F9-DA47-B5F5-20CB9152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WARNING! WARNING!</a:t>
            </a:r>
          </a:p>
          <a:p>
            <a:r>
              <a:rPr lang="en-US" dirty="0"/>
              <a:t>It’s </a:t>
            </a:r>
            <a:r>
              <a:rPr lang="en-US" i="1" u="sng" dirty="0"/>
              <a:t>very</a:t>
            </a:r>
            <a:r>
              <a:rPr lang="en-US" dirty="0"/>
              <a:t> easy to circumvent your </a:t>
            </a:r>
            <a:r>
              <a:rPr lang="en-US" dirty="0" err="1"/>
              <a:t>auth’n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2350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3238-4CCC-834D-AE6F-C00C6A4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5166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Peter Mueller</a:t>
            </a:r>
            <a:br>
              <a:rPr lang="en-US" sz="2400" dirty="0"/>
            </a:br>
            <a:br>
              <a:rPr lang="en-US" dirty="0"/>
            </a:b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felix-starman</a:t>
            </a:r>
            <a:br>
              <a:rPr lang="en-US" sz="2400" dirty="0"/>
            </a:br>
            <a:r>
              <a:rPr lang="en-US" sz="2400" dirty="0" err="1"/>
              <a:t>twitter.com</a:t>
            </a:r>
            <a:r>
              <a:rPr lang="en-US" sz="2400" dirty="0"/>
              <a:t>/</a:t>
            </a:r>
            <a:r>
              <a:rPr lang="en-US" sz="2400" dirty="0" err="1"/>
              <a:t>felix_starman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Content Placeholder 4" descr="Logo, Prescribe FIT">
            <a:extLst>
              <a:ext uri="{FF2B5EF4-FFF2-40B4-BE49-F238E27FC236}">
                <a16:creationId xmlns:a16="http://schemas.microsoft.com/office/drawing/2014/main" id="{9D5394E1-CC04-1344-BE30-2D149CBC06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508" y="3717237"/>
            <a:ext cx="4220519" cy="1140221"/>
          </a:xfrm>
        </p:spPr>
      </p:pic>
    </p:spTree>
    <p:extLst>
      <p:ext uri="{BB962C8B-B14F-4D97-AF65-F5344CB8AC3E}">
        <p14:creationId xmlns:p14="http://schemas.microsoft.com/office/powerpoint/2010/main" val="369095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41A-EAA1-CE46-9398-7FFE445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Guardian?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2222-7B1F-8D42-AF92-A36EC20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https://github.com/ueberauth/guardian</a:t>
            </a:r>
            <a:endParaRPr lang="en-US" dirty="0"/>
          </a:p>
          <a:p>
            <a:r>
              <a:rPr lang="en-US" dirty="0"/>
              <a:t>Quick way to handle token-based authentication</a:t>
            </a:r>
          </a:p>
          <a:p>
            <a:pPr lvl="1"/>
            <a:r>
              <a:rPr lang="en-US" dirty="0"/>
              <a:t>Comes with JWT out of the box, and “</a:t>
            </a:r>
            <a:r>
              <a:rPr lang="en-US" dirty="0" err="1"/>
              <a:t>behaviours</a:t>
            </a:r>
            <a:r>
              <a:rPr lang="en-US" dirty="0"/>
              <a:t>” for writing your own</a:t>
            </a:r>
          </a:p>
          <a:p>
            <a:r>
              <a:rPr lang="en-US" dirty="0"/>
              <a:t>Great for APIs</a:t>
            </a:r>
          </a:p>
          <a:p>
            <a:pPr lvl="1"/>
            <a:r>
              <a:rPr lang="en-US" dirty="0"/>
              <a:t>but can be used anywhere</a:t>
            </a:r>
          </a:p>
        </p:txBody>
      </p:sp>
    </p:spTree>
    <p:extLst>
      <p:ext uri="{BB962C8B-B14F-4D97-AF65-F5344CB8AC3E}">
        <p14:creationId xmlns:p14="http://schemas.microsoft.com/office/powerpoint/2010/main" val="389236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41A-EAA1-CE46-9398-7FFE445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JWT </a:t>
            </a:r>
            <a:r>
              <a:rPr lang="en-US" sz="1600" dirty="0"/>
              <a:t>(JSON Web Token)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2222-7B1F-8D42-AF92-A36EC20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for representing “claim tokens” meant to be exchanged</a:t>
            </a:r>
          </a:p>
          <a:p>
            <a:pPr lvl="1"/>
            <a:r>
              <a:rPr lang="en-US" dirty="0">
                <a:hlinkClick r:id="rId3"/>
              </a:rPr>
              <a:t>IETF RFC 7519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IETF RFC 7520</a:t>
            </a:r>
            <a:endParaRPr lang="en-US" dirty="0"/>
          </a:p>
          <a:p>
            <a:r>
              <a:rPr lang="en-US" dirty="0"/>
              <a:t>Often used for Authentication</a:t>
            </a:r>
          </a:p>
          <a:p>
            <a:r>
              <a:rPr lang="en-US" dirty="0"/>
              <a:t>Powers OAuth2, OpenID Connect, and most “delegated auth/identity”</a:t>
            </a:r>
          </a:p>
          <a:p>
            <a:endParaRPr lang="en-US" dirty="0"/>
          </a:p>
          <a:p>
            <a:r>
              <a:rPr lang="en-US" dirty="0"/>
              <a:t>Can be just “signed” (JWS) or “signed and encrypted” (JWE/JOSE)</a:t>
            </a:r>
          </a:p>
          <a:p>
            <a:r>
              <a:rPr lang="en-US" dirty="0"/>
              <a:t>Payload of a JWS (JSON Web Signature)</a:t>
            </a:r>
          </a:p>
          <a:p>
            <a:r>
              <a:rPr lang="en-US" dirty="0"/>
              <a:t>Encoded, but NOT encrypted by default</a:t>
            </a:r>
          </a:p>
        </p:txBody>
      </p:sp>
    </p:spTree>
    <p:extLst>
      <p:ext uri="{BB962C8B-B14F-4D97-AF65-F5344CB8AC3E}">
        <p14:creationId xmlns:p14="http://schemas.microsoft.com/office/powerpoint/2010/main" val="333659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DDD0-57C4-1945-AF2D-E9DAD338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JWT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BD3D-C0AE-AF45-BE08-B39A5DE65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7380" y="2133600"/>
            <a:ext cx="4775696" cy="377762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https://jwt.io/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Made up of 3 sections</a:t>
            </a:r>
          </a:p>
          <a:p>
            <a:pPr lvl="1"/>
            <a:r>
              <a:rPr lang="en-US" dirty="0">
                <a:solidFill>
                  <a:srgbClr val="FB0049"/>
                </a:solidFill>
              </a:rPr>
              <a:t>Header</a:t>
            </a:r>
          </a:p>
          <a:p>
            <a:pPr lvl="1"/>
            <a:r>
              <a:rPr lang="en-US" dirty="0">
                <a:solidFill>
                  <a:srgbClr val="D32CFF"/>
                </a:solidFill>
              </a:rPr>
              <a:t>Payload</a:t>
            </a:r>
            <a:r>
              <a:rPr lang="en-US" dirty="0"/>
              <a:t> (the data)</a:t>
            </a:r>
          </a:p>
          <a:p>
            <a:pPr lvl="1"/>
            <a:r>
              <a:rPr lang="en-US" dirty="0">
                <a:solidFill>
                  <a:srgbClr val="00B9F1"/>
                </a:solidFill>
              </a:rPr>
              <a:t>Signature</a:t>
            </a:r>
            <a:r>
              <a:rPr lang="en-US" dirty="0"/>
              <a:t> (for security)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4D838BB-67CE-1F4E-B8A9-6ABDF30653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375" y="3343658"/>
            <a:ext cx="4313238" cy="1342260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A3DE789-EDAC-3144-B2DD-AC033771B02F}"/>
              </a:ext>
            </a:extLst>
          </p:cNvPr>
          <p:cNvSpPr txBox="1"/>
          <p:nvPr/>
        </p:nvSpPr>
        <p:spPr>
          <a:xfrm>
            <a:off x="10719892" y="4685918"/>
            <a:ext cx="1073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</a:t>
            </a:r>
            <a:r>
              <a:rPr lang="en-US" sz="1000" dirty="0" err="1"/>
              <a:t>jwt.io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619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BDDD0-57C4-1945-AF2D-E9DAD338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does a JWT look like?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F0C97E-33A8-4522-9D4D-862F7621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B0049"/>
                </a:solidFill>
              </a:rPr>
              <a:t>Header</a:t>
            </a:r>
          </a:p>
          <a:p>
            <a:r>
              <a:rPr lang="en-US" dirty="0"/>
              <a:t>Base64Url encoded</a:t>
            </a:r>
          </a:p>
          <a:p>
            <a:r>
              <a:rPr lang="en-US" dirty="0"/>
              <a:t>How to read/verify/decrypt</a:t>
            </a:r>
          </a:p>
          <a:p>
            <a:r>
              <a:rPr lang="en-US" dirty="0"/>
              <a:t>Can contain other headers</a:t>
            </a:r>
          </a:p>
          <a:p>
            <a:pPr lvl="1"/>
            <a:r>
              <a:rPr lang="en-US" dirty="0"/>
              <a:t>more advanced</a:t>
            </a:r>
          </a:p>
          <a:p>
            <a:r>
              <a:rPr lang="en-US" dirty="0"/>
              <a:t>aka “JOSE Header”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9D4409-EA75-0B40-9F68-4FDC39EAA6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56613" y="867302"/>
            <a:ext cx="4461662" cy="4283196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4D838BB-67CE-1F4E-B8A9-6ABDF3065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297" y="5336882"/>
            <a:ext cx="2811282" cy="871497"/>
          </a:xfrm>
          <a:prstGeom prst="rect">
            <a:avLst/>
          </a:prstGeom>
        </p:spPr>
      </p:pic>
      <p:sp>
        <p:nvSpPr>
          <p:cNvPr id="51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073472-112C-3E4D-8C56-EBA8B48B5C62}"/>
              </a:ext>
            </a:extLst>
          </p:cNvPr>
          <p:cNvSpPr txBox="1"/>
          <p:nvPr/>
        </p:nvSpPr>
        <p:spPr>
          <a:xfrm>
            <a:off x="9610531" y="6234386"/>
            <a:ext cx="1073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</a:t>
            </a:r>
            <a:r>
              <a:rPr lang="en-US" sz="1000" dirty="0" err="1"/>
              <a:t>jwt.io</a:t>
            </a:r>
            <a:endParaRPr lang="en-US" sz="1000" dirty="0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9E81316-ACFC-614A-9076-0EB3063D7F76}"/>
              </a:ext>
            </a:extLst>
          </p:cNvPr>
          <p:cNvSpPr/>
          <p:nvPr/>
        </p:nvSpPr>
        <p:spPr>
          <a:xfrm>
            <a:off x="5913505" y="1471143"/>
            <a:ext cx="690466" cy="433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BDDD0-57C4-1945-AF2D-E9DAD338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does a JWT look like?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F0C97E-33A8-4522-9D4D-862F7621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5" y="2133601"/>
            <a:ext cx="5122652" cy="11923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D32CFF"/>
                </a:solidFill>
              </a:rPr>
              <a:t>Payload</a:t>
            </a:r>
            <a:r>
              <a:rPr lang="en-US" dirty="0"/>
              <a:t> (the data)</a:t>
            </a:r>
          </a:p>
          <a:p>
            <a:r>
              <a:rPr lang="en-US" dirty="0"/>
              <a:t>Base64Url encoded</a:t>
            </a:r>
          </a:p>
          <a:p>
            <a:r>
              <a:rPr lang="en-US" dirty="0"/>
              <a:t>”claims”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9D4409-EA75-0B40-9F68-4FDC39EAA6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6613" y="867302"/>
            <a:ext cx="4461662" cy="4283196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4D838BB-67CE-1F4E-B8A9-6ABDF306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297" y="5336882"/>
            <a:ext cx="2811282" cy="871497"/>
          </a:xfrm>
          <a:prstGeom prst="rect">
            <a:avLst/>
          </a:prstGeom>
        </p:spPr>
      </p:pic>
      <p:sp>
        <p:nvSpPr>
          <p:cNvPr id="51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6BA53-8A34-9049-B7B1-2EB45C0AE3BF}"/>
              </a:ext>
            </a:extLst>
          </p:cNvPr>
          <p:cNvSpPr txBox="1"/>
          <p:nvPr/>
        </p:nvSpPr>
        <p:spPr>
          <a:xfrm>
            <a:off x="9610531" y="6234386"/>
            <a:ext cx="1073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</a:t>
            </a:r>
            <a:r>
              <a:rPr lang="en-US" sz="1000" dirty="0" err="1"/>
              <a:t>jwt.io</a:t>
            </a:r>
            <a:endParaRPr lang="en-US" sz="1000" dirty="0"/>
          </a:p>
        </p:txBody>
      </p:sp>
      <p:sp>
        <p:nvSpPr>
          <p:cNvPr id="44" name="Content Placeholder 11">
            <a:extLst>
              <a:ext uri="{FF2B5EF4-FFF2-40B4-BE49-F238E27FC236}">
                <a16:creationId xmlns:a16="http://schemas.microsoft.com/office/drawing/2014/main" id="{13599F0B-8E5E-E246-A277-CE4DCAC9C98E}"/>
              </a:ext>
            </a:extLst>
          </p:cNvPr>
          <p:cNvSpPr txBox="1">
            <a:spLocks/>
          </p:cNvSpPr>
          <p:nvPr/>
        </p:nvSpPr>
        <p:spPr>
          <a:xfrm>
            <a:off x="661419" y="3256453"/>
            <a:ext cx="5485029" cy="119230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/>
              <a:t>"</a:t>
            </a:r>
            <a:r>
              <a:rPr lang="en-US" sz="1200" dirty="0" err="1"/>
              <a:t>iss</a:t>
            </a:r>
            <a:r>
              <a:rPr lang="en-US" sz="1200" dirty="0"/>
              <a:t>" (Issuer)</a:t>
            </a:r>
          </a:p>
          <a:p>
            <a:pPr lvl="1"/>
            <a:r>
              <a:rPr lang="en-US" sz="1200" dirty="0"/>
              <a:t>"sub" (Subject)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aud</a:t>
            </a:r>
            <a:r>
              <a:rPr lang="en-US" sz="1200" dirty="0"/>
              <a:t>" (Audience)</a:t>
            </a:r>
          </a:p>
          <a:p>
            <a:pPr lvl="1"/>
            <a:r>
              <a:rPr lang="en-US" sz="1200" dirty="0"/>
              <a:t>"exp" (Expiration Time)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nbf</a:t>
            </a:r>
            <a:r>
              <a:rPr lang="en-US" sz="1200" dirty="0"/>
              <a:t>" (Not Before)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iat</a:t>
            </a:r>
            <a:r>
              <a:rPr lang="en-US" sz="1200" dirty="0"/>
              <a:t>" (Issued At)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jti</a:t>
            </a:r>
            <a:r>
              <a:rPr lang="en-US" sz="1200" dirty="0"/>
              <a:t>" (JWT ID)</a:t>
            </a:r>
          </a:p>
          <a:p>
            <a:pPr lvl="1"/>
            <a:r>
              <a:rPr lang="en-US" sz="1200" dirty="0"/>
              <a:t>Other and/or custom</a:t>
            </a:r>
          </a:p>
        </p:txBody>
      </p:sp>
      <p:sp>
        <p:nvSpPr>
          <p:cNvPr id="46" name="Content Placeholder 11">
            <a:extLst>
              <a:ext uri="{FF2B5EF4-FFF2-40B4-BE49-F238E27FC236}">
                <a16:creationId xmlns:a16="http://schemas.microsoft.com/office/drawing/2014/main" id="{66138054-786A-FC4D-B2C6-E5EFD41216E8}"/>
              </a:ext>
            </a:extLst>
          </p:cNvPr>
          <p:cNvSpPr txBox="1">
            <a:spLocks/>
          </p:cNvSpPr>
          <p:nvPr/>
        </p:nvSpPr>
        <p:spPr>
          <a:xfrm>
            <a:off x="661419" y="4526543"/>
            <a:ext cx="5122652" cy="119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Readable by everyone unless encrypted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0B10EA6-A9D8-7F41-A97F-9F36BDABBCD0}"/>
              </a:ext>
            </a:extLst>
          </p:cNvPr>
          <p:cNvSpPr/>
          <p:nvPr/>
        </p:nvSpPr>
        <p:spPr>
          <a:xfrm>
            <a:off x="6011542" y="2729800"/>
            <a:ext cx="690466" cy="433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BDDD0-57C4-1945-AF2D-E9DAD338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does a JWT look like?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F0C97E-33A8-4522-9D4D-862F7621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2133600"/>
            <a:ext cx="5362317" cy="32994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00B9F1"/>
                </a:solidFill>
              </a:rPr>
              <a:t>Signature</a:t>
            </a:r>
            <a:r>
              <a:rPr lang="en-US" dirty="0"/>
              <a:t> (for security)</a:t>
            </a:r>
          </a:p>
          <a:p>
            <a:r>
              <a:rPr lang="en-US" dirty="0"/>
              <a:t>Generated by the “Issuer” w/ a key</a:t>
            </a:r>
          </a:p>
          <a:p>
            <a:r>
              <a:rPr lang="en-US" dirty="0"/>
              <a:t>“digest” of header &amp; payload</a:t>
            </a:r>
          </a:p>
          <a:p>
            <a:r>
              <a:rPr lang="en-US" dirty="0"/>
              <a:t>Tamper-resistant</a:t>
            </a:r>
          </a:p>
          <a:p>
            <a:r>
              <a:rPr lang="en-US" dirty="0"/>
              <a:t>Can be verified by others if using certain key-signing algorithms</a:t>
            </a:r>
          </a:p>
          <a:p>
            <a:pPr lvl="1"/>
            <a:r>
              <a:rPr lang="en-US" dirty="0"/>
              <a:t>Guardian does not do as the default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9D4409-EA75-0B40-9F68-4FDC39EAA6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6613" y="867302"/>
            <a:ext cx="4461662" cy="4283196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4D838BB-67CE-1F4E-B8A9-6ABDF306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297" y="5336882"/>
            <a:ext cx="2811282" cy="871497"/>
          </a:xfrm>
          <a:prstGeom prst="rect">
            <a:avLst/>
          </a:prstGeom>
        </p:spPr>
      </p:pic>
      <p:sp>
        <p:nvSpPr>
          <p:cNvPr id="51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6BA53-8A34-9049-B7B1-2EB45C0AE3BF}"/>
              </a:ext>
            </a:extLst>
          </p:cNvPr>
          <p:cNvSpPr txBox="1"/>
          <p:nvPr/>
        </p:nvSpPr>
        <p:spPr>
          <a:xfrm>
            <a:off x="9610531" y="6234386"/>
            <a:ext cx="1073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</a:t>
            </a:r>
            <a:r>
              <a:rPr lang="en-US" sz="1000" dirty="0" err="1"/>
              <a:t>jwt.io</a:t>
            </a:r>
            <a:endParaRPr lang="en-US" sz="10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0B10EA6-A9D8-7F41-A97F-9F36BDABBCD0}"/>
              </a:ext>
            </a:extLst>
          </p:cNvPr>
          <p:cNvSpPr/>
          <p:nvPr/>
        </p:nvSpPr>
        <p:spPr>
          <a:xfrm>
            <a:off x="6011542" y="4287312"/>
            <a:ext cx="690466" cy="433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41A-EAA1-CE46-9398-7FFE445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Guardian, maybe?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2222-7B1F-8D42-AF92-A36EC20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just need “out-of-the-box w/ a little more”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hlinkClick r:id="rId2"/>
              </a:rPr>
              <a:t>phx_gen_auth</a:t>
            </a:r>
            <a:r>
              <a:rPr lang="en-US" dirty="0"/>
              <a:t> generators then customize</a:t>
            </a:r>
          </a:p>
          <a:p>
            <a:r>
              <a:rPr lang="en-US" dirty="0"/>
              <a:t>When you need “Log in with…”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hlinkClick r:id="rId3"/>
              </a:rPr>
              <a:t>ueberauth</a:t>
            </a:r>
            <a:r>
              <a:rPr lang="en-US" dirty="0"/>
              <a:t> and the many published “strategies”</a:t>
            </a:r>
          </a:p>
          <a:p>
            <a:pPr lvl="1"/>
            <a:r>
              <a:rPr lang="en-US" dirty="0"/>
              <a:t>“federating” your users w/ one or more ”identity services”</a:t>
            </a:r>
          </a:p>
          <a:p>
            <a:pPr lvl="1"/>
            <a:r>
              <a:rPr lang="en-US" dirty="0"/>
              <a:t>Google, Microsoft, Facebook, …</a:t>
            </a:r>
          </a:p>
          <a:p>
            <a:pPr lvl="1"/>
            <a:r>
              <a:rPr lang="en-US" dirty="0"/>
              <a:t>SAML or OAuth2 Identity providers: AWS Cognito, Auth0, Okta</a:t>
            </a:r>
          </a:p>
          <a:p>
            <a:pPr lvl="1"/>
            <a:r>
              <a:rPr lang="en-US" dirty="0"/>
              <a:t>When doing other forms of 2-stage SSO (CAS)</a:t>
            </a:r>
          </a:p>
          <a:p>
            <a:pPr lvl="1"/>
            <a:r>
              <a:rPr lang="en-US" dirty="0"/>
              <a:t>Can later add on Guardian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021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1357</TotalTime>
  <Words>685</Words>
  <Application>Microsoft Macintosh PowerPoint</Application>
  <PresentationFormat>Widescreen</PresentationFormat>
  <Paragraphs>101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Andale Mono</vt:lpstr>
      <vt:lpstr>Arial</vt:lpstr>
      <vt:lpstr>Calibri</vt:lpstr>
      <vt:lpstr>Century Gothic</vt:lpstr>
      <vt:lpstr>Wingdings 3</vt:lpstr>
      <vt:lpstr>Wisp</vt:lpstr>
      <vt:lpstr>Guardian for Auth</vt:lpstr>
      <vt:lpstr>Peter Mueller  github.com/felix-starman twitter.com/felix_starman </vt:lpstr>
      <vt:lpstr>What is Guardian?</vt:lpstr>
      <vt:lpstr>What is a JWT (JSON Web Token)?</vt:lpstr>
      <vt:lpstr>What does a JWT look like?</vt:lpstr>
      <vt:lpstr>What does a JWT look like?</vt:lpstr>
      <vt:lpstr>What does a JWT look like?</vt:lpstr>
      <vt:lpstr>What does a JWT look like?</vt:lpstr>
      <vt:lpstr>When not to use Guardian, maybe?</vt:lpstr>
      <vt:lpstr>When should I use Guardian?</vt:lpstr>
      <vt:lpstr>When should I use Guardian?</vt:lpstr>
      <vt:lpstr>Why Guardian can be tough</vt:lpstr>
      <vt:lpstr>Why do I care?</vt:lpstr>
      <vt:lpstr>Ok, ok, how do I actually do this…</vt:lpstr>
      <vt:lpstr>Testing endpoints with Guardian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for Auth</dc:title>
  <dc:creator>Peter Mueller</dc:creator>
  <cp:lastModifiedBy>Peter Mueller</cp:lastModifiedBy>
  <cp:revision>27</cp:revision>
  <dcterms:created xsi:type="dcterms:W3CDTF">2021-03-02T15:55:38Z</dcterms:created>
  <dcterms:modified xsi:type="dcterms:W3CDTF">2021-03-03T14:34:54Z</dcterms:modified>
</cp:coreProperties>
</file>