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33" d="100"/>
          <a:sy n="33" d="100"/>
        </p:scale>
        <p:origin x="-230" y="-485"/>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35FA3-C949-4290-ACF6-199F13CBF695}" type="datetimeFigureOut">
              <a:rPr lang="zh-CN" altLang="en-US" smtClean="0"/>
              <a:t>2025/6/13</a:t>
            </a:fld>
            <a:endParaRPr lang="zh-CN" altLang="en-US"/>
          </a:p>
        </p:txBody>
      </p:sp>
      <p:sp>
        <p:nvSpPr>
          <p:cNvPr id="4" name="Slide Image Placeholder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3DDA29-EB01-4FD3-A585-28B2309334BA}" type="slidenum">
              <a:rPr lang="zh-CN" altLang="en-US" smtClean="0"/>
              <a:t>‹#›</a:t>
            </a:fld>
            <a:endParaRPr lang="zh-CN" altLang="en-US"/>
          </a:p>
        </p:txBody>
      </p:sp>
    </p:spTree>
    <p:extLst>
      <p:ext uri="{BB962C8B-B14F-4D97-AF65-F5344CB8AC3E}">
        <p14:creationId xmlns:p14="http://schemas.microsoft.com/office/powerpoint/2010/main" val="4094298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943DDA29-EB01-4FD3-A585-28B2309334BA}" type="slidenum">
              <a:rPr lang="zh-CN" altLang="en-US" smtClean="0"/>
              <a:t>1</a:t>
            </a:fld>
            <a:endParaRPr lang="zh-CN" altLang="en-US"/>
          </a:p>
        </p:txBody>
      </p:sp>
    </p:spTree>
    <p:extLst>
      <p:ext uri="{BB962C8B-B14F-4D97-AF65-F5344CB8AC3E}">
        <p14:creationId xmlns:p14="http://schemas.microsoft.com/office/powerpoint/2010/main" val="749872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0"/>
            <a:lum/>
          </a:blip>
          <a:srcRect/>
          <a:stretch>
            <a:fillRect l="-4000" r="-4000"/>
          </a:stretch>
        </a:blipFill>
        <a:effectLst/>
      </p:bgPr>
    </p:bg>
    <p:spTree>
      <p:nvGrpSpPr>
        <p:cNvPr id="1" name=""/>
        <p:cNvGrpSpPr/>
        <p:nvPr/>
      </p:nvGrpSpPr>
      <p:grpSpPr>
        <a:xfrm>
          <a:off x="0" y="0"/>
          <a:ext cx="0" cy="0"/>
          <a:chOff x="0" y="0"/>
          <a:chExt cx="0" cy="0"/>
        </a:xfrm>
      </p:grpSpPr>
      <p:sp>
        <p:nvSpPr>
          <p:cNvPr id="2" name="TextBox 1"/>
          <p:cNvSpPr txBox="1"/>
          <p:nvPr/>
        </p:nvSpPr>
        <p:spPr>
          <a:xfrm>
            <a:off x="3305317" y="431852"/>
            <a:ext cx="25404457" cy="1200329"/>
          </a:xfrm>
          <a:prstGeom prst="rect">
            <a:avLst/>
          </a:prstGeom>
          <a:noFill/>
        </p:spPr>
        <p:txBody>
          <a:bodyPr wrap="square">
            <a:spAutoFit/>
          </a:bodyPr>
          <a:lstStyle/>
          <a:p>
            <a:r>
              <a:rPr lang="en-US" altLang="zh-CN" sz="7200" b="1" dirty="0"/>
              <a:t>Spatial Accessibility Analysis of Public Facilities in Hamilton City</a:t>
            </a:r>
            <a:endParaRPr lang="zh-CN" altLang="zh-CN" sz="7200" dirty="0"/>
          </a:p>
        </p:txBody>
      </p:sp>
      <p:sp>
        <p:nvSpPr>
          <p:cNvPr id="3" name="TextBox 2"/>
          <p:cNvSpPr txBox="1"/>
          <p:nvPr/>
        </p:nvSpPr>
        <p:spPr>
          <a:xfrm>
            <a:off x="6073036" y="1478151"/>
            <a:ext cx="18057700" cy="707886"/>
          </a:xfrm>
          <a:prstGeom prst="rect">
            <a:avLst/>
          </a:prstGeom>
          <a:noFill/>
        </p:spPr>
        <p:txBody>
          <a:bodyPr wrap="none">
            <a:spAutoFit/>
          </a:bodyPr>
          <a:lstStyle/>
          <a:p>
            <a:pPr>
              <a:defRPr sz="2000">
                <a:solidFill>
                  <a:srgbClr val="000000"/>
                </a:solidFill>
              </a:defRPr>
            </a:pPr>
            <a:r>
              <a:rPr lang="en-US" altLang="zh-CN" sz="4000" dirty="0"/>
              <a:t>Which residential areas in Hamilton City are currently underserved by public facilities?</a:t>
            </a:r>
            <a:endParaRPr sz="4000" dirty="0"/>
          </a:p>
        </p:txBody>
      </p:sp>
      <p:sp>
        <p:nvSpPr>
          <p:cNvPr id="9" name="TextBox 8"/>
          <p:cNvSpPr txBox="1"/>
          <p:nvPr/>
        </p:nvSpPr>
        <p:spPr>
          <a:xfrm>
            <a:off x="9336915" y="15390646"/>
            <a:ext cx="6025005" cy="4955203"/>
          </a:xfrm>
          <a:prstGeom prst="rect">
            <a:avLst/>
          </a:prstGeom>
          <a:noFill/>
        </p:spPr>
        <p:txBody>
          <a:bodyPr wrap="square">
            <a:spAutoFit/>
          </a:bodyPr>
          <a:lstStyle/>
          <a:p>
            <a:r>
              <a:rPr lang="en-US" altLang="zh-CN" sz="2800" b="1" dirty="0"/>
              <a:t>Results</a:t>
            </a:r>
          </a:p>
          <a:p>
            <a:r>
              <a:rPr lang="en-US" altLang="zh-CN" sz="2400" b="1" dirty="0"/>
              <a:t>Buffer Method (Figure 1):</a:t>
            </a:r>
            <a:br>
              <a:rPr lang="en-US" altLang="zh-CN" sz="2400" dirty="0"/>
            </a:br>
            <a:r>
              <a:rPr lang="en-US" altLang="zh-CN" sz="2400" dirty="0"/>
              <a:t>• Parks have the widest reach (15.56M m²), but high-accessibility zones only cover 4.65M m²</a:t>
            </a:r>
          </a:p>
          <a:p>
            <a:r>
              <a:rPr lang="en-US" altLang="zh-CN" sz="2400" b="1" dirty="0"/>
              <a:t>Network Method (Figure 2):</a:t>
            </a:r>
            <a:br>
              <a:rPr lang="en-US" altLang="zh-CN" sz="2400" dirty="0"/>
            </a:br>
            <a:r>
              <a:rPr lang="en-US" altLang="zh-CN" sz="2400" dirty="0"/>
              <a:t>• Real paths reduce accessible areas—high-accessibility zones drop to 1.85M m²</a:t>
            </a:r>
          </a:p>
          <a:p>
            <a:r>
              <a:rPr lang="en-US" altLang="zh-CN" sz="2400" b="1" dirty="0"/>
              <a:t>Comparison (Figure 3):</a:t>
            </a:r>
            <a:br>
              <a:rPr lang="en-US" altLang="zh-CN" sz="2400" dirty="0"/>
            </a:br>
            <a:r>
              <a:rPr lang="en-US" altLang="zh-CN" sz="2400" dirty="0"/>
              <a:t>• Network results are more conservative, reflecting real travel constraints</a:t>
            </a:r>
            <a:br>
              <a:rPr lang="en-US" altLang="zh-CN" sz="2400" dirty="0"/>
            </a:br>
            <a:r>
              <a:rPr lang="en-US" altLang="zh-CN" sz="2400" dirty="0"/>
              <a:t>• Largest discrepancy in medium- and high-accessibility categories</a:t>
            </a:r>
          </a:p>
        </p:txBody>
      </p:sp>
      <p:grpSp>
        <p:nvGrpSpPr>
          <p:cNvPr id="30" name="Group 29">
            <a:extLst>
              <a:ext uri="{FF2B5EF4-FFF2-40B4-BE49-F238E27FC236}">
                <a16:creationId xmlns:a16="http://schemas.microsoft.com/office/drawing/2014/main" id="{43D52FBE-DFBC-8D36-4FD2-DAEF09080FD6}"/>
              </a:ext>
            </a:extLst>
          </p:cNvPr>
          <p:cNvGrpSpPr/>
          <p:nvPr/>
        </p:nvGrpSpPr>
        <p:grpSpPr>
          <a:xfrm>
            <a:off x="213360" y="2742699"/>
            <a:ext cx="8595360" cy="8090052"/>
            <a:chOff x="335280" y="2601760"/>
            <a:chExt cx="8595360" cy="8090052"/>
          </a:xfrm>
        </p:grpSpPr>
        <p:sp>
          <p:nvSpPr>
            <p:cNvPr id="7" name="TextBox 6"/>
            <p:cNvSpPr txBox="1"/>
            <p:nvPr/>
          </p:nvSpPr>
          <p:spPr>
            <a:xfrm>
              <a:off x="646404" y="2808081"/>
              <a:ext cx="7918475" cy="7171194"/>
            </a:xfrm>
            <a:prstGeom prst="rect">
              <a:avLst/>
            </a:prstGeom>
            <a:noFill/>
          </p:spPr>
          <p:txBody>
            <a:bodyPr wrap="square">
              <a:spAutoFit/>
            </a:bodyPr>
            <a:lstStyle/>
            <a:p>
              <a:r>
                <a:rPr lang="en-US" altLang="zh-CN" sz="2800" b="1" dirty="0"/>
                <a:t>Introduction</a:t>
              </a:r>
            </a:p>
            <a:p>
              <a:endParaRPr lang="en-US" altLang="zh-CN" sz="2400" dirty="0"/>
            </a:p>
            <a:p>
              <a:r>
                <a:rPr lang="en-US" altLang="zh-CN" sz="2400" dirty="0"/>
                <a:t>Equitable access to essential public services—such as healthcare, education, and green spaces—is vital for urban well-being, especially for vulnerable populations like seniors and individuals with limited mobility. In Hamilton City, the spatial distribution of hospitals, schools, and parks is uneven, potentially leading to disparities in service accessibility across residential areas.</a:t>
              </a:r>
            </a:p>
            <a:p>
              <a:endParaRPr lang="en-US" altLang="zh-CN" sz="2400" dirty="0"/>
            </a:p>
            <a:p>
              <a:r>
                <a:rPr lang="en-US" altLang="zh-CN" sz="2400" dirty="0"/>
                <a:t>This project addresses the central question: </a:t>
              </a:r>
              <a:r>
                <a:rPr lang="en-US" altLang="zh-CN" sz="2400" b="1" dirty="0"/>
                <a:t>Which residential areas in Hamilton City are underserved by public facilities?</a:t>
              </a:r>
            </a:p>
            <a:p>
              <a:br>
                <a:rPr lang="en-US" altLang="zh-CN" sz="2400" dirty="0"/>
              </a:br>
              <a:r>
                <a:rPr lang="en-US" altLang="zh-CN" sz="2400" dirty="0"/>
                <a:t>To answer this, spatial analysis techniques—both Buffer and Network-based—are applied to assess accessibility patterns citywide. This project evaluates how well public facilities (schools, medical services, parks) serve residential areas in Hamilton City using Buffer and Network-based accessibility analysis.</a:t>
              </a:r>
            </a:p>
          </p:txBody>
        </p:sp>
        <p:sp>
          <p:nvSpPr>
            <p:cNvPr id="28" name="Rectangle 27">
              <a:extLst>
                <a:ext uri="{FF2B5EF4-FFF2-40B4-BE49-F238E27FC236}">
                  <a16:creationId xmlns:a16="http://schemas.microsoft.com/office/drawing/2014/main" id="{E92E03FD-CBDD-8412-84C7-4E05FF707D20}"/>
                </a:ext>
              </a:extLst>
            </p:cNvPr>
            <p:cNvSpPr/>
            <p:nvPr/>
          </p:nvSpPr>
          <p:spPr>
            <a:xfrm>
              <a:off x="335280" y="2601760"/>
              <a:ext cx="8595360" cy="8090052"/>
            </a:xfrm>
            <a:prstGeom prst="rect">
              <a:avLst/>
            </a:prstGeom>
            <a:noFill/>
            <a:ln w="28575">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grpSp>
        <p:nvGrpSpPr>
          <p:cNvPr id="31" name="Group 30">
            <a:extLst>
              <a:ext uri="{FF2B5EF4-FFF2-40B4-BE49-F238E27FC236}">
                <a16:creationId xmlns:a16="http://schemas.microsoft.com/office/drawing/2014/main" id="{C1306623-91B1-FA29-CAC4-E47F757E8BB3}"/>
              </a:ext>
            </a:extLst>
          </p:cNvPr>
          <p:cNvGrpSpPr/>
          <p:nvPr/>
        </p:nvGrpSpPr>
        <p:grpSpPr>
          <a:xfrm>
            <a:off x="213360" y="11404314"/>
            <a:ext cx="8595360" cy="8918580"/>
            <a:chOff x="335280" y="11563980"/>
            <a:chExt cx="8595360" cy="8918580"/>
          </a:xfrm>
        </p:grpSpPr>
        <p:sp>
          <p:nvSpPr>
            <p:cNvPr id="8" name="TextBox 7"/>
            <p:cNvSpPr txBox="1"/>
            <p:nvPr/>
          </p:nvSpPr>
          <p:spPr>
            <a:xfrm>
              <a:off x="607475" y="11735900"/>
              <a:ext cx="7957404" cy="8279190"/>
            </a:xfrm>
            <a:prstGeom prst="rect">
              <a:avLst/>
            </a:prstGeom>
            <a:noFill/>
          </p:spPr>
          <p:txBody>
            <a:bodyPr wrap="square">
              <a:spAutoFit/>
            </a:bodyPr>
            <a:lstStyle/>
            <a:p>
              <a:pPr>
                <a:defRPr sz="2800" b="1">
                  <a:solidFill>
                    <a:srgbClr val="000000"/>
                  </a:solidFill>
                </a:defRPr>
              </a:pPr>
              <a:r>
                <a:rPr lang="en-NZ" altLang="zh-CN" dirty="0"/>
                <a:t>Previous Research</a:t>
              </a:r>
            </a:p>
            <a:p>
              <a:endParaRPr lang="en-US" altLang="zh-CN" sz="2400" dirty="0"/>
            </a:p>
            <a:p>
              <a:r>
                <a:rPr lang="en-US" altLang="zh-CN" sz="2400" dirty="0"/>
                <a:t>Equitable access to services like healthcare, education, and green space enhances quality of life and reduces social inequality (Wood et al., 2025; Lotfi &amp; </a:t>
              </a:r>
              <a:r>
                <a:rPr lang="en-US" altLang="zh-CN" sz="2400" dirty="0" err="1"/>
                <a:t>Koohsari</a:t>
              </a:r>
              <a:r>
                <a:rPr lang="en-US" altLang="zh-CN" sz="2400" dirty="0"/>
                <a:t>, 2009; Nicoletti et al., 2022). GIS-based studies commonly apply two approaches to evaluate accessibility. </a:t>
              </a:r>
            </a:p>
            <a:p>
              <a:endParaRPr lang="en-US" altLang="zh-CN" sz="2400" dirty="0"/>
            </a:p>
            <a:p>
              <a:r>
                <a:rPr lang="en-US" altLang="zh-CN" sz="2400" dirty="0"/>
                <a:t>The first is </a:t>
              </a:r>
              <a:r>
                <a:rPr lang="en-US" altLang="zh-CN" sz="2400" b="1" dirty="0"/>
                <a:t>buffer-based analysis</a:t>
              </a:r>
              <a:r>
                <a:rPr lang="en-US" altLang="zh-CN" sz="2400" dirty="0"/>
                <a:t>, which uses fixed-distance zones to identify underserved areas. Though it lacks travel realism, it is practical for broad assessments and forms the basis for the Buffer + Union + Select method used here (</a:t>
              </a:r>
              <a:r>
                <a:rPr lang="en-US" altLang="zh-CN" sz="2400" dirty="0" err="1"/>
                <a:t>Yhee</a:t>
              </a:r>
              <a:r>
                <a:rPr lang="en-US" altLang="zh-CN" sz="2400" dirty="0"/>
                <a:t> et al., 2021). </a:t>
              </a:r>
            </a:p>
            <a:p>
              <a:endParaRPr lang="en-US" altLang="zh-CN" sz="2400" dirty="0"/>
            </a:p>
            <a:p>
              <a:r>
                <a:rPr lang="en-US" altLang="zh-CN" sz="2400" dirty="0"/>
                <a:t>The second is </a:t>
              </a:r>
              <a:r>
                <a:rPr lang="en-US" altLang="zh-CN" sz="2400" b="1" dirty="0"/>
                <a:t>network-based analysis</a:t>
              </a:r>
              <a:r>
                <a:rPr lang="en-US" altLang="zh-CN" sz="2400" dirty="0"/>
                <a:t>, which models actual travel paths and constraints. Studies such as Chen et al. (2022) show that this method better reflects real-world accessibility by accounting for road networks and barriers. </a:t>
              </a:r>
            </a:p>
            <a:p>
              <a:endParaRPr lang="en-US" altLang="zh-CN" sz="2400" dirty="0"/>
            </a:p>
            <a:p>
              <a:r>
                <a:rPr lang="en-US" altLang="zh-CN" sz="2400" dirty="0"/>
                <a:t>To balance efficiency and accuracy, this project combines both methods, providing a comparative and comprehensive understanding of public facility accessibility in Hamilton City.</a:t>
              </a:r>
            </a:p>
          </p:txBody>
        </p:sp>
        <p:sp>
          <p:nvSpPr>
            <p:cNvPr id="29" name="Rectangle 28">
              <a:extLst>
                <a:ext uri="{FF2B5EF4-FFF2-40B4-BE49-F238E27FC236}">
                  <a16:creationId xmlns:a16="http://schemas.microsoft.com/office/drawing/2014/main" id="{EA942C38-8632-F2D3-38F9-E1EC641CFEC1}"/>
                </a:ext>
              </a:extLst>
            </p:cNvPr>
            <p:cNvSpPr/>
            <p:nvPr/>
          </p:nvSpPr>
          <p:spPr>
            <a:xfrm>
              <a:off x="335280" y="11563980"/>
              <a:ext cx="8595360" cy="8918580"/>
            </a:xfrm>
            <a:prstGeom prst="rect">
              <a:avLst/>
            </a:prstGeom>
            <a:noFill/>
            <a:ln w="28575">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grpSp>
        <p:nvGrpSpPr>
          <p:cNvPr id="47" name="Group 46">
            <a:extLst>
              <a:ext uri="{FF2B5EF4-FFF2-40B4-BE49-F238E27FC236}">
                <a16:creationId xmlns:a16="http://schemas.microsoft.com/office/drawing/2014/main" id="{413D129C-920A-67D3-53E8-D4EF20AA1AE1}"/>
              </a:ext>
            </a:extLst>
          </p:cNvPr>
          <p:cNvGrpSpPr/>
          <p:nvPr/>
        </p:nvGrpSpPr>
        <p:grpSpPr>
          <a:xfrm>
            <a:off x="9080915" y="2766532"/>
            <a:ext cx="8595360" cy="12249508"/>
            <a:chOff x="9635145" y="2601759"/>
            <a:chExt cx="8595360" cy="12249508"/>
          </a:xfrm>
        </p:grpSpPr>
        <p:sp>
          <p:nvSpPr>
            <p:cNvPr id="17" name="TextBox 16">
              <a:extLst>
                <a:ext uri="{FF2B5EF4-FFF2-40B4-BE49-F238E27FC236}">
                  <a16:creationId xmlns:a16="http://schemas.microsoft.com/office/drawing/2014/main" id="{D450A903-815C-D1E8-9144-B3DA50F0952C}"/>
                </a:ext>
              </a:extLst>
            </p:cNvPr>
            <p:cNvSpPr txBox="1"/>
            <p:nvPr/>
          </p:nvSpPr>
          <p:spPr>
            <a:xfrm>
              <a:off x="9891145" y="2601760"/>
              <a:ext cx="8339360" cy="12249507"/>
            </a:xfrm>
            <a:prstGeom prst="rect">
              <a:avLst/>
            </a:prstGeom>
            <a:noFill/>
          </p:spPr>
          <p:txBody>
            <a:bodyPr wrap="square">
              <a:spAutoFit/>
            </a:bodyPr>
            <a:lstStyle/>
            <a:p>
              <a:r>
                <a:rPr lang="en-NZ" altLang="zh-CN" sz="2800" b="1" dirty="0"/>
                <a:t>Methodology</a:t>
              </a:r>
            </a:p>
            <a:p>
              <a:endParaRPr lang="en-US" altLang="zh-CN" sz="2400" b="1" dirty="0"/>
            </a:p>
            <a:p>
              <a:r>
                <a:rPr lang="en-US" altLang="zh-CN" sz="2400" dirty="0"/>
                <a:t>This project assessed accessibility to schools, hospitals, and parks using two spatial methods: Buffer and Network Analysis.</a:t>
              </a:r>
            </a:p>
            <a:p>
              <a:endParaRPr lang="en-US" altLang="zh-CN" sz="2400" dirty="0"/>
            </a:p>
            <a:p>
              <a:r>
                <a:rPr lang="en-US" altLang="zh-CN" sz="2400" b="1" dirty="0"/>
                <a:t>Step 1: Data Collection &amp; Preparation</a:t>
              </a:r>
              <a:endParaRPr lang="en-US" altLang="zh-CN" sz="2400" dirty="0"/>
            </a:p>
            <a:p>
              <a:r>
                <a:rPr lang="en-US" altLang="zh-CN" sz="2400" dirty="0"/>
                <a:t>Downloaded boundary and facility datasets (schools, reserves, residential zones)</a:t>
              </a:r>
            </a:p>
            <a:p>
              <a:r>
                <a:rPr lang="en-US" altLang="zh-CN" sz="2400" dirty="0"/>
                <a:t>Manually geocoded hospital data from </a:t>
              </a:r>
              <a:r>
                <a:rPr lang="en-US" altLang="zh-CN" sz="2400" b="1" dirty="0" err="1"/>
                <a:t>Healthpoint</a:t>
              </a:r>
              <a:endParaRPr lang="en-US" altLang="zh-CN" sz="2400" b="1" dirty="0"/>
            </a:p>
            <a:p>
              <a:r>
                <a:rPr lang="en-US" altLang="zh-CN" sz="2400" dirty="0"/>
                <a:t>Clipped all layers to Hamilton City boundary</a:t>
              </a:r>
            </a:p>
            <a:p>
              <a:r>
                <a:rPr lang="en-US" altLang="zh-CN" sz="2400" dirty="0"/>
                <a:t>Converted polygons (schools, reserves) to points for </a:t>
              </a:r>
              <a:r>
                <a:rPr lang="en-NZ" altLang="zh-CN" sz="2400" dirty="0"/>
                <a:t>consistency between methods</a:t>
              </a:r>
              <a:endParaRPr lang="en-US" altLang="zh-CN" sz="2400" dirty="0"/>
            </a:p>
            <a:p>
              <a:endParaRPr lang="en-US" altLang="zh-CN" sz="2400" dirty="0"/>
            </a:p>
            <a:p>
              <a:r>
                <a:rPr lang="en-US" altLang="zh-CN" sz="2400" b="1" dirty="0"/>
                <a:t>Step 2: Accessibility Analysis</a:t>
              </a:r>
              <a:br>
                <a:rPr lang="en-US" altLang="zh-CN" sz="2400" dirty="0"/>
              </a:br>
              <a:r>
                <a:rPr lang="en-US" altLang="zh-CN" sz="2400" b="1" dirty="0"/>
                <a:t>• Method 1: Buffer-Based Service Area</a:t>
              </a:r>
              <a:endParaRPr lang="en-US" altLang="zh-CN" sz="2400" dirty="0"/>
            </a:p>
            <a:p>
              <a:r>
                <a:rPr lang="en-US" altLang="zh-CN" sz="2400" dirty="0"/>
                <a:t>Generated 500m </a:t>
              </a:r>
              <a:r>
                <a:rPr lang="en-US" altLang="zh-CN" sz="2400" b="1" dirty="0"/>
                <a:t>Euclidean buffers</a:t>
              </a:r>
              <a:r>
                <a:rPr lang="en-US" altLang="zh-CN" sz="2400" dirty="0"/>
                <a:t> for each facility type</a:t>
              </a:r>
            </a:p>
            <a:p>
              <a:r>
                <a:rPr lang="en-US" altLang="zh-CN" sz="2400" dirty="0"/>
                <a:t>Merged buffers using </a:t>
              </a:r>
              <a:r>
                <a:rPr lang="en-US" altLang="zh-CN" sz="2400" b="1" dirty="0"/>
                <a:t>Union</a:t>
              </a:r>
              <a:r>
                <a:rPr lang="en-US" altLang="zh-CN" sz="2400" dirty="0"/>
                <a:t>, and used </a:t>
              </a:r>
              <a:r>
                <a:rPr lang="en-US" altLang="zh-CN" sz="2400" b="1" dirty="0"/>
                <a:t>Select by Attributes</a:t>
              </a:r>
              <a:r>
                <a:rPr lang="en-US" altLang="zh-CN" sz="2400" dirty="0"/>
                <a:t> to classify zones:</a:t>
              </a:r>
            </a:p>
            <a:p>
              <a:pPr lvl="1"/>
              <a:r>
                <a:rPr lang="en-US" altLang="zh-CN" sz="2400" b="1" dirty="0"/>
                <a:t>Low</a:t>
              </a:r>
              <a:r>
                <a:rPr lang="en-US" altLang="zh-CN" sz="2400" dirty="0"/>
                <a:t>: access to 1 facility</a:t>
              </a:r>
            </a:p>
            <a:p>
              <a:pPr lvl="1"/>
              <a:r>
                <a:rPr lang="en-US" altLang="zh-CN" sz="2400" b="1" dirty="0"/>
                <a:t>Moderate</a:t>
              </a:r>
              <a:r>
                <a:rPr lang="en-US" altLang="zh-CN" sz="2400" dirty="0"/>
                <a:t>: 2 facilities</a:t>
              </a:r>
            </a:p>
            <a:p>
              <a:pPr lvl="1"/>
              <a:r>
                <a:rPr lang="en-US" altLang="zh-CN" sz="2400" b="1" dirty="0"/>
                <a:t>High</a:t>
              </a:r>
              <a:r>
                <a:rPr lang="en-US" altLang="zh-CN" sz="2400" dirty="0"/>
                <a:t>: all 3 facilities</a:t>
              </a:r>
            </a:p>
            <a:p>
              <a:r>
                <a:rPr lang="en-US" altLang="zh-CN" sz="2400" b="1" dirty="0"/>
                <a:t>• Method 2: Network-Based Service Area</a:t>
              </a:r>
              <a:endParaRPr lang="en-US" altLang="zh-CN" sz="2400" dirty="0"/>
            </a:p>
            <a:p>
              <a:r>
                <a:rPr lang="en-US" altLang="zh-CN" sz="2400" dirty="0"/>
                <a:t>Used ArcGIS </a:t>
              </a:r>
              <a:r>
                <a:rPr lang="en-US" altLang="zh-CN" sz="2400" b="1" dirty="0"/>
                <a:t>Network Analyst</a:t>
              </a:r>
              <a:r>
                <a:rPr lang="en-US" altLang="zh-CN" sz="2400" dirty="0"/>
                <a:t> to create 500m </a:t>
              </a:r>
              <a:r>
                <a:rPr lang="en-US" altLang="zh-CN" sz="2400" b="1" dirty="0"/>
                <a:t>network-based service areas</a:t>
              </a:r>
              <a:endParaRPr lang="en-US" altLang="zh-CN" sz="2400" dirty="0"/>
            </a:p>
            <a:p>
              <a:r>
                <a:rPr lang="en-US" altLang="zh-CN" sz="2400" dirty="0"/>
                <a:t>Followed the </a:t>
              </a:r>
              <a:r>
                <a:rPr lang="en-US" altLang="zh-CN" sz="2400" b="1" dirty="0"/>
                <a:t>same post-processing steps</a:t>
              </a:r>
              <a:r>
                <a:rPr lang="en-US" altLang="zh-CN" sz="2400" dirty="0"/>
                <a:t> as Method 1:</a:t>
              </a:r>
            </a:p>
            <a:p>
              <a:r>
                <a:rPr lang="en-US" altLang="zh-CN" sz="2400" dirty="0"/>
                <a:t>Both methods use </a:t>
              </a:r>
              <a:r>
                <a:rPr lang="en-US" altLang="zh-CN" sz="2400" b="1" dirty="0"/>
                <a:t>Union + Select</a:t>
              </a:r>
              <a:r>
                <a:rPr lang="en-US" altLang="zh-CN" sz="2400" dirty="0"/>
                <a:t> to define accessibility categories; the only difference lies in how the service areas are generated (Euclidean vs. Network-based).</a:t>
              </a:r>
            </a:p>
            <a:p>
              <a:endParaRPr lang="en-US" altLang="zh-CN" sz="2400" dirty="0"/>
            </a:p>
            <a:p>
              <a:r>
                <a:rPr lang="en-US" altLang="zh-CN" sz="2400" b="1" dirty="0"/>
                <a:t>Step 3: Result Comparison</a:t>
              </a:r>
              <a:endParaRPr lang="en-US" altLang="zh-CN" sz="2400" dirty="0"/>
            </a:p>
            <a:p>
              <a:r>
                <a:rPr lang="en-US" altLang="zh-CN" sz="2400" dirty="0"/>
                <a:t>Compared both methods in terms of area coverage and spatial distribution of accessible residential zones</a:t>
              </a:r>
            </a:p>
            <a:p>
              <a:endParaRPr lang="en-US" altLang="zh-CN" dirty="0"/>
            </a:p>
          </p:txBody>
        </p:sp>
        <p:sp>
          <p:nvSpPr>
            <p:cNvPr id="36" name="Rectangle 35">
              <a:extLst>
                <a:ext uri="{FF2B5EF4-FFF2-40B4-BE49-F238E27FC236}">
                  <a16:creationId xmlns:a16="http://schemas.microsoft.com/office/drawing/2014/main" id="{62D1A618-C7A8-5672-2D6B-CC8B2008432A}"/>
                </a:ext>
              </a:extLst>
            </p:cNvPr>
            <p:cNvSpPr/>
            <p:nvPr/>
          </p:nvSpPr>
          <p:spPr>
            <a:xfrm>
              <a:off x="9635145" y="2601759"/>
              <a:ext cx="8595360" cy="12249507"/>
            </a:xfrm>
            <a:prstGeom prst="rect">
              <a:avLst/>
            </a:prstGeom>
            <a:noFill/>
            <a:ln w="28575">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grpSp>
        <p:nvGrpSpPr>
          <p:cNvPr id="50" name="Group 49">
            <a:extLst>
              <a:ext uri="{FF2B5EF4-FFF2-40B4-BE49-F238E27FC236}">
                <a16:creationId xmlns:a16="http://schemas.microsoft.com/office/drawing/2014/main" id="{809175B6-DC00-AF5A-1932-209B0E35DCB3}"/>
              </a:ext>
            </a:extLst>
          </p:cNvPr>
          <p:cNvGrpSpPr/>
          <p:nvPr/>
        </p:nvGrpSpPr>
        <p:grpSpPr>
          <a:xfrm>
            <a:off x="15101886" y="15724867"/>
            <a:ext cx="4702321" cy="4281980"/>
            <a:chOff x="15101886" y="15368485"/>
            <a:chExt cx="4702321" cy="4281980"/>
          </a:xfrm>
        </p:grpSpPr>
        <p:pic>
          <p:nvPicPr>
            <p:cNvPr id="26" name="Picture 25" descr="A screenshot of a graph&#10;&#10;AI-generated content may be incorrect.">
              <a:extLst>
                <a:ext uri="{FF2B5EF4-FFF2-40B4-BE49-F238E27FC236}">
                  <a16:creationId xmlns:a16="http://schemas.microsoft.com/office/drawing/2014/main" id="{D71A8437-4B96-E90C-0EAA-046D0C3A11DE}"/>
                </a:ext>
              </a:extLst>
            </p:cNvPr>
            <p:cNvPicPr>
              <a:picLocks noChangeAspect="1"/>
            </p:cNvPicPr>
            <p:nvPr/>
          </p:nvPicPr>
          <p:blipFill>
            <a:blip r:embed="rId4"/>
            <a:srcRect t="4985" b="5138"/>
            <a:stretch>
              <a:fillRect/>
            </a:stretch>
          </p:blipFill>
          <p:spPr>
            <a:xfrm>
              <a:off x="15101886" y="15690465"/>
              <a:ext cx="4702321" cy="3960000"/>
            </a:xfrm>
            <a:prstGeom prst="rect">
              <a:avLst/>
            </a:prstGeom>
          </p:spPr>
        </p:pic>
        <p:sp>
          <p:nvSpPr>
            <p:cNvPr id="37" name="TextBox 36">
              <a:extLst>
                <a:ext uri="{FF2B5EF4-FFF2-40B4-BE49-F238E27FC236}">
                  <a16:creationId xmlns:a16="http://schemas.microsoft.com/office/drawing/2014/main" id="{838A1694-7ED4-F6DA-8094-D0A157AC0027}"/>
                </a:ext>
              </a:extLst>
            </p:cNvPr>
            <p:cNvSpPr txBox="1"/>
            <p:nvPr/>
          </p:nvSpPr>
          <p:spPr>
            <a:xfrm>
              <a:off x="15307774" y="15368485"/>
              <a:ext cx="4435694" cy="369332"/>
            </a:xfrm>
            <a:prstGeom prst="rect">
              <a:avLst/>
            </a:prstGeom>
            <a:noFill/>
          </p:spPr>
          <p:txBody>
            <a:bodyPr wrap="square" rtlCol="0">
              <a:spAutoFit/>
            </a:bodyPr>
            <a:lstStyle/>
            <a:p>
              <a:r>
                <a:rPr lang="en-US" altLang="zh-CN" b="1" dirty="0"/>
                <a:t>Figure 1</a:t>
              </a:r>
              <a:r>
                <a:rPr lang="en-US" altLang="zh-CN" dirty="0"/>
                <a:t>. Accessibility Level (Buffer Method)</a:t>
              </a:r>
              <a:endParaRPr lang="zh-CN" altLang="en-US" dirty="0"/>
            </a:p>
          </p:txBody>
        </p:sp>
      </p:grpSp>
      <p:grpSp>
        <p:nvGrpSpPr>
          <p:cNvPr id="51" name="Group 50">
            <a:extLst>
              <a:ext uri="{FF2B5EF4-FFF2-40B4-BE49-F238E27FC236}">
                <a16:creationId xmlns:a16="http://schemas.microsoft.com/office/drawing/2014/main" id="{DC7F6826-8488-876B-5770-069C6BCA588B}"/>
              </a:ext>
            </a:extLst>
          </p:cNvPr>
          <p:cNvGrpSpPr/>
          <p:nvPr/>
        </p:nvGrpSpPr>
        <p:grpSpPr>
          <a:xfrm>
            <a:off x="20049970" y="15692383"/>
            <a:ext cx="4702321" cy="4314464"/>
            <a:chOff x="20049970" y="15336001"/>
            <a:chExt cx="4702321" cy="4314464"/>
          </a:xfrm>
        </p:grpSpPr>
        <p:pic>
          <p:nvPicPr>
            <p:cNvPr id="24" name="Picture 23" descr="A screenshot of a computer screen&#10;&#10;AI-generated content may be incorrect.">
              <a:extLst>
                <a:ext uri="{FF2B5EF4-FFF2-40B4-BE49-F238E27FC236}">
                  <a16:creationId xmlns:a16="http://schemas.microsoft.com/office/drawing/2014/main" id="{9636287A-47FD-DEF5-E202-CCC9B49D522A}"/>
                </a:ext>
              </a:extLst>
            </p:cNvPr>
            <p:cNvPicPr>
              <a:picLocks noChangeAspect="1"/>
            </p:cNvPicPr>
            <p:nvPr/>
          </p:nvPicPr>
          <p:blipFill>
            <a:blip r:embed="rId5"/>
            <a:srcRect t="4692" b="5432"/>
            <a:stretch>
              <a:fillRect/>
            </a:stretch>
          </p:blipFill>
          <p:spPr>
            <a:xfrm>
              <a:off x="20049970" y="15690465"/>
              <a:ext cx="4702321" cy="3960000"/>
            </a:xfrm>
            <a:prstGeom prst="rect">
              <a:avLst/>
            </a:prstGeom>
          </p:spPr>
        </p:pic>
        <p:sp>
          <p:nvSpPr>
            <p:cNvPr id="38" name="TextBox 37">
              <a:extLst>
                <a:ext uri="{FF2B5EF4-FFF2-40B4-BE49-F238E27FC236}">
                  <a16:creationId xmlns:a16="http://schemas.microsoft.com/office/drawing/2014/main" id="{ACFCB698-34D6-89A3-17B5-C465C418D748}"/>
                </a:ext>
              </a:extLst>
            </p:cNvPr>
            <p:cNvSpPr txBox="1"/>
            <p:nvPr/>
          </p:nvSpPr>
          <p:spPr>
            <a:xfrm>
              <a:off x="20146385" y="15336001"/>
              <a:ext cx="4435694" cy="369332"/>
            </a:xfrm>
            <a:prstGeom prst="rect">
              <a:avLst/>
            </a:prstGeom>
            <a:noFill/>
          </p:spPr>
          <p:txBody>
            <a:bodyPr wrap="square" rtlCol="0">
              <a:spAutoFit/>
            </a:bodyPr>
            <a:lstStyle/>
            <a:p>
              <a:r>
                <a:rPr lang="en-US" altLang="zh-CN" b="1" dirty="0"/>
                <a:t>Figure 2</a:t>
              </a:r>
              <a:r>
                <a:rPr lang="en-US" altLang="zh-CN" dirty="0"/>
                <a:t>. Accessibility Level (Network Method)</a:t>
              </a:r>
              <a:endParaRPr lang="zh-CN" altLang="en-US" dirty="0"/>
            </a:p>
          </p:txBody>
        </p:sp>
      </p:grpSp>
      <p:grpSp>
        <p:nvGrpSpPr>
          <p:cNvPr id="52" name="Group 51">
            <a:extLst>
              <a:ext uri="{FF2B5EF4-FFF2-40B4-BE49-F238E27FC236}">
                <a16:creationId xmlns:a16="http://schemas.microsoft.com/office/drawing/2014/main" id="{114A9EEE-4E92-BC1D-AC07-8E8410D9EA13}"/>
              </a:ext>
            </a:extLst>
          </p:cNvPr>
          <p:cNvGrpSpPr/>
          <p:nvPr/>
        </p:nvGrpSpPr>
        <p:grpSpPr>
          <a:xfrm>
            <a:off x="24998054" y="15692383"/>
            <a:ext cx="4773565" cy="4293430"/>
            <a:chOff x="24998054" y="15336001"/>
            <a:chExt cx="4773565" cy="4293430"/>
          </a:xfrm>
        </p:grpSpPr>
        <p:pic>
          <p:nvPicPr>
            <p:cNvPr id="20" name="Picture 19" descr="A screenshot of a computer screen&#10;&#10;AI-generated content may be incorrect.">
              <a:extLst>
                <a:ext uri="{FF2B5EF4-FFF2-40B4-BE49-F238E27FC236}">
                  <a16:creationId xmlns:a16="http://schemas.microsoft.com/office/drawing/2014/main" id="{4E7A525A-C5EB-4448-69FC-1BB669C8CC20}"/>
                </a:ext>
              </a:extLst>
            </p:cNvPr>
            <p:cNvPicPr>
              <a:picLocks noChangeAspect="1"/>
            </p:cNvPicPr>
            <p:nvPr/>
          </p:nvPicPr>
          <p:blipFill>
            <a:blip r:embed="rId6"/>
            <a:srcRect t="4281" b="5841"/>
            <a:stretch>
              <a:fillRect/>
            </a:stretch>
          </p:blipFill>
          <p:spPr>
            <a:xfrm>
              <a:off x="24998054" y="15669431"/>
              <a:ext cx="4702320" cy="3960000"/>
            </a:xfrm>
            <a:prstGeom prst="rect">
              <a:avLst/>
            </a:prstGeom>
          </p:spPr>
        </p:pic>
        <p:sp>
          <p:nvSpPr>
            <p:cNvPr id="39" name="TextBox 38">
              <a:extLst>
                <a:ext uri="{FF2B5EF4-FFF2-40B4-BE49-F238E27FC236}">
                  <a16:creationId xmlns:a16="http://schemas.microsoft.com/office/drawing/2014/main" id="{28BA48F8-6435-D73C-6ED7-F9A829AD48E8}"/>
                </a:ext>
              </a:extLst>
            </p:cNvPr>
            <p:cNvSpPr txBox="1"/>
            <p:nvPr/>
          </p:nvSpPr>
          <p:spPr>
            <a:xfrm>
              <a:off x="25335925" y="15336001"/>
              <a:ext cx="4435694" cy="369332"/>
            </a:xfrm>
            <a:prstGeom prst="rect">
              <a:avLst/>
            </a:prstGeom>
            <a:noFill/>
          </p:spPr>
          <p:txBody>
            <a:bodyPr wrap="square" rtlCol="0">
              <a:spAutoFit/>
            </a:bodyPr>
            <a:lstStyle/>
            <a:p>
              <a:r>
                <a:rPr lang="en-US" altLang="zh-CN" b="1" dirty="0"/>
                <a:t>Figure 3</a:t>
              </a:r>
              <a:r>
                <a:rPr lang="en-US" altLang="zh-CN" dirty="0"/>
                <a:t>. Accessibility Level (Comparison)</a:t>
              </a:r>
              <a:endParaRPr lang="zh-CN" altLang="en-US" dirty="0"/>
            </a:p>
          </p:txBody>
        </p:sp>
      </p:grpSp>
      <p:sp>
        <p:nvSpPr>
          <p:cNvPr id="49" name="Rectangle 48">
            <a:extLst>
              <a:ext uri="{FF2B5EF4-FFF2-40B4-BE49-F238E27FC236}">
                <a16:creationId xmlns:a16="http://schemas.microsoft.com/office/drawing/2014/main" id="{1678BB54-D0ED-378B-D18B-D08FD8DC0CD9}"/>
              </a:ext>
            </a:extLst>
          </p:cNvPr>
          <p:cNvSpPr/>
          <p:nvPr/>
        </p:nvSpPr>
        <p:spPr>
          <a:xfrm>
            <a:off x="9094815" y="15215953"/>
            <a:ext cx="20980938" cy="5169719"/>
          </a:xfrm>
          <a:prstGeom prst="rect">
            <a:avLst/>
          </a:prstGeom>
          <a:noFill/>
          <a:ln w="28575">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nvGrpSpPr>
          <p:cNvPr id="67" name="Group 66">
            <a:extLst>
              <a:ext uri="{FF2B5EF4-FFF2-40B4-BE49-F238E27FC236}">
                <a16:creationId xmlns:a16="http://schemas.microsoft.com/office/drawing/2014/main" id="{80203A29-AF4C-0F3B-39CB-94DD864598C2}"/>
              </a:ext>
            </a:extLst>
          </p:cNvPr>
          <p:cNvGrpSpPr/>
          <p:nvPr/>
        </p:nvGrpSpPr>
        <p:grpSpPr>
          <a:xfrm>
            <a:off x="17914725" y="2770982"/>
            <a:ext cx="12161028" cy="12245057"/>
            <a:chOff x="17914725" y="2344262"/>
            <a:chExt cx="12161028" cy="12245057"/>
          </a:xfrm>
        </p:grpSpPr>
        <p:sp>
          <p:nvSpPr>
            <p:cNvPr id="13" name="TextBox 12">
              <a:extLst>
                <a:ext uri="{FF2B5EF4-FFF2-40B4-BE49-F238E27FC236}">
                  <a16:creationId xmlns:a16="http://schemas.microsoft.com/office/drawing/2014/main" id="{12DB57D3-1C14-964E-550F-6BAED7949882}"/>
                </a:ext>
              </a:extLst>
            </p:cNvPr>
            <p:cNvSpPr txBox="1"/>
            <p:nvPr/>
          </p:nvSpPr>
          <p:spPr>
            <a:xfrm>
              <a:off x="18004420" y="2380307"/>
              <a:ext cx="9540000" cy="523220"/>
            </a:xfrm>
            <a:prstGeom prst="rect">
              <a:avLst/>
            </a:prstGeom>
            <a:noFill/>
          </p:spPr>
          <p:txBody>
            <a:bodyPr wrap="square">
              <a:spAutoFit/>
            </a:bodyPr>
            <a:lstStyle/>
            <a:p>
              <a:pPr>
                <a:defRPr sz="2000">
                  <a:solidFill>
                    <a:srgbClr val="000000"/>
                  </a:solidFill>
                </a:defRPr>
              </a:pPr>
              <a:r>
                <a:rPr lang="en-US" sz="2800" b="1" dirty="0"/>
                <a:t>Map Visualization</a:t>
              </a:r>
              <a:endParaRPr sz="2800" b="1" dirty="0"/>
            </a:p>
          </p:txBody>
        </p:sp>
        <p:grpSp>
          <p:nvGrpSpPr>
            <p:cNvPr id="56" name="Group 55">
              <a:extLst>
                <a:ext uri="{FF2B5EF4-FFF2-40B4-BE49-F238E27FC236}">
                  <a16:creationId xmlns:a16="http://schemas.microsoft.com/office/drawing/2014/main" id="{928DEA5D-99FB-5E7F-0BDC-13EBE226B10D}"/>
                </a:ext>
              </a:extLst>
            </p:cNvPr>
            <p:cNvGrpSpPr/>
            <p:nvPr/>
          </p:nvGrpSpPr>
          <p:grpSpPr>
            <a:xfrm>
              <a:off x="17948470" y="3022831"/>
              <a:ext cx="5921060" cy="4658554"/>
              <a:chOff x="17948470" y="3022831"/>
              <a:chExt cx="5921060" cy="4658554"/>
            </a:xfrm>
          </p:grpSpPr>
          <p:pic>
            <p:nvPicPr>
              <p:cNvPr id="46" name="Picture 45" descr="A map of a city&#10;&#10;AI-generated content may be incorrect.">
                <a:extLst>
                  <a:ext uri="{FF2B5EF4-FFF2-40B4-BE49-F238E27FC236}">
                    <a16:creationId xmlns:a16="http://schemas.microsoft.com/office/drawing/2014/main" id="{D7C95C68-4338-205F-2935-FCD5563C6E15}"/>
                  </a:ext>
                </a:extLst>
              </p:cNvPr>
              <p:cNvPicPr>
                <a:picLocks noChangeAspect="1"/>
              </p:cNvPicPr>
              <p:nvPr/>
            </p:nvPicPr>
            <p:blipFill>
              <a:blip r:embed="rId7"/>
              <a:srcRect l="8375" t="10276" r="19613" b="15403"/>
              <a:stretch>
                <a:fillRect/>
              </a:stretch>
            </p:blipFill>
            <p:spPr>
              <a:xfrm>
                <a:off x="17948470" y="3361385"/>
                <a:ext cx="5921060" cy="4320000"/>
              </a:xfrm>
              <a:prstGeom prst="rect">
                <a:avLst/>
              </a:prstGeom>
            </p:spPr>
          </p:pic>
          <p:sp>
            <p:nvSpPr>
              <p:cNvPr id="53" name="TextBox 52">
                <a:extLst>
                  <a:ext uri="{FF2B5EF4-FFF2-40B4-BE49-F238E27FC236}">
                    <a16:creationId xmlns:a16="http://schemas.microsoft.com/office/drawing/2014/main" id="{590A5A84-A4F9-7FD0-B0F4-1F8E169E8F14}"/>
                  </a:ext>
                </a:extLst>
              </p:cNvPr>
              <p:cNvSpPr txBox="1"/>
              <p:nvPr/>
            </p:nvSpPr>
            <p:spPr>
              <a:xfrm>
                <a:off x="18487794" y="3022831"/>
                <a:ext cx="4842412" cy="338554"/>
              </a:xfrm>
              <a:prstGeom prst="rect">
                <a:avLst/>
              </a:prstGeom>
              <a:noFill/>
            </p:spPr>
            <p:txBody>
              <a:bodyPr wrap="square" rtlCol="0">
                <a:spAutoFit/>
              </a:bodyPr>
              <a:lstStyle/>
              <a:p>
                <a:r>
                  <a:rPr lang="en-US" altLang="zh-CN" sz="1600" b="1" dirty="0"/>
                  <a:t>Map 1</a:t>
                </a:r>
                <a:r>
                  <a:rPr lang="en-US" altLang="zh-CN" sz="1600" dirty="0"/>
                  <a:t>. Classified Residential Zones (Buffer Method)</a:t>
                </a:r>
                <a:endParaRPr lang="zh-CN" altLang="en-US" sz="1600" dirty="0"/>
              </a:p>
            </p:txBody>
          </p:sp>
        </p:grpSp>
        <p:grpSp>
          <p:nvGrpSpPr>
            <p:cNvPr id="57" name="Group 56">
              <a:extLst>
                <a:ext uri="{FF2B5EF4-FFF2-40B4-BE49-F238E27FC236}">
                  <a16:creationId xmlns:a16="http://schemas.microsoft.com/office/drawing/2014/main" id="{556A7D5C-586E-5C82-0556-9976E1524C69}"/>
                </a:ext>
              </a:extLst>
            </p:cNvPr>
            <p:cNvGrpSpPr/>
            <p:nvPr/>
          </p:nvGrpSpPr>
          <p:grpSpPr>
            <a:xfrm>
              <a:off x="23976671" y="3069723"/>
              <a:ext cx="5921060" cy="4604416"/>
              <a:chOff x="17948470" y="7847585"/>
              <a:chExt cx="5921060" cy="4604416"/>
            </a:xfrm>
          </p:grpSpPr>
          <p:pic>
            <p:nvPicPr>
              <p:cNvPr id="44" name="Picture 43" descr="A map of a city&#10;&#10;AI-generated content may be incorrect.">
                <a:extLst>
                  <a:ext uri="{FF2B5EF4-FFF2-40B4-BE49-F238E27FC236}">
                    <a16:creationId xmlns:a16="http://schemas.microsoft.com/office/drawing/2014/main" id="{B76F3761-B983-CA89-A540-2E4B67439C52}"/>
                  </a:ext>
                </a:extLst>
              </p:cNvPr>
              <p:cNvPicPr>
                <a:picLocks noChangeAspect="1"/>
              </p:cNvPicPr>
              <p:nvPr/>
            </p:nvPicPr>
            <p:blipFill>
              <a:blip r:embed="rId8"/>
              <a:srcRect l="6717" t="12429" r="18796" b="9576"/>
              <a:stretch>
                <a:fillRect/>
              </a:stretch>
            </p:blipFill>
            <p:spPr>
              <a:xfrm>
                <a:off x="17948470" y="8132001"/>
                <a:ext cx="5921060" cy="4320000"/>
              </a:xfrm>
              <a:prstGeom prst="rect">
                <a:avLst/>
              </a:prstGeom>
            </p:spPr>
          </p:pic>
          <p:sp>
            <p:nvSpPr>
              <p:cNvPr id="55" name="TextBox 54">
                <a:extLst>
                  <a:ext uri="{FF2B5EF4-FFF2-40B4-BE49-F238E27FC236}">
                    <a16:creationId xmlns:a16="http://schemas.microsoft.com/office/drawing/2014/main" id="{0DCE0E3B-F55A-D4D5-6B26-6E879490E914}"/>
                  </a:ext>
                </a:extLst>
              </p:cNvPr>
              <p:cNvSpPr txBox="1"/>
              <p:nvPr/>
            </p:nvSpPr>
            <p:spPr>
              <a:xfrm>
                <a:off x="18487794" y="7847585"/>
                <a:ext cx="4842412" cy="338554"/>
              </a:xfrm>
              <a:prstGeom prst="rect">
                <a:avLst/>
              </a:prstGeom>
              <a:noFill/>
            </p:spPr>
            <p:txBody>
              <a:bodyPr wrap="square" rtlCol="0">
                <a:spAutoFit/>
              </a:bodyPr>
              <a:lstStyle/>
              <a:p>
                <a:r>
                  <a:rPr lang="en-US" altLang="zh-CN" sz="1600" b="1" dirty="0"/>
                  <a:t>Map 2</a:t>
                </a:r>
                <a:r>
                  <a:rPr lang="en-US" altLang="zh-CN" sz="1600" dirty="0"/>
                  <a:t>. Classified Residential Zones (Network Method)</a:t>
                </a:r>
                <a:endParaRPr lang="zh-CN" altLang="en-US" sz="1600" dirty="0"/>
              </a:p>
            </p:txBody>
          </p:sp>
        </p:grpSp>
        <p:sp>
          <p:nvSpPr>
            <p:cNvPr id="58" name="TextBox 57">
              <a:extLst>
                <a:ext uri="{FF2B5EF4-FFF2-40B4-BE49-F238E27FC236}">
                  <a16:creationId xmlns:a16="http://schemas.microsoft.com/office/drawing/2014/main" id="{01991DB5-3686-9CED-E4AD-ACB2FEEF8377}"/>
                </a:ext>
              </a:extLst>
            </p:cNvPr>
            <p:cNvSpPr txBox="1"/>
            <p:nvPr/>
          </p:nvSpPr>
          <p:spPr>
            <a:xfrm>
              <a:off x="17988510" y="7934100"/>
              <a:ext cx="11883959" cy="3108543"/>
            </a:xfrm>
            <a:prstGeom prst="rect">
              <a:avLst/>
            </a:prstGeom>
            <a:noFill/>
          </p:spPr>
          <p:txBody>
            <a:bodyPr wrap="square">
              <a:spAutoFit/>
            </a:bodyPr>
            <a:lstStyle/>
            <a:p>
              <a:pPr>
                <a:defRPr sz="2000">
                  <a:solidFill>
                    <a:srgbClr val="000000"/>
                  </a:solidFill>
                </a:defRPr>
              </a:pPr>
              <a:r>
                <a:rPr lang="en-US" sz="2800" b="1" dirty="0"/>
                <a:t>Limitations</a:t>
              </a:r>
            </a:p>
            <a:p>
              <a:pPr marL="342900" indent="-342900">
                <a:buFont typeface="Arial" panose="020B0604020202020204" pitchFamily="34" charset="0"/>
                <a:buChar char="•"/>
                <a:defRPr sz="2000">
                  <a:solidFill>
                    <a:srgbClr val="000000"/>
                  </a:solidFill>
                </a:defRPr>
              </a:pPr>
              <a:endParaRPr lang="en-US" sz="2400" b="1" dirty="0"/>
            </a:p>
            <a:p>
              <a:pPr marL="342900" indent="-342900">
                <a:buFont typeface="Arial" panose="020B0604020202020204" pitchFamily="34" charset="0"/>
                <a:buChar char="•"/>
                <a:defRPr sz="2000">
                  <a:solidFill>
                    <a:srgbClr val="000000"/>
                  </a:solidFill>
                </a:defRPr>
              </a:pPr>
              <a:r>
                <a:rPr lang="en-US" sz="2400" b="1" dirty="0"/>
                <a:t>No population data considered: </a:t>
              </a:r>
              <a:r>
                <a:rPr lang="en-US" sz="2400" dirty="0"/>
                <a:t>Accessibility is measured by distance only, without accounting for population distribution or service demand.</a:t>
              </a:r>
            </a:p>
            <a:p>
              <a:pPr marL="342900" indent="-342900">
                <a:buFont typeface="Arial" panose="020B0604020202020204" pitchFamily="34" charset="0"/>
                <a:buChar char="•"/>
                <a:defRPr sz="2000">
                  <a:solidFill>
                    <a:srgbClr val="000000"/>
                  </a:solidFill>
                </a:defRPr>
              </a:pPr>
              <a:r>
                <a:rPr lang="en-US" sz="2400" b="1" dirty="0"/>
                <a:t>No travel time analysis</a:t>
              </a:r>
              <a:r>
                <a:rPr lang="en-US" sz="2400" dirty="0"/>
                <a:t>: Network results are based on distance, not actual travel time or traffic conditions.</a:t>
              </a:r>
            </a:p>
            <a:p>
              <a:pPr marL="342900" indent="-342900">
                <a:buFont typeface="Arial" panose="020B0604020202020204" pitchFamily="34" charset="0"/>
                <a:buChar char="•"/>
                <a:defRPr sz="2000">
                  <a:solidFill>
                    <a:srgbClr val="000000"/>
                  </a:solidFill>
                </a:defRPr>
              </a:pPr>
              <a:r>
                <a:rPr lang="en-US" sz="2400" b="1" dirty="0"/>
                <a:t>General facility categories: </a:t>
              </a:r>
              <a:r>
                <a:rPr lang="en-US" sz="2400" dirty="0"/>
                <a:t>No differentiation among facility levels (e.g., primary vs. secondary schools).</a:t>
              </a:r>
              <a:endParaRPr sz="2400" dirty="0"/>
            </a:p>
          </p:txBody>
        </p:sp>
        <p:sp>
          <p:nvSpPr>
            <p:cNvPr id="61" name="Rectangle 60">
              <a:extLst>
                <a:ext uri="{FF2B5EF4-FFF2-40B4-BE49-F238E27FC236}">
                  <a16:creationId xmlns:a16="http://schemas.microsoft.com/office/drawing/2014/main" id="{6F6124AB-CF46-6C4C-CDDA-389993B4AD67}"/>
                </a:ext>
              </a:extLst>
            </p:cNvPr>
            <p:cNvSpPr/>
            <p:nvPr/>
          </p:nvSpPr>
          <p:spPr>
            <a:xfrm>
              <a:off x="17914725" y="2344262"/>
              <a:ext cx="12161028" cy="12245057"/>
            </a:xfrm>
            <a:prstGeom prst="rect">
              <a:avLst/>
            </a:prstGeom>
            <a:noFill/>
            <a:ln w="28575">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4" name="TextBox 63">
              <a:extLst>
                <a:ext uri="{FF2B5EF4-FFF2-40B4-BE49-F238E27FC236}">
                  <a16:creationId xmlns:a16="http://schemas.microsoft.com/office/drawing/2014/main" id="{2E067840-0B55-D5C6-4716-8EF571ACA6D5}"/>
                </a:ext>
              </a:extLst>
            </p:cNvPr>
            <p:cNvSpPr txBox="1"/>
            <p:nvPr/>
          </p:nvSpPr>
          <p:spPr>
            <a:xfrm>
              <a:off x="17988510" y="11411810"/>
              <a:ext cx="11883959" cy="2000548"/>
            </a:xfrm>
            <a:prstGeom prst="rect">
              <a:avLst/>
            </a:prstGeom>
            <a:noFill/>
          </p:spPr>
          <p:txBody>
            <a:bodyPr wrap="square">
              <a:spAutoFit/>
            </a:bodyPr>
            <a:lstStyle/>
            <a:p>
              <a:pPr>
                <a:defRPr sz="2000">
                  <a:solidFill>
                    <a:srgbClr val="000000"/>
                  </a:solidFill>
                </a:defRPr>
              </a:pPr>
              <a:r>
                <a:rPr lang="en-US" sz="2800" b="1" dirty="0"/>
                <a:t>Future Work</a:t>
              </a:r>
            </a:p>
            <a:p>
              <a:pPr>
                <a:defRPr sz="2000">
                  <a:solidFill>
                    <a:srgbClr val="000000"/>
                  </a:solidFill>
                </a:defRPr>
              </a:pPr>
              <a:endParaRPr lang="en-US" sz="2400" b="1" dirty="0"/>
            </a:p>
            <a:p>
              <a:pPr marL="342900" indent="-342900">
                <a:buFont typeface="Arial" panose="020B0604020202020204" pitchFamily="34" charset="0"/>
                <a:buChar char="•"/>
                <a:defRPr sz="2000">
                  <a:solidFill>
                    <a:srgbClr val="000000"/>
                  </a:solidFill>
                </a:defRPr>
              </a:pPr>
              <a:r>
                <a:rPr lang="en-US" sz="2400" dirty="0"/>
                <a:t>Integrate </a:t>
              </a:r>
              <a:r>
                <a:rPr lang="en-US" sz="2400" b="1" dirty="0"/>
                <a:t>population or demand models </a:t>
              </a:r>
              <a:r>
                <a:rPr lang="en-US" sz="2400" dirty="0"/>
                <a:t>to reflect service coverage more realistically.</a:t>
              </a:r>
            </a:p>
            <a:p>
              <a:pPr marL="342900" indent="-342900">
                <a:buFont typeface="Arial" panose="020B0604020202020204" pitchFamily="34" charset="0"/>
                <a:buChar char="•"/>
                <a:defRPr sz="2000">
                  <a:solidFill>
                    <a:srgbClr val="000000"/>
                  </a:solidFill>
                </a:defRPr>
              </a:pPr>
              <a:r>
                <a:rPr lang="en-US" sz="2400" dirty="0"/>
                <a:t>Apply </a:t>
              </a:r>
              <a:r>
                <a:rPr lang="en-US" sz="2400" b="1" dirty="0"/>
                <a:t>travel time or public transport-based </a:t>
              </a:r>
              <a:r>
                <a:rPr lang="en-US" sz="2400" dirty="0"/>
                <a:t>network analysis.</a:t>
              </a:r>
            </a:p>
            <a:p>
              <a:pPr marL="342900" indent="-342900">
                <a:buFont typeface="Arial" panose="020B0604020202020204" pitchFamily="34" charset="0"/>
                <a:buChar char="•"/>
                <a:defRPr sz="2000">
                  <a:solidFill>
                    <a:srgbClr val="000000"/>
                  </a:solidFill>
                </a:defRPr>
              </a:pPr>
              <a:r>
                <a:rPr lang="en-US" sz="2400" dirty="0"/>
                <a:t>Refine facility classification and include </a:t>
              </a:r>
              <a:r>
                <a:rPr lang="en-US" sz="2400" b="1" dirty="0"/>
                <a:t>more facility types</a:t>
              </a:r>
              <a:r>
                <a:rPr lang="en-US" sz="2400" dirty="0"/>
                <a:t>.</a:t>
              </a:r>
              <a:endParaRPr sz="2400" dirty="0"/>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174</TotalTime>
  <Words>726</Words>
  <Application>Microsoft Office PowerPoint</Application>
  <PresentationFormat>Custom</PresentationFormat>
  <Paragraphs>61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等线</vt:lpstr>
      <vt:lpstr>Arial</vt:lpstr>
      <vt:lpstr>Calibri</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凡 张</cp:lastModifiedBy>
  <cp:revision>25</cp:revision>
  <dcterms:created xsi:type="dcterms:W3CDTF">2013-01-27T09:14:16Z</dcterms:created>
  <dcterms:modified xsi:type="dcterms:W3CDTF">2025-06-13T07:13:07Z</dcterms:modified>
  <cp:category/>
</cp:coreProperties>
</file>