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0" d="100"/>
          <a:sy n="140" d="100"/>
        </p:scale>
        <p:origin x="402" y="-6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50C3-832A-4A8F-91B9-1157DD75C6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E9E1-1764-47CF-9B51-C171C93F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0F670-DCC0-4532-AFBF-F7D8BEC1545C}"/>
              </a:ext>
            </a:extLst>
          </p:cNvPr>
          <p:cNvSpPr txBox="1"/>
          <p:nvPr/>
        </p:nvSpPr>
        <p:spPr>
          <a:xfrm>
            <a:off x="-241699" y="1108262"/>
            <a:ext cx="73413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PET PARADISE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3AAF6-0BA5-4B36-9D32-1F1A8D45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5291137"/>
            <a:ext cx="5715000" cy="3114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02710-9C92-469E-80B2-CA9EF2011F5C}"/>
              </a:ext>
            </a:extLst>
          </p:cNvPr>
          <p:cNvSpPr txBox="1"/>
          <p:nvPr/>
        </p:nvSpPr>
        <p:spPr>
          <a:xfrm>
            <a:off x="3428999" y="9787920"/>
            <a:ext cx="2809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/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A.Thivyan</a:t>
            </a:r>
            <a:endParaRPr lang="en-US" sz="3200" b="1" dirty="0">
              <a:ln/>
              <a:solidFill>
                <a:schemeClr val="tx2">
                  <a:lumMod val="7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lang="en-US" sz="3200" b="1" dirty="0">
                <a:ln/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ASP/18/19/109</a:t>
            </a:r>
          </a:p>
          <a:p>
            <a:r>
              <a:rPr lang="en-US" sz="3200" b="1" dirty="0">
                <a:ln/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COM1302</a:t>
            </a:r>
          </a:p>
        </p:txBody>
      </p:sp>
    </p:spTree>
    <p:extLst>
      <p:ext uri="{BB962C8B-B14F-4D97-AF65-F5344CB8AC3E}">
        <p14:creationId xmlns:p14="http://schemas.microsoft.com/office/powerpoint/2010/main" val="25408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C9F55-8122-4570-8944-6067B9B57BE5}"/>
              </a:ext>
            </a:extLst>
          </p:cNvPr>
          <p:cNvSpPr txBox="1"/>
          <p:nvPr/>
        </p:nvSpPr>
        <p:spPr>
          <a:xfrm>
            <a:off x="352425" y="314325"/>
            <a:ext cx="6210300" cy="109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NEED OF DBMS</a:t>
            </a:r>
          </a:p>
          <a:p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In a pet shop, manual maintaining of spread data is much complicated and hard.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Customers want to access data simultaneously through different applications.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Therefore, we want to simplify these work loads by constructing an unique database.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And also, managers, suppliers and sales executives can make reports from the sales and stocks accurate details. 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REQUIREMENT GATHERING</a:t>
            </a: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When I dealing with our suppliers, customers and stock keepers, I felt that they needed a way to work efficiently.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So, I make some polls for feedbacks of each and everyone by some forms.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And arranged a board meeting with senior staffs and customers.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Observing their every day routine work pressures.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4F49E-276F-4F2F-8F67-4366550A312C}"/>
              </a:ext>
            </a:extLst>
          </p:cNvPr>
          <p:cNvCxnSpPr>
            <a:cxnSpLocks/>
          </p:cNvCxnSpPr>
          <p:nvPr/>
        </p:nvCxnSpPr>
        <p:spPr>
          <a:xfrm>
            <a:off x="85725" y="6096000"/>
            <a:ext cx="6686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D7C76-F8BC-4C05-8D75-4102A21BE8AB}"/>
              </a:ext>
            </a:extLst>
          </p:cNvPr>
          <p:cNvSpPr txBox="1"/>
          <p:nvPr/>
        </p:nvSpPr>
        <p:spPr>
          <a:xfrm>
            <a:off x="297180" y="704851"/>
            <a:ext cx="624078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CASE STUDY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In this paradise, there are many blocks such as ANIMALS, BIRDS, FISHES, FOODS, PLANTS, AQUATIC PLANTS, STOCKS and STORE.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Available items will be stored in STOCKS. Stock manager and suppliers will see the information and get conclusion about it.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Customers will give their information to system and do purchases.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Pets and accessories are bought from SUPPLIERS and some CUSTOMERS (There are several suppliers and for the shop). I store each supplier details under Company or Individual name, Supplier ID, Contact Number and Address.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There are huge amount of CUSTOMER base in this shop. These customers are register under Name, NIC, Customer ID and Date of purchase of Item or Service.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Customer ID will be provide when they make purchases.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/>
              <a:t>After completing payments, items will be provide for customers and Stock details will be update.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7DF3-F495-405C-A807-04DCAB1E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" y="7701533"/>
            <a:ext cx="6858000" cy="341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CBB23-9DEA-4A75-A65A-4A32E999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8" y="11085100"/>
            <a:ext cx="6835140" cy="1120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0A0A0-D95B-4CA2-8092-A2DB71230E2E}"/>
              </a:ext>
            </a:extLst>
          </p:cNvPr>
          <p:cNvSpPr txBox="1"/>
          <p:nvPr/>
        </p:nvSpPr>
        <p:spPr>
          <a:xfrm>
            <a:off x="2729552" y="7383602"/>
            <a:ext cx="19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ER- Diagram</a:t>
            </a:r>
          </a:p>
        </p:txBody>
      </p:sp>
    </p:spTree>
    <p:extLst>
      <p:ext uri="{BB962C8B-B14F-4D97-AF65-F5344CB8AC3E}">
        <p14:creationId xmlns:p14="http://schemas.microsoft.com/office/powerpoint/2010/main" val="146974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CA402C-2A5B-4E20-910F-4739A6160F58}"/>
              </a:ext>
            </a:extLst>
          </p:cNvPr>
          <p:cNvSpPr txBox="1"/>
          <p:nvPr/>
        </p:nvSpPr>
        <p:spPr>
          <a:xfrm>
            <a:off x="313747" y="612826"/>
            <a:ext cx="770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Blocks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BDF4B-5359-4E06-8650-B4F4F6AFD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72352"/>
              </p:ext>
            </p:extLst>
          </p:nvPr>
        </p:nvGraphicFramePr>
        <p:xfrm>
          <a:off x="328892" y="935705"/>
          <a:ext cx="3206035" cy="2526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4990">
                  <a:extLst>
                    <a:ext uri="{9D8B030D-6E8A-4147-A177-3AD203B41FA5}">
                      <a16:colId xmlns:a16="http://schemas.microsoft.com/office/drawing/2014/main" val="3867907312"/>
                    </a:ext>
                  </a:extLst>
                </a:gridCol>
                <a:gridCol w="622808">
                  <a:extLst>
                    <a:ext uri="{9D8B030D-6E8A-4147-A177-3AD203B41FA5}">
                      <a16:colId xmlns:a16="http://schemas.microsoft.com/office/drawing/2014/main" val="2203041732"/>
                    </a:ext>
                  </a:extLst>
                </a:gridCol>
                <a:gridCol w="600826">
                  <a:extLst>
                    <a:ext uri="{9D8B030D-6E8A-4147-A177-3AD203B41FA5}">
                      <a16:colId xmlns:a16="http://schemas.microsoft.com/office/drawing/2014/main" val="2359534986"/>
                    </a:ext>
                  </a:extLst>
                </a:gridCol>
                <a:gridCol w="556863">
                  <a:extLst>
                    <a:ext uri="{9D8B030D-6E8A-4147-A177-3AD203B41FA5}">
                      <a16:colId xmlns:a16="http://schemas.microsoft.com/office/drawing/2014/main" val="4090358466"/>
                    </a:ext>
                  </a:extLst>
                </a:gridCol>
                <a:gridCol w="930548">
                  <a:extLst>
                    <a:ext uri="{9D8B030D-6E8A-4147-A177-3AD203B41FA5}">
                      <a16:colId xmlns:a16="http://schemas.microsoft.com/office/drawing/2014/main" val="2394003391"/>
                    </a:ext>
                  </a:extLst>
                </a:gridCol>
              </a:tblGrid>
              <a:tr h="252632">
                <a:tc>
                  <a:txBody>
                    <a:bodyPr/>
                    <a:lstStyle/>
                    <a:p>
                      <a:r>
                        <a:rPr lang="en-US" sz="1000" b="1" u="sng" dirty="0" err="1"/>
                        <a:t>BL_no</a:t>
                      </a:r>
                      <a:endParaRPr lang="en-US" sz="1000" b="1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u="none" dirty="0" err="1"/>
                        <a:t>BL_name</a:t>
                      </a:r>
                      <a:endParaRPr lang="en-US" sz="1000" b="0" u="none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Location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Facilities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Available_items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006534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903766-B4DE-4742-925E-5EBFB3B30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16591"/>
              </p:ext>
            </p:extLst>
          </p:nvPr>
        </p:nvGraphicFramePr>
        <p:xfrm>
          <a:off x="332194" y="1552330"/>
          <a:ext cx="4156144" cy="2305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946">
                  <a:extLst>
                    <a:ext uri="{9D8B030D-6E8A-4147-A177-3AD203B41FA5}">
                      <a16:colId xmlns:a16="http://schemas.microsoft.com/office/drawing/2014/main" val="12240512"/>
                    </a:ext>
                  </a:extLst>
                </a:gridCol>
                <a:gridCol w="877269">
                  <a:extLst>
                    <a:ext uri="{9D8B030D-6E8A-4147-A177-3AD203B41FA5}">
                      <a16:colId xmlns:a16="http://schemas.microsoft.com/office/drawing/2014/main" val="3982120213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1486817734"/>
                    </a:ext>
                  </a:extLst>
                </a:gridCol>
                <a:gridCol w="438634">
                  <a:extLst>
                    <a:ext uri="{9D8B030D-6E8A-4147-A177-3AD203B41FA5}">
                      <a16:colId xmlns:a16="http://schemas.microsoft.com/office/drawing/2014/main" val="3212598691"/>
                    </a:ext>
                  </a:extLst>
                </a:gridCol>
                <a:gridCol w="431323">
                  <a:extLst>
                    <a:ext uri="{9D8B030D-6E8A-4147-A177-3AD203B41FA5}">
                      <a16:colId xmlns:a16="http://schemas.microsoft.com/office/drawing/2014/main" val="3681197682"/>
                    </a:ext>
                  </a:extLst>
                </a:gridCol>
                <a:gridCol w="387033">
                  <a:extLst>
                    <a:ext uri="{9D8B030D-6E8A-4147-A177-3AD203B41FA5}">
                      <a16:colId xmlns:a16="http://schemas.microsoft.com/office/drawing/2014/main" val="3893480586"/>
                    </a:ext>
                  </a:extLst>
                </a:gridCol>
                <a:gridCol w="822319">
                  <a:extLst>
                    <a:ext uri="{9D8B030D-6E8A-4147-A177-3AD203B41FA5}">
                      <a16:colId xmlns:a16="http://schemas.microsoft.com/office/drawing/2014/main" val="622613630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r>
                        <a:rPr lang="en-US" sz="1000" b="1" u="sng" dirty="0" err="1"/>
                        <a:t>Animal_ID</a:t>
                      </a:r>
                      <a:endParaRPr lang="en-US" sz="1000" b="1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Animal_name</a:t>
                      </a:r>
                      <a:endParaRPr lang="en-US" sz="10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Species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Origin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Sex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Price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More_Details</a:t>
                      </a:r>
                      <a:endParaRPr lang="en-US" sz="10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979764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CFCFCD-EBC3-4614-A62D-7A7FF7602619}"/>
              </a:ext>
            </a:extLst>
          </p:cNvPr>
          <p:cNvSpPr txBox="1"/>
          <p:nvPr/>
        </p:nvSpPr>
        <p:spPr>
          <a:xfrm>
            <a:off x="293864" y="1223474"/>
            <a:ext cx="6078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Animals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55890-508C-4EEA-BB2C-6CF6D2C90942}"/>
              </a:ext>
            </a:extLst>
          </p:cNvPr>
          <p:cNvSpPr txBox="1"/>
          <p:nvPr/>
        </p:nvSpPr>
        <p:spPr>
          <a:xfrm>
            <a:off x="2505683" y="148526"/>
            <a:ext cx="19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Relational Schema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D08FA-F30B-457D-B0A9-106EDCE5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71089"/>
              </p:ext>
            </p:extLst>
          </p:nvPr>
        </p:nvGraphicFramePr>
        <p:xfrm>
          <a:off x="329869" y="2273035"/>
          <a:ext cx="4691128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8276">
                  <a:extLst>
                    <a:ext uri="{9D8B030D-6E8A-4147-A177-3AD203B41FA5}">
                      <a16:colId xmlns:a16="http://schemas.microsoft.com/office/drawing/2014/main" val="369645609"/>
                    </a:ext>
                  </a:extLst>
                </a:gridCol>
                <a:gridCol w="895419">
                  <a:extLst>
                    <a:ext uri="{9D8B030D-6E8A-4147-A177-3AD203B41FA5}">
                      <a16:colId xmlns:a16="http://schemas.microsoft.com/office/drawing/2014/main" val="845877015"/>
                    </a:ext>
                  </a:extLst>
                </a:gridCol>
                <a:gridCol w="476633">
                  <a:extLst>
                    <a:ext uri="{9D8B030D-6E8A-4147-A177-3AD203B41FA5}">
                      <a16:colId xmlns:a16="http://schemas.microsoft.com/office/drawing/2014/main" val="61555056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59297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14497015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2651882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485185216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Bird_ID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Bird_name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More_Details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653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0D0B81-9A9C-4C36-A85E-65915B876D15}"/>
              </a:ext>
            </a:extLst>
          </p:cNvPr>
          <p:cNvSpPr txBox="1"/>
          <p:nvPr/>
        </p:nvSpPr>
        <p:spPr>
          <a:xfrm>
            <a:off x="328892" y="1907372"/>
            <a:ext cx="4507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Birds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7D6DF-16BE-42E0-80DE-5E12E4213AC1}"/>
              </a:ext>
            </a:extLst>
          </p:cNvPr>
          <p:cNvSpPr txBox="1"/>
          <p:nvPr/>
        </p:nvSpPr>
        <p:spPr>
          <a:xfrm>
            <a:off x="293864" y="2696998"/>
            <a:ext cx="5100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Fishes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98E7A8F-7ECA-41D1-8799-9C5192D9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39903"/>
              </p:ext>
            </p:extLst>
          </p:nvPr>
        </p:nvGraphicFramePr>
        <p:xfrm>
          <a:off x="332193" y="3053915"/>
          <a:ext cx="3782607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8730">
                  <a:extLst>
                    <a:ext uri="{9D8B030D-6E8A-4147-A177-3AD203B41FA5}">
                      <a16:colId xmlns:a16="http://schemas.microsoft.com/office/drawing/2014/main" val="321945352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508789851"/>
                    </a:ext>
                  </a:extLst>
                </a:gridCol>
                <a:gridCol w="414601">
                  <a:extLst>
                    <a:ext uri="{9D8B030D-6E8A-4147-A177-3AD203B41FA5}">
                      <a16:colId xmlns:a16="http://schemas.microsoft.com/office/drawing/2014/main" val="307427023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705494610"/>
                    </a:ext>
                  </a:extLst>
                </a:gridCol>
                <a:gridCol w="433921">
                  <a:extLst>
                    <a:ext uri="{9D8B030D-6E8A-4147-A177-3AD203B41FA5}">
                      <a16:colId xmlns:a16="http://schemas.microsoft.com/office/drawing/2014/main" val="3797018313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754588604"/>
                    </a:ext>
                  </a:extLst>
                </a:gridCol>
                <a:gridCol w="472757">
                  <a:extLst>
                    <a:ext uri="{9D8B030D-6E8A-4147-A177-3AD203B41FA5}">
                      <a16:colId xmlns:a16="http://schemas.microsoft.com/office/drawing/2014/main" val="2844733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Fish_ID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Fish_name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637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581714-6797-43B1-9024-36D56191622B}"/>
              </a:ext>
            </a:extLst>
          </p:cNvPr>
          <p:cNvSpPr txBox="1"/>
          <p:nvPr/>
        </p:nvSpPr>
        <p:spPr>
          <a:xfrm>
            <a:off x="295325" y="3458315"/>
            <a:ext cx="5084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Plants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C709D0-146A-473E-B71D-DC6C592B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53354"/>
              </p:ext>
            </p:extLst>
          </p:nvPr>
        </p:nvGraphicFramePr>
        <p:xfrm>
          <a:off x="324654" y="3711343"/>
          <a:ext cx="3510029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0177">
                  <a:extLst>
                    <a:ext uri="{9D8B030D-6E8A-4147-A177-3AD203B41FA5}">
                      <a16:colId xmlns:a16="http://schemas.microsoft.com/office/drawing/2014/main" val="630196891"/>
                    </a:ext>
                  </a:extLst>
                </a:gridCol>
                <a:gridCol w="669833">
                  <a:extLst>
                    <a:ext uri="{9D8B030D-6E8A-4147-A177-3AD203B41FA5}">
                      <a16:colId xmlns:a16="http://schemas.microsoft.com/office/drawing/2014/main" val="441912878"/>
                    </a:ext>
                  </a:extLst>
                </a:gridCol>
                <a:gridCol w="504743">
                  <a:extLst>
                    <a:ext uri="{9D8B030D-6E8A-4147-A177-3AD203B41FA5}">
                      <a16:colId xmlns:a16="http://schemas.microsoft.com/office/drawing/2014/main" val="335285264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483040910"/>
                    </a:ext>
                  </a:extLst>
                </a:gridCol>
                <a:gridCol w="559759">
                  <a:extLst>
                    <a:ext uri="{9D8B030D-6E8A-4147-A177-3AD203B41FA5}">
                      <a16:colId xmlns:a16="http://schemas.microsoft.com/office/drawing/2014/main" val="138057914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3428384667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Care_tips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026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B44FCAE-26D5-431A-925C-61ED2F11980C}"/>
              </a:ext>
            </a:extLst>
          </p:cNvPr>
          <p:cNvSpPr txBox="1"/>
          <p:nvPr/>
        </p:nvSpPr>
        <p:spPr>
          <a:xfrm>
            <a:off x="257629" y="4058493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rgbClr val="FF0000"/>
                </a:solidFill>
              </a:rPr>
              <a:t>Aquatic_plants</a:t>
            </a:r>
            <a:endParaRPr lang="en-US" sz="1013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B0E87C-0FC5-4C7F-BBCB-DB7B60D8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56321"/>
              </p:ext>
            </p:extLst>
          </p:nvPr>
        </p:nvGraphicFramePr>
        <p:xfrm>
          <a:off x="332194" y="4352666"/>
          <a:ext cx="3510030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2529">
                  <a:extLst>
                    <a:ext uri="{9D8B030D-6E8A-4147-A177-3AD203B41FA5}">
                      <a16:colId xmlns:a16="http://schemas.microsoft.com/office/drawing/2014/main" val="324545071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7735174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02971558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030129"/>
                    </a:ext>
                  </a:extLst>
                </a:gridCol>
                <a:gridCol w="574202">
                  <a:extLst>
                    <a:ext uri="{9D8B030D-6E8A-4147-A177-3AD203B41FA5}">
                      <a16:colId xmlns:a16="http://schemas.microsoft.com/office/drawing/2014/main" val="2764188833"/>
                    </a:ext>
                  </a:extLst>
                </a:gridCol>
                <a:gridCol w="578324">
                  <a:extLst>
                    <a:ext uri="{9D8B030D-6E8A-4147-A177-3AD203B41FA5}">
                      <a16:colId xmlns:a16="http://schemas.microsoft.com/office/drawing/2014/main" val="543067737"/>
                    </a:ext>
                  </a:extLst>
                </a:gridCol>
              </a:tblGrid>
              <a:tr h="232128">
                <a:tc>
                  <a:txBody>
                    <a:bodyPr/>
                    <a:lstStyle/>
                    <a:p>
                      <a:r>
                        <a:rPr lang="en-US" sz="10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085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C337C5C-3913-4D37-90C7-FE0796434CF0}"/>
              </a:ext>
            </a:extLst>
          </p:cNvPr>
          <p:cNvSpPr txBox="1"/>
          <p:nvPr/>
        </p:nvSpPr>
        <p:spPr>
          <a:xfrm>
            <a:off x="277595" y="4703728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Foods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936FBD9-9E3C-4407-8650-A04EF743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86316"/>
              </p:ext>
            </p:extLst>
          </p:nvPr>
        </p:nvGraphicFramePr>
        <p:xfrm>
          <a:off x="332194" y="4942412"/>
          <a:ext cx="5358092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2267">
                  <a:extLst>
                    <a:ext uri="{9D8B030D-6E8A-4147-A177-3AD203B41FA5}">
                      <a16:colId xmlns:a16="http://schemas.microsoft.com/office/drawing/2014/main" val="180968495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0930737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38823965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71992302"/>
                    </a:ext>
                  </a:extLst>
                </a:gridCol>
                <a:gridCol w="657716">
                  <a:extLst>
                    <a:ext uri="{9D8B030D-6E8A-4147-A177-3AD203B41FA5}">
                      <a16:colId xmlns:a16="http://schemas.microsoft.com/office/drawing/2014/main" val="4194839759"/>
                    </a:ext>
                  </a:extLst>
                </a:gridCol>
                <a:gridCol w="434172">
                  <a:extLst>
                    <a:ext uri="{9D8B030D-6E8A-4147-A177-3AD203B41FA5}">
                      <a16:colId xmlns:a16="http://schemas.microsoft.com/office/drawing/2014/main" val="4194402487"/>
                    </a:ext>
                  </a:extLst>
                </a:gridCol>
                <a:gridCol w="539785">
                  <a:extLst>
                    <a:ext uri="{9D8B030D-6E8A-4147-A177-3AD203B41FA5}">
                      <a16:colId xmlns:a16="http://schemas.microsoft.com/office/drawing/2014/main" val="2303367792"/>
                    </a:ext>
                  </a:extLst>
                </a:gridCol>
                <a:gridCol w="1035327">
                  <a:extLst>
                    <a:ext uri="{9D8B030D-6E8A-4147-A177-3AD203B41FA5}">
                      <a16:colId xmlns:a16="http://schemas.microsoft.com/office/drawing/2014/main" val="2790662639"/>
                    </a:ext>
                  </a:extLst>
                </a:gridCol>
              </a:tblGrid>
              <a:tr h="116991">
                <a:tc>
                  <a:txBody>
                    <a:bodyPr/>
                    <a:lstStyle/>
                    <a:p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More_Details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453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5271313-689D-4EE9-8288-264695FA1DA6}"/>
              </a:ext>
            </a:extLst>
          </p:cNvPr>
          <p:cNvSpPr txBox="1"/>
          <p:nvPr/>
        </p:nvSpPr>
        <p:spPr>
          <a:xfrm>
            <a:off x="240443" y="6223974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Store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B9C3D89-96DA-4DBC-91CB-6609FF79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68"/>
              </p:ext>
            </p:extLst>
          </p:nvPr>
        </p:nvGraphicFramePr>
        <p:xfrm>
          <a:off x="309494" y="6505649"/>
          <a:ext cx="3338579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4429">
                  <a:extLst>
                    <a:ext uri="{9D8B030D-6E8A-4147-A177-3AD203B41FA5}">
                      <a16:colId xmlns:a16="http://schemas.microsoft.com/office/drawing/2014/main" val="17277499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708135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918946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47221816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45112885"/>
                    </a:ext>
                  </a:extLst>
                </a:gridCol>
              </a:tblGrid>
              <a:tr h="210624">
                <a:tc>
                  <a:txBody>
                    <a:bodyPr/>
                    <a:lstStyle/>
                    <a:p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Man_country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986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A17B61C-D13A-4ECA-B24C-670531C4D28D}"/>
              </a:ext>
            </a:extLst>
          </p:cNvPr>
          <p:cNvSpPr txBox="1"/>
          <p:nvPr/>
        </p:nvSpPr>
        <p:spPr>
          <a:xfrm>
            <a:off x="235604" y="6787421"/>
            <a:ext cx="8302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Customers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4FA9EF7-6C6A-4BC5-980C-040084E0B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72541"/>
              </p:ext>
            </p:extLst>
          </p:nvPr>
        </p:nvGraphicFramePr>
        <p:xfrm>
          <a:off x="309496" y="7137320"/>
          <a:ext cx="4100579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5797">
                  <a:extLst>
                    <a:ext uri="{9D8B030D-6E8A-4147-A177-3AD203B41FA5}">
                      <a16:colId xmlns:a16="http://schemas.microsoft.com/office/drawing/2014/main" val="1026912697"/>
                    </a:ext>
                  </a:extLst>
                </a:gridCol>
                <a:gridCol w="790632">
                  <a:extLst>
                    <a:ext uri="{9D8B030D-6E8A-4147-A177-3AD203B41FA5}">
                      <a16:colId xmlns:a16="http://schemas.microsoft.com/office/drawing/2014/main" val="22949078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99217524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95363979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6985018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0947861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4129793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NIC_no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56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1B5064-75F5-4002-8EF1-180E0D9616BB}"/>
              </a:ext>
            </a:extLst>
          </p:cNvPr>
          <p:cNvSpPr txBox="1"/>
          <p:nvPr/>
        </p:nvSpPr>
        <p:spPr>
          <a:xfrm>
            <a:off x="218123" y="7545064"/>
            <a:ext cx="63350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Workers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2D4CF8-2551-44B8-BF2C-71F1FFE9D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69963"/>
              </p:ext>
            </p:extLst>
          </p:nvPr>
        </p:nvGraphicFramePr>
        <p:xfrm>
          <a:off x="280039" y="7915191"/>
          <a:ext cx="4396734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0398">
                  <a:extLst>
                    <a:ext uri="{9D8B030D-6E8A-4147-A177-3AD203B41FA5}">
                      <a16:colId xmlns:a16="http://schemas.microsoft.com/office/drawing/2014/main" val="261056615"/>
                    </a:ext>
                  </a:extLst>
                </a:gridCol>
                <a:gridCol w="510067">
                  <a:extLst>
                    <a:ext uri="{9D8B030D-6E8A-4147-A177-3AD203B41FA5}">
                      <a16:colId xmlns:a16="http://schemas.microsoft.com/office/drawing/2014/main" val="1887756834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297418363"/>
                    </a:ext>
                  </a:extLst>
                </a:gridCol>
                <a:gridCol w="620202">
                  <a:extLst>
                    <a:ext uri="{9D8B030D-6E8A-4147-A177-3AD203B41FA5}">
                      <a16:colId xmlns:a16="http://schemas.microsoft.com/office/drawing/2014/main" val="2861232662"/>
                    </a:ext>
                  </a:extLst>
                </a:gridCol>
                <a:gridCol w="495147">
                  <a:extLst>
                    <a:ext uri="{9D8B030D-6E8A-4147-A177-3AD203B41FA5}">
                      <a16:colId xmlns:a16="http://schemas.microsoft.com/office/drawing/2014/main" val="408352662"/>
                    </a:ext>
                  </a:extLst>
                </a:gridCol>
                <a:gridCol w="520151">
                  <a:extLst>
                    <a:ext uri="{9D8B030D-6E8A-4147-A177-3AD203B41FA5}">
                      <a16:colId xmlns:a16="http://schemas.microsoft.com/office/drawing/2014/main" val="1271723738"/>
                    </a:ext>
                  </a:extLst>
                </a:gridCol>
                <a:gridCol w="822859">
                  <a:extLst>
                    <a:ext uri="{9D8B030D-6E8A-4147-A177-3AD203B41FA5}">
                      <a16:colId xmlns:a16="http://schemas.microsoft.com/office/drawing/2014/main" val="1909700136"/>
                    </a:ext>
                  </a:extLst>
                </a:gridCol>
              </a:tblGrid>
              <a:tr h="20292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Worker_ID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TP_no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Joined_date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387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9574C1-5DFF-4AA0-B7CD-D2A792EF3A36}"/>
              </a:ext>
            </a:extLst>
          </p:cNvPr>
          <p:cNvSpPr txBox="1"/>
          <p:nvPr/>
        </p:nvSpPr>
        <p:spPr>
          <a:xfrm>
            <a:off x="235604" y="8458591"/>
            <a:ext cx="73690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Supplies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E4023EB-DB12-4769-B4D9-30A5E518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47810"/>
              </p:ext>
            </p:extLst>
          </p:nvPr>
        </p:nvGraphicFramePr>
        <p:xfrm>
          <a:off x="259914" y="8785498"/>
          <a:ext cx="5597961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8761">
                  <a:extLst>
                    <a:ext uri="{9D8B030D-6E8A-4147-A177-3AD203B41FA5}">
                      <a16:colId xmlns:a16="http://schemas.microsoft.com/office/drawing/2014/main" val="310327509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709388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480625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83741349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521876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371219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2315519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8796971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Supply_Item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Unit_price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4103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9AAA415-F078-479C-BCA5-7776B873637E}"/>
              </a:ext>
            </a:extLst>
          </p:cNvPr>
          <p:cNvSpPr txBox="1"/>
          <p:nvPr/>
        </p:nvSpPr>
        <p:spPr>
          <a:xfrm>
            <a:off x="201765" y="9262149"/>
            <a:ext cx="5584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Orders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C15C90D-13A2-4EB9-993B-1653A5EB7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89017"/>
              </p:ext>
            </p:extLst>
          </p:nvPr>
        </p:nvGraphicFramePr>
        <p:xfrm>
          <a:off x="259917" y="9642221"/>
          <a:ext cx="5202629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6288">
                  <a:extLst>
                    <a:ext uri="{9D8B030D-6E8A-4147-A177-3AD203B41FA5}">
                      <a16:colId xmlns:a16="http://schemas.microsoft.com/office/drawing/2014/main" val="1783353598"/>
                    </a:ext>
                  </a:extLst>
                </a:gridCol>
                <a:gridCol w="564543">
                  <a:extLst>
                    <a:ext uri="{9D8B030D-6E8A-4147-A177-3AD203B41FA5}">
                      <a16:colId xmlns:a16="http://schemas.microsoft.com/office/drawing/2014/main" val="503848839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98069815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8773777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71721373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8751578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16353310"/>
                    </a:ext>
                  </a:extLst>
                </a:gridCol>
                <a:gridCol w="655596">
                  <a:extLst>
                    <a:ext uri="{9D8B030D-6E8A-4147-A177-3AD203B41FA5}">
                      <a16:colId xmlns:a16="http://schemas.microsoft.com/office/drawing/2014/main" val="374767199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Pay_type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3327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157B021-4852-4986-B19C-FCE704042EEA}"/>
              </a:ext>
            </a:extLst>
          </p:cNvPr>
          <p:cNvSpPr txBox="1"/>
          <p:nvPr/>
        </p:nvSpPr>
        <p:spPr>
          <a:xfrm>
            <a:off x="221504" y="10142028"/>
            <a:ext cx="8584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Payments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3F02C5-4E97-487E-B27F-3D7732E4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10133"/>
              </p:ext>
            </p:extLst>
          </p:nvPr>
        </p:nvGraphicFramePr>
        <p:xfrm>
          <a:off x="271182" y="10537396"/>
          <a:ext cx="4021418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9918">
                  <a:extLst>
                    <a:ext uri="{9D8B030D-6E8A-4147-A177-3AD203B41FA5}">
                      <a16:colId xmlns:a16="http://schemas.microsoft.com/office/drawing/2014/main" val="129527328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6053820"/>
                    </a:ext>
                  </a:extLst>
                </a:gridCol>
                <a:gridCol w="703083">
                  <a:extLst>
                    <a:ext uri="{9D8B030D-6E8A-4147-A177-3AD203B41FA5}">
                      <a16:colId xmlns:a16="http://schemas.microsoft.com/office/drawing/2014/main" val="3515335207"/>
                    </a:ext>
                  </a:extLst>
                </a:gridCol>
                <a:gridCol w="735789">
                  <a:extLst>
                    <a:ext uri="{9D8B030D-6E8A-4147-A177-3AD203B41FA5}">
                      <a16:colId xmlns:a16="http://schemas.microsoft.com/office/drawing/2014/main" val="3036159257"/>
                    </a:ext>
                  </a:extLst>
                </a:gridCol>
                <a:gridCol w="512823">
                  <a:extLst>
                    <a:ext uri="{9D8B030D-6E8A-4147-A177-3AD203B41FA5}">
                      <a16:colId xmlns:a16="http://schemas.microsoft.com/office/drawing/2014/main" val="619919235"/>
                    </a:ext>
                  </a:extLst>
                </a:gridCol>
                <a:gridCol w="543855">
                  <a:extLst>
                    <a:ext uri="{9D8B030D-6E8A-4147-A177-3AD203B41FA5}">
                      <a16:colId xmlns:a16="http://schemas.microsoft.com/office/drawing/2014/main" val="20467732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Payment_no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Pay_Type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359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A764AC-C160-4E23-9A0A-D4ADCD2303CE}"/>
              </a:ext>
            </a:extLst>
          </p:cNvPr>
          <p:cNvSpPr txBox="1"/>
          <p:nvPr/>
        </p:nvSpPr>
        <p:spPr>
          <a:xfrm>
            <a:off x="192943" y="10995913"/>
            <a:ext cx="11859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Delivery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C6E80-32CB-4F0E-848C-BACF4662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9327"/>
              </p:ext>
            </p:extLst>
          </p:nvPr>
        </p:nvGraphicFramePr>
        <p:xfrm>
          <a:off x="235604" y="11272104"/>
          <a:ext cx="4119629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2554">
                  <a:extLst>
                    <a:ext uri="{9D8B030D-6E8A-4147-A177-3AD203B41FA5}">
                      <a16:colId xmlns:a16="http://schemas.microsoft.com/office/drawing/2014/main" val="63391897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4838670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355282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387427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93452807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82449478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Worker_ID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Payment_no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11236"/>
                  </a:ext>
                </a:extLst>
              </a:tr>
            </a:tbl>
          </a:graphicData>
        </a:graphic>
      </p:graphicFrame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631A61-E7AC-424E-877C-40F04FA7546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7301" y="6603603"/>
            <a:ext cx="5548379" cy="2405821"/>
          </a:xfrm>
          <a:prstGeom prst="bentConnector5">
            <a:avLst>
              <a:gd name="adj1" fmla="val -1202"/>
              <a:gd name="adj2" fmla="val 49267"/>
              <a:gd name="adj3" fmla="val 103522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32F3D5C-9FDC-4C28-9EE2-621049224CE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309495" y="7259239"/>
            <a:ext cx="825841" cy="2382981"/>
          </a:xfrm>
          <a:prstGeom prst="bentConnector4">
            <a:avLst>
              <a:gd name="adj1" fmla="val -16147"/>
              <a:gd name="adj2" fmla="val 80538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E1FFDD7-EEA2-400B-A0AA-FC3875F64E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69" y="9245453"/>
            <a:ext cx="1371023" cy="1226473"/>
          </a:xfrm>
          <a:prstGeom prst="bentConnector3">
            <a:avLst>
              <a:gd name="adj1" fmla="val 70147"/>
            </a:avLst>
          </a:prstGeom>
          <a:ln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F8FE5E8-9801-435F-A7FC-D2688E3B919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80039" y="8113311"/>
            <a:ext cx="1122378" cy="3158790"/>
          </a:xfrm>
          <a:prstGeom prst="bentConnector4">
            <a:avLst>
              <a:gd name="adj1" fmla="val -16972"/>
              <a:gd name="adj2" fmla="val 91331"/>
            </a:avLst>
          </a:prstGeom>
          <a:ln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FE3409-BACC-4A9B-81E5-377C1E339830}"/>
              </a:ext>
            </a:extLst>
          </p:cNvPr>
          <p:cNvCxnSpPr>
            <a:cxnSpLocks/>
            <a:stCxn id="29" idx="1"/>
            <a:endCxn id="5" idx="0"/>
          </p:cNvCxnSpPr>
          <p:nvPr/>
        </p:nvCxnSpPr>
        <p:spPr>
          <a:xfrm rot="10800000" flipH="1" flipV="1">
            <a:off x="259916" y="9764140"/>
            <a:ext cx="2035501" cy="1507963"/>
          </a:xfrm>
          <a:prstGeom prst="bentConnector4">
            <a:avLst>
              <a:gd name="adj1" fmla="val -11231"/>
              <a:gd name="adj2" fmla="val 75940"/>
            </a:avLst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72FF8BB-D5F3-4E46-B08B-B8C0E4D480F2}"/>
              </a:ext>
            </a:extLst>
          </p:cNvPr>
          <p:cNvCxnSpPr>
            <a:cxnSpLocks/>
          </p:cNvCxnSpPr>
          <p:nvPr/>
        </p:nvCxnSpPr>
        <p:spPr>
          <a:xfrm>
            <a:off x="2924933" y="11195288"/>
            <a:ext cx="0" cy="76815"/>
          </a:xfrm>
          <a:prstGeom prst="straightConnector1">
            <a:avLst/>
          </a:prstGeom>
          <a:ln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178D6DE-7A8A-4846-8C63-404B6326A6B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3232" y="10659316"/>
            <a:ext cx="2666122" cy="535972"/>
          </a:xfrm>
          <a:prstGeom prst="bentConnector3">
            <a:avLst>
              <a:gd name="adj1" fmla="val -3802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E44436-8B89-4FEB-81BA-EB94B51DF8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7882" y="8397093"/>
            <a:ext cx="3463421" cy="1488968"/>
          </a:xfrm>
          <a:prstGeom prst="bentConnector4">
            <a:avLst>
              <a:gd name="adj1" fmla="val -4840"/>
              <a:gd name="adj2" fmla="val 115353"/>
            </a:avLst>
          </a:prstGeom>
          <a:ln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35A9D1-8FEC-43D0-A6D7-54E140B7D024}"/>
              </a:ext>
            </a:extLst>
          </p:cNvPr>
          <p:cNvSpPr txBox="1"/>
          <p:nvPr/>
        </p:nvSpPr>
        <p:spPr>
          <a:xfrm>
            <a:off x="324654" y="5460636"/>
            <a:ext cx="470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FF0000"/>
                </a:solidFill>
              </a:rPr>
              <a:t>Stock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E273DB1-1C16-48F5-B876-7D3FADED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05439"/>
              </p:ext>
            </p:extLst>
          </p:nvPr>
        </p:nvGraphicFramePr>
        <p:xfrm>
          <a:off x="309497" y="5702310"/>
          <a:ext cx="5536183" cy="248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0562">
                  <a:extLst>
                    <a:ext uri="{9D8B030D-6E8A-4147-A177-3AD203B41FA5}">
                      <a16:colId xmlns:a16="http://schemas.microsoft.com/office/drawing/2014/main" val="2977235632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203398515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2634216511"/>
                    </a:ext>
                  </a:extLst>
                </a:gridCol>
                <a:gridCol w="564543">
                  <a:extLst>
                    <a:ext uri="{9D8B030D-6E8A-4147-A177-3AD203B41FA5}">
                      <a16:colId xmlns:a16="http://schemas.microsoft.com/office/drawing/2014/main" val="1882990266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844223704"/>
                    </a:ext>
                  </a:extLst>
                </a:gridCol>
                <a:gridCol w="620202">
                  <a:extLst>
                    <a:ext uri="{9D8B030D-6E8A-4147-A177-3AD203B41FA5}">
                      <a16:colId xmlns:a16="http://schemas.microsoft.com/office/drawing/2014/main" val="3466802927"/>
                    </a:ext>
                  </a:extLst>
                </a:gridCol>
                <a:gridCol w="628153">
                  <a:extLst>
                    <a:ext uri="{9D8B030D-6E8A-4147-A177-3AD203B41FA5}">
                      <a16:colId xmlns:a16="http://schemas.microsoft.com/office/drawing/2014/main" val="238138791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1324353741"/>
                    </a:ext>
                  </a:extLst>
                </a:gridCol>
                <a:gridCol w="732991">
                  <a:extLst>
                    <a:ext uri="{9D8B030D-6E8A-4147-A177-3AD203B41FA5}">
                      <a16:colId xmlns:a16="http://schemas.microsoft.com/office/drawing/2014/main" val="3994113640"/>
                    </a:ext>
                  </a:extLst>
                </a:gridCol>
              </a:tblGrid>
              <a:tr h="248209">
                <a:tc>
                  <a:txBody>
                    <a:bodyPr/>
                    <a:lstStyle/>
                    <a:p>
                      <a:r>
                        <a:rPr lang="en-US" sz="10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Stock_ID</a:t>
                      </a:r>
                      <a:endParaRPr lang="en-US" sz="1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Bird_ID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Fish_ID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Food_ID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Sup_ID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49711"/>
                  </a:ext>
                </a:extLst>
              </a:tr>
            </a:tbl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13FBDB-42B8-4346-96EE-0D952428886D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 flipV="1">
            <a:off x="332194" y="1667583"/>
            <a:ext cx="903588" cy="4034724"/>
          </a:xfrm>
          <a:prstGeom prst="bentConnector4">
            <a:avLst>
              <a:gd name="adj1" fmla="val -25299"/>
              <a:gd name="adj2" fmla="val 94393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D69CB08-ABC3-4A91-8428-A6F4E48E49F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329869" y="2394955"/>
            <a:ext cx="1648914" cy="3294282"/>
          </a:xfrm>
          <a:prstGeom prst="bentConnector4">
            <a:avLst>
              <a:gd name="adj1" fmla="val -10971"/>
              <a:gd name="adj2" fmla="val 924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24A3D9A-D1D6-4CA4-B55C-73A6AB17FAB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 flipV="1">
            <a:off x="332193" y="3175835"/>
            <a:ext cx="2248012" cy="2533010"/>
          </a:xfrm>
          <a:prstGeom prst="bentConnector4">
            <a:avLst>
              <a:gd name="adj1" fmla="val -12711"/>
              <a:gd name="adj2" fmla="val 9251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3F91813-036F-46B6-889A-2C71B10D6CA5}"/>
              </a:ext>
            </a:extLst>
          </p:cNvPr>
          <p:cNvCxnSpPr>
            <a:cxnSpLocks/>
            <a:stCxn id="17" idx="1"/>
            <a:endCxn id="56" idx="0"/>
          </p:cNvCxnSpPr>
          <p:nvPr/>
        </p:nvCxnSpPr>
        <p:spPr>
          <a:xfrm rot="10800000" flipH="1" flipV="1">
            <a:off x="324654" y="3833262"/>
            <a:ext cx="2752934" cy="1869047"/>
          </a:xfrm>
          <a:prstGeom prst="bentConnector4">
            <a:avLst>
              <a:gd name="adj1" fmla="val -3394"/>
              <a:gd name="adj2" fmla="val 8134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B038D24-CB31-4E0D-BFEF-D15CB19E8600}"/>
              </a:ext>
            </a:extLst>
          </p:cNvPr>
          <p:cNvCxnSpPr>
            <a:cxnSpLocks/>
          </p:cNvCxnSpPr>
          <p:nvPr/>
        </p:nvCxnSpPr>
        <p:spPr>
          <a:xfrm>
            <a:off x="324654" y="4442339"/>
            <a:ext cx="3323419" cy="875408"/>
          </a:xfrm>
          <a:prstGeom prst="bentConnector3">
            <a:avLst>
              <a:gd name="adj1" fmla="val -167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8300020-DA3E-4F65-A421-24F3222C364B}"/>
              </a:ext>
            </a:extLst>
          </p:cNvPr>
          <p:cNvCxnSpPr>
            <a:cxnSpLocks/>
          </p:cNvCxnSpPr>
          <p:nvPr/>
        </p:nvCxnSpPr>
        <p:spPr>
          <a:xfrm>
            <a:off x="3648073" y="5317747"/>
            <a:ext cx="0" cy="3841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B1A198C-32CA-4BCA-B917-29A7F24345C1}"/>
              </a:ext>
            </a:extLst>
          </p:cNvPr>
          <p:cNvCxnSpPr>
            <a:cxnSpLocks/>
          </p:cNvCxnSpPr>
          <p:nvPr/>
        </p:nvCxnSpPr>
        <p:spPr>
          <a:xfrm>
            <a:off x="691018" y="5234665"/>
            <a:ext cx="3610623" cy="467644"/>
          </a:xfrm>
          <a:prstGeom prst="bentConnector3">
            <a:avLst>
              <a:gd name="adj1" fmla="val 9999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0295C1A-3687-4E9A-B4F1-61353F5BDE75}"/>
              </a:ext>
            </a:extLst>
          </p:cNvPr>
          <p:cNvCxnSpPr/>
          <p:nvPr/>
        </p:nvCxnSpPr>
        <p:spPr>
          <a:xfrm>
            <a:off x="689733" y="5186252"/>
            <a:ext cx="0" cy="48413"/>
          </a:xfrm>
          <a:prstGeom prst="line">
            <a:avLst/>
          </a:prstGeom>
          <a:ln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952EEA0-4C58-48B6-B850-4E58CDAB25D6}"/>
              </a:ext>
            </a:extLst>
          </p:cNvPr>
          <p:cNvCxnSpPr>
            <a:cxnSpLocks/>
            <a:stCxn id="26" idx="1"/>
            <a:endCxn id="56" idx="3"/>
          </p:cNvCxnSpPr>
          <p:nvPr/>
        </p:nvCxnSpPr>
        <p:spPr>
          <a:xfrm rot="10800000" flipH="1">
            <a:off x="259914" y="5826414"/>
            <a:ext cx="5585766" cy="3081004"/>
          </a:xfrm>
          <a:prstGeom prst="bentConnector5">
            <a:avLst>
              <a:gd name="adj1" fmla="val -4093"/>
              <a:gd name="adj2" fmla="val 44804"/>
              <a:gd name="adj3" fmla="val 104093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964D5BC-65E9-4831-ACC5-802AA61E8D29}"/>
              </a:ext>
            </a:extLst>
          </p:cNvPr>
          <p:cNvCxnSpPr>
            <a:cxnSpLocks/>
            <a:stCxn id="56" idx="1"/>
            <a:endCxn id="29" idx="3"/>
          </p:cNvCxnSpPr>
          <p:nvPr/>
        </p:nvCxnSpPr>
        <p:spPr>
          <a:xfrm rot="10800000" flipH="1" flipV="1">
            <a:off x="309496" y="5826413"/>
            <a:ext cx="5153049" cy="3937727"/>
          </a:xfrm>
          <a:prstGeom prst="bentConnector5">
            <a:avLst>
              <a:gd name="adj1" fmla="val -4436"/>
              <a:gd name="adj2" fmla="val 41481"/>
              <a:gd name="adj3" fmla="val 109612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A8C04-9148-4DF7-A6EB-8B7BA335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49"/>
            <a:ext cx="6858000" cy="2763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E2908-9A01-43E5-B900-CA54238A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4797"/>
            <a:ext cx="6858000" cy="3341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E97CA-2395-4959-86C8-9F06460F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6" y="7384650"/>
            <a:ext cx="5077534" cy="4486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BE7BF-CC28-4B29-B4F7-44494E96C23B}"/>
              </a:ext>
            </a:extLst>
          </p:cNvPr>
          <p:cNvSpPr/>
          <p:nvPr/>
        </p:nvSpPr>
        <p:spPr>
          <a:xfrm>
            <a:off x="5680438" y="6593258"/>
            <a:ext cx="952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CDA4C-F570-416B-AE6C-3ED62717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2" y="914400"/>
            <a:ext cx="4791744" cy="477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42C48-2078-4416-B056-47F73100F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2" y="6248400"/>
            <a:ext cx="474411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41C2E-E730-474D-8422-4D7676B9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" y="951095"/>
            <a:ext cx="4906060" cy="528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89E7C-18DF-4352-82AA-109BA8D41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" y="6458688"/>
            <a:ext cx="517279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EBB3C-8243-47A1-87D8-BB9230A2E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" y="1131500"/>
            <a:ext cx="4848902" cy="466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5A3E2-D3D6-449C-8E81-587EBCB8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" y="6496701"/>
            <a:ext cx="4791744" cy="45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32502-EF12-4CD2-9892-EA17E1D9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6858000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39368-729E-40CD-8520-330C78D5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099"/>
            <a:ext cx="6858000" cy="2743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29939-8604-4E53-A7CF-69602EA21472}"/>
              </a:ext>
            </a:extLst>
          </p:cNvPr>
          <p:cNvSpPr txBox="1"/>
          <p:nvPr/>
        </p:nvSpPr>
        <p:spPr>
          <a:xfrm>
            <a:off x="695325" y="8543836"/>
            <a:ext cx="561975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7200" b="1" dirty="0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C0C0C0"/>
                </a:highlight>
                <a:latin typeface="Cooper Std Black" panose="0208090304030B020404" pitchFamily="18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483A4F-D9BA-4BFA-ACC0-C79D7B1771AA}"/>
              </a:ext>
            </a:extLst>
          </p:cNvPr>
          <p:cNvCxnSpPr>
            <a:cxnSpLocks/>
          </p:cNvCxnSpPr>
          <p:nvPr/>
        </p:nvCxnSpPr>
        <p:spPr>
          <a:xfrm>
            <a:off x="0" y="6210300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470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Cooper Std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Thivyan</dc:creator>
  <cp:lastModifiedBy>hp</cp:lastModifiedBy>
  <cp:revision>53</cp:revision>
  <dcterms:created xsi:type="dcterms:W3CDTF">2022-01-12T03:34:37Z</dcterms:created>
  <dcterms:modified xsi:type="dcterms:W3CDTF">2022-01-25T03:40:40Z</dcterms:modified>
</cp:coreProperties>
</file>