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2" r:id="rId5"/>
    <p:sldId id="259" r:id="rId6"/>
    <p:sldId id="279" r:id="rId7"/>
    <p:sldId id="260" r:id="rId8"/>
    <p:sldId id="264" r:id="rId9"/>
    <p:sldId id="280" r:id="rId10"/>
    <p:sldId id="261" r:id="rId11"/>
    <p:sldId id="265" r:id="rId12"/>
    <p:sldId id="266" r:id="rId13"/>
    <p:sldId id="267" r:id="rId14"/>
    <p:sldId id="269" r:id="rId15"/>
    <p:sldId id="281" r:id="rId16"/>
    <p:sldId id="275" r:id="rId17"/>
    <p:sldId id="274" r:id="rId18"/>
    <p:sldId id="273" r:id="rId19"/>
    <p:sldId id="276" r:id="rId20"/>
    <p:sldId id="293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48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‹N°›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‹N°›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2023/12/14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‹N°›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‹N°›</a:t>
            </a:fld>
            <a:endParaRPr lang="zh-CN" alt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4566002-1099-D7BB-4990-449A60C94FA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41187" y="6705600"/>
            <a:ext cx="338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6075" y="392748"/>
            <a:ext cx="9144000" cy="1655762"/>
          </a:xfrm>
        </p:spPr>
        <p:txBody>
          <a:bodyPr/>
          <a:lstStyle/>
          <a:p>
            <a:r>
              <a:rPr lang="fr-FR" altLang="zh-CN"/>
              <a:t>Parcours Data Scientist - OpenClassRooms</a:t>
            </a:r>
          </a:p>
          <a:p>
            <a:r>
              <a:rPr lang="fr-FR" altLang="zh-CN">
                <a:sym typeface="+mn-ea"/>
              </a:rPr>
              <a:t>Présentation Projet 2 - </a:t>
            </a:r>
            <a:r>
              <a:rPr lang="fr-FR" altLang="zh-CN"/>
              <a:t>«Analyse des données de systèmes éducatifs»</a:t>
            </a:r>
          </a:p>
          <a:p>
            <a:r>
              <a:rPr lang="fr-FR" altLang="zh-CN">
                <a:latin typeface="+mn-lt"/>
                <a:cs typeface="+mn-lt"/>
              </a:rPr>
              <a:t>15/12/2023</a:t>
            </a:r>
          </a:p>
          <a:p>
            <a:r>
              <a:rPr lang="fr-FR" altLang="zh-CN">
                <a:latin typeface="+mn-lt"/>
                <a:cs typeface="+mn-lt"/>
              </a:rPr>
              <a:t>Félix MORTAS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735" y="1915795"/>
            <a:ext cx="4170680" cy="4170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t="38321" b="38722"/>
          <a:stretch>
            <a:fillRect/>
          </a:stretch>
        </p:blipFill>
        <p:spPr>
          <a:xfrm>
            <a:off x="3930650" y="6086475"/>
            <a:ext cx="4514850" cy="5816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Méthodologie</a:t>
            </a:r>
            <a:br>
              <a:rPr lang="en-US"/>
            </a:br>
            <a:r>
              <a:rPr lang="fr-FR" altLang="en-US" b="0">
                <a:latin typeface="+mn-lt"/>
                <a:cs typeface="+mn-lt"/>
                <a:sym typeface="+mn-ea"/>
              </a:rPr>
              <a:t>Scoring et choix des meilleurs pays</a:t>
            </a:r>
            <a:endParaRPr lang="en-US" b="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en-US" u="sng"/>
              <a:t>Quels sont les 20 pays avec le meilleur score ?</a:t>
            </a:r>
          </a:p>
          <a:p>
            <a:pPr marL="0" indent="0">
              <a:buNone/>
            </a:pPr>
            <a:r>
              <a:rPr lang="fr-FR" altLang="en-US"/>
              <a:t>Pour chaque pays, addition des scores de chaque indicateur et sélection des 20 meilleurs scores finaux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90" y="3079115"/>
            <a:ext cx="5571490" cy="37014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Méthodologie</a:t>
            </a:r>
            <a:br>
              <a:rPr lang="en-US"/>
            </a:br>
            <a:r>
              <a:rPr lang="fr-FR" altLang="en-US" b="0">
                <a:latin typeface="+mn-lt"/>
                <a:cs typeface="+mn-lt"/>
                <a:sym typeface="+mn-ea"/>
              </a:rPr>
              <a:t>Exploration des meilleurs pays pour chaque indicateur</a:t>
            </a:r>
            <a:endParaRPr lang="en-US" b="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en-US" u="sng"/>
              <a:t>Pour chaque indicateur d’intérêt, quels sont les 20 meilleurs pays ?</a:t>
            </a:r>
          </a:p>
          <a:p>
            <a:pPr marL="0" indent="0">
              <a:buNone/>
            </a:pPr>
            <a:r>
              <a:rPr lang="fr-FR" altLang="en-US"/>
              <a:t>Affichage des valeurs des 20 meilleurs pays pour tous les indicateurs</a:t>
            </a:r>
          </a:p>
          <a:p>
            <a:endParaRPr lang="fr-FR" altLang="en-US"/>
          </a:p>
          <a:p>
            <a:endParaRPr lang="fr-F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6575" y="2822575"/>
            <a:ext cx="4512945" cy="2748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615" y="2822575"/>
            <a:ext cx="3747770" cy="2740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55" y="2865120"/>
            <a:ext cx="3792855" cy="27057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Méthodologie</a:t>
            </a:r>
            <a:br>
              <a:rPr lang="en-US"/>
            </a:br>
            <a:r>
              <a:rPr lang="fr-FR" altLang="en-US" b="0">
                <a:latin typeface="+mn-lt"/>
                <a:cs typeface="+mn-lt"/>
                <a:sym typeface="+mn-ea"/>
              </a:rPr>
              <a:t>Analyse détaillée des scores des meilleurs pays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en-US" u="sng">
                <a:sym typeface="+mn-ea"/>
              </a:rPr>
              <a:t>Quel score a obtenu chaque meilleur pays dans chacun de ces indicateurs ?</a:t>
            </a:r>
            <a:endParaRPr lang="fr-FR" altLang="en-US" u="sng"/>
          </a:p>
          <a:p>
            <a:pPr marL="0" indent="0">
              <a:buNone/>
            </a:pPr>
            <a:r>
              <a:rPr lang="fr-FR" altLang="en-US">
                <a:sym typeface="+mn-ea"/>
              </a:rPr>
              <a:t>Analyse manuelle du tableau final avec les scores par indicateurs et par pays</a:t>
            </a:r>
            <a:endParaRPr lang="fr-FR" altLang="en-US"/>
          </a:p>
          <a:p>
            <a:endParaRPr lang="fr-FR" altLang="en-US"/>
          </a:p>
          <a:p>
            <a:pPr marL="0" indent="0">
              <a:buNone/>
            </a:pPr>
            <a:endParaRPr lang="fr-F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520" y="2756535"/>
            <a:ext cx="8061960" cy="38658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Méthodologie</a:t>
            </a:r>
            <a:br>
              <a:rPr lang="en-US"/>
            </a:br>
            <a:r>
              <a:rPr lang="fr-FR" altLang="en-US" b="0">
                <a:latin typeface="+mn-lt"/>
                <a:cs typeface="+mn-lt"/>
                <a:sym typeface="+mn-ea"/>
              </a:rPr>
              <a:t>Pour les 10 meilleurs pays, exploration de l’évolution des indicateurs dans le temps</a:t>
            </a:r>
            <a:endParaRPr lang="en-US" b="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en-US" u="sng"/>
              <a:t>Les valeurs des indicateurs des 10 meilleurs pays sont-elles dans une dynamique d’amélioration ?</a:t>
            </a:r>
          </a:p>
          <a:p>
            <a:pPr marL="0" indent="0">
              <a:buNone/>
            </a:pPr>
            <a:r>
              <a:rPr lang="fr-FR" altLang="en-US"/>
              <a:t>Visualisation de l’évolution de chaque indicateur pour les 10 meilleurs pays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" y="3773170"/>
            <a:ext cx="4154170" cy="2404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r="9274"/>
          <a:stretch>
            <a:fillRect/>
          </a:stretch>
        </p:blipFill>
        <p:spPr>
          <a:xfrm>
            <a:off x="4728210" y="3773170"/>
            <a:ext cx="3659505" cy="23126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rcRect r="9550"/>
          <a:stretch>
            <a:fillRect/>
          </a:stretch>
        </p:blipFill>
        <p:spPr>
          <a:xfrm>
            <a:off x="8529320" y="3773170"/>
            <a:ext cx="3378835" cy="22034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Méthodologie</a:t>
            </a:r>
            <a:br>
              <a:rPr lang="en-US"/>
            </a:br>
            <a:r>
              <a:rPr lang="fr-FR" altLang="en-US" b="0">
                <a:latin typeface="+mn-lt"/>
                <a:cs typeface="+mn-lt"/>
                <a:sym typeface="+mn-ea"/>
              </a:rPr>
              <a:t>Analyse détaillée des scores de pays frontaliers des meilleurs pays</a:t>
            </a:r>
            <a:endParaRPr lang="en-US" b="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en-US" u="sng">
                <a:sym typeface="+mn-ea"/>
              </a:rPr>
              <a:t>Quels sont les pays frontaliers aux meilleurs pays ?</a:t>
            </a:r>
          </a:p>
          <a:p>
            <a:pPr marL="0" indent="0">
              <a:buNone/>
            </a:pPr>
            <a:r>
              <a:rPr lang="fr-FR" altLang="en-US">
                <a:sym typeface="+mn-ea"/>
              </a:rPr>
              <a:t>Sélection de pays frontaliers aux meilleurs pays</a:t>
            </a:r>
          </a:p>
          <a:p>
            <a:pPr marL="0" indent="0">
              <a:buNone/>
            </a:pPr>
            <a:endParaRPr lang="fr-FR" altLang="en-US">
              <a:sym typeface="+mn-ea"/>
            </a:endParaRPr>
          </a:p>
          <a:p>
            <a:r>
              <a:rPr lang="fr-FR" altLang="en-US" u="sng">
                <a:sym typeface="+mn-ea"/>
              </a:rPr>
              <a:t>Quels scores ont obtenus les pays frontaliers pour chacun de leurs indicateurs ?</a:t>
            </a:r>
            <a:endParaRPr lang="fr-FR" altLang="en-US" u="sng"/>
          </a:p>
          <a:p>
            <a:pPr marL="0" indent="0">
              <a:buNone/>
            </a:pPr>
            <a:r>
              <a:rPr lang="fr-FR" altLang="en-US">
                <a:sym typeface="+mn-ea"/>
              </a:rPr>
              <a:t>Analyse manuelle du tableau final avec les scores par indicateurs et par pays frontalier</a:t>
            </a:r>
            <a:endParaRPr lang="fr-FR" altLang="en-US"/>
          </a:p>
          <a:p>
            <a:endParaRPr lang="fr-F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2677795"/>
            <a:ext cx="7229475" cy="200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910" y="3971290"/>
            <a:ext cx="9467850" cy="27559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Méthodologie</a:t>
            </a:r>
            <a:br>
              <a:rPr lang="en-US"/>
            </a:br>
            <a:r>
              <a:rPr lang="fr-FR" altLang="en-US" b="0">
                <a:latin typeface="+mn-lt"/>
                <a:cs typeface="+mn-lt"/>
                <a:sym typeface="+mn-ea"/>
              </a:rPr>
              <a:t>Pour les pays frrontaliers, exploration de l’évolution des indicateurs dans le temps</a:t>
            </a:r>
            <a:endParaRPr lang="en-US" b="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en-US" u="sng"/>
              <a:t>Les valeurs des indicateurs des pays frontaliers sont-elles dans une dynamique d’amélioration ?</a:t>
            </a:r>
          </a:p>
          <a:p>
            <a:pPr marL="0" indent="0">
              <a:buNone/>
            </a:pPr>
            <a:r>
              <a:rPr lang="fr-FR" altLang="en-US"/>
              <a:t>Visualisation de l’évolution de chaque indicateur pour les pays frontaliers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230" y="3195320"/>
            <a:ext cx="5418455" cy="31857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fr-FR" altLang="en-US"/>
              <a:t>II. </a:t>
            </a:r>
            <a:r>
              <a:rPr lang="fr-FR" altLang="en-US" dirty="0"/>
              <a:t>Résultats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en-US"/>
              <a:t>Top 20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735" y="1253490"/>
            <a:ext cx="8916035" cy="549529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070735" y="3940810"/>
            <a:ext cx="668020" cy="18161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09140" y="3031490"/>
            <a:ext cx="668020" cy="18161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70735" y="2362200"/>
            <a:ext cx="668020" cy="18161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70735" y="1924050"/>
            <a:ext cx="668020" cy="18161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09140" y="2601595"/>
            <a:ext cx="668020" cy="18161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70735" y="4575175"/>
            <a:ext cx="668020" cy="34353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0735" y="4392930"/>
            <a:ext cx="668020" cy="18161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70735" y="4166870"/>
            <a:ext cx="668020" cy="18161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</a:t>
            </a:r>
            <a:r>
              <a:rPr lang="fr-FR" altLang="en-US"/>
              <a:t>I</a:t>
            </a:r>
            <a:r>
              <a:rPr lang="en-US"/>
              <a:t>. </a:t>
            </a:r>
            <a:r>
              <a:rPr lang="fr-FR" altLang="en-US"/>
              <a:t>Résultats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en-US"/>
              <a:t>Top 10 des pays frontaliers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917825"/>
            <a:ext cx="9467850" cy="332105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368425" y="4373880"/>
            <a:ext cx="668020" cy="18161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447800" y="4622800"/>
            <a:ext cx="668020" cy="18161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</a:t>
            </a:r>
            <a:r>
              <a:rPr lang="fr-FR" altLang="en-US"/>
              <a:t>V</a:t>
            </a:r>
            <a:r>
              <a:rPr lang="en-US"/>
              <a:t>. </a:t>
            </a:r>
            <a:r>
              <a:rPr lang="fr-FR" alt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26845"/>
            <a:ext cx="10515600" cy="4951095"/>
          </a:xfrm>
        </p:spPr>
        <p:txBody>
          <a:bodyPr>
            <a:normAutofit fontScale="80000"/>
          </a:bodyPr>
          <a:lstStyle/>
          <a:p>
            <a:r>
              <a:rPr lang="fr-FR" altLang="en-US"/>
              <a:t>Pays conseillés (majoritairement des pays Européens) : </a:t>
            </a:r>
          </a:p>
          <a:p>
            <a:pPr marL="0" indent="0">
              <a:buNone/>
            </a:pPr>
            <a:r>
              <a:rPr lang="fr-FR" altLang="en-US" b="1"/>
              <a:t>Porto Rico</a:t>
            </a:r>
          </a:p>
          <a:p>
            <a:pPr marL="0" indent="0">
              <a:buNone/>
            </a:pPr>
            <a:endParaRPr lang="fr-FR" altLang="en-US" b="1"/>
          </a:p>
          <a:p>
            <a:pPr marL="0" indent="0">
              <a:buNone/>
            </a:pPr>
            <a:r>
              <a:rPr lang="fr-FR" altLang="en-US" b="1"/>
              <a:t>Autriche</a:t>
            </a:r>
          </a:p>
          <a:p>
            <a:pPr marL="0" indent="0">
              <a:buNone/>
            </a:pPr>
            <a:endParaRPr lang="fr-FR" altLang="en-US" b="1"/>
          </a:p>
          <a:p>
            <a:pPr marL="0" indent="0">
              <a:buNone/>
            </a:pPr>
            <a:r>
              <a:rPr lang="fr-FR" altLang="en-US" b="1"/>
              <a:t>Danemark</a:t>
            </a:r>
          </a:p>
          <a:p>
            <a:pPr marL="0" indent="0">
              <a:buNone/>
            </a:pPr>
            <a:endParaRPr lang="fr-FR" altLang="en-US" b="1"/>
          </a:p>
          <a:p>
            <a:pPr marL="0" indent="0">
              <a:buNone/>
            </a:pPr>
            <a:r>
              <a:rPr lang="fr-FR" altLang="en-US" b="1"/>
              <a:t>Estonie</a:t>
            </a:r>
          </a:p>
          <a:p>
            <a:pPr marL="0" indent="0">
              <a:buNone/>
            </a:pPr>
            <a:endParaRPr lang="fr-FR" altLang="en-US" b="1"/>
          </a:p>
          <a:p>
            <a:pPr marL="0" indent="0">
              <a:buNone/>
            </a:pPr>
            <a:r>
              <a:rPr lang="fr-FR" altLang="en-US" b="1"/>
              <a:t>Lettonie</a:t>
            </a:r>
          </a:p>
          <a:p>
            <a:pPr marL="0" indent="0">
              <a:buNone/>
            </a:pPr>
            <a:endParaRPr lang="fr-FR" altLang="en-US" b="1"/>
          </a:p>
          <a:p>
            <a:pPr marL="0" indent="0">
              <a:buNone/>
            </a:pPr>
            <a:r>
              <a:rPr lang="fr-FR" altLang="en-US" b="1"/>
              <a:t>Lituanie</a:t>
            </a:r>
          </a:p>
          <a:p>
            <a:pPr marL="0" indent="0">
              <a:buNone/>
            </a:pPr>
            <a:endParaRPr lang="fr-FR" altLang="en-US" b="1"/>
          </a:p>
          <a:p>
            <a:pPr marL="0" indent="0">
              <a:buNone/>
            </a:pPr>
            <a:r>
              <a:rPr lang="fr-FR" altLang="en-US" b="1"/>
              <a:t>Norvège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2520315"/>
            <a:ext cx="1297305" cy="8648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745" y="1878330"/>
            <a:ext cx="1262380" cy="841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415" y="2149475"/>
            <a:ext cx="1158875" cy="875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0290" y="3385185"/>
            <a:ext cx="1374775" cy="873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9215" y="4770120"/>
            <a:ext cx="1492250" cy="746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2605" y="5024755"/>
            <a:ext cx="1349375" cy="8083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8575" y="4042410"/>
            <a:ext cx="1353185" cy="9823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</a:t>
            </a:r>
            <a:r>
              <a:rPr lang="fr-FR" altLang="en-US"/>
              <a:t>V.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altLang="en-US"/>
              <a:t>Résultats selon mon axe d’analyse</a:t>
            </a:r>
          </a:p>
          <a:p>
            <a:endParaRPr lang="fr-FR" altLang="en-US"/>
          </a:p>
          <a:p>
            <a:r>
              <a:rPr lang="fr-FR" altLang="en-US"/>
              <a:t>Contexte géopolitique</a:t>
            </a:r>
          </a:p>
          <a:p>
            <a:pPr marL="0" indent="0">
              <a:buNone/>
            </a:pPr>
            <a:endParaRPr lang="fr-FR" altLang="en-US"/>
          </a:p>
          <a:p>
            <a:r>
              <a:rPr lang="fr-FR" altLang="en-US"/>
              <a:t>Prendre en compte la culture, notamment de l’enseignement</a:t>
            </a:r>
          </a:p>
          <a:p>
            <a:pPr marL="0" indent="0">
              <a:buNone/>
            </a:pPr>
            <a:endParaRPr lang="fr-FR" altLang="en-US"/>
          </a:p>
          <a:p>
            <a:r>
              <a:rPr lang="fr-FR" altLang="en-US"/>
              <a:t>Adapter les cours en fonction des besoins locaux</a:t>
            </a:r>
          </a:p>
          <a:p>
            <a:pPr marL="0" indent="0">
              <a:buNone/>
            </a:pPr>
            <a:endParaRPr lang="fr-FR" altLang="en-US"/>
          </a:p>
          <a:p>
            <a:r>
              <a:rPr lang="fr-FR" altLang="en-US"/>
              <a:t>Partenariats avec des instituts éducatifs locaux</a:t>
            </a:r>
          </a:p>
          <a:p>
            <a:pPr marL="0" indent="0">
              <a:buNone/>
            </a:pPr>
            <a:endParaRPr lang="fr-FR" altLang="en-US"/>
          </a:p>
          <a:p>
            <a:r>
              <a:rPr lang="fr-FR" altLang="en-US"/>
              <a:t>Adapter le marketing et les canaux de communication</a:t>
            </a:r>
          </a:p>
          <a:p>
            <a:pPr marL="0" indent="0">
              <a:buNone/>
            </a:pPr>
            <a:endParaRPr lang="fr-FR" altLang="en-US"/>
          </a:p>
          <a:p>
            <a:pPr marL="0" indent="0">
              <a:buNone/>
            </a:pPr>
            <a:endParaRPr lang="fr-F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85" y="396240"/>
            <a:ext cx="1483995" cy="13055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en-US"/>
              <a:t>Projet 2 du parcours OpenClassRooms par alternance chez Axa</a:t>
            </a:r>
          </a:p>
          <a:p>
            <a:endParaRPr lang="fr-FR" altLang="en-US"/>
          </a:p>
          <a:p>
            <a:r>
              <a:rPr lang="fr-FR" altLang="en-US"/>
              <a:t>Analyse bdd systèmes éducatifs (préciser) pour dévopper un business de cours en lignes à l’international</a:t>
            </a:r>
          </a:p>
          <a:p>
            <a:pPr marL="0" indent="0">
              <a:buNone/>
            </a:pPr>
            <a:r>
              <a:rPr lang="fr-FR" altLang="en-US"/>
              <a:t>	Intérêt perso : Python, Bibliothèques data, Analyse exploratoire</a:t>
            </a:r>
          </a:p>
          <a:p>
            <a:pPr marL="0" indent="0">
              <a:buNone/>
            </a:pPr>
            <a:r>
              <a:rPr lang="fr-FR" altLang="en-US"/>
              <a:t>	Intérêt métier : Meilleur connaissance du marché</a:t>
            </a:r>
          </a:p>
          <a:p>
            <a:endParaRPr lang="fr-FR" altLang="en-US"/>
          </a:p>
          <a:p>
            <a:pPr marL="0" indent="0" algn="ctr">
              <a:buNone/>
            </a:pPr>
            <a:r>
              <a:rPr lang="fr-FR" altLang="en-US" b="1" u="sng"/>
              <a:t>Rappel de la problématique :</a:t>
            </a:r>
          </a:p>
          <a:p>
            <a:pPr marL="0" indent="0" algn="ctr">
              <a:buNone/>
            </a:pPr>
            <a:r>
              <a:rPr lang="fr-FR" altLang="en-US"/>
              <a:t>A partir d’indicateurs, quels sont les pays dans lesquels le développement d’une activité de cours en ligne est pertinent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Merci pour votre attention 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3155" y="1584325"/>
            <a:ext cx="4885690" cy="488569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Méthodologie</a:t>
            </a:r>
            <a:br>
              <a:rPr lang="en-US"/>
            </a:br>
            <a:r>
              <a:rPr lang="fr-FR" altLang="en-US" b="0">
                <a:latin typeface="+mn-lt"/>
                <a:cs typeface="+mn-lt"/>
                <a:sym typeface="+mn-ea"/>
              </a:rPr>
              <a:t>Exploration des jeux de données</a:t>
            </a:r>
            <a:endParaRPr lang="en-US" b="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altLang="en-US"/>
              <a:t>5 jeux de données :</a:t>
            </a:r>
          </a:p>
          <a:p>
            <a:pPr marL="0" indent="0">
              <a:buNone/>
            </a:pPr>
            <a:r>
              <a:rPr lang="fr-FR" altLang="en-US"/>
              <a:t>- Pays (241 x 32) : Code pays, Nom pays, Region</a:t>
            </a:r>
          </a:p>
          <a:p>
            <a:pPr marL="0" indent="0">
              <a:buNone/>
            </a:pPr>
            <a:r>
              <a:rPr lang="fr-FR" altLang="en-US"/>
              <a:t>- Pays et séries (613 x 4) : Source données par famille d’indicateurs</a:t>
            </a:r>
          </a:p>
          <a:p>
            <a:pPr marL="0" indent="0">
              <a:buNone/>
            </a:pPr>
            <a:r>
              <a:rPr lang="fr-FR" altLang="en-US"/>
              <a:t>- </a:t>
            </a:r>
            <a:r>
              <a:rPr lang="fr-FR" altLang="en-US" b="1"/>
              <a:t>Principal (886 930 x 70) : Pays, Indicateur, Valeur par année</a:t>
            </a:r>
            <a:endParaRPr lang="fr-FR" altLang="en-US"/>
          </a:p>
          <a:p>
            <a:pPr marL="0" indent="0">
              <a:buNone/>
            </a:pPr>
            <a:r>
              <a:rPr lang="fr-FR" altLang="en-US"/>
              <a:t>- Footnotes (643 638 x 5) : Description de la valeur par année, pays et indicateur</a:t>
            </a:r>
          </a:p>
          <a:p>
            <a:pPr marL="0" indent="0">
              <a:buNone/>
            </a:pPr>
            <a:r>
              <a:rPr lang="fr-FR" altLang="en-US"/>
              <a:t>- Indicateurs (3 665 x 21) : Description des indicateurs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Méthodologie</a:t>
            </a:r>
            <a:br>
              <a:rPr lang="en-US"/>
            </a:br>
            <a:r>
              <a:rPr lang="fr-FR" altLang="en-US" b="0">
                <a:latin typeface="+mn-lt"/>
                <a:cs typeface="+mn-lt"/>
              </a:rPr>
              <a:t>Exploration et sélection des familles d’indicateurs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altLang="en-US" u="sng">
                <a:sym typeface="+mn-ea"/>
              </a:rPr>
              <a:t>Quels sont les groupes d'indicateurs ?</a:t>
            </a:r>
            <a:endParaRPr lang="fr-FR" altLang="en-US" u="sng"/>
          </a:p>
          <a:p>
            <a:pPr marL="0" indent="0">
              <a:buNone/>
            </a:pPr>
            <a:r>
              <a:rPr lang="fr-FR" altLang="en-US">
                <a:sym typeface="+mn-ea"/>
              </a:rPr>
              <a:t>Lister tous les groupes d’indicateurs</a:t>
            </a:r>
            <a:endParaRPr lang="fr-FR" altLang="en-US"/>
          </a:p>
          <a:p>
            <a:endParaRPr lang="fr-FR" altLang="en-US">
              <a:sym typeface="+mn-ea"/>
            </a:endParaRPr>
          </a:p>
          <a:p>
            <a:r>
              <a:rPr lang="fr-FR" altLang="en-US" u="sng">
                <a:sym typeface="+mn-ea"/>
              </a:rPr>
              <a:t>Quels sont les indicateurs par groupe ?</a:t>
            </a:r>
            <a:endParaRPr lang="fr-FR" altLang="en-US" u="sng"/>
          </a:p>
          <a:p>
            <a:pPr marL="0" indent="0">
              <a:buNone/>
            </a:pPr>
            <a:r>
              <a:rPr lang="fr-FR" altLang="en-US"/>
              <a:t>Pour chaque groupe d’indicateurs, lister le nom de tous ses indicateurs</a:t>
            </a:r>
          </a:p>
          <a:p>
            <a:pPr marL="0" indent="0">
              <a:buNone/>
            </a:pPr>
            <a:endParaRPr lang="fr-FR" altLang="en-US"/>
          </a:p>
          <a:p>
            <a:pPr marL="0" indent="0">
              <a:buNone/>
            </a:pPr>
            <a:r>
              <a:rPr lang="fr-FR" altLang="en-US"/>
              <a:t>=&gt; Sélection des familles pertinentes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b="28159"/>
          <a:stretch>
            <a:fillRect/>
          </a:stretch>
        </p:blipFill>
        <p:spPr>
          <a:xfrm>
            <a:off x="3171825" y="4497070"/>
            <a:ext cx="6019800" cy="21628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Méthodologie</a:t>
            </a:r>
            <a:br>
              <a:rPr lang="en-US"/>
            </a:br>
            <a:r>
              <a:rPr lang="fr-FR" altLang="en-US" b="0">
                <a:latin typeface="+mn-lt"/>
                <a:cs typeface="+mn-lt"/>
                <a:sym typeface="+mn-ea"/>
              </a:rPr>
              <a:t>Sélection des années d’intérêt et analyse des valeurs manquantes (1/2)</a:t>
            </a:r>
            <a:endParaRPr lang="en-US" b="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311765" cy="4351655"/>
          </a:xfrm>
        </p:spPr>
        <p:txBody>
          <a:bodyPr>
            <a:normAutofit lnSpcReduction="10000"/>
          </a:bodyPr>
          <a:lstStyle/>
          <a:p>
            <a:r>
              <a:rPr lang="fr-FR" altLang="en-US" u="sng"/>
              <a:t>Quelle année a le moins de valeurs manquantes ?</a:t>
            </a:r>
          </a:p>
          <a:p>
            <a:pPr marL="0" indent="0">
              <a:buNone/>
            </a:pPr>
            <a:r>
              <a:rPr lang="fr-FR" altLang="en-US"/>
              <a:t>Affichage du nombre de valeur manquantes par colonne (année) </a:t>
            </a:r>
          </a:p>
          <a:p>
            <a:pPr marL="0" indent="0">
              <a:buNone/>
            </a:pPr>
            <a:endParaRPr lang="fr-FR" altLang="en-US"/>
          </a:p>
          <a:p>
            <a:pPr marL="0" indent="0">
              <a:buNone/>
            </a:pPr>
            <a:r>
              <a:rPr lang="fr-FR" altLang="en-US"/>
              <a:t>=&gt; Sélection de l’année avec le moins de valeurs manquantes</a:t>
            </a:r>
          </a:p>
          <a:p>
            <a:pPr marL="0" indent="0">
              <a:buNone/>
            </a:pPr>
            <a:endParaRPr lang="fr-FR" altLang="en-US"/>
          </a:p>
          <a:p>
            <a:pPr marL="0" indent="0">
              <a:buNone/>
            </a:pPr>
            <a:endParaRPr lang="fr-F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b="18366"/>
          <a:stretch>
            <a:fillRect/>
          </a:stretch>
        </p:blipFill>
        <p:spPr>
          <a:xfrm>
            <a:off x="2453640" y="3413760"/>
            <a:ext cx="6496050" cy="36156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Méthodologie</a:t>
            </a:r>
            <a:br>
              <a:rPr lang="en-US"/>
            </a:br>
            <a:r>
              <a:rPr lang="fr-FR" altLang="en-US" b="0">
                <a:latin typeface="+mn-lt"/>
                <a:cs typeface="+mn-lt"/>
                <a:sym typeface="+mn-ea"/>
              </a:rPr>
              <a:t>Sélection des années d’intérêt et analyse des valeurs manquantes (2/2)</a:t>
            </a:r>
            <a:endParaRPr lang="en-US" b="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311765" cy="4351655"/>
          </a:xfrm>
        </p:spPr>
        <p:txBody>
          <a:bodyPr>
            <a:normAutofit lnSpcReduction="10000"/>
          </a:bodyPr>
          <a:lstStyle/>
          <a:p>
            <a:r>
              <a:rPr lang="fr-FR" altLang="en-US" u="sng"/>
              <a:t>Quelles indicateurs ont le moins de valeurs manquantes pour l'année sélectionnée ?</a:t>
            </a:r>
          </a:p>
          <a:p>
            <a:pPr marL="0" indent="0">
              <a:buNone/>
            </a:pPr>
            <a:r>
              <a:rPr lang="fr-FR" altLang="en-US"/>
              <a:t>Dans les groupes d’indicateurs sélectionnés, affichage de la liste de tous les indicateurs avec leur proportion de valeurs manquantes</a:t>
            </a:r>
          </a:p>
          <a:p>
            <a:pPr marL="0" indent="0">
              <a:buNone/>
            </a:pPr>
            <a:endParaRPr lang="fr-FR" altLang="en-US"/>
          </a:p>
          <a:p>
            <a:pPr marL="0" indent="0">
              <a:buNone/>
            </a:pPr>
            <a:r>
              <a:rPr lang="fr-FR" altLang="en-US"/>
              <a:t>=&gt; Sélection des indicateurs pertinents avec peu de valeurs manquantes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35" y="3776980"/>
            <a:ext cx="9439275" cy="24003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II. Méthodologie</a:t>
            </a:r>
            <a:br>
              <a:rPr lang="en-US"/>
            </a:br>
            <a:r>
              <a:rPr lang="fr-FR" altLang="en-US" b="0">
                <a:latin typeface="+mn-lt"/>
                <a:cs typeface="+mn-lt"/>
                <a:sym typeface="+mn-ea"/>
              </a:rPr>
              <a:t>Sélection et création des indicateurs finaux et sélection d’une valeur pour l’année la plus récente</a:t>
            </a:r>
            <a:endParaRPr lang="en-US" b="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en-US" u="sng"/>
              <a:t>Quels indicateurs pertinents peuvent être associés ?</a:t>
            </a:r>
          </a:p>
          <a:p>
            <a:pPr marL="0" indent="0">
              <a:buNone/>
            </a:pPr>
            <a:r>
              <a:rPr lang="fr-FR" altLang="en-US"/>
              <a:t>Réflexion sur des ratio ou différences intéressants entre plusieurs indicateurs</a:t>
            </a:r>
          </a:p>
          <a:p>
            <a:pPr marL="0" indent="0">
              <a:buNone/>
            </a:pPr>
            <a:endParaRPr lang="fr-FR" altLang="en-US"/>
          </a:p>
          <a:p>
            <a:endParaRPr lang="fr-FR" altLang="en-US"/>
          </a:p>
          <a:p>
            <a:r>
              <a:rPr lang="fr-FR" altLang="en-US" u="sng"/>
              <a:t>Comment gérer les valeurs manquante pour l’année sélectionnée ?</a:t>
            </a:r>
          </a:p>
          <a:p>
            <a:pPr marL="0" indent="0">
              <a:buNone/>
            </a:pPr>
            <a:r>
              <a:rPr lang="fr-FR" altLang="en-US"/>
              <a:t>Pour chaque indicateur et pays, sélection de la valeur la plus récente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2075"/>
            <a:ext cx="950595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180" y="4310380"/>
            <a:ext cx="4105275" cy="244856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Méthodologie</a:t>
            </a:r>
            <a:br>
              <a:rPr lang="en-US"/>
            </a:br>
            <a:r>
              <a:rPr lang="fr-FR" altLang="en-US" b="0">
                <a:latin typeface="+mn-lt"/>
                <a:cs typeface="+mn-lt"/>
                <a:sym typeface="+mn-ea"/>
              </a:rPr>
              <a:t>Exploration de la distribution des indicateurs et définition d’un système de scoring (1/2)</a:t>
            </a:r>
            <a:endParaRPr lang="en-US" b="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en-US" u="sng"/>
              <a:t>Comment est répartie la distribution des valeurs pour chaque indicateur ?</a:t>
            </a:r>
          </a:p>
          <a:p>
            <a:pPr marL="0" indent="0">
              <a:buNone/>
            </a:pPr>
            <a:r>
              <a:rPr lang="fr-FR" altLang="en-US"/>
              <a:t>Graphique de la distribution pour chaque indicateur</a:t>
            </a:r>
          </a:p>
          <a:p>
            <a:endParaRPr lang="fr-FR" altLang="en-US"/>
          </a:p>
          <a:p>
            <a:endParaRPr lang="fr-FR" altLang="en-US"/>
          </a:p>
          <a:p>
            <a:endParaRPr lang="fr-F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" y="3077845"/>
            <a:ext cx="3372485" cy="2713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965" y="3098800"/>
            <a:ext cx="3397250" cy="2672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280" y="3041650"/>
            <a:ext cx="3417570" cy="275018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Méthodologie</a:t>
            </a:r>
            <a:br>
              <a:rPr lang="en-US"/>
            </a:br>
            <a:r>
              <a:rPr lang="fr-FR" altLang="en-US" b="0">
                <a:latin typeface="+mn-lt"/>
                <a:cs typeface="+mn-lt"/>
                <a:sym typeface="+mn-ea"/>
              </a:rPr>
              <a:t>Exploration de la distribution des indicateurs et définition d’un système de scoring (2/2)</a:t>
            </a:r>
            <a:endParaRPr lang="en-US" b="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en-US" u="sng"/>
              <a:t>Quels seuils, limites ou scores définir pour ces indicateurs ?</a:t>
            </a:r>
          </a:p>
          <a:p>
            <a:pPr marL="0" indent="0">
              <a:buNone/>
            </a:pPr>
            <a:r>
              <a:rPr lang="fr-FR" altLang="en-US"/>
              <a:t>A partir des graphiques de distribution, création d’un score (0, 1 ou 2) en fonction de la valeur</a:t>
            </a:r>
          </a:p>
          <a:p>
            <a:pPr marL="0" indent="0">
              <a:buNone/>
            </a:pPr>
            <a:r>
              <a:rPr lang="fr-FR" altLang="en-US"/>
              <a:t>=&gt; Stockage de ces règles de scoring dans un dictionnaire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3255010"/>
            <a:ext cx="6362700" cy="63912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Microsoft Office PowerPoint</Application>
  <PresentationFormat>Grand écran</PresentationFormat>
  <Paragraphs>125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宋体</vt:lpstr>
      <vt:lpstr>Arial</vt:lpstr>
      <vt:lpstr>Arial Black</vt:lpstr>
      <vt:lpstr>Calibri</vt:lpstr>
      <vt:lpstr>Office Theme</vt:lpstr>
      <vt:lpstr>Présentation PowerPoint</vt:lpstr>
      <vt:lpstr>Introduction</vt:lpstr>
      <vt:lpstr>II. Méthodologie Exploration des jeux de données</vt:lpstr>
      <vt:lpstr>II. Méthodologie Exploration et sélection des familles d’indicateurs</vt:lpstr>
      <vt:lpstr>II. Méthodologie Sélection des années d’intérêt et analyse des valeurs manquantes (1/2)</vt:lpstr>
      <vt:lpstr>II. Méthodologie Sélection des années d’intérêt et analyse des valeurs manquantes (2/2)</vt:lpstr>
      <vt:lpstr>II. Méthodologie Sélection et création des indicateurs finaux et sélection d’une valeur pour l’année la plus récente</vt:lpstr>
      <vt:lpstr>II. Méthodologie Exploration de la distribution des indicateurs et définition d’un système de scoring (1/2)</vt:lpstr>
      <vt:lpstr>II. Méthodologie Exploration de la distribution des indicateurs et définition d’un système de scoring (2/2)</vt:lpstr>
      <vt:lpstr>II. Méthodologie Scoring et choix des meilleurs pays</vt:lpstr>
      <vt:lpstr>II. Méthodologie Exploration des meilleurs pays pour chaque indicateur</vt:lpstr>
      <vt:lpstr>II. Méthodologie Analyse détaillée des scores des meilleurs pays</vt:lpstr>
      <vt:lpstr>II. Méthodologie Pour les 10 meilleurs pays, exploration de l’évolution des indicateurs dans le temps</vt:lpstr>
      <vt:lpstr>II. Méthodologie Analyse détaillée des scores de pays frontaliers des meilleurs pays</vt:lpstr>
      <vt:lpstr>II. Méthodologie Pour les pays frrontaliers, exploration de l’évolution des indicateurs dans le temps</vt:lpstr>
      <vt:lpstr>III. Résultats</vt:lpstr>
      <vt:lpstr>III. Résultats</vt:lpstr>
      <vt:lpstr>IV. Conclusion</vt:lpstr>
      <vt:lpstr>IV. Conclusion</vt:lpstr>
      <vt:lpstr>Merci pour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MORTAS Felix</cp:lastModifiedBy>
  <cp:revision>16</cp:revision>
  <dcterms:created xsi:type="dcterms:W3CDTF">2023-12-12T23:01:13Z</dcterms:created>
  <dcterms:modified xsi:type="dcterms:W3CDTF">2023-12-14T18:01:17Z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  <property fmtid="{D5CDD505-2E9C-101B-9397-08002B2CF9AE}" pid="4" name="MSIP_Label_d13798d8-7c99-463a-80c2-51778cd077ca_Enabled">
    <vt:lpwstr>true</vt:lpwstr>
  </property>
  <property fmtid="{D5CDD505-2E9C-101B-9397-08002B2CF9AE}" pid="5" name="MSIP_Label_d13798d8-7c99-463a-80c2-51778cd077ca_SetDate">
    <vt:lpwstr>2023-12-14T18:00:58Z</vt:lpwstr>
  </property>
  <property fmtid="{D5CDD505-2E9C-101B-9397-08002B2CF9AE}" pid="6" name="MSIP_Label_d13798d8-7c99-463a-80c2-51778cd077ca_Method">
    <vt:lpwstr>Privileged</vt:lpwstr>
  </property>
  <property fmtid="{D5CDD505-2E9C-101B-9397-08002B2CF9AE}" pid="7" name="MSIP_Label_d13798d8-7c99-463a-80c2-51778cd077ca_Name">
    <vt:lpwstr>PUBLIC</vt:lpwstr>
  </property>
  <property fmtid="{D5CDD505-2E9C-101B-9397-08002B2CF9AE}" pid="8" name="MSIP_Label_d13798d8-7c99-463a-80c2-51778cd077ca_SiteId">
    <vt:lpwstr>396b38cc-aa65-492b-bb0e-3d94ed25a97b</vt:lpwstr>
  </property>
  <property fmtid="{D5CDD505-2E9C-101B-9397-08002B2CF9AE}" pid="9" name="MSIP_Label_d13798d8-7c99-463a-80c2-51778cd077ca_ActionId">
    <vt:lpwstr>55bb3008-bf00-40ab-83c4-c7074943ddd4</vt:lpwstr>
  </property>
  <property fmtid="{D5CDD505-2E9C-101B-9397-08002B2CF9AE}" pid="10" name="MSIP_Label_d13798d8-7c99-463a-80c2-51778cd077ca_ContentBits">
    <vt:lpwstr>2</vt:lpwstr>
  </property>
  <property fmtid="{D5CDD505-2E9C-101B-9397-08002B2CF9AE}" pid="11" name="ClassificationContentMarkingFooterLocations">
    <vt:lpwstr>Office Theme:8</vt:lpwstr>
  </property>
  <property fmtid="{D5CDD505-2E9C-101B-9397-08002B2CF9AE}" pid="12" name="ClassificationContentMarkingFooterText">
    <vt:lpwstr>Public</vt:lpwstr>
  </property>
</Properties>
</file>