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4" r:id="rId7"/>
    <p:sldId id="267" r:id="rId8"/>
    <p:sldId id="268" r:id="rId9"/>
    <p:sldId id="272" r:id="rId10"/>
    <p:sldId id="269" r:id="rId11"/>
    <p:sldId id="271" r:id="rId12"/>
    <p:sldId id="275" r:id="rId13"/>
    <p:sldId id="276" r:id="rId14"/>
    <p:sldId id="279" r:id="rId15"/>
    <p:sldId id="277" r:id="rId16"/>
    <p:sldId id="280" r:id="rId17"/>
    <p:sldId id="285" r:id="rId18"/>
    <p:sldId id="286" r:id="rId19"/>
    <p:sldId id="281" r:id="rId20"/>
    <p:sldId id="282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2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8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6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3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9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05264-B74C-419B-E258-B20582CE0EA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312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792" y="15556"/>
            <a:ext cx="7766936" cy="1646302"/>
          </a:xfrm>
        </p:spPr>
        <p:txBody>
          <a:bodyPr/>
          <a:lstStyle/>
          <a:p>
            <a:pPr algn="ctr"/>
            <a:r>
              <a:rPr lang="fr-FR" altLang="zh-CN" sz="1800" dirty="0">
                <a:solidFill>
                  <a:schemeClr val="tx1"/>
                </a:solidFill>
              </a:rPr>
              <a:t>Parcours Data </a:t>
            </a:r>
            <a:r>
              <a:rPr lang="fr-FR" altLang="zh-CN" sz="1800" dirty="0" err="1">
                <a:solidFill>
                  <a:schemeClr val="tx1"/>
                </a:solidFill>
              </a:rPr>
              <a:t>Scientist</a:t>
            </a:r>
            <a:r>
              <a:rPr lang="fr-FR" altLang="zh-CN" sz="1800" dirty="0">
                <a:solidFill>
                  <a:schemeClr val="tx1"/>
                </a:solidFill>
              </a:rPr>
              <a:t> - </a:t>
            </a:r>
            <a:r>
              <a:rPr lang="fr-FR" altLang="zh-CN" sz="1800" dirty="0" err="1">
                <a:solidFill>
                  <a:schemeClr val="tx1"/>
                </a:solidFill>
              </a:rPr>
              <a:t>OpenClassRooms</a:t>
            </a:r>
            <a:br>
              <a:rPr lang="fr-FR" altLang="zh-CN" sz="1800" dirty="0">
                <a:solidFill>
                  <a:schemeClr val="tx1"/>
                </a:solidFill>
              </a:rPr>
            </a:br>
            <a:r>
              <a:rPr lang="fr-FR" altLang="zh-CN" sz="1800" dirty="0">
                <a:solidFill>
                  <a:schemeClr val="tx1"/>
                </a:solidFill>
                <a:sym typeface="+mn-ea"/>
              </a:rPr>
              <a:t>Présentation Projet 3 - </a:t>
            </a:r>
            <a:r>
              <a:rPr lang="fr-FR" altLang="zh-CN" sz="1800" dirty="0">
                <a:solidFill>
                  <a:schemeClr val="tx1"/>
                </a:solidFill>
              </a:rPr>
              <a:t>«Préparez des données pour un organisme de santé publique»</a:t>
            </a:r>
            <a:br>
              <a:rPr lang="fr-FR" altLang="zh-CN" sz="1800" dirty="0">
                <a:solidFill>
                  <a:schemeClr val="tx1"/>
                </a:solidFill>
              </a:rPr>
            </a:br>
            <a:r>
              <a:rPr lang="fr-FR" altLang="zh-CN" sz="1800" dirty="0">
                <a:solidFill>
                  <a:schemeClr val="tx1"/>
                </a:solidFill>
                <a:cs typeface="+mn-lt"/>
              </a:rPr>
              <a:t>09/02/2024</a:t>
            </a:r>
            <a:br>
              <a:rPr lang="fr-FR" altLang="zh-CN" sz="1800" dirty="0">
                <a:solidFill>
                  <a:schemeClr val="tx1"/>
                </a:solidFill>
                <a:cs typeface="+mn-lt"/>
              </a:rPr>
            </a:br>
            <a:r>
              <a:rPr lang="fr-FR" altLang="zh-CN" sz="1800" dirty="0">
                <a:solidFill>
                  <a:schemeClr val="tx1"/>
                </a:solidFill>
                <a:cs typeface="+mn-lt"/>
              </a:rPr>
              <a:t>Félix MORTAS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7CA1D4-CA0E-4F72-B89F-832AC0E7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25" y="1717208"/>
            <a:ext cx="4170680" cy="417068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8B01F25-8754-DCA1-9482-1C8615B6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321" b="38722"/>
          <a:stretch>
            <a:fillRect/>
          </a:stretch>
        </p:blipFill>
        <p:spPr>
          <a:xfrm>
            <a:off x="3329940" y="6048375"/>
            <a:ext cx="4514850" cy="581660"/>
          </a:xfrm>
          <a:prstGeom prst="rect">
            <a:avLst/>
          </a:prstGeom>
        </p:spPr>
      </p:pic>
      <p:sp>
        <p:nvSpPr>
          <p:cNvPr id="6" name="副标题 4">
            <a:extLst>
              <a:ext uri="{FF2B5EF4-FFF2-40B4-BE49-F238E27FC236}">
                <a16:creationId xmlns:a16="http://schemas.microsoft.com/office/drawing/2014/main" id="{B73A27EA-2F1A-E898-32C6-05EDE808E4C6}"/>
              </a:ext>
            </a:extLst>
          </p:cNvPr>
          <p:cNvSpPr txBox="1">
            <a:spLocks/>
          </p:cNvSpPr>
          <p:nvPr/>
        </p:nvSpPr>
        <p:spPr>
          <a:xfrm>
            <a:off x="-1069975" y="3821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altLang="zh-CN" dirty="0"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/>
              <a:t>Test possibilité prédiction des valeurs manquantes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04166" cy="3880773"/>
          </a:xfrm>
        </p:spPr>
        <p:txBody>
          <a:bodyPr>
            <a:normAutofit/>
          </a:bodyPr>
          <a:lstStyle/>
          <a:p>
            <a:r>
              <a:rPr lang="fr-FR" altLang="en-US" dirty="0"/>
              <a:t>Chi2 pour chaque combinaison de variables :</a:t>
            </a:r>
          </a:p>
          <a:p>
            <a:r>
              <a:rPr lang="fr-FR" altLang="en-US" dirty="0"/>
              <a:t>Toutes les variables sont prédictibles entre elles</a:t>
            </a:r>
            <a:br>
              <a:rPr lang="fr-FR" altLang="en-US" dirty="0"/>
            </a:br>
            <a:r>
              <a:rPr lang="fr-FR" altLang="en-US" dirty="0"/>
              <a:t>-&gt; Attention à l’interprétation quand trop de modalités</a:t>
            </a:r>
          </a:p>
          <a:p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38DC4A8-31A6-246F-3526-2868BE47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76026"/>
              </p:ext>
            </p:extLst>
          </p:nvPr>
        </p:nvGraphicFramePr>
        <p:xfrm>
          <a:off x="4602690" y="2063750"/>
          <a:ext cx="736917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159">
                  <a:extLst>
                    <a:ext uri="{9D8B030D-6E8A-4147-A177-3AD203B41FA5}">
                      <a16:colId xmlns:a16="http://schemas.microsoft.com/office/drawing/2014/main" val="1528698069"/>
                    </a:ext>
                  </a:extLst>
                </a:gridCol>
                <a:gridCol w="1294010">
                  <a:extLst>
                    <a:ext uri="{9D8B030D-6E8A-4147-A177-3AD203B41FA5}">
                      <a16:colId xmlns:a16="http://schemas.microsoft.com/office/drawing/2014/main" val="2169889111"/>
                    </a:ext>
                  </a:extLst>
                </a:gridCol>
                <a:gridCol w="1632182">
                  <a:extLst>
                    <a:ext uri="{9D8B030D-6E8A-4147-A177-3AD203B41FA5}">
                      <a16:colId xmlns:a16="http://schemas.microsoft.com/office/drawing/2014/main" val="335069274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00266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Modalités ≥ 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Pourcentage ≥ 5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Modalités &lt; 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b="1" dirty="0" err="1">
                          <a:effectLst/>
                        </a:rPr>
                        <a:t>nutrition_grade_fr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34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b="1" dirty="0">
                          <a:effectLst/>
                        </a:rPr>
                        <a:t>pnns_groups_1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92.86 %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11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b="1" dirty="0">
                          <a:effectLst/>
                        </a:rPr>
                        <a:t>pnns_groups_2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95.24 %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 err="1">
                          <a:effectLst/>
                        </a:rPr>
                        <a:t>main_category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7.08 %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1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 err="1">
                          <a:effectLst/>
                        </a:rPr>
                        <a:t>first_packaging_code_geo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44.32 %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04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 err="1">
                          <a:effectLst/>
                        </a:rPr>
                        <a:t>manufacturing_places_tags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10.88 %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48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 err="1">
                          <a:effectLst/>
                        </a:rPr>
                        <a:t>purchase_places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14.55 %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1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10.34 %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12 396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8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serving_size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15.10 %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brands_tags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9 378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18.66 %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22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Recherche de dépendance dans les variables qualitatives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E1A6CA9-777B-B839-53F4-CF1D4910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561"/>
              </p:ext>
            </p:extLst>
          </p:nvPr>
        </p:nvGraphicFramePr>
        <p:xfrm>
          <a:off x="6363759" y="1270000"/>
          <a:ext cx="5532966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83">
                  <a:extLst>
                    <a:ext uri="{9D8B030D-6E8A-4147-A177-3AD203B41FA5}">
                      <a16:colId xmlns:a16="http://schemas.microsoft.com/office/drawing/2014/main" val="2974381023"/>
                    </a:ext>
                  </a:extLst>
                </a:gridCol>
                <a:gridCol w="2766483">
                  <a:extLst>
                    <a:ext uri="{9D8B030D-6E8A-4147-A177-3AD203B41FA5}">
                      <a16:colId xmlns:a16="http://schemas.microsoft.com/office/drawing/2014/main" val="1390800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Variable liste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Nombre de valeurs uniques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0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ingredients_that_may_be_from_palm_oil_tags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95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b="1" dirty="0" err="1">
                          <a:effectLst/>
                        </a:rPr>
                        <a:t>countries_tags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88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b="1" dirty="0" err="1">
                          <a:effectLst/>
                        </a:rPr>
                        <a:t>cities_tags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8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3260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8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traces_tags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3597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origins_tags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4374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05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emb_codes_tags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5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packaging_tags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12066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48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allergens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12940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33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labels_tags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13659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categories_tags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21151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00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additives_tags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106196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394337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C33D14-9A48-8B46-8756-5E034DB9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3026"/>
            <a:ext cx="5323416" cy="3880773"/>
          </a:xfrm>
        </p:spPr>
        <p:txBody>
          <a:bodyPr/>
          <a:lstStyle/>
          <a:p>
            <a:r>
              <a:rPr lang="fr-FR" dirty="0"/>
              <a:t>Chi2 pour chaque modalité des variables listes avec les variables simples analysables</a:t>
            </a:r>
          </a:p>
          <a:p>
            <a:r>
              <a:rPr lang="fr-FR" dirty="0"/>
              <a:t>Certaines sont corrélées :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3A6E12B1-BE41-6914-D403-9D517DA0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95294"/>
              </p:ext>
            </p:extLst>
          </p:nvPr>
        </p:nvGraphicFramePr>
        <p:xfrm>
          <a:off x="677334" y="3832226"/>
          <a:ext cx="512339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696">
                  <a:extLst>
                    <a:ext uri="{9D8B030D-6E8A-4147-A177-3AD203B41FA5}">
                      <a16:colId xmlns:a16="http://schemas.microsoft.com/office/drawing/2014/main" val="2246964401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69472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simple analysable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modalités corrélées parmi celles des 3 variables listes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12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nutrition_grade_fr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pnns_groups_1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pnns_groups_2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6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/>
              <a:t>Recherche de corrélations linéaires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355" y="1270000"/>
            <a:ext cx="6376670" cy="5524402"/>
          </a:xfrm>
          <a:prstGeom prst="rect">
            <a:avLst/>
          </a:prstGeom>
        </p:spPr>
      </p:pic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A373D13-4FC1-4826-7321-31549A99A038}"/>
              </a:ext>
            </a:extLst>
          </p:cNvPr>
          <p:cNvSpPr txBox="1">
            <a:spLocks/>
          </p:cNvSpPr>
          <p:nvPr/>
        </p:nvSpPr>
        <p:spPr>
          <a:xfrm>
            <a:off x="677334" y="2203026"/>
            <a:ext cx="53234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Repérage des corrélations évidentes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Meilleures corrélations linéaires - 1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BC30B64-3C39-E58C-7BC9-DDE91D448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43059"/>
              </p:ext>
            </p:extLst>
          </p:nvPr>
        </p:nvGraphicFramePr>
        <p:xfrm>
          <a:off x="1171575" y="1457325"/>
          <a:ext cx="9585643" cy="49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743">
                  <a:extLst>
                    <a:ext uri="{9D8B030D-6E8A-4147-A177-3AD203B41FA5}">
                      <a16:colId xmlns:a16="http://schemas.microsoft.com/office/drawing/2014/main" val="1755214157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709347441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540747732"/>
                    </a:ext>
                  </a:extLst>
                </a:gridCol>
              </a:tblGrid>
              <a:tr h="425265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Variable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Variable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Coefficient de Corrélation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25943"/>
                  </a:ext>
                </a:extLst>
              </a:tr>
              <a:tr h="313411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salt_100g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sodium_100g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23715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nutrition-score-uk_100g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nutrition-score-fr_100g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258060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monounsaturated-fat_100g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829728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572047"/>
                  </a:ext>
                </a:extLst>
              </a:tr>
              <a:tr h="313411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69613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polyunsaturated-fat_100g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959277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nutrition-score-uk_100g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970159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nutrition-score-uk_100g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053348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nutrition-score-fr_100g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25687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sugars_100g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carbohydrates_100g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41952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nutrition-score-fr_100g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67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Meilleures corrélations linéaires - 2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BC30B64-3C39-E58C-7BC9-DDE91D448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41774"/>
              </p:ext>
            </p:extLst>
          </p:nvPr>
        </p:nvGraphicFramePr>
        <p:xfrm>
          <a:off x="819151" y="1457325"/>
          <a:ext cx="10695516" cy="41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172">
                  <a:extLst>
                    <a:ext uri="{9D8B030D-6E8A-4147-A177-3AD203B41FA5}">
                      <a16:colId xmlns:a16="http://schemas.microsoft.com/office/drawing/2014/main" val="2502574386"/>
                    </a:ext>
                  </a:extLst>
                </a:gridCol>
                <a:gridCol w="3565172">
                  <a:extLst>
                    <a:ext uri="{9D8B030D-6E8A-4147-A177-3AD203B41FA5}">
                      <a16:colId xmlns:a16="http://schemas.microsoft.com/office/drawing/2014/main" val="2709347441"/>
                    </a:ext>
                  </a:extLst>
                </a:gridCol>
                <a:gridCol w="3565172">
                  <a:extLst>
                    <a:ext uri="{9D8B030D-6E8A-4147-A177-3AD203B41FA5}">
                      <a16:colId xmlns:a16="http://schemas.microsoft.com/office/drawing/2014/main" val="2540747732"/>
                    </a:ext>
                  </a:extLst>
                </a:gridCol>
              </a:tblGrid>
              <a:tr h="4252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effectLst/>
                        </a:rPr>
                        <a:t>Variable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Variable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Coefficient de Corrélation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25943"/>
                  </a:ext>
                </a:extLst>
              </a:tr>
              <a:tr h="313411"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carbohydrates_100g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23715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nutrition-score-uk_100g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258060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vitamin-a_100g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calcium_100g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829728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nutrition-score-fr_100g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572047"/>
                  </a:ext>
                </a:extLst>
              </a:tr>
              <a:tr h="313411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monounsaturated-fat_100g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69613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959277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polyunsaturated-fat_100g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970159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sugars_100g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nutrition-score-fr_100g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053348"/>
                  </a:ext>
                </a:extLst>
              </a:tr>
              <a:tr h="425265"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sugars_100g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dirty="0">
                          <a:effectLst/>
                        </a:rPr>
                        <a:t>nutrition-score-uk_100g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2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1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Recherche de corrélations non linéaires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 dirty="0"/>
              <a:t>Méthode  :</a:t>
            </a:r>
            <a:r>
              <a:rPr lang="fr-FR" altLang="en-US" dirty="0"/>
              <a:t> </a:t>
            </a:r>
            <a:br>
              <a:rPr lang="fr-FR" altLang="en-US" dirty="0"/>
            </a:br>
            <a:r>
              <a:rPr lang="fr-FR" altLang="en-US" dirty="0"/>
              <a:t>Visualisation sans les 0</a:t>
            </a:r>
          </a:p>
          <a:p>
            <a:r>
              <a:rPr lang="fr-FR" altLang="en-US" dirty="0"/>
              <a:t>Peu concluant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BAE7D-3868-51DC-51CC-E5303062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728976"/>
            <a:ext cx="5777579" cy="45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ACP - Recherche de corrélations linéaires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544C1-1972-121E-3093-6709939B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</a:t>
            </a:r>
            <a:r>
              <a:rPr lang="fr-FR" dirty="0" err="1"/>
              <a:t>ébouli</a:t>
            </a:r>
            <a:r>
              <a:rPr lang="fr-FR" dirty="0"/>
              <a:t> vals propres + ddl</a:t>
            </a:r>
          </a:p>
          <a:p>
            <a:endParaRPr lang="fr-FR" dirty="0"/>
          </a:p>
          <a:p>
            <a:r>
              <a:rPr lang="fr-FR" dirty="0"/>
              <a:t>Cercle un peu redondant avec matrice </a:t>
            </a:r>
            <a:r>
              <a:rPr lang="fr-FR" dirty="0" err="1"/>
              <a:t>correl</a:t>
            </a:r>
            <a:endParaRPr lang="fr-F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3F5FCAC-2836-903F-7AAF-2F07859B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85" y="1270000"/>
            <a:ext cx="5927092" cy="51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CE3D48-DE5F-FAC0-4949-4450C68D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0" y="2160589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73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ACP - Recherche de corrélations linéaires multiples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71D9298-D377-EE6E-9260-DBC1774B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7" y="2075261"/>
            <a:ext cx="4892495" cy="388143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0254ACF-5E21-1199-D922-16777A02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00" y="1571625"/>
            <a:ext cx="5340215" cy="47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2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ACP - Recherche de corrélations linéaires multiples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A37F73-DFA3-3B14-4265-24FBE374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00200"/>
            <a:ext cx="5486915" cy="49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544C1-1972-121E-3093-6709939B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43F103-B788-4926-7D08-B5903AF5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642266"/>
            <a:ext cx="48916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6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55" y="89893"/>
            <a:ext cx="8596667" cy="1320800"/>
          </a:xfrm>
        </p:spPr>
        <p:txBody>
          <a:bodyPr>
            <a:normAutofit/>
          </a:bodyPr>
          <a:lstStyle/>
          <a:p>
            <a:r>
              <a:rPr lang="fr-FR" altLang="en-US" dirty="0"/>
              <a:t>Recherche de corrélations entre variables numériques et qualitatives</a:t>
            </a:r>
          </a:p>
        </p:txBody>
      </p:sp>
      <p:sp>
        <p:nvSpPr>
          <p:cNvPr id="3086" name="Isosceles Triangle 8">
            <a:extLst>
              <a:ext uri="{FF2B5EF4-FFF2-40B4-BE49-F238E27FC236}">
                <a16:creationId xmlns:a16="http://schemas.microsoft.com/office/drawing/2014/main" id="{339B2E5C-7D38-46FD-A927-39796E8F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A85268E-7497-EC3D-FE78-9554EA40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r="1062" b="6"/>
          <a:stretch/>
        </p:blipFill>
        <p:spPr bwMode="auto">
          <a:xfrm>
            <a:off x="3689596" y="1369600"/>
            <a:ext cx="3879604" cy="27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E64B096-1EB5-D4A9-0B65-787C67BCF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" b="4"/>
          <a:stretch/>
        </p:blipFill>
        <p:spPr bwMode="auto">
          <a:xfrm>
            <a:off x="8309396" y="1396294"/>
            <a:ext cx="3789515" cy="26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CA69F63-FA53-F049-9B98-33CCF859F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r="3027" b="-3"/>
          <a:stretch/>
        </p:blipFill>
        <p:spPr bwMode="auto">
          <a:xfrm>
            <a:off x="3689596" y="4146590"/>
            <a:ext cx="3808484" cy="271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A086E76-F9F8-82E6-840B-5D3BFB43C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r="-5" b="-5"/>
          <a:stretch/>
        </p:blipFill>
        <p:spPr bwMode="auto">
          <a:xfrm>
            <a:off x="8502405" y="4167807"/>
            <a:ext cx="3718176" cy="26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544C1-1972-121E-3093-6709939B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08" y="2072814"/>
            <a:ext cx="2948121" cy="3880773"/>
          </a:xfrm>
        </p:spPr>
        <p:txBody>
          <a:bodyPr>
            <a:normAutofit/>
          </a:bodyPr>
          <a:lstStyle/>
          <a:p>
            <a:r>
              <a:rPr lang="fr-FR" dirty="0"/>
              <a:t>Sélection des 3 variables qualitatives simples analysables</a:t>
            </a:r>
          </a:p>
          <a:p>
            <a:r>
              <a:rPr lang="fr-FR" dirty="0"/>
              <a:t>ANOVA</a:t>
            </a:r>
          </a:p>
          <a:p>
            <a:endParaRPr lang="fr-FR" dirty="0"/>
          </a:p>
          <a:p>
            <a:r>
              <a:rPr lang="fr-FR" dirty="0"/>
              <a:t>Exemple sur </a:t>
            </a:r>
            <a:r>
              <a:rPr lang="fr-FR" b="1" dirty="0" err="1"/>
              <a:t>nutriscore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0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Problématique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Quelle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faisabilité</a:t>
            </a:r>
            <a:r>
              <a:rPr lang="en-US" dirty="0"/>
              <a:t> de la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système</a:t>
            </a:r>
            <a:r>
              <a:rPr lang="en-US" dirty="0"/>
              <a:t> de suggestion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d’auto-complétion</a:t>
            </a:r>
            <a:r>
              <a:rPr lang="en-US" dirty="0"/>
              <a:t> pour aider les </a:t>
            </a:r>
            <a:r>
              <a:rPr lang="en-US" dirty="0" err="1"/>
              <a:t>usagers</a:t>
            </a:r>
            <a:r>
              <a:rPr lang="en-US" dirty="0"/>
              <a:t> à </a:t>
            </a:r>
            <a:r>
              <a:rPr lang="en-US" dirty="0" err="1"/>
              <a:t>remplir</a:t>
            </a:r>
            <a:r>
              <a:rPr lang="en-US" dirty="0"/>
              <a:t> plus </a:t>
            </a:r>
            <a:r>
              <a:rPr lang="en-US" dirty="0" err="1"/>
              <a:t>efficacement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r>
              <a:rPr lang="fr-FR" altLang="en-US" dirty="0"/>
              <a:t>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83" y="247650"/>
            <a:ext cx="6971241" cy="1320800"/>
          </a:xfrm>
        </p:spPr>
        <p:txBody>
          <a:bodyPr>
            <a:normAutofit/>
          </a:bodyPr>
          <a:lstStyle/>
          <a:p>
            <a:r>
              <a:rPr lang="fr-FR" altLang="en-US" dirty="0"/>
              <a:t>5 grands principes de la RGPD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F77857-8C78-1413-9EC4-6912C28D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Finalité</a:t>
            </a:r>
            <a:r>
              <a:rPr lang="fr-FR" dirty="0"/>
              <a:t> : utilisation des données pour l’objectif principal uniquement</a:t>
            </a:r>
          </a:p>
          <a:p>
            <a:r>
              <a:rPr lang="fr-FR" b="1" dirty="0"/>
              <a:t>Minimisation</a:t>
            </a:r>
            <a:r>
              <a:rPr lang="fr-FR" dirty="0"/>
              <a:t> : collecte des données nécessaires uniquement</a:t>
            </a:r>
          </a:p>
          <a:p>
            <a:r>
              <a:rPr lang="fr-FR" b="1" dirty="0"/>
              <a:t>Transparence</a:t>
            </a:r>
            <a:r>
              <a:rPr lang="fr-FR" dirty="0"/>
              <a:t> : utilisateur informé de l’utilisation des données</a:t>
            </a:r>
          </a:p>
          <a:p>
            <a:r>
              <a:rPr lang="fr-FR" b="1" dirty="0"/>
              <a:t>Durée de conservation limitée</a:t>
            </a:r>
            <a:r>
              <a:rPr lang="fr-FR" dirty="0"/>
              <a:t> : que le temps nécessaire pour atteindre l’objectif</a:t>
            </a:r>
          </a:p>
          <a:p>
            <a:r>
              <a:rPr lang="fr-FR" b="1" dirty="0"/>
              <a:t>Sécurité et confidentialité</a:t>
            </a:r>
            <a:r>
              <a:rPr lang="fr-FR" dirty="0"/>
              <a:t> : données dans un lieu et environnement sécurisé</a:t>
            </a:r>
          </a:p>
        </p:txBody>
      </p:sp>
    </p:spTree>
    <p:extLst>
      <p:ext uri="{BB962C8B-B14F-4D97-AF65-F5344CB8AC3E}">
        <p14:creationId xmlns:p14="http://schemas.microsoft.com/office/powerpoint/2010/main" val="336425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83" y="247650"/>
            <a:ext cx="6971241" cy="1320800"/>
          </a:xfrm>
        </p:spPr>
        <p:txBody>
          <a:bodyPr>
            <a:normAutofit/>
          </a:bodyPr>
          <a:lstStyle/>
          <a:p>
            <a:r>
              <a:rPr lang="fr-FR" altLang="en-US" dirty="0"/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F77857-8C78-1413-9EC4-6912C28D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1131889"/>
            <a:ext cx="10714566" cy="5478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Interprétations 2 à 2 laissent dans l’incertitude quant au comportement global mais :</a:t>
            </a:r>
          </a:p>
          <a:p>
            <a:r>
              <a:rPr lang="fr-FR" sz="1600" i="0" u="none" strike="noStrike" kern="1200" dirty="0" err="1">
                <a:solidFill>
                  <a:schemeClr val="tx1"/>
                </a:solidFill>
                <a:effectLst/>
              </a:rPr>
              <a:t>salt</a:t>
            </a:r>
            <a:r>
              <a:rPr lang="fr-FR" sz="1600" dirty="0">
                <a:solidFill>
                  <a:schemeClr val="tx1"/>
                </a:solidFill>
              </a:rPr>
              <a:t> et </a:t>
            </a:r>
            <a:r>
              <a:rPr lang="fr-FR" sz="1600" i="0" u="none" strike="noStrike" kern="1200" dirty="0">
                <a:solidFill>
                  <a:schemeClr val="tx1"/>
                </a:solidFill>
                <a:effectLst/>
              </a:rPr>
              <a:t>sodium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i="0" u="none" strike="noStrike" kern="1200" dirty="0">
                <a:solidFill>
                  <a:srgbClr val="000000"/>
                </a:solidFill>
                <a:effectLst/>
              </a:rPr>
              <a:t>nutrition-score-</a:t>
            </a:r>
            <a:r>
              <a:rPr lang="fr-FR" sz="1600" i="0" u="none" strike="noStrike" kern="1200" dirty="0" err="1">
                <a:solidFill>
                  <a:srgbClr val="000000"/>
                </a:solidFill>
                <a:effectLst/>
              </a:rPr>
              <a:t>uk</a:t>
            </a:r>
            <a:r>
              <a:rPr lang="fr-FR" sz="1600" dirty="0"/>
              <a:t> et </a:t>
            </a:r>
            <a:r>
              <a:rPr lang="fr-FR" sz="1600" i="0" u="none" strike="noStrike" kern="1200" dirty="0">
                <a:solidFill>
                  <a:srgbClr val="000000"/>
                </a:solidFill>
                <a:effectLst/>
              </a:rPr>
              <a:t>nutrition-score-</a:t>
            </a:r>
            <a:r>
              <a:rPr lang="fr-FR" sz="1600" i="0" u="none" strike="noStrike" kern="1200" dirty="0" err="1">
                <a:solidFill>
                  <a:srgbClr val="000000"/>
                </a:solidFill>
                <a:effectLst/>
              </a:rPr>
              <a:t>fr</a:t>
            </a:r>
            <a:endParaRPr lang="fr-FR" sz="160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fr-FR" sz="1600" i="0" u="none" strike="noStrike" kern="1200" dirty="0">
                <a:solidFill>
                  <a:srgbClr val="000000"/>
                </a:solidFill>
                <a:effectLst/>
              </a:rPr>
              <a:t>Fat et nutrition-score-</a:t>
            </a:r>
            <a:r>
              <a:rPr lang="fr-FR" sz="1600" i="0" u="none" strike="noStrike" kern="1200" dirty="0" err="1">
                <a:solidFill>
                  <a:srgbClr val="000000"/>
                </a:solidFill>
                <a:effectLst/>
              </a:rPr>
              <a:t>fr</a:t>
            </a:r>
            <a:endParaRPr lang="fr-FR" sz="160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fr-FR" sz="1600" dirty="0">
                <a:solidFill>
                  <a:srgbClr val="000000"/>
                </a:solidFill>
              </a:rPr>
              <a:t>Energy et protéines</a:t>
            </a:r>
          </a:p>
          <a:p>
            <a:r>
              <a:rPr lang="fr-FR" sz="1600" i="0" u="none" strike="noStrike" dirty="0">
                <a:solidFill>
                  <a:srgbClr val="000000"/>
                </a:solidFill>
                <a:effectLst/>
              </a:rPr>
              <a:t>Fibres et sel</a:t>
            </a:r>
          </a:p>
          <a:p>
            <a:r>
              <a:rPr lang="fr-FR" sz="1600" dirty="0" err="1">
                <a:solidFill>
                  <a:srgbClr val="000000"/>
                </a:solidFill>
              </a:rPr>
              <a:t>Cholesterol</a:t>
            </a:r>
            <a:r>
              <a:rPr lang="fr-FR" sz="1600" dirty="0">
                <a:solidFill>
                  <a:srgbClr val="000000"/>
                </a:solidFill>
              </a:rPr>
              <a:t> et </a:t>
            </a:r>
            <a:r>
              <a:rPr lang="fr-FR" sz="1600" dirty="0" err="1">
                <a:solidFill>
                  <a:srgbClr val="000000"/>
                </a:solidFill>
              </a:rPr>
              <a:t>saturated</a:t>
            </a:r>
            <a:r>
              <a:rPr lang="fr-FR" sz="1600" dirty="0">
                <a:solidFill>
                  <a:srgbClr val="000000"/>
                </a:solidFill>
              </a:rPr>
              <a:t> fat</a:t>
            </a:r>
          </a:p>
          <a:p>
            <a:r>
              <a:rPr lang="fr-FR" sz="1600" i="0" u="none" strike="noStrike" dirty="0">
                <a:solidFill>
                  <a:srgbClr val="000000"/>
                </a:solidFill>
                <a:effectLst/>
              </a:rPr>
              <a:t>Mono and poly </a:t>
            </a:r>
            <a:r>
              <a:rPr lang="fr-FR" sz="1600" i="0" u="none" strike="noStrike" dirty="0" err="1">
                <a:solidFill>
                  <a:srgbClr val="000000"/>
                </a:solidFill>
                <a:effectLst/>
              </a:rPr>
              <a:t>saturated</a:t>
            </a:r>
            <a:r>
              <a:rPr lang="fr-FR" sz="1600" i="0" u="none" strike="noStrike" dirty="0">
                <a:solidFill>
                  <a:srgbClr val="000000"/>
                </a:solidFill>
                <a:effectLst/>
              </a:rPr>
              <a:t> fat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sz="1600" i="0" u="none" strike="noStrike" dirty="0">
                <a:solidFill>
                  <a:srgbClr val="000000"/>
                </a:solidFill>
                <a:effectLst/>
              </a:rPr>
              <a:t>Nutrition-grade avec la plupart des variables numériques</a:t>
            </a:r>
          </a:p>
          <a:p>
            <a:pPr lvl="1"/>
            <a:endParaRPr lang="fr-FR" i="0" u="none" strike="noStrike" kern="1200" dirty="0">
              <a:solidFill>
                <a:schemeClr val="tx1"/>
              </a:solidFill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600" b="1" i="0" u="none" strike="noStrike" kern="1200" dirty="0" err="1">
                <a:solidFill>
                  <a:schemeClr val="tx1"/>
                </a:solidFill>
                <a:effectLst/>
              </a:rPr>
              <a:t>nutrition_grade_fr</a:t>
            </a:r>
            <a:r>
              <a:rPr lang="fr-FR" sz="1600" b="1" i="0" u="none" strike="noStrike" kern="1200" dirty="0">
                <a:solidFill>
                  <a:schemeClr val="tx1"/>
                </a:solidFill>
                <a:effectLst/>
              </a:rPr>
              <a:t>, pnns_groups_1</a:t>
            </a:r>
            <a:r>
              <a:rPr lang="fr-FR" sz="1600" b="1" dirty="0">
                <a:solidFill>
                  <a:schemeClr val="tx1"/>
                </a:solidFill>
              </a:rPr>
              <a:t>, </a:t>
            </a:r>
            <a:r>
              <a:rPr lang="fr-FR" sz="1600" b="1" i="0" u="none" strike="noStrike" kern="1200" dirty="0">
                <a:solidFill>
                  <a:schemeClr val="tx1"/>
                </a:solidFill>
                <a:effectLst/>
              </a:rPr>
              <a:t>pnns_groups_2 </a:t>
            </a:r>
            <a:r>
              <a:rPr lang="fr-FR" sz="1600" i="0" u="none" strike="noStrike" kern="1200" dirty="0">
                <a:solidFill>
                  <a:schemeClr val="tx1"/>
                </a:solidFill>
                <a:effectLst/>
              </a:rPr>
              <a:t>en fonction de certaines modalités de </a:t>
            </a:r>
            <a:r>
              <a:rPr lang="en-US" sz="1600" b="1" i="0" u="none" strike="noStrike" kern="1200" dirty="0" err="1">
                <a:solidFill>
                  <a:schemeClr val="tx1"/>
                </a:solidFill>
                <a:effectLst/>
              </a:rPr>
              <a:t>ingredients_that_may_be_from_palm_oil_tags</a:t>
            </a:r>
            <a:r>
              <a:rPr lang="en-US" sz="1600" b="1" i="0" u="none" strike="noStrike" kern="1200" dirty="0">
                <a:solidFill>
                  <a:schemeClr val="tx1"/>
                </a:solidFill>
                <a:effectLst/>
              </a:rPr>
              <a:t>, </a:t>
            </a:r>
            <a:r>
              <a:rPr lang="fr-FR" sz="1600" b="1" i="0" u="none" strike="noStrike" kern="1200" dirty="0" err="1">
                <a:solidFill>
                  <a:schemeClr val="tx1"/>
                </a:solidFill>
                <a:effectLst/>
              </a:rPr>
              <a:t>countries_tags</a:t>
            </a:r>
            <a:r>
              <a:rPr lang="fr-FR" sz="1600" b="1" i="0" u="none" strike="noStrike" kern="1200" dirty="0">
                <a:solidFill>
                  <a:schemeClr val="tx1"/>
                </a:solidFill>
                <a:effectLst/>
              </a:rPr>
              <a:t>, </a:t>
            </a:r>
            <a:r>
              <a:rPr lang="fr-FR" sz="1600" b="1" i="0" u="none" strike="noStrike" kern="1200" dirty="0" err="1">
                <a:solidFill>
                  <a:schemeClr val="tx1"/>
                </a:solidFill>
                <a:effectLst/>
              </a:rPr>
              <a:t>cities_tags</a:t>
            </a:r>
            <a:r>
              <a:rPr lang="fr-FR" sz="1600" b="1" i="0" u="none" strike="noStrike" kern="1200" dirty="0">
                <a:solidFill>
                  <a:schemeClr val="tx1"/>
                </a:solidFill>
                <a:effectLst/>
              </a:rPr>
              <a:t>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fr-FR" sz="1600" dirty="0">
              <a:solidFill>
                <a:schemeClr val="tx1"/>
              </a:solidFill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600" i="0" u="none" strike="noStrike" dirty="0">
                <a:solidFill>
                  <a:schemeClr val="tx1"/>
                </a:solidFill>
                <a:effectLst/>
              </a:rPr>
              <a:t>Les colonnes doublons</a:t>
            </a:r>
          </a:p>
        </p:txBody>
      </p:sp>
    </p:spTree>
    <p:extLst>
      <p:ext uri="{BB962C8B-B14F-4D97-AF65-F5344CB8AC3E}">
        <p14:creationId xmlns:p14="http://schemas.microsoft.com/office/powerpoint/2010/main" val="428567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379" y="2780175"/>
            <a:ext cx="6971241" cy="1320800"/>
          </a:xfrm>
        </p:spPr>
        <p:txBody>
          <a:bodyPr>
            <a:normAutofit/>
          </a:bodyPr>
          <a:lstStyle/>
          <a:p>
            <a:r>
              <a:rPr lang="fr-FR" altLang="en-US" dirty="0"/>
              <a:t>Merci pour votre attention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F77857-8C78-1413-9EC4-6912C28D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Effectuer</a:t>
            </a:r>
            <a:r>
              <a:rPr lang="en-US" dirty="0"/>
              <a:t> des </a:t>
            </a:r>
            <a:r>
              <a:rPr lang="en-US" dirty="0" err="1"/>
              <a:t>opérations</a:t>
            </a:r>
            <a:r>
              <a:rPr lang="en-US" dirty="0"/>
              <a:t> de </a:t>
            </a:r>
            <a:r>
              <a:rPr lang="en-US" dirty="0" err="1"/>
              <a:t>nettoyage</a:t>
            </a:r>
            <a:r>
              <a:rPr lang="en-US" dirty="0"/>
              <a:t> sur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structurées</a:t>
            </a:r>
            <a:r>
              <a:rPr lang="en-US" dirty="0"/>
              <a:t>, </a:t>
            </a:r>
            <a:r>
              <a:rPr lang="en-US" dirty="0" err="1"/>
              <a:t>notamment</a:t>
            </a:r>
            <a:r>
              <a:rPr lang="en-US" dirty="0"/>
              <a:t> </a:t>
            </a:r>
            <a:r>
              <a:rPr lang="en-US" dirty="0" err="1"/>
              <a:t>l’identification</a:t>
            </a:r>
            <a:r>
              <a:rPr lang="en-US" dirty="0"/>
              <a:t> </a:t>
            </a:r>
            <a:r>
              <a:rPr lang="en-US" dirty="0" err="1"/>
              <a:t>d’outliers</a:t>
            </a:r>
            <a:r>
              <a:rPr lang="en-US" dirty="0"/>
              <a:t> et le </a:t>
            </a:r>
            <a:r>
              <a:rPr lang="en-US" dirty="0" err="1"/>
              <a:t>remplissage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, dans le respect des </a:t>
            </a:r>
            <a:r>
              <a:rPr lang="en-US" dirty="0" err="1"/>
              <a:t>normes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vigueur</a:t>
            </a:r>
            <a:r>
              <a:rPr lang="en-US" dirty="0"/>
              <a:t> (RGPD) </a:t>
            </a:r>
            <a:r>
              <a:rPr lang="en-US" dirty="0" err="1"/>
              <a:t>afin</a:t>
            </a:r>
            <a:r>
              <a:rPr lang="en-US" dirty="0"/>
              <a:t> de proposer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exploitables</a:t>
            </a:r>
            <a:r>
              <a:rPr lang="en-US" dirty="0"/>
              <a:t> 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problématique</a:t>
            </a:r>
            <a:r>
              <a:rPr lang="en-US" dirty="0"/>
              <a:t> métier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Suppression des variables non </a:t>
            </a:r>
            <a:r>
              <a:rPr lang="en-US" dirty="0" err="1"/>
              <a:t>pertinentes</a:t>
            </a:r>
            <a:r>
              <a:rPr lang="en-US" dirty="0"/>
              <a:t> pour la </a:t>
            </a:r>
            <a:r>
              <a:rPr lang="en-US" dirty="0" err="1"/>
              <a:t>problématique</a:t>
            </a:r>
            <a:endParaRPr lang="en-US" dirty="0"/>
          </a:p>
          <a:p>
            <a:r>
              <a:rPr lang="fr-FR" altLang="en-US" dirty="0"/>
              <a:t>Gestion des valeurs aberrantes</a:t>
            </a:r>
          </a:p>
          <a:p>
            <a:r>
              <a:rPr lang="fr-FR" altLang="en-US" dirty="0"/>
              <a:t>Méthode de prédiction des variables qualitatives</a:t>
            </a:r>
          </a:p>
          <a:p>
            <a:r>
              <a:rPr lang="fr-FR" altLang="en-US" dirty="0"/>
              <a:t>Recherche de dépendance dans les variables qualitatives</a:t>
            </a:r>
          </a:p>
          <a:p>
            <a:r>
              <a:rPr lang="fr-FR" altLang="en-US" dirty="0"/>
              <a:t>Recherche de corrélations linéaires</a:t>
            </a:r>
          </a:p>
          <a:p>
            <a:r>
              <a:rPr lang="fr-FR" altLang="en-US" dirty="0"/>
              <a:t>Recherche de corrélations non linéaires</a:t>
            </a:r>
          </a:p>
          <a:p>
            <a:r>
              <a:rPr lang="fr-FR" dirty="0"/>
              <a:t>ACP - </a:t>
            </a:r>
            <a:r>
              <a:rPr lang="fr-FR" altLang="en-US" dirty="0"/>
              <a:t>Recherche de corrélations linéaires multiples</a:t>
            </a:r>
          </a:p>
          <a:p>
            <a:r>
              <a:rPr lang="fr-FR" dirty="0"/>
              <a:t>Recherche de prédiction du qualitatif par le numérique</a:t>
            </a:r>
          </a:p>
          <a:p>
            <a:r>
              <a:rPr lang="fr-FR" dirty="0"/>
              <a:t>RGPD</a:t>
            </a:r>
          </a:p>
          <a:p>
            <a:r>
              <a:rPr lang="fr-FR" dirty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09" y="35242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Suppression des variables non </a:t>
            </a:r>
            <a:r>
              <a:rPr lang="en-US" dirty="0" err="1"/>
              <a:t>pertinentes</a:t>
            </a:r>
            <a:r>
              <a:rPr lang="en-US" dirty="0"/>
              <a:t> pour la </a:t>
            </a:r>
            <a:r>
              <a:rPr lang="en-US" dirty="0" err="1"/>
              <a:t>problématique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76CEA3C-2858-3A9E-E865-01ABE538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00296"/>
              </p:ext>
            </p:extLst>
          </p:nvPr>
        </p:nvGraphicFramePr>
        <p:xfrm>
          <a:off x="298277" y="1604329"/>
          <a:ext cx="693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800">
                  <a:extLst>
                    <a:ext uri="{9D8B030D-6E8A-4147-A177-3AD203B41FA5}">
                      <a16:colId xmlns:a16="http://schemas.microsoft.com/office/drawing/2014/main" val="1910657354"/>
                    </a:ext>
                  </a:extLst>
                </a:gridCol>
                <a:gridCol w="1732800">
                  <a:extLst>
                    <a:ext uri="{9D8B030D-6E8A-4147-A177-3AD203B41FA5}">
                      <a16:colId xmlns:a16="http://schemas.microsoft.com/office/drawing/2014/main" val="826520971"/>
                    </a:ext>
                  </a:extLst>
                </a:gridCol>
                <a:gridCol w="1732800">
                  <a:extLst>
                    <a:ext uri="{9D8B030D-6E8A-4147-A177-3AD203B41FA5}">
                      <a16:colId xmlns:a16="http://schemas.microsoft.com/office/drawing/2014/main" val="2860675447"/>
                    </a:ext>
                  </a:extLst>
                </a:gridCol>
                <a:gridCol w="1732800">
                  <a:extLst>
                    <a:ext uri="{9D8B030D-6E8A-4147-A177-3AD203B41FA5}">
                      <a16:colId xmlns:a16="http://schemas.microsoft.com/office/drawing/2014/main" val="32957700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Articles</a:t>
                      </a:r>
                      <a:endParaRPr lang="fr-FR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Caractéristiques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37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Numériques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Total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320 772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19995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917FAD1-79BE-CC46-DA8A-C0533231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60095"/>
              </p:ext>
            </p:extLst>
          </p:nvPr>
        </p:nvGraphicFramePr>
        <p:xfrm>
          <a:off x="825584" y="3536629"/>
          <a:ext cx="200677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773">
                  <a:extLst>
                    <a:ext uri="{9D8B030D-6E8A-4147-A177-3AD203B41FA5}">
                      <a16:colId xmlns:a16="http://schemas.microsoft.com/office/drawing/2014/main" val="120206254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fr-FR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543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altLang="en-US" dirty="0"/>
                        <a:t>0000000003087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6753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altLang="en-US" dirty="0"/>
                        <a:t>0000000004530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283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altLang="en-US" dirty="0"/>
                        <a:t>0000000004559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8679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563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altLang="en-US" dirty="0"/>
                        <a:t>9970229501521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8364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altLang="en-US" dirty="0"/>
                        <a:t>9980282863788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9942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altLang="en-US" dirty="0"/>
                        <a:t>999990026839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45505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6D78C95-E54D-9E3C-9841-A00920A22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3436"/>
              </p:ext>
            </p:extLst>
          </p:nvPr>
        </p:nvGraphicFramePr>
        <p:xfrm>
          <a:off x="3474682" y="3536629"/>
          <a:ext cx="35833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45">
                  <a:extLst>
                    <a:ext uri="{9D8B030D-6E8A-4147-A177-3AD203B41FA5}">
                      <a16:colId xmlns:a16="http://schemas.microsoft.com/office/drawing/2014/main" val="3489751251"/>
                    </a:ext>
                  </a:extLst>
                </a:gridCol>
              </a:tblGrid>
              <a:tr h="1897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 err="1"/>
                        <a:t>Origins_tags</a:t>
                      </a:r>
                      <a:endParaRPr lang="fr-F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27056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alt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95523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Quebec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68037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r>
                        <a:rPr lang="fr-FR" altLang="en-US" dirty="0"/>
                        <a:t>France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06668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03669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indonesie</a:t>
                      </a:r>
                      <a:r>
                        <a:rPr lang="fr-FR" altLang="en-US" dirty="0"/>
                        <a:t>, </a:t>
                      </a:r>
                      <a:r>
                        <a:rPr lang="fr-FR" altLang="en-US" dirty="0" err="1"/>
                        <a:t>malaisie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2221"/>
                  </a:ext>
                </a:extLst>
              </a:tr>
              <a:tr h="332041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comunidad-valenciana</a:t>
                      </a:r>
                      <a:r>
                        <a:rPr lang="fr-FR" altLang="en-US" dirty="0"/>
                        <a:t>, </a:t>
                      </a:r>
                      <a:r>
                        <a:rPr lang="fr-FR" altLang="en-US" dirty="0" err="1"/>
                        <a:t>benifaio</a:t>
                      </a:r>
                      <a:r>
                        <a:rPr lang="fr-FR" altLang="en-US" dirty="0"/>
                        <a:t>, valencia, </a:t>
                      </a:r>
                      <a:r>
                        <a:rPr lang="fr-FR" altLang="en-US" dirty="0" err="1"/>
                        <a:t>espana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81158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flaxieu</a:t>
                      </a:r>
                      <a:r>
                        <a:rPr lang="fr-FR" altLang="en-US" dirty="0"/>
                        <a:t>, </a:t>
                      </a:r>
                      <a:r>
                        <a:rPr lang="fr-FR" altLang="en-US" dirty="0" err="1"/>
                        <a:t>bugey</a:t>
                      </a:r>
                      <a:r>
                        <a:rPr lang="fr-FR" altLang="en-US" dirty="0"/>
                        <a:t>, </a:t>
                      </a:r>
                      <a:r>
                        <a:rPr lang="fr-FR" altLang="en-US" dirty="0" err="1"/>
                        <a:t>ain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2029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3984EE5-A9B1-EC9D-0145-11404BBF451B}"/>
              </a:ext>
            </a:extLst>
          </p:cNvPr>
          <p:cNvSpPr txBox="1"/>
          <p:nvPr/>
        </p:nvSpPr>
        <p:spPr>
          <a:xfrm>
            <a:off x="298277" y="3067288"/>
            <a:ext cx="6845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Observation du nom de chaque variable et de leur contenu</a:t>
            </a:r>
            <a:endParaRPr lang="fr-F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DE367EF-9226-19D8-411E-44DB700F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76" y="113836"/>
            <a:ext cx="4328645" cy="3322784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2CE2B878-ADA8-A5C8-DBD0-A085F6692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16525"/>
              </p:ext>
            </p:extLst>
          </p:nvPr>
        </p:nvGraphicFramePr>
        <p:xfrm>
          <a:off x="8596846" y="3529958"/>
          <a:ext cx="27379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53">
                  <a:extLst>
                    <a:ext uri="{9D8B030D-6E8A-4147-A177-3AD203B41FA5}">
                      <a16:colId xmlns:a16="http://schemas.microsoft.com/office/drawing/2014/main" val="278903931"/>
                    </a:ext>
                  </a:extLst>
                </a:gridCol>
                <a:gridCol w="1368953">
                  <a:extLst>
                    <a:ext uri="{9D8B030D-6E8A-4147-A177-3AD203B41FA5}">
                      <a16:colId xmlns:a16="http://schemas.microsoft.com/office/drawing/2014/main" val="1364998138"/>
                    </a:ext>
                  </a:extLst>
                </a:gridCol>
              </a:tblGrid>
              <a:tr h="343278">
                <a:tc gridSpan="2"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energy-from-fat_100g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9169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altLang="en-US" dirty="0">
                          <a:sym typeface="+mn-ea"/>
                        </a:rPr>
                        <a:t>count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8525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 err="1">
                          <a:sym typeface="+mn-ea"/>
                        </a:rPr>
                        <a:t>mean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585.5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5311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std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712.8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042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8014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25%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52424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50%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89132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75%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09332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ctr"/>
                      <a:r>
                        <a:rPr lang="fr-FR" altLang="en-US" dirty="0">
                          <a:sym typeface="+mn-ea"/>
                        </a:rPr>
                        <a:t>max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40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Suppression des variables non pertinentes pour la 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B7B7E5C-4C94-DD29-DF65-FBC51F7D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08266"/>
              </p:ext>
            </p:extLst>
          </p:nvPr>
        </p:nvGraphicFramePr>
        <p:xfrm>
          <a:off x="107950" y="1851660"/>
          <a:ext cx="5418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80709280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8552235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Variables non prédictible par définition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altLang="en-US" dirty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product_name</a:t>
                      </a:r>
                      <a:endParaRPr lang="fr-F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8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dirty="0"/>
                        <a:t>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states_tags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4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creator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/>
                        <a:t>states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7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created_t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 err="1"/>
                        <a:t>states_fr</a:t>
                      </a:r>
                      <a:endParaRPr lang="fr-F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created_datetime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b="0" dirty="0" err="1"/>
                        <a:t>generic_name</a:t>
                      </a:r>
                      <a:endParaRPr lang="fr-FR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8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dirty="0" err="1"/>
                        <a:t>last_modified_t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b="0" dirty="0" err="1"/>
                        <a:t>image_url</a:t>
                      </a:r>
                      <a:endParaRPr lang="fr-FR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9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 err="1"/>
                        <a:t>last_modified_datetime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b="0" dirty="0" err="1"/>
                        <a:t>image_small_url</a:t>
                      </a:r>
                      <a:endParaRPr lang="fr-FR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47397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378E6AD-8215-38F0-4EAF-DA965753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64896"/>
              </p:ext>
            </p:extLst>
          </p:nvPr>
        </p:nvGraphicFramePr>
        <p:xfrm>
          <a:off x="5724524" y="1851660"/>
          <a:ext cx="635952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763">
                  <a:extLst>
                    <a:ext uri="{9D8B030D-6E8A-4147-A177-3AD203B41FA5}">
                      <a16:colId xmlns:a16="http://schemas.microsoft.com/office/drawing/2014/main" val="3217051817"/>
                    </a:ext>
                  </a:extLst>
                </a:gridCol>
                <a:gridCol w="3179763">
                  <a:extLst>
                    <a:ext uri="{9D8B030D-6E8A-4147-A177-3AD203B41FA5}">
                      <a16:colId xmlns:a16="http://schemas.microsoft.com/office/drawing/2014/main" val="24146316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Doublons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6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altLang="en-US" b="1" dirty="0" err="1">
                          <a:sym typeface="+mn-ea"/>
                        </a:rPr>
                        <a:t>packaging_tags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>
                          <a:sym typeface="+mn-ea"/>
                        </a:rPr>
                        <a:t>packaging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brands_tags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>
                          <a:sym typeface="+mn-ea"/>
                        </a:rPr>
                        <a:t>brands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categories_tags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 err="1">
                          <a:sym typeface="+mn-ea"/>
                        </a:rPr>
                        <a:t>categories</a:t>
                      </a:r>
                      <a:r>
                        <a:rPr lang="fr-FR" altLang="en-US" dirty="0">
                          <a:sym typeface="+mn-ea"/>
                        </a:rPr>
                        <a:t>, </a:t>
                      </a:r>
                      <a:r>
                        <a:rPr lang="fr-FR" altLang="en-US" dirty="0" err="1">
                          <a:sym typeface="+mn-ea"/>
                        </a:rPr>
                        <a:t>categories_fr</a:t>
                      </a:r>
                      <a:endParaRPr lang="fr-FR" altLang="en-US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emb_codes_tags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>
                          <a:sym typeface="+mn-ea"/>
                        </a:rPr>
                        <a:t>emb_codes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7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countries_tags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>
                          <a:sym typeface="+mn-ea"/>
                        </a:rPr>
                        <a:t>countries, </a:t>
                      </a:r>
                      <a:r>
                        <a:rPr lang="fr-FR" altLang="en-US" dirty="0" err="1">
                          <a:sym typeface="+mn-ea"/>
                        </a:rPr>
                        <a:t>countries_fr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>
                          <a:sym typeface="+mn-ea"/>
                        </a:rPr>
                        <a:t>additives_tags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>
                          <a:sym typeface="+mn-ea"/>
                        </a:rPr>
                        <a:t>additives, </a:t>
                      </a:r>
                      <a:r>
                        <a:rPr lang="fr-FR" altLang="en-US" dirty="0" err="1">
                          <a:sym typeface="+mn-ea"/>
                        </a:rPr>
                        <a:t>additives_fr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2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traces_tags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>
                          <a:sym typeface="+mn-ea"/>
                        </a:rPr>
                        <a:t>traces, </a:t>
                      </a:r>
                      <a:r>
                        <a:rPr lang="fr-FR" altLang="en-US" dirty="0" err="1">
                          <a:sym typeface="+mn-ea"/>
                        </a:rPr>
                        <a:t>traces_fr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6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main_category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>
                          <a:sym typeface="+mn-ea"/>
                        </a:rPr>
                        <a:t>main_category_fr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manufacturing_places_tags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>
                          <a:sym typeface="+mn-ea"/>
                        </a:rPr>
                        <a:t>manufacturing_places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origins_tags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>
                          <a:sym typeface="+mn-ea"/>
                        </a:rPr>
                        <a:t>origins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labels_tags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>
                          <a:sym typeface="+mn-ea"/>
                        </a:rPr>
                        <a:t>labels, </a:t>
                      </a:r>
                      <a:r>
                        <a:rPr lang="fr-FR" altLang="en-US" dirty="0" err="1">
                          <a:sym typeface="+mn-ea"/>
                        </a:rPr>
                        <a:t>labels_fr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en-US" b="1" dirty="0" err="1">
                          <a:sym typeface="+mn-ea"/>
                        </a:rPr>
                        <a:t>allergens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en-US" dirty="0" err="1">
                          <a:sym typeface="+mn-ea"/>
                        </a:rPr>
                        <a:t>allergens_fr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6306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EEF9CF85-64C0-1C87-439D-1E3CBFA9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62046"/>
              </p:ext>
            </p:extLst>
          </p:nvPr>
        </p:nvGraphicFramePr>
        <p:xfrm>
          <a:off x="107950" y="5244451"/>
          <a:ext cx="541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8">
                  <a:extLst>
                    <a:ext uri="{9D8B030D-6E8A-4147-A177-3AD203B41FA5}">
                      <a16:colId xmlns:a16="http://schemas.microsoft.com/office/drawing/2014/main" val="211314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valeurs &lt; 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5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>
                          <a:sym typeface="+mn-ea"/>
                        </a:rPr>
                        <a:t>erucic-acid_100g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en-US" dirty="0" err="1">
                          <a:sym typeface="+mn-ea"/>
                        </a:rPr>
                        <a:t>nutrition_grade_uk</a:t>
                      </a:r>
                      <a:endParaRPr lang="fr-FR" altLang="en-US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07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Suppression des valeurs </a:t>
            </a:r>
            <a:r>
              <a:rPr lang="fr-FR" altLang="en-US" dirty="0" err="1"/>
              <a:t>abbérantes</a:t>
            </a:r>
            <a:endParaRPr lang="fr-F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/>
              <a:t>Toutes les colonnes avec 100g dans le nom (sauf exceptions) :</a:t>
            </a:r>
          </a:p>
          <a:p>
            <a:pPr lvl="1"/>
            <a:r>
              <a:rPr lang="fr-FR" altLang="en-US" dirty="0"/>
              <a:t>Entre 0 et 100</a:t>
            </a:r>
          </a:p>
          <a:p>
            <a:pPr lvl="1"/>
            <a:endParaRPr lang="fr-FR" altLang="en-US" dirty="0"/>
          </a:p>
          <a:p>
            <a:pPr marL="457200" lvl="1" indent="0">
              <a:buNone/>
            </a:pPr>
            <a:r>
              <a:rPr lang="fr-FR" altLang="en-US" b="1" dirty="0"/>
              <a:t>Quelques exceptions</a:t>
            </a:r>
            <a:r>
              <a:rPr lang="fr-FR" altLang="en-US" dirty="0"/>
              <a:t> : </a:t>
            </a:r>
          </a:p>
          <a:p>
            <a:pPr lvl="1"/>
            <a:r>
              <a:rPr lang="fr-FR" altLang="en-US" dirty="0"/>
              <a:t>nutrition-score-fr_100g (+ modèle UK) (entre -15 et 40)</a:t>
            </a:r>
          </a:p>
          <a:p>
            <a:pPr lvl="1"/>
            <a:r>
              <a:rPr lang="fr-FR" altLang="en-US" dirty="0"/>
              <a:t>carbon-footprint_100g (&gt; 0)</a:t>
            </a:r>
          </a:p>
          <a:p>
            <a:pPr lvl="1"/>
            <a:r>
              <a:rPr lang="fr-FR" altLang="en-US" dirty="0"/>
              <a:t>energy_100g (Entre 0 et 900)</a:t>
            </a:r>
          </a:p>
          <a:p>
            <a:pPr lvl="1"/>
            <a:r>
              <a:rPr lang="fr-FR" altLang="en-US" dirty="0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Jeu de données après nettoyage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en-US" dirty="0">
              <a:sym typeface="+mn-ea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731A2A1-EEE5-49C2-7868-6016FBC3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700"/>
              </p:ext>
            </p:extLst>
          </p:nvPr>
        </p:nvGraphicFramePr>
        <p:xfrm>
          <a:off x="1631950" y="292417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293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5197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692675"/>
                    </a:ext>
                  </a:extLst>
                </a:gridCol>
              </a:tblGrid>
              <a:tr h="2603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3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320 772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- 124 752 (-39 %)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- 115 (- 71 %)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195 525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31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Méthode de prédiction des variables qualitatives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80858"/>
            <a:ext cx="4466166" cy="21701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7500"/>
          </a:bodyPr>
          <a:lstStyle/>
          <a:p>
            <a:r>
              <a:rPr lang="fr-FR" altLang="en-US" dirty="0"/>
              <a:t>Impossible si trop de modalités par variables, dont unique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en-US" dirty="0"/>
              <a:t>suppression des modalités représentées moins de 5 fois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en-US" dirty="0"/>
              <a:t>suppression des variables avec trop de modalités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49C1A8D-6626-8191-3C1E-1629B99E2E04}"/>
              </a:ext>
            </a:extLst>
          </p:cNvPr>
          <p:cNvSpPr/>
          <p:nvPr/>
        </p:nvSpPr>
        <p:spPr>
          <a:xfrm>
            <a:off x="4495800" y="1610286"/>
            <a:ext cx="2476500" cy="447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qualitatives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CA22C2-F01A-D41C-F377-E29AA71AB46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734050" y="2057961"/>
            <a:ext cx="1238250" cy="4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B2E9D1C-9856-350D-0550-BA5124C5B90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95800" y="2081487"/>
            <a:ext cx="1238250" cy="38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64B78EB-85D7-2AA8-E4AA-DE8FD1D568CF}"/>
              </a:ext>
            </a:extLst>
          </p:cNvPr>
          <p:cNvSpPr/>
          <p:nvPr/>
        </p:nvSpPr>
        <p:spPr>
          <a:xfrm>
            <a:off x="3643312" y="2464594"/>
            <a:ext cx="1704975" cy="354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9A0E639-9D20-48D3-D0DD-51E7EEE4C8E0}"/>
              </a:ext>
            </a:extLst>
          </p:cNvPr>
          <p:cNvSpPr/>
          <p:nvPr/>
        </p:nvSpPr>
        <p:spPr>
          <a:xfrm>
            <a:off x="5995987" y="2458532"/>
            <a:ext cx="1952625" cy="354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28EC04-A2B2-96CE-2589-1CD0A39B72FB}"/>
              </a:ext>
            </a:extLst>
          </p:cNvPr>
          <p:cNvSpPr txBox="1">
            <a:spLocks/>
          </p:cNvSpPr>
          <p:nvPr/>
        </p:nvSpPr>
        <p:spPr>
          <a:xfrm>
            <a:off x="6353175" y="3280858"/>
            <a:ext cx="5029200" cy="1671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Impossible si trop de valeurs uniques à diviser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en-US" dirty="0"/>
              <a:t> Suppression des colonnes avec plus de </a:t>
            </a:r>
            <a:br>
              <a:rPr lang="fr-FR" altLang="en-US" dirty="0"/>
            </a:br>
            <a:r>
              <a:rPr lang="fr-FR" altLang="en-US" dirty="0"/>
              <a:t>1 000 valeurs uniques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893378A-D09E-4A1D-0DD6-91DDE358DD94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flipH="1">
            <a:off x="2910417" y="2818605"/>
            <a:ext cx="1585383" cy="46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F3B0726-02BF-20C6-09BD-BF51442B8B9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972300" y="2812543"/>
            <a:ext cx="1895475" cy="46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e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253</TotalTime>
  <Words>1147</Words>
  <Application>Microsoft Office PowerPoint</Application>
  <PresentationFormat>Grand écran</PresentationFormat>
  <Paragraphs>324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Facette</vt:lpstr>
      <vt:lpstr>Parcours Data Scientist - OpenClassRooms Présentation Projet 3 - «Préparez des données pour un organisme de santé publique» 09/02/2024 Félix MORTAS</vt:lpstr>
      <vt:lpstr>Problématique </vt:lpstr>
      <vt:lpstr>Objectif </vt:lpstr>
      <vt:lpstr>Plan</vt:lpstr>
      <vt:lpstr>Suppression des variables non pertinentes pour la problématique</vt:lpstr>
      <vt:lpstr>Suppression des variables non pertinentes pour la problématique</vt:lpstr>
      <vt:lpstr>Suppression des valeurs abbérantes</vt:lpstr>
      <vt:lpstr>Jeu de données après nettoyage</vt:lpstr>
      <vt:lpstr>Méthode de prédiction des variables qualitatives</vt:lpstr>
      <vt:lpstr>Test possibilité prédiction des valeurs manquantes</vt:lpstr>
      <vt:lpstr>Recherche de dépendance dans les variables qualitatives</vt:lpstr>
      <vt:lpstr>Recherche de corrélations linéaires</vt:lpstr>
      <vt:lpstr>Meilleures corrélations linéaires - 1</vt:lpstr>
      <vt:lpstr>Meilleures corrélations linéaires - 2</vt:lpstr>
      <vt:lpstr>Recherche de corrélations non linéaires</vt:lpstr>
      <vt:lpstr>ACP - Recherche de corrélations linéaires multiples</vt:lpstr>
      <vt:lpstr>ACP - Recherche de corrélations linéaires multiples</vt:lpstr>
      <vt:lpstr>ACP - Recherche de corrélations linéaires multiples</vt:lpstr>
      <vt:lpstr>Recherche de corrélations entre variables numériques et qualitatives</vt:lpstr>
      <vt:lpstr>5 grands principes de la RGPD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wps</dc:creator>
  <cp:lastModifiedBy>MORTAS Felix</cp:lastModifiedBy>
  <cp:revision>13</cp:revision>
  <dcterms:created xsi:type="dcterms:W3CDTF">2024-01-23T23:09:11Z</dcterms:created>
  <dcterms:modified xsi:type="dcterms:W3CDTF">2024-02-10T14:56:57Z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  <property fmtid="{D5CDD505-2E9C-101B-9397-08002B2CF9AE}" pid="4" name="MSIP_Label_d13798d8-7c99-463a-80c2-51778cd077ca_Enabled">
    <vt:lpwstr>true</vt:lpwstr>
  </property>
  <property fmtid="{D5CDD505-2E9C-101B-9397-08002B2CF9AE}" pid="5" name="MSIP_Label_d13798d8-7c99-463a-80c2-51778cd077ca_SetDate">
    <vt:lpwstr>2024-02-01T23:08:05Z</vt:lpwstr>
  </property>
  <property fmtid="{D5CDD505-2E9C-101B-9397-08002B2CF9AE}" pid="6" name="MSIP_Label_d13798d8-7c99-463a-80c2-51778cd077ca_Method">
    <vt:lpwstr>Privileged</vt:lpwstr>
  </property>
  <property fmtid="{D5CDD505-2E9C-101B-9397-08002B2CF9AE}" pid="7" name="MSIP_Label_d13798d8-7c99-463a-80c2-51778cd077ca_Name">
    <vt:lpwstr>PUBLIC</vt:lpwstr>
  </property>
  <property fmtid="{D5CDD505-2E9C-101B-9397-08002B2CF9AE}" pid="8" name="MSIP_Label_d13798d8-7c99-463a-80c2-51778cd077ca_SiteId">
    <vt:lpwstr>396b38cc-aa65-492b-bb0e-3d94ed25a97b</vt:lpwstr>
  </property>
  <property fmtid="{D5CDD505-2E9C-101B-9397-08002B2CF9AE}" pid="9" name="MSIP_Label_d13798d8-7c99-463a-80c2-51778cd077ca_ActionId">
    <vt:lpwstr>dc57f57f-768a-44ab-8103-ea98888fd0ba</vt:lpwstr>
  </property>
  <property fmtid="{D5CDD505-2E9C-101B-9397-08002B2CF9AE}" pid="10" name="MSIP_Label_d13798d8-7c99-463a-80c2-51778cd077ca_ContentBits">
    <vt:lpwstr>2</vt:lpwstr>
  </property>
  <property fmtid="{D5CDD505-2E9C-101B-9397-08002B2CF9AE}" pid="11" name="ClassificationContentMarkingFooterLocations">
    <vt:lpwstr>Office 主题:8</vt:lpwstr>
  </property>
  <property fmtid="{D5CDD505-2E9C-101B-9397-08002B2CF9AE}" pid="12" name="ClassificationContentMarkingFooterText">
    <vt:lpwstr>Public</vt:lpwstr>
  </property>
</Properties>
</file>