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3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1" r:id="rId13"/>
    <p:sldId id="269" r:id="rId14"/>
    <p:sldId id="292" r:id="rId15"/>
    <p:sldId id="270" r:id="rId16"/>
    <p:sldId id="271" r:id="rId17"/>
    <p:sldId id="29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6" r:id="rId30"/>
    <p:sldId id="284" r:id="rId31"/>
    <p:sldId id="285" r:id="rId32"/>
    <p:sldId id="299" r:id="rId33"/>
    <p:sldId id="289" r:id="rId34"/>
    <p:sldId id="295" r:id="rId35"/>
    <p:sldId id="290" r:id="rId36"/>
    <p:sldId id="296" r:id="rId37"/>
    <p:sldId id="297" r:id="rId38"/>
    <p:sldId id="298" r:id="rId39"/>
    <p:sldId id="294" r:id="rId40"/>
    <p:sldId id="300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456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E81E-35F4-4DBA-99DE-62BB039D0C5B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ADE-51D1-49AD-8BC2-8E093C8BE9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2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importance = explication du modèle, quelles variables sont importantes ?</a:t>
            </a:r>
          </a:p>
          <a:p>
            <a:endParaRPr lang="fr-FR" dirty="0"/>
          </a:p>
          <a:p>
            <a:r>
              <a:rPr lang="fr-FR" dirty="0"/>
              <a:t>Globale = En général pour le modèle, quelle variable a le plus d’importance pour donner une réponse</a:t>
            </a:r>
          </a:p>
          <a:p>
            <a:r>
              <a:rPr lang="fr-FR" dirty="0"/>
              <a:t>Locale = Pour un individu en particulier, quelle variable a permis de trancher dans la décision</a:t>
            </a:r>
          </a:p>
          <a:p>
            <a:endParaRPr lang="fr-FR" dirty="0"/>
          </a:p>
          <a:p>
            <a:r>
              <a:rPr lang="fr-FR" dirty="0"/>
              <a:t>Certains modèles peuvent donner la </a:t>
            </a:r>
            <a:r>
              <a:rPr lang="fr-FR" dirty="0" err="1"/>
              <a:t>feature</a:t>
            </a:r>
            <a:r>
              <a:rPr lang="fr-FR" dirty="0"/>
              <a:t> importance dans leurs paramètres, d’autres ne la donne pas et il faut utiliser d’autres techniques pour trouver (méthode de </a:t>
            </a:r>
            <a:r>
              <a:rPr lang="fr-FR" dirty="0" err="1"/>
              <a:t>Shap</a:t>
            </a:r>
            <a:r>
              <a:rPr lang="fr-FR" dirty="0"/>
              <a:t>, Lime, </a:t>
            </a:r>
            <a:r>
              <a:rPr lang="fr-FR" dirty="0" err="1"/>
              <a:t>etc</a:t>
            </a:r>
            <a:r>
              <a:rPr lang="fr-FR" dirty="0"/>
              <a:t>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1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6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70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6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8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10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4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9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9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87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03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0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173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78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76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44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4.</a:t>
            </a:r>
          </a:p>
          <a:p>
            <a:pPr marL="228600" indent="-228600">
              <a:buAutoNum type="alphaUcPeriod"/>
            </a:pPr>
            <a:r>
              <a:rPr lang="fr-FR" dirty="0"/>
              <a:t>Test avec les différentes variables cibles et explicatives</a:t>
            </a:r>
          </a:p>
          <a:p>
            <a:pPr marL="685800" lvl="1" indent="-228600">
              <a:buAutoNum type="alphaUcPeriod"/>
            </a:pPr>
            <a:r>
              <a:rPr lang="fr-FR" dirty="0"/>
              <a:t>Tableau des scores en fonction de variable cible et explicative, sans param, </a:t>
            </a:r>
          </a:p>
          <a:p>
            <a:pPr marL="685800" lvl="1" indent="-228600">
              <a:buAutoNum type="alphaUcPeriod"/>
            </a:pPr>
            <a:r>
              <a:rPr lang="fr-FR" dirty="0"/>
              <a:t>Choix d’un modèle</a:t>
            </a:r>
          </a:p>
          <a:p>
            <a:pPr marL="685800" lvl="1" indent="-228600">
              <a:buAutoNum type="alphaUcPeriod"/>
            </a:pPr>
            <a:r>
              <a:rPr lang="fr-FR" dirty="0"/>
              <a:t>Ajustement des paramètres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01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0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6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3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4ADE-51D1-49AD-8BC2-8E093C8BE96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70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39BE54-1C38-4951-A2D9-F7C5238CE832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3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3B2-22B4-4D86-9543-3A4A86DADC21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0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7B63-6BFA-4A99-9068-9582C0B01B90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83D7-5F31-43F9-86AF-E7E841C06831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EFD8-85CD-40EF-8984-940BF3359CBC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D8-7081-4897-82C0-6E27AED1CCC7}" type="datetime1">
              <a:rPr lang="fr-FR" smtClean="0"/>
              <a:t>22/05/2024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E7AC-CE31-4F47-9397-3BC8B628F682}" type="datetime1">
              <a:rPr lang="fr-FR" smtClean="0"/>
              <a:t>22/05/2024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AC86-F958-4BF2-9FE8-3A08E7264544}" type="datetime1">
              <a:rPr lang="fr-FR" smtClean="0"/>
              <a:t>22/05/2024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465-3753-4A8F-AB3F-54EB1EA9471E}" type="datetime1">
              <a:rPr lang="fr-FR" smtClean="0"/>
              <a:t>22/05/2024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942D-2B4C-404A-97C5-16C01DE3D3A2}" type="datetime1">
              <a:rPr lang="fr-FR" smtClean="0"/>
              <a:t>22/05/2024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5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0E17-B9C7-4954-872D-71587F626F1D}" type="datetime1">
              <a:rPr lang="fr-FR" smtClean="0"/>
              <a:t>22/05/2024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C4F186-0B78-4342-ABBF-F5D0728D82E5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D1981C-5A8E-4E54-BFAB-06D6EADB759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3C3BEE-B2D8-BAE8-FCB6-A0282325D96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3091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6E972-BF7D-578B-56B6-E383C790C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Projet 4 : 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Anticipez les besoins en consommation de bâtiments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DDBA8-4FF5-FA33-6872-F5B753FC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Parcours Data </a:t>
            </a:r>
            <a:r>
              <a:rPr lang="fr-FR" dirty="0" err="1">
                <a:solidFill>
                  <a:srgbClr val="FFFFFF"/>
                </a:solidFill>
              </a:rPr>
              <a:t>Scientist</a:t>
            </a:r>
            <a:r>
              <a:rPr lang="fr-FR" dirty="0">
                <a:solidFill>
                  <a:srgbClr val="FFFFFF"/>
                </a:solidFill>
              </a:rPr>
              <a:t> - </a:t>
            </a:r>
            <a:r>
              <a:rPr lang="fr-FR" dirty="0" err="1">
                <a:solidFill>
                  <a:srgbClr val="FFFFFF"/>
                </a:solidFill>
              </a:rPr>
              <a:t>OpenClassRooms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22/04/2024</a:t>
            </a:r>
          </a:p>
          <a:p>
            <a:r>
              <a:rPr lang="fr-FR" dirty="0">
                <a:solidFill>
                  <a:srgbClr val="FFFFFF"/>
                </a:solidFill>
              </a:rPr>
              <a:t>Félix MORTAS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B01F25-8754-DCA1-9482-1C8615B6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21" b="38722"/>
          <a:stretch>
            <a:fillRect/>
          </a:stretch>
        </p:blipFill>
        <p:spPr>
          <a:xfrm>
            <a:off x="7036973" y="39059"/>
            <a:ext cx="4514850" cy="581660"/>
          </a:xfrm>
          <a:prstGeom prst="rect">
            <a:avLst/>
          </a:prstGeom>
        </p:spPr>
      </p:pic>
      <p:pic>
        <p:nvPicPr>
          <p:cNvPr id="1026" name="Picture 2" descr="Résultat d’images pour ges batiment">
            <a:extLst>
              <a:ext uri="{FF2B5EF4-FFF2-40B4-BE49-F238E27FC236}">
                <a16:creationId xmlns:a16="http://schemas.microsoft.com/office/drawing/2014/main" id="{A68C0DD2-F22A-7E22-FE3F-C33A7E5F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8" y="1247190"/>
            <a:ext cx="2953894" cy="19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ges batiment">
            <a:extLst>
              <a:ext uri="{FF2B5EF4-FFF2-40B4-BE49-F238E27FC236}">
                <a16:creationId xmlns:a16="http://schemas.microsoft.com/office/drawing/2014/main" id="{DFC1965D-CF80-24D3-E7A4-ECEE75F9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51" y="3551967"/>
            <a:ext cx="2901621" cy="244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6693-88AE-F1E8-ED77-E7FC8C6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50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dirty="0"/>
              <a:t>Nettoyage des lignes - </a:t>
            </a:r>
            <a:r>
              <a:rPr lang="fr-FR" dirty="0" err="1"/>
              <a:t>Dataset</a:t>
            </a:r>
            <a:r>
              <a:rPr lang="fr-FR" dirty="0"/>
              <a:t> après tri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3376 -&gt; 1650 lignes après nettoyage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8C8FA-49BA-92B7-C9AB-39BA17BC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4"/>
            </a:pPr>
            <a:r>
              <a:rPr lang="fr-FR" dirty="0"/>
              <a:t>Choix des variables cibles – ‘</a:t>
            </a:r>
            <a:r>
              <a:rPr lang="fr-FR" dirty="0" err="1"/>
              <a:t>TotalGHGEmissions</a:t>
            </a:r>
            <a:r>
              <a:rPr lang="fr-FR" dirty="0"/>
              <a:t>’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56D53-842B-9B58-16EF-FD0B2F516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07351"/>
              </p:ext>
            </p:extLst>
          </p:nvPr>
        </p:nvGraphicFramePr>
        <p:xfrm>
          <a:off x="154829" y="2698686"/>
          <a:ext cx="2603018" cy="40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09">
                  <a:extLst>
                    <a:ext uri="{9D8B030D-6E8A-4147-A177-3AD203B41FA5}">
                      <a16:colId xmlns:a16="http://schemas.microsoft.com/office/drawing/2014/main" val="1796701046"/>
                    </a:ext>
                  </a:extLst>
                </a:gridCol>
                <a:gridCol w="1301509">
                  <a:extLst>
                    <a:ext uri="{9D8B030D-6E8A-4147-A177-3AD203B41FA5}">
                      <a16:colId xmlns:a16="http://schemas.microsoft.com/office/drawing/2014/main" val="585532891"/>
                    </a:ext>
                  </a:extLst>
                </a:gridCol>
              </a:tblGrid>
              <a:tr h="670559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 cible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89537"/>
                  </a:ext>
                </a:extLst>
              </a:tr>
              <a:tr h="825304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50561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1352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Ecart-type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2275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856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20.465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19102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46214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144.142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26261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16870.98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8954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78D99A97-924A-97A7-4033-0722088D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33" y="2698686"/>
            <a:ext cx="4387307" cy="40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CC83C-F1D3-2A10-17DD-5B7F6E94C62B}"/>
              </a:ext>
            </a:extLst>
          </p:cNvPr>
          <p:cNvSpPr txBox="1"/>
          <p:nvPr/>
        </p:nvSpPr>
        <p:spPr>
          <a:xfrm>
            <a:off x="7774279" y="3466618"/>
            <a:ext cx="383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valeurs très proches de 0 et beaucoup de variabilité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DF5E-67BF-79A7-D621-68646AA5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7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4"/>
            </a:pPr>
            <a:r>
              <a:rPr lang="fr-FR" dirty="0"/>
              <a:t>Choix des variables cibles – ‘</a:t>
            </a:r>
            <a:r>
              <a:rPr lang="fr-FR" dirty="0" err="1"/>
              <a:t>GHGEmissionsIntensity</a:t>
            </a:r>
            <a:r>
              <a:rPr lang="fr-FR" dirty="0"/>
              <a:t>’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56D53-842B-9B58-16EF-FD0B2F516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20405"/>
              </p:ext>
            </p:extLst>
          </p:nvPr>
        </p:nvGraphicFramePr>
        <p:xfrm>
          <a:off x="243069" y="2698686"/>
          <a:ext cx="2603018" cy="40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09">
                  <a:extLst>
                    <a:ext uri="{9D8B030D-6E8A-4147-A177-3AD203B41FA5}">
                      <a16:colId xmlns:a16="http://schemas.microsoft.com/office/drawing/2014/main" val="1796701046"/>
                    </a:ext>
                  </a:extLst>
                </a:gridCol>
                <a:gridCol w="1301509">
                  <a:extLst>
                    <a:ext uri="{9D8B030D-6E8A-4147-A177-3AD203B41FA5}">
                      <a16:colId xmlns:a16="http://schemas.microsoft.com/office/drawing/2014/main" val="585532891"/>
                    </a:ext>
                  </a:extLst>
                </a:gridCol>
              </a:tblGrid>
              <a:tr h="670559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 cible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89537"/>
                  </a:ext>
                </a:extLst>
              </a:tr>
              <a:tr h="825304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50561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1352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Ecart-type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2275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856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19102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46214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26261"/>
                  </a:ext>
                </a:extLst>
              </a:tr>
              <a:tr h="361071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289540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BC3EB06F-015E-72BE-4AC0-730DB4D4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0" y="2731509"/>
            <a:ext cx="4752427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17092-5897-84CE-02FE-1962EBB9B174}"/>
              </a:ext>
            </a:extLst>
          </p:cNvPr>
          <p:cNvSpPr txBox="1"/>
          <p:nvPr/>
        </p:nvSpPr>
        <p:spPr>
          <a:xfrm>
            <a:off x="8388161" y="2698686"/>
            <a:ext cx="31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entres les 2 variables cibles : </a:t>
            </a:r>
            <a:r>
              <a:rPr lang="fr-FR" b="1" dirty="0"/>
              <a:t>0,73%</a:t>
            </a:r>
          </a:p>
          <a:p>
            <a:endParaRPr lang="fr-FR" b="1" dirty="0"/>
          </a:p>
          <a:p>
            <a:r>
              <a:rPr lang="fr-FR" dirty="0" err="1"/>
              <a:t>GHGEmissionsIntensity</a:t>
            </a:r>
            <a:r>
              <a:rPr lang="fr-FR" dirty="0"/>
              <a:t> = </a:t>
            </a:r>
            <a:r>
              <a:rPr lang="fr-FR" dirty="0" err="1"/>
              <a:t>TotalGHGEmissions</a:t>
            </a:r>
            <a:r>
              <a:rPr lang="fr-FR" dirty="0"/>
              <a:t> / Surface</a:t>
            </a:r>
          </a:p>
          <a:p>
            <a:endParaRPr lang="fr-FR" b="1" dirty="0"/>
          </a:p>
          <a:p>
            <a:r>
              <a:rPr lang="fr-FR" b="1" dirty="0"/>
              <a:t>=&gt; </a:t>
            </a:r>
            <a:r>
              <a:rPr lang="fr-FR" dirty="0"/>
              <a:t>Les 2 sont utilisables mais conservation </a:t>
            </a:r>
            <a:r>
              <a:rPr lang="fr-FR" b="1" dirty="0" err="1"/>
              <a:t>TotalGHGEmissions</a:t>
            </a:r>
            <a:r>
              <a:rPr lang="fr-FR" dirty="0"/>
              <a:t> car moins de variabilité mais pas de redondance avec la surface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7033C-BE2D-D71B-DAB8-07BF9930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0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4"/>
            </a:pPr>
            <a:r>
              <a:rPr lang="fr-FR" dirty="0"/>
              <a:t>Choix des variables cibles - Consommation électrique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D4CFA-3DDB-7990-746A-0CE722D9FB2B}"/>
              </a:ext>
            </a:extLst>
          </p:cNvPr>
          <p:cNvSpPr txBox="1"/>
          <p:nvPr/>
        </p:nvSpPr>
        <p:spPr>
          <a:xfrm>
            <a:off x="10012101" y="3206187"/>
            <a:ext cx="192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 Besoin de choisir parmi les 8 variables corrélées à la variable cible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C9E982F-6E02-B485-3892-53DB21FC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13497"/>
            <a:ext cx="4751418" cy="42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AEFB2F3-6765-3A89-87A2-D5C80B87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13497"/>
            <a:ext cx="4677448" cy="41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2AC79-4430-F21D-9F73-81863309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4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 startAt="4"/>
            </a:pPr>
            <a:r>
              <a:rPr lang="fr-FR" dirty="0"/>
              <a:t>Choix des variables cibles - Consommation électrique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D4CFA-3DDB-7990-746A-0CE722D9FB2B}"/>
              </a:ext>
            </a:extLst>
          </p:cNvPr>
          <p:cNvSpPr txBox="1"/>
          <p:nvPr/>
        </p:nvSpPr>
        <p:spPr>
          <a:xfrm>
            <a:off x="820105" y="6111478"/>
            <a:ext cx="1034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ptos" panose="020B0004020202020204" pitchFamily="34" charset="0"/>
              </a:rPr>
              <a:t>=&gt; On conserve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SiteEnergyUse</a:t>
            </a:r>
            <a:r>
              <a:rPr lang="fr-F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kBtu</a:t>
            </a:r>
            <a:r>
              <a:rPr lang="fr-F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car le moins de valeurs inférieures ou égales à 0 (réaliste)</a:t>
            </a:r>
          </a:p>
          <a:p>
            <a:r>
              <a:rPr lang="fr-FR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SiteEUI</a:t>
            </a:r>
            <a:r>
              <a:rPr lang="fr-F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kBtu</a:t>
            </a:r>
            <a:r>
              <a:rPr lang="fr-F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/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sf</a:t>
            </a:r>
            <a:r>
              <a:rPr lang="fr-FR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</a:t>
            </a:r>
            <a:r>
              <a:rPr lang="fr-FR" dirty="0">
                <a:solidFill>
                  <a:srgbClr val="000000"/>
                </a:solidFill>
                <a:latin typeface="Aptos" panose="020B0004020202020204" pitchFamily="34" charset="0"/>
              </a:rPr>
              <a:t>peut aussi être </a:t>
            </a:r>
            <a:r>
              <a:rPr lang="fr-FR" dirty="0" err="1">
                <a:solidFill>
                  <a:srgbClr val="000000"/>
                </a:solidFill>
                <a:latin typeface="Aptos" panose="020B0004020202020204" pitchFamily="34" charset="0"/>
              </a:rPr>
              <a:t>inréressant</a:t>
            </a:r>
            <a:endParaRPr lang="fr-FR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C1B89A-C0F7-7C10-83D8-60E12BC0D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50867"/>
              </p:ext>
            </p:extLst>
          </p:nvPr>
        </p:nvGraphicFramePr>
        <p:xfrm>
          <a:off x="2136172" y="262890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26959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06121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47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 énergie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 &lt;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9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highlight>
                            <a:srgbClr val="FFFF00"/>
                          </a:highlight>
                        </a:rPr>
                        <a:t>SiteEUI</a:t>
                      </a:r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fr-FR" dirty="0" err="1">
                          <a:highlight>
                            <a:srgbClr val="FFFF00"/>
                          </a:highlight>
                        </a:rPr>
                        <a:t>kBtu</a:t>
                      </a:r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fr-FR" dirty="0" err="1">
                          <a:highlight>
                            <a:srgbClr val="FFFF00"/>
                          </a:highlight>
                        </a:rPr>
                        <a:t>sf</a:t>
                      </a:r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SiteEUIWN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sf</a:t>
                      </a:r>
                      <a:r>
                        <a:rPr lang="fr-FR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NaturalGas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therms</a:t>
                      </a:r>
                      <a:r>
                        <a:rPr lang="fr-FR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NaturalGas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highlight>
                            <a:srgbClr val="FFFF00"/>
                          </a:highlight>
                        </a:rPr>
                        <a:t>SiteEnergyUse</a:t>
                      </a:r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fr-FR" dirty="0" err="1">
                          <a:highlight>
                            <a:srgbClr val="FFFF00"/>
                          </a:highlight>
                        </a:rPr>
                        <a:t>kBtu</a:t>
                      </a:r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0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SiteEnergyUseWN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9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Electricity</a:t>
                      </a:r>
                      <a:r>
                        <a:rPr lang="fr-FR" dirty="0"/>
                        <a:t>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Electricity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010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DF58-0230-3D4A-D1BD-413E4B8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60036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</a:t>
            </a:r>
            <a:br>
              <a:rPr lang="fr-FR" dirty="0"/>
            </a:br>
            <a:r>
              <a:rPr lang="fr-FR" dirty="0"/>
              <a:t>Colonnes </a:t>
            </a:r>
            <a:r>
              <a:rPr lang="fr-FR" dirty="0" err="1"/>
              <a:t>GFAbuilding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Forte corrélation de la surface avec la variable cible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On conserve la surface totale.</a:t>
            </a:r>
          </a:p>
          <a:p>
            <a:endParaRPr lang="fr-FR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561DDD2-7530-25AD-A36A-B09D77FE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0793"/>
            <a:ext cx="5547469" cy="493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E5CA-91A5-200E-3AB0-50DE82A8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8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8433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Colonnes ‘</a:t>
            </a:r>
            <a:r>
              <a:rPr lang="fr-FR" dirty="0" err="1"/>
              <a:t>NumberofBuildings</a:t>
            </a:r>
            <a:r>
              <a:rPr lang="fr-FR" dirty="0"/>
              <a:t>’, ‘</a:t>
            </a:r>
            <a:r>
              <a:rPr lang="fr-FR" dirty="0" err="1"/>
              <a:t>NumberofFloors</a:t>
            </a:r>
            <a:r>
              <a:rPr lang="fr-FR" dirty="0"/>
              <a:t>’, ‘</a:t>
            </a:r>
            <a:r>
              <a:rPr lang="fr-FR" dirty="0" err="1"/>
              <a:t>YearBuilt</a:t>
            </a:r>
            <a:r>
              <a:rPr lang="fr-FR" dirty="0"/>
              <a:t>’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Suppression des valeurs </a:t>
            </a:r>
            <a:r>
              <a:rPr lang="fr-FR" dirty="0" err="1"/>
              <a:t>abbérantes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(&lt; 1 ou très grand)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CDEA22-D8A1-B8CD-4936-3A0A51DCD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59011"/>
              </p:ext>
            </p:extLst>
          </p:nvPr>
        </p:nvGraphicFramePr>
        <p:xfrm>
          <a:off x="5730755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65099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1560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3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NumberofBuildings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NumberofFloors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Ecart-type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2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4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3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6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927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DDB7E-5EBB-2378-E773-DF4B9D22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1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8433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Colonnes ‘</a:t>
            </a:r>
            <a:r>
              <a:rPr lang="fr-FR" dirty="0" err="1"/>
              <a:t>NumberofBuildings</a:t>
            </a:r>
            <a:r>
              <a:rPr lang="fr-FR" dirty="0"/>
              <a:t>’, ‘</a:t>
            </a:r>
            <a:r>
              <a:rPr lang="fr-FR" dirty="0" err="1"/>
              <a:t>NumberofFloors</a:t>
            </a:r>
            <a:r>
              <a:rPr lang="fr-FR" dirty="0"/>
              <a:t>’, ‘</a:t>
            </a:r>
            <a:r>
              <a:rPr lang="fr-FR" dirty="0" err="1"/>
              <a:t>YearBuilt</a:t>
            </a:r>
            <a:r>
              <a:rPr lang="fr-FR" dirty="0"/>
              <a:t>’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89D0DD-80F6-7F61-3E2F-8012B42F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3617"/>
            <a:ext cx="448437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DCC5A33-A47F-F07B-CBF2-51C436DC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70" y="2753617"/>
            <a:ext cx="4539367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07FB81-7546-184F-CD70-817259DB04D9}"/>
              </a:ext>
            </a:extLst>
          </p:cNvPr>
          <p:cNvSpPr txBox="1"/>
          <p:nvPr/>
        </p:nvSpPr>
        <p:spPr>
          <a:xfrm>
            <a:off x="9201873" y="3889094"/>
            <a:ext cx="259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incertaine du nombre de bâtiments</a:t>
            </a:r>
          </a:p>
          <a:p>
            <a:endParaRPr lang="fr-FR" dirty="0"/>
          </a:p>
          <a:p>
            <a:r>
              <a:rPr lang="fr-FR" dirty="0"/>
              <a:t>=&gt; Dans le doute, on conserve pour le moment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B59A-B869-F688-1988-FC33DF68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32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marL="0" indent="0">
              <a:buNone/>
            </a:pPr>
            <a:r>
              <a:rPr lang="fr-FR" dirty="0"/>
              <a:t>Création de classes pour ‘</a:t>
            </a:r>
            <a:r>
              <a:rPr lang="fr-FR" dirty="0" err="1"/>
              <a:t>YearBuilt</a:t>
            </a:r>
            <a:r>
              <a:rPr lang="fr-FR" dirty="0"/>
              <a:t>’ afin de créer des catégories de 10 ans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On conserve pour l’étude</a:t>
            </a:r>
          </a:p>
          <a:p>
            <a:endParaRPr lang="fr-F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7FD46E3-9CE4-909B-79D7-C72F48EF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7024"/>
              </p:ext>
            </p:extLst>
          </p:nvPr>
        </p:nvGraphicFramePr>
        <p:xfrm>
          <a:off x="1254797" y="3454186"/>
          <a:ext cx="44498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4912">
                  <a:extLst>
                    <a:ext uri="{9D8B030D-6E8A-4147-A177-3AD203B41FA5}">
                      <a16:colId xmlns:a16="http://schemas.microsoft.com/office/drawing/2014/main" val="2327048728"/>
                    </a:ext>
                  </a:extLst>
                </a:gridCol>
                <a:gridCol w="2224912">
                  <a:extLst>
                    <a:ext uri="{9D8B030D-6E8A-4147-A177-3AD203B41FA5}">
                      <a16:colId xmlns:a16="http://schemas.microsoft.com/office/drawing/2014/main" val="32978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1960-1969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9083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249D38-909A-BAD6-A0C0-FDA932FF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30086"/>
              </p:ext>
            </p:extLst>
          </p:nvPr>
        </p:nvGraphicFramePr>
        <p:xfrm>
          <a:off x="6303611" y="3454186"/>
          <a:ext cx="48642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10">
                  <a:extLst>
                    <a:ext uri="{9D8B030D-6E8A-4147-A177-3AD203B41FA5}">
                      <a16:colId xmlns:a16="http://schemas.microsoft.com/office/drawing/2014/main" val="4147624715"/>
                    </a:ext>
                  </a:extLst>
                </a:gridCol>
                <a:gridCol w="961925">
                  <a:extLst>
                    <a:ext uri="{9D8B030D-6E8A-4147-A177-3AD203B41FA5}">
                      <a16:colId xmlns:a16="http://schemas.microsoft.com/office/drawing/2014/main" val="2281010226"/>
                    </a:ext>
                  </a:extLst>
                </a:gridCol>
                <a:gridCol w="1987626">
                  <a:extLst>
                    <a:ext uri="{9D8B030D-6E8A-4147-A177-3AD203B41FA5}">
                      <a16:colId xmlns:a16="http://schemas.microsoft.com/office/drawing/2014/main" val="3404563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Corrélation après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Elec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TotalGHGEmissions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3576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E815-1604-4459-4CE2-0FBCEF68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1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9" y="2084832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‘</a:t>
            </a:r>
            <a:r>
              <a:rPr lang="fr-FR" dirty="0" err="1"/>
              <a:t>BuildingType</a:t>
            </a:r>
            <a:r>
              <a:rPr lang="fr-FR" dirty="0"/>
              <a:t>’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3929822-01BC-7B35-8CD3-67CCFFA7F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2" y="2584278"/>
            <a:ext cx="519709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8F64D-8015-7C81-4BAB-0CDEAE36808F}"/>
              </a:ext>
            </a:extLst>
          </p:cNvPr>
          <p:cNvSpPr txBox="1"/>
          <p:nvPr/>
        </p:nvSpPr>
        <p:spPr>
          <a:xfrm>
            <a:off x="6608837" y="3395629"/>
            <a:ext cx="489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Graphique + ANOVA montrent une corrélation</a:t>
            </a:r>
          </a:p>
          <a:p>
            <a:r>
              <a:rPr lang="fr-FR" dirty="0"/>
              <a:t>Cependant, si suppression de ‘Campus’ (23 valeurs), plus de corrélation</a:t>
            </a:r>
          </a:p>
          <a:p>
            <a:r>
              <a:rPr lang="fr-FR" dirty="0"/>
              <a:t>=&gt; On ne conserve pas la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ADCA-7C42-010C-AB6B-0C18843E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75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/>
              <a:t>Contexte :</a:t>
            </a:r>
          </a:p>
          <a:p>
            <a:r>
              <a:rPr lang="fr-FR" dirty="0"/>
              <a:t>Seattle aux Etats-Unis souhaite être neutre en carbone en 2050</a:t>
            </a:r>
          </a:p>
          <a:p>
            <a:endParaRPr lang="fr-FR" dirty="0"/>
          </a:p>
          <a:p>
            <a:r>
              <a:rPr lang="fr-FR" u="sng" dirty="0"/>
              <a:t>Problématique :</a:t>
            </a:r>
          </a:p>
          <a:p>
            <a:r>
              <a:rPr lang="fr-FR" dirty="0">
                <a:solidFill>
                  <a:srgbClr val="271A38"/>
                </a:solidFill>
              </a:rPr>
              <a:t>Pour </a:t>
            </a:r>
            <a:r>
              <a:rPr lang="fr-FR" b="1" dirty="0">
                <a:solidFill>
                  <a:srgbClr val="271A38"/>
                </a:solidFill>
              </a:rPr>
              <a:t>réduire les coûts </a:t>
            </a:r>
            <a:r>
              <a:rPr lang="fr-FR" dirty="0">
                <a:solidFill>
                  <a:srgbClr val="271A38"/>
                </a:solidFill>
              </a:rPr>
              <a:t>de la mesure, peut-on </a:t>
            </a:r>
            <a:r>
              <a:rPr lang="fr-FR" b="1" i="0" dirty="0">
                <a:solidFill>
                  <a:srgbClr val="271A38"/>
                </a:solidFill>
                <a:effectLst/>
              </a:rPr>
              <a:t>prédire les émissions de CO2 </a:t>
            </a:r>
            <a:r>
              <a:rPr lang="fr-FR" b="0" i="0" dirty="0">
                <a:solidFill>
                  <a:srgbClr val="271A38"/>
                </a:solidFill>
                <a:effectLst/>
              </a:rPr>
              <a:t>et la</a:t>
            </a:r>
            <a:r>
              <a:rPr lang="fr-FR" b="1" i="0" dirty="0">
                <a:solidFill>
                  <a:srgbClr val="271A38"/>
                </a:solidFill>
                <a:effectLst/>
              </a:rPr>
              <a:t> consommation totale d’énergie</a:t>
            </a:r>
            <a:r>
              <a:rPr lang="fr-FR" b="0" i="0" dirty="0">
                <a:solidFill>
                  <a:srgbClr val="271A38"/>
                </a:solidFill>
                <a:effectLst/>
              </a:rPr>
              <a:t> de bâtiments </a:t>
            </a:r>
            <a:r>
              <a:rPr lang="fr-FR" b="1" i="0" dirty="0">
                <a:solidFill>
                  <a:srgbClr val="271A38"/>
                </a:solidFill>
                <a:effectLst/>
              </a:rPr>
              <a:t>non destinés à l’habitation</a:t>
            </a:r>
            <a:r>
              <a:rPr lang="fr-FR" i="0" dirty="0">
                <a:solidFill>
                  <a:srgbClr val="271A38"/>
                </a:solidFill>
                <a:effectLst/>
              </a:rPr>
              <a:t> ?</a:t>
            </a:r>
          </a:p>
          <a:p>
            <a:endParaRPr lang="fr-FR" dirty="0">
              <a:solidFill>
                <a:srgbClr val="271A38"/>
              </a:solidFill>
            </a:endParaRPr>
          </a:p>
          <a:p>
            <a:r>
              <a:rPr lang="fr-FR" u="sng" dirty="0">
                <a:solidFill>
                  <a:srgbClr val="271A38"/>
                </a:solidFill>
              </a:rPr>
              <a:t>Ressources :</a:t>
            </a:r>
          </a:p>
          <a:p>
            <a:r>
              <a:rPr lang="fr-FR" dirty="0">
                <a:solidFill>
                  <a:srgbClr val="271A38"/>
                </a:solidFill>
              </a:rPr>
              <a:t>Benchmark énergétique des bâtiments (2016) + source et signification des données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BCE6-2E01-D8A7-F4CB-2C013728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1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‘</a:t>
            </a:r>
            <a:r>
              <a:rPr lang="fr-FR" dirty="0" err="1"/>
              <a:t>PrimaryPropertyType</a:t>
            </a:r>
            <a:r>
              <a:rPr lang="fr-FR" dirty="0"/>
              <a:t>’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F4F586-C196-911B-74E7-A372E890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4" y="2834640"/>
            <a:ext cx="478425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81B73-0343-0168-1BBD-FEC9CC1D6B50}"/>
              </a:ext>
            </a:extLst>
          </p:cNvPr>
          <p:cNvSpPr txBox="1"/>
          <p:nvPr/>
        </p:nvSpPr>
        <p:spPr>
          <a:xfrm>
            <a:off x="6782765" y="2963119"/>
            <a:ext cx="4385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Corrélé grâce à 2 modalités très peu représentées (Hôpital: 10 + Laboratoire: 10)</a:t>
            </a:r>
          </a:p>
          <a:p>
            <a:endParaRPr lang="fr-FR" dirty="0"/>
          </a:p>
          <a:p>
            <a:r>
              <a:rPr lang="fr-FR" dirty="0"/>
              <a:t>Corrélé même en supprimant les modalités</a:t>
            </a:r>
          </a:p>
          <a:p>
            <a:endParaRPr lang="fr-FR" dirty="0"/>
          </a:p>
          <a:p>
            <a:r>
              <a:rPr lang="fr-FR" dirty="0"/>
              <a:t>=&gt; On conserve la variable pour le moment, même si une variable similaire va être utilisée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D927-A5B2-D0DF-2701-7E0E9C07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9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 – ‘</a:t>
            </a:r>
            <a:r>
              <a:rPr lang="fr-FR" dirty="0" err="1"/>
              <a:t>Neighborhood</a:t>
            </a:r>
            <a:r>
              <a:rPr lang="fr-FR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Regroupement de modalités (casse)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ANOVA (p-value &lt; 0.05)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=&gt; On conserve la variable pour le moment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A92226D-E715-C8FA-1302-79D738D2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41" y="1857043"/>
            <a:ext cx="5331598" cy="44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AFCC-CE6E-BE8E-16D5-885D03D8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0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marL="0" indent="0">
              <a:buNone/>
            </a:pPr>
            <a:r>
              <a:rPr lang="fr-FR" dirty="0"/>
              <a:t>Création d’autres variables pour l’axe de localisation (‘</a:t>
            </a:r>
            <a:r>
              <a:rPr lang="fr-FR" dirty="0" err="1"/>
              <a:t>region</a:t>
            </a:r>
            <a:r>
              <a:rPr lang="fr-FR" dirty="0"/>
              <a:t>’, ‘region2’)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Regroupement de la latitude et longitude en 1 variable à l’aide de 2 méthodes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Découpage des latitudes et longitudes en 4 classes puis combinaison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KMeans</a:t>
            </a:r>
            <a:r>
              <a:rPr lang="fr-FR" dirty="0"/>
              <a:t> avec 15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Encodage des variables de localisation (‘</a:t>
            </a:r>
            <a:r>
              <a:rPr lang="fr-FR" dirty="0" err="1"/>
              <a:t>Neighborhood</a:t>
            </a:r>
            <a:r>
              <a:rPr lang="fr-FR" dirty="0"/>
              <a:t>’, ‘</a:t>
            </a:r>
            <a:r>
              <a:rPr lang="fr-FR" dirty="0" err="1"/>
              <a:t>region</a:t>
            </a:r>
            <a:r>
              <a:rPr lang="fr-FR" dirty="0"/>
              <a:t>’, ‘region2’) à l’aide d’un </a:t>
            </a:r>
            <a:r>
              <a:rPr lang="fr-FR" dirty="0" err="1"/>
              <a:t>target</a:t>
            </a:r>
            <a:r>
              <a:rPr lang="fr-FR" dirty="0"/>
              <a:t> encoder</a:t>
            </a:r>
          </a:p>
          <a:p>
            <a:pPr marL="0" indent="0">
              <a:buNone/>
            </a:pPr>
            <a:r>
              <a:rPr lang="fr-FR" dirty="0"/>
              <a:t>=&gt; ‘</a:t>
            </a:r>
            <a:r>
              <a:rPr lang="fr-FR" dirty="0" err="1"/>
              <a:t>neighbordhood</a:t>
            </a:r>
            <a:r>
              <a:rPr lang="fr-FR" dirty="0"/>
              <a:t>’ encodé avec un </a:t>
            </a:r>
            <a:r>
              <a:rPr lang="fr-FR" dirty="0" err="1"/>
              <a:t>target</a:t>
            </a:r>
            <a:r>
              <a:rPr lang="fr-FR" dirty="0"/>
              <a:t> encoder est la seule variable de localisation qui est corrélée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B4E5-1DEA-E6BE-6225-F7CB793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9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2620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d’autres variables pour le nombre de types d'utilisation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Forte corrélation avec la variable cible (p-value = 10^-9)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On conserve la variable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C714FE3-537C-067A-D5B9-E42F5371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405"/>
            <a:ext cx="5629636" cy="424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1375-DCD7-C710-C74C-86CD6191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3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marL="0" indent="0">
              <a:buNone/>
            </a:pPr>
            <a:r>
              <a:rPr lang="fr-FR" dirty="0"/>
              <a:t>Création d’un tableau additionnel pour les ‘</a:t>
            </a:r>
            <a:r>
              <a:rPr lang="fr-FR" dirty="0" err="1"/>
              <a:t>PropertyUseTypes</a:t>
            </a:r>
            <a:r>
              <a:rPr lang="fr-FR" dirty="0"/>
              <a:t>’ à l’aide d’un one hot encoder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partir de la surface totale, création d’une proportion de surface pour chaque </a:t>
            </a:r>
            <a:r>
              <a:rPr lang="fr-FR" dirty="0" err="1"/>
              <a:t>PropertyUseTypes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Ajout de ce % de la surface totale pour chaque colonne du </a:t>
            </a:r>
            <a:r>
              <a:rPr lang="fr-FR"/>
              <a:t>OneHotEncoder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BA1DE-1684-C6AA-7CAE-AF0A64EE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7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dirty="0"/>
              <a:t>Sélection des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Variable à expliquer : </a:t>
            </a:r>
            <a:r>
              <a:rPr lang="fr-FR" dirty="0" err="1"/>
              <a:t>TotalGHGEmissions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Les plus pertinentes et les moins redondantes :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YearBuiltRange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PropertyTypes</a:t>
            </a:r>
            <a:r>
              <a:rPr lang="fr-FR" dirty="0"/>
              <a:t> (</a:t>
            </a:r>
            <a:r>
              <a:rPr lang="fr-FR" dirty="0" err="1"/>
              <a:t>OneHotEncoder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Number</a:t>
            </a:r>
            <a:r>
              <a:rPr lang="fr-FR" dirty="0"/>
              <a:t> of buildings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Floors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nbPropertyUseTypes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Neighborhood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SecondLargestPropertyUseTypeGFA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PropertyGFABuilding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72AC-624D-DF29-D45C-326487A1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87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2"/>
            </a:pPr>
            <a:r>
              <a:rPr lang="fr-FR" dirty="0"/>
              <a:t>Split des données</a:t>
            </a:r>
          </a:p>
          <a:p>
            <a:pPr marL="0" indent="0">
              <a:buNone/>
            </a:pPr>
            <a:r>
              <a:rPr lang="fr-FR" dirty="0"/>
              <a:t>80% du jeu de données pour entraînement</a:t>
            </a:r>
          </a:p>
          <a:p>
            <a:pPr marL="0" indent="0">
              <a:buNone/>
            </a:pPr>
            <a:r>
              <a:rPr lang="fr-FR" dirty="0"/>
              <a:t>20% pour la validation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8AFE-27FA-DC06-F85C-7D9039F3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dirty="0"/>
              <a:t>Imputation et standardisation des variables</a:t>
            </a:r>
          </a:p>
          <a:p>
            <a:pPr marL="0" indent="0">
              <a:buNone/>
            </a:pPr>
            <a:r>
              <a:rPr lang="fr-FR" dirty="0"/>
              <a:t>Création d’un transformer pour chaque type de variable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Numériques : Standard </a:t>
            </a:r>
            <a:r>
              <a:rPr lang="fr-FR" dirty="0" err="1"/>
              <a:t>scaler</a:t>
            </a:r>
            <a:r>
              <a:rPr lang="fr-FR" dirty="0"/>
              <a:t> et imputation par la moyenne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Catégorielles : One Hot Encoder et imputation par la valeur la plus fréquente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Ordinal : Ordinal encoder et imputation par la valeur la plus fréquente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Préprocesseur : pas de standardisation des One Hot </a:t>
            </a:r>
            <a:r>
              <a:rPr lang="fr-FR" dirty="0" err="1"/>
              <a:t>Encoders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7A7DC-963F-4129-96CD-3C021921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9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94357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fr-FR" dirty="0" err="1"/>
              <a:t>Regression</a:t>
            </a:r>
            <a:r>
              <a:rPr lang="fr-FR" dirty="0"/>
              <a:t> linéaire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/>
              <a:t>Difficile de savoir si c’est bon ou non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/>
              <a:t>Création d’un score de référence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A5CCC-8CD5-DE74-0470-70FFB6D60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49875"/>
              </p:ext>
            </p:extLst>
          </p:nvPr>
        </p:nvGraphicFramePr>
        <p:xfrm>
          <a:off x="6191249" y="2524125"/>
          <a:ext cx="541866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4389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919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Régression linéaire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MAE (pas sensible aux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 (sensible aux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R2 - proportion de la variance expliquée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RSS (sensible aux très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76 604 141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63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93171-2A7D-9933-1F54-A521055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9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5"/>
            </a:pPr>
            <a:r>
              <a:rPr lang="fr-FR" dirty="0"/>
              <a:t>Scores de référence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Test avec résultats = moyenne ou aléatoire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4FDFE5-1400-4B04-4C5B-40059FE1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43617"/>
              </p:ext>
            </p:extLst>
          </p:nvPr>
        </p:nvGraphicFramePr>
        <p:xfrm>
          <a:off x="1952624" y="3341624"/>
          <a:ext cx="81279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4389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91927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589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Aléatoire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MAE (pas sensible aux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191.15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8517.96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 (sensible aux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497.90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9866.57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R2 - proportion de la variance expliquée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-0.006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-394.07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RSS (sensible aux très fortes variations)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81808571.70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32125263461.82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63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49F51-351B-3DDF-CAAC-3FD7D0FB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256A-4DFB-7429-6D7A-742C872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8E8A-D135-45FD-2EA2-717C9382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Analyse exploratoire des </a:t>
            </a:r>
            <a:r>
              <a:rPr lang="fr-FR" dirty="0" err="1"/>
              <a:t>datasets</a:t>
            </a:r>
            <a:r>
              <a:rPr lang="fr-FR" dirty="0"/>
              <a:t> et 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et simulation d’un premier modèle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Simulation d’autres modèles et choix d’un modèle final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Ajout </a:t>
            </a:r>
            <a:r>
              <a:rPr lang="fr-FR" dirty="0" err="1"/>
              <a:t>EnergyStar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Solution proposée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D9BA-0DCC-6458-C285-A73D67FF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9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78" y="2249424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6"/>
            </a:pPr>
            <a:r>
              <a:rPr lang="fr-FR" dirty="0"/>
              <a:t>Amélioration avec </a:t>
            </a:r>
            <a:r>
              <a:rPr lang="fr-FR" dirty="0" err="1"/>
              <a:t>Kfold</a:t>
            </a: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Les </a:t>
            </a:r>
            <a:r>
              <a:rPr lang="fr-FR" dirty="0" err="1"/>
              <a:t>splits</a:t>
            </a:r>
            <a:r>
              <a:rPr lang="fr-FR" dirty="0"/>
              <a:t> font grandement varier les résultats</a:t>
            </a:r>
            <a:br>
              <a:rPr lang="fr-FR" dirty="0"/>
            </a:br>
            <a:r>
              <a:rPr lang="fr-FR" dirty="0"/>
              <a:t>=&gt; Y varie énormément sur certaines valeurs</a:t>
            </a:r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457200" indent="-457200">
              <a:buFont typeface="+mj-lt"/>
              <a:buAutoNum type="alphaUcPeriod" startAt="6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98D313-AE30-88A8-A4AD-0B3D2C3A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72025"/>
              </p:ext>
            </p:extLst>
          </p:nvPr>
        </p:nvGraphicFramePr>
        <p:xfrm>
          <a:off x="1447799" y="2910416"/>
          <a:ext cx="81280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00514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1979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10772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5366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5813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294975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370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5"/>
                          </a:solidFill>
                        </a:rPr>
                        <a:t>Split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5"/>
                          </a:solidFill>
                        </a:rPr>
                        <a:t>Split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Split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Split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6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459 672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324 306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310 718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1 163 060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247 821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252 456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263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70C9F-F0C6-BB6B-2903-AFE216B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2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7"/>
            </a:pPr>
            <a:r>
              <a:rPr lang="fr-FR" dirty="0"/>
              <a:t>Choix des paramètres</a:t>
            </a:r>
          </a:p>
          <a:p>
            <a:pPr marL="457200" indent="-457200">
              <a:buFont typeface="+mj-lt"/>
              <a:buAutoNum type="alphaUcPeriod" startAt="7"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Test avec </a:t>
            </a:r>
            <a:r>
              <a:rPr lang="fr-FR" dirty="0" err="1"/>
              <a:t>GridSearchCV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fit_intercept</a:t>
            </a:r>
            <a:r>
              <a:rPr lang="fr-FR" dirty="0"/>
              <a:t> = </a:t>
            </a:r>
            <a:r>
              <a:rPr lang="fr-FR" dirty="0" err="1"/>
              <a:t>True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positive = False</a:t>
            </a:r>
          </a:p>
          <a:p>
            <a:pPr marL="0" indent="0">
              <a:buNone/>
            </a:pPr>
            <a:r>
              <a:rPr lang="fr-FR" dirty="0"/>
              <a:t>=&gt; Pas de changement</a:t>
            </a:r>
          </a:p>
          <a:p>
            <a:pPr marL="457200" indent="-457200">
              <a:buFont typeface="+mj-lt"/>
              <a:buAutoNum type="alphaUcPeriod" startAt="7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7F228-6B28-CEAD-9482-975BE809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87988"/>
              </p:ext>
            </p:extLst>
          </p:nvPr>
        </p:nvGraphicFramePr>
        <p:xfrm>
          <a:off x="2466974" y="511136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00514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1979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10772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5366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5813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294975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370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5"/>
                          </a:solidFill>
                        </a:rPr>
                        <a:t>Split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5"/>
                          </a:solidFill>
                        </a:rPr>
                        <a:t>Split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Split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Split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-0.89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979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20752-FA4D-C082-05FA-3A159408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4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Développement et simulation d’un premier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Prédire émissions de GES n’est pas pertinent :</a:t>
            </a:r>
          </a:p>
          <a:p>
            <a:pPr marL="0" indent="0">
              <a:buNone/>
            </a:pPr>
            <a:r>
              <a:rPr lang="fr-FR" dirty="0"/>
              <a:t>- utilisation d’énergies renouvelables</a:t>
            </a:r>
            <a:br>
              <a:rPr lang="fr-FR" dirty="0"/>
            </a:br>
            <a:r>
              <a:rPr lang="fr-FR" dirty="0"/>
              <a:t>- pas d’information sur le type d’énergie utilisée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Consommation électrique -&gt; facteur numéro 1 des émissions de GES d’un bâtiment</a:t>
            </a:r>
          </a:p>
          <a:p>
            <a:pPr marL="0" indent="0">
              <a:buNone/>
            </a:pPr>
            <a:r>
              <a:rPr lang="fr-FR" dirty="0"/>
              <a:t>=&gt; Vérification en testant </a:t>
            </a:r>
            <a:r>
              <a:rPr lang="fr-FR" b="1" dirty="0"/>
              <a:t>plusieurs modèles </a:t>
            </a:r>
            <a:r>
              <a:rPr lang="fr-FR" dirty="0"/>
              <a:t>sur </a:t>
            </a:r>
            <a:r>
              <a:rPr lang="fr-FR" b="1" dirty="0"/>
              <a:t>plusieurs combinaisons de </a:t>
            </a:r>
            <a:r>
              <a:rPr lang="fr-FR" b="1" dirty="0" err="1"/>
              <a:t>features</a:t>
            </a:r>
            <a:r>
              <a:rPr lang="fr-FR" b="1" dirty="0"/>
              <a:t> </a:t>
            </a:r>
            <a:r>
              <a:rPr lang="fr-FR" dirty="0"/>
              <a:t>sur les </a:t>
            </a:r>
            <a:r>
              <a:rPr lang="fr-FR" b="1" dirty="0"/>
              <a:t>4 variables à prédire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38DA7-9805-1924-7F59-D58534FB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14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Simulation d’autres modèles et choix d’un 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dirty="0"/>
              <a:t>Choix d’un modèle et d’un split</a:t>
            </a:r>
          </a:p>
          <a:p>
            <a:pPr marL="0" indent="0">
              <a:buNone/>
            </a:pPr>
            <a:r>
              <a:rPr lang="fr-FR" b="1" dirty="0"/>
              <a:t>Options modèle :</a:t>
            </a:r>
            <a:br>
              <a:rPr lang="fr-FR" dirty="0"/>
            </a:br>
            <a:r>
              <a:rPr lang="fr-FR" dirty="0" err="1"/>
              <a:t>LinearRegression</a:t>
            </a:r>
            <a:r>
              <a:rPr lang="fr-FR" dirty="0"/>
              <a:t>, Ridge, Lasso, </a:t>
            </a:r>
            <a:r>
              <a:rPr lang="fr-FR" dirty="0" err="1"/>
              <a:t>ElasticNet</a:t>
            </a:r>
            <a:r>
              <a:rPr lang="fr-FR" dirty="0"/>
              <a:t>, </a:t>
            </a:r>
            <a:r>
              <a:rPr lang="fr-FR" dirty="0" err="1"/>
              <a:t>XGBRegressor</a:t>
            </a:r>
            <a:r>
              <a:rPr lang="fr-FR" dirty="0"/>
              <a:t>, </a:t>
            </a:r>
            <a:r>
              <a:rPr lang="fr-FR" dirty="0" err="1"/>
              <a:t>DecisionTreeRegressor</a:t>
            </a:r>
            <a:r>
              <a:rPr lang="fr-FR" dirty="0"/>
              <a:t>, </a:t>
            </a:r>
            <a:r>
              <a:rPr lang="fr-FR" dirty="0" err="1"/>
              <a:t>RandomForestRegressor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Options Y :</a:t>
            </a:r>
            <a:br>
              <a:rPr lang="fr-FR" dirty="0"/>
            </a:br>
            <a:r>
              <a:rPr lang="fr-FR" dirty="0" err="1"/>
              <a:t>GHG_intensity</a:t>
            </a:r>
            <a:r>
              <a:rPr lang="fr-FR" dirty="0"/>
              <a:t>, </a:t>
            </a:r>
            <a:r>
              <a:rPr lang="fr-FR" dirty="0" err="1"/>
              <a:t>TotalGHGEmissions</a:t>
            </a:r>
            <a:r>
              <a:rPr lang="fr-FR" dirty="0"/>
              <a:t>, </a:t>
            </a:r>
            <a:r>
              <a:rPr lang="fr-FR" dirty="0" err="1"/>
              <a:t>Electricity</a:t>
            </a:r>
            <a:r>
              <a:rPr lang="fr-FR" dirty="0"/>
              <a:t>, </a:t>
            </a:r>
            <a:r>
              <a:rPr lang="fr-FR" dirty="0" err="1"/>
              <a:t>Electricity</a:t>
            </a:r>
            <a:r>
              <a:rPr lang="fr-FR" dirty="0"/>
              <a:t>/Surface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Options combinaisons de X :</a:t>
            </a:r>
            <a:br>
              <a:rPr lang="fr-FR" dirty="0"/>
            </a:br>
            <a:r>
              <a:rPr lang="fr-FR" dirty="0"/>
              <a:t>Données de surface, </a:t>
            </a:r>
            <a:r>
              <a:rPr lang="fr-FR" dirty="0" err="1"/>
              <a:t>OneHot</a:t>
            </a:r>
            <a:r>
              <a:rPr lang="fr-FR" dirty="0"/>
              <a:t> (process ou non)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Splits</a:t>
            </a:r>
            <a:r>
              <a:rPr lang="fr-FR" b="1" dirty="0"/>
              <a:t> :</a:t>
            </a:r>
            <a:br>
              <a:rPr lang="fr-FR" dirty="0"/>
            </a:br>
            <a:r>
              <a:rPr lang="fr-FR" dirty="0"/>
              <a:t>Stratifiés ou non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Test de toutes les combinaison X, Y et </a:t>
            </a:r>
            <a:r>
              <a:rPr lang="fr-FR" dirty="0" err="1"/>
              <a:t>strat</a:t>
            </a:r>
            <a:r>
              <a:rPr lang="fr-FR" dirty="0"/>
              <a:t> et choix du meilleur modèle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65F1-2D75-6A6A-1514-7748953B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7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Simulation d’autres modèles et choix d’un 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lphaUcPeriod" startAt="2"/>
            </a:pPr>
            <a:r>
              <a:rPr lang="fr-FR" dirty="0"/>
              <a:t>Choix d’un modèle et d’un split</a:t>
            </a:r>
          </a:p>
          <a:p>
            <a:pPr marL="0" indent="0">
              <a:buNone/>
            </a:pPr>
            <a:r>
              <a:rPr lang="fr-FR" dirty="0"/>
              <a:t>Scores Emissions GES &lt; Scores électricité</a:t>
            </a:r>
          </a:p>
          <a:p>
            <a:pPr marL="0" indent="0">
              <a:buNone/>
            </a:pPr>
            <a:r>
              <a:rPr lang="fr-FR" dirty="0"/>
              <a:t>=&gt; On choisi une variable d’énergie pour la variable à prédire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Surface très corrélée à la consommation d’énergie </a:t>
            </a:r>
          </a:p>
          <a:p>
            <a:pPr marL="0" indent="0">
              <a:buNone/>
            </a:pPr>
            <a:r>
              <a:rPr lang="fr-FR" dirty="0"/>
              <a:t>=&gt; Choix variable à expliquer : rapport consommation/surface (élimination de la surface comme variable explicative)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Meilleure combinaison de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X = </a:t>
            </a:r>
            <a:r>
              <a:rPr lang="fr-FR" dirty="0" err="1"/>
              <a:t>OneHot</a:t>
            </a:r>
            <a:r>
              <a:rPr lang="fr-FR" dirty="0"/>
              <a:t> </a:t>
            </a:r>
            <a:r>
              <a:rPr lang="fr-FR" dirty="0" err="1"/>
              <a:t>processed</a:t>
            </a:r>
            <a:r>
              <a:rPr lang="fr-FR" dirty="0"/>
              <a:t>, pas de surface, Split stratifié ou non</a:t>
            </a:r>
          </a:p>
          <a:p>
            <a:pPr marL="0" indent="0">
              <a:buNone/>
            </a:pPr>
            <a:r>
              <a:rPr lang="fr-FR" dirty="0"/>
              <a:t>Modèle : </a:t>
            </a:r>
            <a:r>
              <a:rPr lang="fr-FR" dirty="0" err="1"/>
              <a:t>RandomForestRegressor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7EEC4-2745-3B09-C04B-AEC61C13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4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Simulation d’autres modèles et choix d’un 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dirty="0"/>
              <a:t>Ajustement des paramètres</a:t>
            </a:r>
          </a:p>
          <a:p>
            <a:pPr marL="0" indent="0">
              <a:buNone/>
            </a:pPr>
            <a:r>
              <a:rPr lang="fr-FR" b="1" dirty="0" err="1"/>
              <a:t>GridSearch</a:t>
            </a:r>
            <a:r>
              <a:rPr lang="fr-FR" b="1" dirty="0"/>
              <a:t> :</a:t>
            </a:r>
            <a:br>
              <a:rPr lang="fr-FR" dirty="0"/>
            </a:br>
            <a:r>
              <a:rPr lang="fr-FR" dirty="0" err="1"/>
              <a:t>bootstrap</a:t>
            </a:r>
            <a:r>
              <a:rPr lang="fr-FR" dirty="0"/>
              <a:t>: False, </a:t>
            </a:r>
            <a:br>
              <a:rPr lang="fr-FR" dirty="0"/>
            </a:br>
            <a:r>
              <a:rPr lang="fr-FR" dirty="0" err="1"/>
              <a:t>criterion</a:t>
            </a:r>
            <a:r>
              <a:rPr lang="fr-FR" dirty="0"/>
              <a:t>: </a:t>
            </a:r>
            <a:r>
              <a:rPr lang="fr-FR" dirty="0" err="1"/>
              <a:t>absolute_error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max_depth</a:t>
            </a:r>
            <a:r>
              <a:rPr lang="fr-FR" dirty="0"/>
              <a:t>: None, </a:t>
            </a:r>
            <a:br>
              <a:rPr lang="fr-FR" dirty="0"/>
            </a:br>
            <a:r>
              <a:rPr lang="fr-FR" dirty="0" err="1"/>
              <a:t>max_features</a:t>
            </a:r>
            <a:r>
              <a:rPr lang="fr-FR" dirty="0"/>
              <a:t>: 20, </a:t>
            </a:r>
            <a:br>
              <a:rPr lang="fr-FR" dirty="0"/>
            </a:br>
            <a:r>
              <a:rPr lang="fr-FR" dirty="0" err="1"/>
              <a:t>min_samples_split</a:t>
            </a:r>
            <a:r>
              <a:rPr lang="fr-FR" dirty="0"/>
              <a:t>: 20, </a:t>
            </a:r>
            <a:br>
              <a:rPr lang="fr-FR" dirty="0"/>
            </a:br>
            <a:r>
              <a:rPr lang="fr-FR" dirty="0" err="1"/>
              <a:t>min_weight_fraction_leaf</a:t>
            </a:r>
            <a:r>
              <a:rPr lang="fr-FR" dirty="0"/>
              <a:t>: 0, </a:t>
            </a:r>
            <a:br>
              <a:rPr lang="fr-FR" dirty="0"/>
            </a:br>
            <a:r>
              <a:rPr lang="fr-FR" dirty="0" err="1"/>
              <a:t>n_estimators</a:t>
            </a:r>
            <a:r>
              <a:rPr lang="fr-FR" dirty="0"/>
              <a:t>: 50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5DE2894-AC83-06C1-6C7B-BD6A0D252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4259"/>
              </p:ext>
            </p:extLst>
          </p:nvPr>
        </p:nvGraphicFramePr>
        <p:xfrm>
          <a:off x="3554221" y="5444744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00514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1979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10772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5366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5813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294975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370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Split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0.39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97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CEC8-E595-F030-03C7-AA669586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95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3. Simulation d’autres modèles et choix d’un modèle final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fr-FR"/>
              <a:t>Feature importance</a:t>
            </a:r>
          </a:p>
          <a:p>
            <a:pPr marL="457200" indent="-457200">
              <a:buFont typeface="+mj-lt"/>
              <a:buAutoNum type="alphaUcPeriod" startAt="4"/>
            </a:pPr>
            <a:endParaRPr lang="fr-FR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F07D6-9EFB-028F-4549-10F5FB8D2294}"/>
              </a:ext>
            </a:extLst>
          </p:cNvPr>
          <p:cNvSpPr txBox="1"/>
          <p:nvPr/>
        </p:nvSpPr>
        <p:spPr>
          <a:xfrm>
            <a:off x="9534525" y="2955344"/>
            <a:ext cx="2209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Importance : </a:t>
            </a:r>
          </a:p>
          <a:p>
            <a:r>
              <a:rPr lang="fr-FR" dirty="0"/>
              <a:t>- type de bâtiment </a:t>
            </a:r>
          </a:p>
          <a:p>
            <a:r>
              <a:rPr lang="fr-FR" dirty="0"/>
              <a:t>- nb </a:t>
            </a:r>
            <a:r>
              <a:rPr lang="fr-FR" dirty="0" err="1"/>
              <a:t>Floors</a:t>
            </a:r>
            <a:r>
              <a:rPr lang="fr-FR" dirty="0"/>
              <a:t> </a:t>
            </a:r>
          </a:p>
          <a:p>
            <a:r>
              <a:rPr lang="fr-FR" dirty="0"/>
              <a:t>- </a:t>
            </a:r>
            <a:r>
              <a:rPr lang="fr-FR" dirty="0" err="1"/>
              <a:t>yearBuildRange</a:t>
            </a:r>
            <a:r>
              <a:rPr lang="fr-FR" dirty="0"/>
              <a:t> </a:t>
            </a:r>
          </a:p>
          <a:p>
            <a:r>
              <a:rPr lang="fr-FR" dirty="0"/>
              <a:t>- </a:t>
            </a:r>
            <a:r>
              <a:rPr lang="fr-FR" dirty="0" err="1"/>
              <a:t>Neighborhood</a:t>
            </a:r>
            <a:r>
              <a:rPr lang="fr-FR" dirty="0"/>
              <a:t> </a:t>
            </a:r>
          </a:p>
          <a:p>
            <a:r>
              <a:rPr lang="fr-FR" dirty="0"/>
              <a:t>- nb Buildings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4BE497-E6F8-CF10-A911-A858E1AD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2600325"/>
            <a:ext cx="8863122" cy="42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B6DE-BB07-2B54-4C71-70A5C0C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049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4. Ajout </a:t>
            </a:r>
            <a:r>
              <a:rPr lang="fr-FR" dirty="0" err="1"/>
              <a:t>d’energy</a:t>
            </a:r>
            <a:r>
              <a:rPr lang="fr-FR" dirty="0"/>
              <a:t>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dirty="0"/>
              <a:t>Scores</a:t>
            </a:r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Peu de différence</a:t>
            </a:r>
          </a:p>
          <a:p>
            <a:pPr marL="457200" indent="-457200">
              <a:buFont typeface="+mj-lt"/>
              <a:buAutoNum type="alphaU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43416-2F5C-668F-290A-EC566C9DA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64808"/>
              </p:ext>
            </p:extLst>
          </p:nvPr>
        </p:nvGraphicFramePr>
        <p:xfrm>
          <a:off x="1447799" y="2910416"/>
          <a:ext cx="2322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00514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19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Metric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6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921 858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263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2A3D-5184-DE01-330C-954963D0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21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4. Ajout </a:t>
            </a:r>
            <a:r>
              <a:rPr lang="fr-FR" dirty="0" err="1"/>
              <a:t>d’energy</a:t>
            </a:r>
            <a:r>
              <a:rPr lang="fr-FR" dirty="0"/>
              <a:t>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2"/>
            </a:pPr>
            <a:r>
              <a:rPr lang="fr-FR" dirty="0" err="1"/>
              <a:t>Feature</a:t>
            </a:r>
            <a:r>
              <a:rPr lang="fr-FR" dirty="0"/>
              <a:t> importance</a:t>
            </a:r>
          </a:p>
          <a:p>
            <a:pPr marL="457200" indent="-457200">
              <a:buFont typeface="+mj-lt"/>
              <a:buAutoNum type="alphaUcPeriod" startAt="2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EEA141-1ABB-DCCD-8A6D-2308F9CE9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4" y="2756751"/>
            <a:ext cx="8495982" cy="41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3E7900-C2FC-FE27-D45C-6AB006A936F1}"/>
              </a:ext>
            </a:extLst>
          </p:cNvPr>
          <p:cNvSpPr txBox="1"/>
          <p:nvPr/>
        </p:nvSpPr>
        <p:spPr>
          <a:xfrm>
            <a:off x="9391650" y="3916646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d’Energy star</a:t>
            </a:r>
          </a:p>
          <a:p>
            <a:r>
              <a:rPr lang="fr-FR" dirty="0"/>
              <a:t>=&gt; Type de bâtiment est le plus important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2FA6-01AE-7742-9D04-0BDAC56D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1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172-86C4-2A24-F9F6-B4A8F1B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Solution proposée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B5C6-F835-C3EB-C22E-B0154B92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Meilleur modèle : </a:t>
            </a:r>
            <a:r>
              <a:rPr lang="fr-FR" dirty="0" err="1"/>
              <a:t>RandomForestRegressor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Features</a:t>
            </a:r>
            <a:r>
              <a:rPr lang="fr-FR" dirty="0"/>
              <a:t> importantes : </a:t>
            </a:r>
            <a:br>
              <a:rPr lang="fr-FR" dirty="0"/>
            </a:br>
            <a:r>
              <a:rPr lang="en-US" dirty="0"/>
              <a:t>- type de </a:t>
            </a:r>
            <a:r>
              <a:rPr lang="en-US" dirty="0" err="1"/>
              <a:t>bâtiment</a:t>
            </a:r>
            <a:r>
              <a:rPr lang="en-US" dirty="0"/>
              <a:t> +++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nb</a:t>
            </a:r>
            <a:r>
              <a:rPr lang="en-US" dirty="0"/>
              <a:t> Floors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yearBuildRange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Neighborhood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nb</a:t>
            </a:r>
            <a:r>
              <a:rPr lang="en-US" dirty="0"/>
              <a:t> Buildings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=&gt; Etude limitée car manque de variables pertinentes : </a:t>
            </a:r>
            <a:br>
              <a:rPr lang="fr-FR" dirty="0"/>
            </a:br>
            <a:r>
              <a:rPr lang="fr-FR" dirty="0"/>
              <a:t>besoin de GES location-</a:t>
            </a:r>
            <a:r>
              <a:rPr lang="fr-FR" dirty="0" err="1"/>
              <a:t>based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0465E-A842-90A8-B9E3-6B62FDA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7182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u="sng" dirty="0"/>
              <a:t>Exploration</a:t>
            </a:r>
          </a:p>
          <a:p>
            <a:pPr marL="0" indent="0">
              <a:buNone/>
            </a:pPr>
            <a:r>
              <a:rPr lang="fr-FR" dirty="0"/>
              <a:t>Dimensions : </a:t>
            </a:r>
            <a:r>
              <a:rPr lang="fr-FR" b="1" dirty="0"/>
              <a:t>3376</a:t>
            </a:r>
            <a:r>
              <a:rPr lang="fr-FR" dirty="0"/>
              <a:t> lignes et </a:t>
            </a:r>
            <a:r>
              <a:rPr lang="fr-FR" b="1" dirty="0"/>
              <a:t>46</a:t>
            </a:r>
            <a:r>
              <a:rPr lang="fr-FR" dirty="0"/>
              <a:t> colonnes (int64, O, float64, </a:t>
            </a:r>
            <a:r>
              <a:rPr lang="fr-FR" dirty="0" err="1"/>
              <a:t>bool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Types de colonnes : </a:t>
            </a:r>
            <a:r>
              <a:rPr lang="fr-FR" b="1" dirty="0"/>
              <a:t>structurelles, géographiques, utilisation, émissions GES, électricité </a:t>
            </a:r>
            <a:r>
              <a:rPr lang="fr-FR" dirty="0"/>
              <a:t>...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85CCD-1BE0-F5C3-126B-C0846D5D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5" y="3775958"/>
            <a:ext cx="11516810" cy="28926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DB638-E633-6A6F-EE87-5D6354B8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733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172-86C4-2A24-F9F6-B4A8F1B4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-75184"/>
            <a:ext cx="9720072" cy="1499616"/>
          </a:xfrm>
        </p:spPr>
        <p:txBody>
          <a:bodyPr/>
          <a:lstStyle/>
          <a:p>
            <a:r>
              <a:rPr lang="fr-FR" dirty="0"/>
              <a:t>5. Solution proposée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B5C6-F835-C3EB-C22E-B0154B92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12776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Type de bâtiment est le plus important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1B2E-BCAA-C8C8-7A67-F77E54B0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40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D28694-F438-B6CF-BA4C-57DF680B5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54" y="1839103"/>
            <a:ext cx="9164320" cy="50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09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172-86C4-2A24-F9F6-B4A8F1B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Solution proposée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B5C6-F835-C3EB-C22E-B0154B92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Modèle de prédiction électrique par type de bâtiment avec les </a:t>
            </a:r>
            <a:r>
              <a:rPr lang="fr-FR" dirty="0" err="1"/>
              <a:t>features</a:t>
            </a:r>
            <a:r>
              <a:rPr lang="fr-FR" dirty="0"/>
              <a:t> précédentes (dont la surface, sans le type de bâtiment)</a:t>
            </a:r>
          </a:p>
          <a:p>
            <a:pPr marL="0" indent="0">
              <a:buNone/>
            </a:pPr>
            <a:r>
              <a:rPr lang="fr-FR" dirty="0"/>
              <a:t>=&gt; Plus précis + possibilité de convertir en GES avec le facteur d’émissions des Etats-Unis (0,4439 kg CO2e/kWh)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1B2E-BCAA-C8C8-7A67-F77E54B0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5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2"/>
            </a:pPr>
            <a:r>
              <a:rPr lang="fr-FR" u="sng" dirty="0"/>
              <a:t>Création de groupes de variables par axe d’analyse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B43F16-153E-FCD1-8E2E-6AEA5D7C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37840"/>
              </p:ext>
            </p:extLst>
          </p:nvPr>
        </p:nvGraphicFramePr>
        <p:xfrm>
          <a:off x="1175312" y="548640"/>
          <a:ext cx="984137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057">
                  <a:extLst>
                    <a:ext uri="{9D8B030D-6E8A-4147-A177-3AD203B41FA5}">
                      <a16:colId xmlns:a16="http://schemas.microsoft.com/office/drawing/2014/main" val="1684190549"/>
                    </a:ext>
                  </a:extLst>
                </a:gridCol>
                <a:gridCol w="6163318">
                  <a:extLst>
                    <a:ext uri="{9D8B030D-6E8A-4147-A177-3AD203B41FA5}">
                      <a16:colId xmlns:a16="http://schemas.microsoft.com/office/drawing/2014/main" val="1056504084"/>
                    </a:ext>
                  </a:extLst>
                </a:gridCol>
              </a:tblGrid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51706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ZipCode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CouncilDistrictCode</a:t>
                      </a:r>
                      <a:r>
                        <a:rPr lang="fr-FR" dirty="0"/>
                        <a:t>, Latitude, Longitude, </a:t>
                      </a:r>
                      <a:r>
                        <a:rPr lang="fr-FR" dirty="0" err="1"/>
                        <a:t>Neighborhood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89827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YearBuilt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8901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NumberofBuildings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NumberofFloors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0228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Surface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PropertyGFATotal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PropertyGFAParking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PropertyGFABuilding</a:t>
                      </a:r>
                      <a:r>
                        <a:rPr lang="fr-FR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24811"/>
                  </a:ext>
                </a:extLst>
              </a:tr>
              <a:tr h="85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Surface par types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LargestPropertyUseTypeGFA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SecondLargestPropertyUseTypeGFA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ThirdLargestPropertyUseTypeGFA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12970"/>
                  </a:ext>
                </a:extLst>
              </a:tr>
              <a:tr h="85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PrimaryPropertyType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BuildingType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ListOfAllPropertyUseTypes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LargestPropertyUseType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SecondLargestPropertyUseType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ThirdLargestPropertyUseType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79061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ComplianceStatus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Outlier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68984"/>
                  </a:ext>
                </a:extLst>
              </a:tr>
              <a:tr h="1115662">
                <a:tc>
                  <a:txBody>
                    <a:bodyPr/>
                    <a:lstStyle/>
                    <a:p>
                      <a:r>
                        <a:rPr lang="fr-FR" dirty="0"/>
                        <a:t>Electricité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SiteEUI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sf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SiteEUIWN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sf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SourceEUI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sf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SourceEUIWN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sf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SiteEnergyUse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SiteEnergyUseWN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SteamUse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Electricity</a:t>
                      </a:r>
                      <a:r>
                        <a:rPr lang="fr-FR" dirty="0"/>
                        <a:t>(kWh), </a:t>
                      </a:r>
                      <a:r>
                        <a:rPr lang="fr-FR" dirty="0" err="1"/>
                        <a:t>Electricity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NaturalGas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therms</a:t>
                      </a:r>
                      <a:r>
                        <a:rPr lang="fr-FR" dirty="0"/>
                        <a:t>), </a:t>
                      </a:r>
                      <a:r>
                        <a:rPr lang="fr-FR" dirty="0" err="1"/>
                        <a:t>NaturalGas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kBtu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99896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Gaz à effet de serre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TotalGHGEmissions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GHGEmissionsIntensity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42313"/>
                  </a:ext>
                </a:extLst>
              </a:tr>
              <a:tr h="348049">
                <a:tc>
                  <a:txBody>
                    <a:bodyPr/>
                    <a:lstStyle/>
                    <a:p>
                      <a:r>
                        <a:rPr lang="fr-FR" dirty="0"/>
                        <a:t>Energy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ENERGYSTARScore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YearsENERGYSTARCertified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752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73B6-06D6-6B06-760A-85F84748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u="sng" dirty="0"/>
              <a:t>Nettoyage des lignes - Tri sur ‘</a:t>
            </a:r>
            <a:r>
              <a:rPr lang="fr-FR" u="sng" dirty="0" err="1"/>
              <a:t>DefaultData</a:t>
            </a:r>
            <a:r>
              <a:rPr lang="fr-FR" u="sng" dirty="0"/>
              <a:t>’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r>
              <a:rPr lang="fr-FR" dirty="0"/>
              <a:t> : 13 valeurs sur 3376</a:t>
            </a:r>
          </a:p>
          <a:p>
            <a:r>
              <a:rPr lang="fr-FR" dirty="0"/>
              <a:t>=&gt; </a:t>
            </a:r>
            <a:r>
              <a:rPr lang="fr-FR" b="1" dirty="0"/>
              <a:t>Ignore</a:t>
            </a:r>
            <a:r>
              <a:rPr lang="fr-FR" dirty="0"/>
              <a:t> la variable pour l’analyse</a:t>
            </a:r>
          </a:p>
          <a:p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F979A2-F3AE-5023-E022-186B43182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11565"/>
              </p:ext>
            </p:extLst>
          </p:nvPr>
        </p:nvGraphicFramePr>
        <p:xfrm>
          <a:off x="6718048" y="3011453"/>
          <a:ext cx="44498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4912">
                  <a:extLst>
                    <a:ext uri="{9D8B030D-6E8A-4147-A177-3AD203B41FA5}">
                      <a16:colId xmlns:a16="http://schemas.microsoft.com/office/drawing/2014/main" val="2327048728"/>
                    </a:ext>
                  </a:extLst>
                </a:gridCol>
                <a:gridCol w="2224912">
                  <a:extLst>
                    <a:ext uri="{9D8B030D-6E8A-4147-A177-3AD203B41FA5}">
                      <a16:colId xmlns:a16="http://schemas.microsoft.com/office/drawing/2014/main" val="32978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908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B5EF-57E9-9501-5AD0-17EFF31E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65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u="sng" dirty="0"/>
              <a:t>Nettoyage des lignes - Tri sur ‘</a:t>
            </a:r>
            <a:r>
              <a:rPr lang="fr-FR" u="sng" dirty="0" err="1"/>
              <a:t>ComplianceStatus</a:t>
            </a:r>
            <a:r>
              <a:rPr lang="fr-FR" u="sng" dirty="0"/>
              <a:t>’</a:t>
            </a:r>
          </a:p>
          <a:p>
            <a:pPr marL="0" indent="0">
              <a:buNone/>
            </a:pPr>
            <a:r>
              <a:rPr lang="fr-FR" u="sng" dirty="0"/>
              <a:t>4 modalités parmi : </a:t>
            </a:r>
            <a:br>
              <a:rPr lang="fr-FR" dirty="0"/>
            </a:br>
            <a:r>
              <a:rPr lang="fr-FR" dirty="0"/>
              <a:t>- </a:t>
            </a:r>
            <a:r>
              <a:rPr lang="it-IT" dirty="0"/>
              <a:t>Compliant, </a:t>
            </a:r>
            <a:br>
              <a:rPr lang="it-IT" dirty="0"/>
            </a:br>
            <a:r>
              <a:rPr lang="it-IT" dirty="0"/>
              <a:t>- Error - Correct Default Data, </a:t>
            </a:r>
            <a:br>
              <a:rPr lang="it-IT" dirty="0"/>
            </a:br>
            <a:r>
              <a:rPr lang="it-IT" dirty="0"/>
              <a:t>- Missing Data, </a:t>
            </a:r>
            <a:br>
              <a:rPr lang="it-IT" dirty="0"/>
            </a:br>
            <a:r>
              <a:rPr lang="it-IT" dirty="0"/>
              <a:t>- Non-Compliant</a:t>
            </a:r>
            <a:endParaRPr lang="fr-FR" dirty="0"/>
          </a:p>
          <a:p>
            <a:r>
              <a:rPr lang="fr-FR" dirty="0"/>
              <a:t>165 avec un statu différent de Compliant</a:t>
            </a:r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b="1" dirty="0"/>
              <a:t>Suppression</a:t>
            </a:r>
            <a:r>
              <a:rPr lang="fr-FR" dirty="0"/>
              <a:t> lignes « </a:t>
            </a:r>
            <a:r>
              <a:rPr lang="fr-FR" b="1" dirty="0"/>
              <a:t>Non-Compliant</a:t>
            </a:r>
            <a:r>
              <a:rPr lang="fr-FR" dirty="0"/>
              <a:t> »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A8BC6F-8406-71B1-E429-05F4EA37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02395"/>
              </p:ext>
            </p:extLst>
          </p:nvPr>
        </p:nvGraphicFramePr>
        <p:xfrm>
          <a:off x="7169873" y="3114492"/>
          <a:ext cx="44498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4912">
                  <a:extLst>
                    <a:ext uri="{9D8B030D-6E8A-4147-A177-3AD203B41FA5}">
                      <a16:colId xmlns:a16="http://schemas.microsoft.com/office/drawing/2014/main" val="2327048728"/>
                    </a:ext>
                  </a:extLst>
                </a:gridCol>
                <a:gridCol w="2224912">
                  <a:extLst>
                    <a:ext uri="{9D8B030D-6E8A-4147-A177-3AD203B41FA5}">
                      <a16:colId xmlns:a16="http://schemas.microsoft.com/office/drawing/2014/main" val="32978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Compliant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908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C60A-D9E7-8E16-A74C-C9A555C7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2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u="sng" dirty="0"/>
              <a:t>Nettoyage des lignes - Tri sur ‘</a:t>
            </a:r>
            <a:r>
              <a:rPr lang="fr-FR" u="sng" dirty="0" err="1"/>
              <a:t>Outlier</a:t>
            </a:r>
            <a:r>
              <a:rPr lang="fr-FR" u="sng" dirty="0"/>
              <a:t>’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Valeur manquante = pas un </a:t>
            </a:r>
            <a:r>
              <a:rPr lang="fr-FR" dirty="0" err="1"/>
              <a:t>outlier</a:t>
            </a:r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b="1" dirty="0"/>
              <a:t>Conservation</a:t>
            </a:r>
            <a:r>
              <a:rPr lang="fr-FR" dirty="0"/>
              <a:t> des « </a:t>
            </a:r>
            <a:r>
              <a:rPr lang="fr-FR" b="1" dirty="0"/>
              <a:t>petits</a:t>
            </a:r>
            <a:r>
              <a:rPr lang="fr-FR" dirty="0"/>
              <a:t> » </a:t>
            </a:r>
            <a:r>
              <a:rPr lang="fr-FR" b="1" dirty="0" err="1"/>
              <a:t>outliers</a:t>
            </a:r>
            <a:endParaRPr lang="fr-FR" b="1" dirty="0"/>
          </a:p>
          <a:p>
            <a:r>
              <a:rPr lang="fr-FR" dirty="0"/>
              <a:t>=&gt; </a:t>
            </a:r>
            <a:r>
              <a:rPr lang="fr-FR" b="1" dirty="0"/>
              <a:t>Suppression</a:t>
            </a:r>
            <a:r>
              <a:rPr lang="fr-FR" dirty="0"/>
              <a:t> des « </a:t>
            </a:r>
            <a:r>
              <a:rPr lang="fr-FR" b="1" dirty="0"/>
              <a:t>grands</a:t>
            </a:r>
            <a:r>
              <a:rPr lang="fr-FR" dirty="0"/>
              <a:t> » </a:t>
            </a:r>
            <a:r>
              <a:rPr lang="fr-FR" b="1" dirty="0" err="1"/>
              <a:t>outliers</a:t>
            </a:r>
            <a:endParaRPr lang="fr-FR" b="1" dirty="0"/>
          </a:p>
          <a:p>
            <a:endParaRPr lang="fr-F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E92444-DCA2-2A7C-BC1A-88833266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828"/>
              </p:ext>
            </p:extLst>
          </p:nvPr>
        </p:nvGraphicFramePr>
        <p:xfrm>
          <a:off x="6972691" y="3334004"/>
          <a:ext cx="44498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4912">
                  <a:extLst>
                    <a:ext uri="{9D8B030D-6E8A-4147-A177-3AD203B41FA5}">
                      <a16:colId xmlns:a16="http://schemas.microsoft.com/office/drawing/2014/main" val="2327048728"/>
                    </a:ext>
                  </a:extLst>
                </a:gridCol>
                <a:gridCol w="2224912">
                  <a:extLst>
                    <a:ext uri="{9D8B030D-6E8A-4147-A177-3AD203B41FA5}">
                      <a16:colId xmlns:a16="http://schemas.microsoft.com/office/drawing/2014/main" val="32978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99,052 %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Low </a:t>
                      </a:r>
                      <a:r>
                        <a:rPr lang="fr-FR" dirty="0" err="1"/>
                        <a:t>outlier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908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47B9-F67D-ABB1-B754-77B53360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9E62-6D2F-26B3-E5D9-A8052F9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Analyse exploratoire des </a:t>
            </a:r>
            <a:r>
              <a:rPr lang="fr-FR" dirty="0" err="1"/>
              <a:t>datasets</a:t>
            </a:r>
            <a:r>
              <a:rPr lang="fr-FR" dirty="0"/>
              <a:t> et 1er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C0BF-1509-9B18-9619-DB4F625E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3"/>
            </a:pPr>
            <a:r>
              <a:rPr lang="fr-FR" u="sng" dirty="0"/>
              <a:t>Nettoyage des lignes - Tri sur ‘</a:t>
            </a:r>
            <a:r>
              <a:rPr lang="fr-FR" u="sng" dirty="0" err="1"/>
              <a:t>BuildingType</a:t>
            </a:r>
            <a:r>
              <a:rPr lang="fr-FR" u="sng" dirty="0"/>
              <a:t>’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Environ la moitié de bâtiments non résidentiels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</a:t>
            </a:r>
            <a:r>
              <a:rPr lang="fr-FR" b="1" dirty="0"/>
              <a:t>Suppression</a:t>
            </a:r>
            <a:r>
              <a:rPr lang="fr-FR" dirty="0"/>
              <a:t> des bâtiments </a:t>
            </a:r>
            <a:r>
              <a:rPr lang="fr-FR" b="1" dirty="0"/>
              <a:t>résidentiels</a:t>
            </a:r>
          </a:p>
          <a:p>
            <a:r>
              <a:rPr lang="fr-FR" i="1" dirty="0"/>
              <a:t>[</a:t>
            </a:r>
            <a:r>
              <a:rPr lang="fr-FR" i="1" dirty="0" err="1"/>
              <a:t>Multifamily</a:t>
            </a:r>
            <a:r>
              <a:rPr lang="fr-FR" i="1" dirty="0"/>
              <a:t> MR (5-9), </a:t>
            </a:r>
            <a:r>
              <a:rPr lang="en-US" i="1" dirty="0"/>
              <a:t>Multifamily LR (1-4), Multifamily HR (10+)</a:t>
            </a:r>
            <a:r>
              <a:rPr lang="fr-FR" i="1" dirty="0"/>
              <a:t>]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9E6513B-079E-3DCD-C9CB-AE5A28EA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48212"/>
              </p:ext>
            </p:extLst>
          </p:nvPr>
        </p:nvGraphicFramePr>
        <p:xfrm>
          <a:off x="7100012" y="2286000"/>
          <a:ext cx="4449824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4912">
                  <a:extLst>
                    <a:ext uri="{9D8B030D-6E8A-4147-A177-3AD203B41FA5}">
                      <a16:colId xmlns:a16="http://schemas.microsoft.com/office/drawing/2014/main" val="2327048728"/>
                    </a:ext>
                  </a:extLst>
                </a:gridCol>
                <a:gridCol w="2224912">
                  <a:extLst>
                    <a:ext uri="{9D8B030D-6E8A-4147-A177-3AD203B41FA5}">
                      <a16:colId xmlns:a16="http://schemas.microsoft.com/office/drawing/2014/main" val="32978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5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NonResidential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Fréquence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908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07987-81B7-99D0-CA76-BF6EFB87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981C-5A8E-4E54-BFAB-06D6EADB759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3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690</TotalTime>
  <Words>2531</Words>
  <Application>Microsoft Office PowerPoint</Application>
  <PresentationFormat>Widescreen</PresentationFormat>
  <Paragraphs>622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 4 :  Anticipez les besoins en consommation de bâtiments</vt:lpstr>
      <vt:lpstr>Introduction</vt:lpstr>
      <vt:lpstr>Plan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1. Analyse exploratoire des datasets et 1er feature engineering</vt:lpstr>
      <vt:lpstr>2. Développement et simulation d’un premier modèle</vt:lpstr>
      <vt:lpstr>2. Développement et simulation d’un premier modèle</vt:lpstr>
      <vt:lpstr>2. Développement et simulation d’un premier modèle</vt:lpstr>
      <vt:lpstr>2. Développement et simulation d’un premier modèle</vt:lpstr>
      <vt:lpstr>2. Développement et simulation d’un premier modèle</vt:lpstr>
      <vt:lpstr>2. Développement et simulation d’un premier modèle</vt:lpstr>
      <vt:lpstr>2. Développement et simulation d’un premier modèle</vt:lpstr>
      <vt:lpstr>2. Développement et simulation d’un premier modèle</vt:lpstr>
      <vt:lpstr>3. Simulation d’autres modèles et choix d’un modèle final</vt:lpstr>
      <vt:lpstr>3. Simulation d’autres modèles et choix d’un modèle final</vt:lpstr>
      <vt:lpstr>3. Simulation d’autres modèles et choix d’un modèle final</vt:lpstr>
      <vt:lpstr>3. Simulation d’autres modèles et choix d’un modèle final</vt:lpstr>
      <vt:lpstr>4. Ajout d’energy star</vt:lpstr>
      <vt:lpstr>4. Ajout d’energy star</vt:lpstr>
      <vt:lpstr>5. Solution proposée</vt:lpstr>
      <vt:lpstr>5. Solution proposée</vt:lpstr>
      <vt:lpstr>5. Solution proposée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 Anticipez les besoins en consommation de bâtiments</dc:title>
  <dc:creator>MORTAS Felix</dc:creator>
  <cp:lastModifiedBy>MORTAS Felix</cp:lastModifiedBy>
  <cp:revision>16</cp:revision>
  <dcterms:created xsi:type="dcterms:W3CDTF">2024-03-22T13:04:42Z</dcterms:created>
  <dcterms:modified xsi:type="dcterms:W3CDTF">2024-05-22T08:35:40Z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3798d8-7c99-463a-80c2-51778cd077ca_Enabled">
    <vt:lpwstr>true</vt:lpwstr>
  </property>
  <property fmtid="{D5CDD505-2E9C-101B-9397-08002B2CF9AE}" pid="3" name="MSIP_Label_d13798d8-7c99-463a-80c2-51778cd077ca_SetDate">
    <vt:lpwstr>2024-03-22T13:04:49Z</vt:lpwstr>
  </property>
  <property fmtid="{D5CDD505-2E9C-101B-9397-08002B2CF9AE}" pid="4" name="MSIP_Label_d13798d8-7c99-463a-80c2-51778cd077ca_Method">
    <vt:lpwstr>Privileged</vt:lpwstr>
  </property>
  <property fmtid="{D5CDD505-2E9C-101B-9397-08002B2CF9AE}" pid="5" name="MSIP_Label_d13798d8-7c99-463a-80c2-51778cd077ca_Name">
    <vt:lpwstr>PUBLIC</vt:lpwstr>
  </property>
  <property fmtid="{D5CDD505-2E9C-101B-9397-08002B2CF9AE}" pid="6" name="MSIP_Label_d13798d8-7c99-463a-80c2-51778cd077ca_SiteId">
    <vt:lpwstr>396b38cc-aa65-492b-bb0e-3d94ed25a97b</vt:lpwstr>
  </property>
  <property fmtid="{D5CDD505-2E9C-101B-9397-08002B2CF9AE}" pid="7" name="MSIP_Label_d13798d8-7c99-463a-80c2-51778cd077ca_ActionId">
    <vt:lpwstr>6b4d468f-9747-4fbb-b33c-bf57541af6aa</vt:lpwstr>
  </property>
  <property fmtid="{D5CDD505-2E9C-101B-9397-08002B2CF9AE}" pid="8" name="MSIP_Label_d13798d8-7c99-463a-80c2-51778cd077c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