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14" autoAdjust="0"/>
  </p:normalViewPr>
  <p:slideViewPr>
    <p:cSldViewPr snapToGrid="0">
      <p:cViewPr varScale="1">
        <p:scale>
          <a:sx n="58" d="100"/>
          <a:sy n="58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1998A-111B-4286-B1C7-2F456637F41D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78C2C-1127-4052-98C0-C7A4D1DBF9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174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Contexte et problématique</a:t>
            </a:r>
          </a:p>
          <a:p>
            <a:r>
              <a:rPr lang="fr-FR" dirty="0"/>
              <a:t>Description de la </a:t>
            </a:r>
            <a:r>
              <a:rPr lang="fr-FR" dirty="0" err="1"/>
              <a:t>bdd</a:t>
            </a:r>
            <a:r>
              <a:rPr lang="fr-FR" dirty="0"/>
              <a:t> (citer tables intéressantes)</a:t>
            </a:r>
          </a:p>
          <a:p>
            <a:r>
              <a:rPr lang="fr-FR" dirty="0"/>
              <a:t>Réflexion sur toutes les </a:t>
            </a:r>
            <a:r>
              <a:rPr lang="fr-FR" dirty="0" err="1"/>
              <a:t>features</a:t>
            </a:r>
            <a:r>
              <a:rPr lang="fr-FR" dirty="0"/>
              <a:t> qui pourraient être intéressantes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Première sélection</a:t>
            </a:r>
          </a:p>
          <a:p>
            <a:r>
              <a:rPr lang="fr-FR" dirty="0"/>
              <a:t>Création fiche client</a:t>
            </a:r>
          </a:p>
          <a:p>
            <a:r>
              <a:rPr lang="fr-FR" dirty="0"/>
              <a:t>Nettoyage, imputation, </a:t>
            </a:r>
            <a:r>
              <a:rPr lang="fr-FR" dirty="0" err="1"/>
              <a:t>scaling</a:t>
            </a:r>
            <a:endParaRPr lang="fr-FR" dirty="0"/>
          </a:p>
          <a:p>
            <a:r>
              <a:rPr lang="fr-FR" dirty="0"/>
              <a:t>Premier </a:t>
            </a:r>
            <a:r>
              <a:rPr lang="fr-FR" dirty="0" err="1"/>
              <a:t>Kmeans</a:t>
            </a:r>
            <a:endParaRPr lang="fr-FR" dirty="0"/>
          </a:p>
          <a:p>
            <a:r>
              <a:rPr lang="fr-FR" dirty="0"/>
              <a:t>Test de </a:t>
            </a:r>
            <a:r>
              <a:rPr lang="fr-FR" dirty="0" err="1"/>
              <a:t>Agglomerative</a:t>
            </a:r>
            <a:r>
              <a:rPr lang="fr-FR" dirty="0"/>
              <a:t> clustering et DBSCAN -&gt; sélection d’un modèle grâce au silhouette score</a:t>
            </a:r>
          </a:p>
          <a:p>
            <a:r>
              <a:rPr lang="fr-FR" dirty="0"/>
              <a:t>Analyse de l’importance des </a:t>
            </a:r>
            <a:r>
              <a:rPr lang="fr-FR" dirty="0" err="1"/>
              <a:t>features</a:t>
            </a:r>
            <a:r>
              <a:rPr lang="fr-FR" dirty="0"/>
              <a:t> et création de profils clients par clusters </a:t>
            </a:r>
          </a:p>
          <a:p>
            <a:r>
              <a:rPr lang="fr-FR" dirty="0"/>
              <a:t>Sélection d’autres </a:t>
            </a:r>
            <a:r>
              <a:rPr lang="fr-FR" dirty="0" err="1"/>
              <a:t>features</a:t>
            </a:r>
            <a:r>
              <a:rPr lang="fr-FR" dirty="0"/>
              <a:t> et ajustement des paramètres pour obtenir le meilleur silhouette score</a:t>
            </a:r>
          </a:p>
          <a:p>
            <a:r>
              <a:rPr lang="fr-FR" dirty="0"/>
              <a:t>	v1 filtrée</a:t>
            </a:r>
          </a:p>
          <a:p>
            <a:r>
              <a:rPr lang="fr-FR" dirty="0"/>
              <a:t>	v2 = v1 filtrée + </a:t>
            </a:r>
            <a:r>
              <a:rPr lang="fr-FR" dirty="0" err="1"/>
              <a:t>features</a:t>
            </a:r>
            <a:r>
              <a:rPr lang="fr-FR" dirty="0"/>
              <a:t> bonus</a:t>
            </a:r>
          </a:p>
          <a:p>
            <a:r>
              <a:rPr lang="fr-FR" dirty="0"/>
              <a:t>	v2 filtrée = v1 filtrée + </a:t>
            </a:r>
            <a:r>
              <a:rPr lang="fr-FR" dirty="0" err="1"/>
              <a:t>features</a:t>
            </a:r>
            <a:r>
              <a:rPr lang="fr-FR" dirty="0"/>
              <a:t> bonus filtrées</a:t>
            </a:r>
          </a:p>
          <a:p>
            <a:r>
              <a:rPr lang="fr-FR" dirty="0"/>
              <a:t>Analyse de dérive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B78C2C-1127-4052-98C0-C7A4D1DBF97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26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B78C2C-1127-4052-98C0-C7A4D1DBF97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785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5C577C4-FC5E-4BE5-AA5F-795D02B9E18E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2FBC-8A4A-4787-9C5B-A3D9A50DBA3B}" type="slidenum">
              <a:rPr lang="fr-FR" smtClean="0"/>
              <a:t>‹#›</a:t>
            </a:fld>
            <a:endParaRPr lang="fr-FR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062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77C4-FC5E-4BE5-AA5F-795D02B9E18E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2FBC-8A4A-4787-9C5B-A3D9A50DBA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36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77C4-FC5E-4BE5-AA5F-795D02B9E18E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2FBC-8A4A-4787-9C5B-A3D9A50DBA3B}" type="slidenum">
              <a:rPr lang="fr-FR" smtClean="0"/>
              <a:t>‹#›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26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77C4-FC5E-4BE5-AA5F-795D02B9E18E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2FBC-8A4A-4787-9C5B-A3D9A50DBA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74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77C4-FC5E-4BE5-AA5F-795D02B9E18E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2FBC-8A4A-4787-9C5B-A3D9A50DBA3B}" type="slidenum">
              <a:rPr lang="fr-FR" smtClean="0"/>
              <a:t>‹#›</a:t>
            </a:fld>
            <a:endParaRPr lang="fr-FR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596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77C4-FC5E-4BE5-AA5F-795D02B9E18E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2FBC-8A4A-4787-9C5B-A3D9A50DBA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68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77C4-FC5E-4BE5-AA5F-795D02B9E18E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2FBC-8A4A-4787-9C5B-A3D9A50DBA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1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77C4-FC5E-4BE5-AA5F-795D02B9E18E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2FBC-8A4A-4787-9C5B-A3D9A50DBA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29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77C4-FC5E-4BE5-AA5F-795D02B9E18E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2FBC-8A4A-4787-9C5B-A3D9A50DBA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12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77C4-FC5E-4BE5-AA5F-795D02B9E18E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2FBC-8A4A-4787-9C5B-A3D9A50DBA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53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77C4-FC5E-4BE5-AA5F-795D02B9E18E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2FBC-8A4A-4787-9C5B-A3D9A50DBA3B}" type="slidenum">
              <a:rPr lang="fr-FR" smtClean="0"/>
              <a:t>‹#›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94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5C577C4-FC5E-4BE5-AA5F-795D02B9E18E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F12FBC-8A4A-4787-9C5B-A3D9A50DBA3B}" type="slidenum">
              <a:rPr lang="fr-FR" smtClean="0"/>
              <a:t>‹#›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1E3731D-DD37-D9C2-BADA-9007DD98DCB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41187" y="6642100"/>
            <a:ext cx="3381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12552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Valide/OC-DS-P5-Segmentez-des-clients-d-un-site-e-commerce/blob/main/Valide_Dolores_3_notebook_simulation_052022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ser.oc-static.com/upload/2019/02/24/15510251487267_Capture%20d%E2%80%99e%CC%81cran%202019-02-20%20a%CC%80%2017.37.38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81B3-B7ED-A8A1-C543-3DD83C201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5 : Segmentez des clients d'un site e-commerce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55B47-70E8-6C6A-3F2A-A27AE8CB9F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Félix MORTAS</a:t>
            </a:r>
          </a:p>
          <a:p>
            <a:r>
              <a:rPr lang="fr-FR" dirty="0" err="1"/>
              <a:t>OpenClassRooms</a:t>
            </a:r>
            <a:endParaRPr lang="fr-FR" dirty="0"/>
          </a:p>
          <a:p>
            <a:r>
              <a:rPr lang="fr-FR" dirty="0"/>
              <a:t>21/06/2024</a:t>
            </a:r>
          </a:p>
        </p:txBody>
      </p:sp>
    </p:spTree>
    <p:extLst>
      <p:ext uri="{BB962C8B-B14F-4D97-AF65-F5344CB8AC3E}">
        <p14:creationId xmlns:p14="http://schemas.microsoft.com/office/powerpoint/2010/main" val="2842903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B94D-F46D-7282-85A0-14BDB39F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67423"/>
            <a:ext cx="9720072" cy="1499616"/>
          </a:xfrm>
        </p:spPr>
        <p:txBody>
          <a:bodyPr/>
          <a:lstStyle/>
          <a:p>
            <a:r>
              <a:rPr lang="fr-FR" dirty="0"/>
              <a:t>6. Premier modèle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ACB3C-3D7C-6129-D18A-A973B8B55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335685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K </a:t>
            </a:r>
            <a:r>
              <a:rPr lang="fr-FR" dirty="0" err="1"/>
              <a:t>Means</a:t>
            </a:r>
            <a:r>
              <a:rPr lang="fr-FR" dirty="0"/>
              <a:t>(</a:t>
            </a:r>
            <a:r>
              <a:rPr lang="fr-FR" dirty="0" err="1"/>
              <a:t>n_init</a:t>
            </a:r>
            <a:r>
              <a:rPr lang="fr-FR" dirty="0"/>
              <a:t>=10)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Choix du nombre de clusters : difficile de trancher statistiquement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Pas de coude pour l’inertie, silhouette baisse et CH augmente.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sym typeface="Wingdings" panose="05000000000000000000" pitchFamily="2" charset="2"/>
              </a:rPr>
              <a:t> 4 clusters (équilibre entre Silhouette et CH + pertinent point de vue métier)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73A41D9-D7A7-35DE-E202-7EDA467CD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738" y="3240978"/>
            <a:ext cx="8538418" cy="303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722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46A8-2E46-0CA7-F68F-8B7D0D6B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6. Premier modèle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A0E63-B57A-2FB6-1A63-91E86A76F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40675"/>
            <a:ext cx="9720073" cy="4468685"/>
          </a:xfrm>
        </p:spPr>
        <p:txBody>
          <a:bodyPr/>
          <a:lstStyle/>
          <a:p>
            <a:r>
              <a:rPr lang="fr-FR" dirty="0" err="1"/>
              <a:t>n_clusters</a:t>
            </a:r>
            <a:r>
              <a:rPr lang="fr-FR" dirty="0"/>
              <a:t> = 4</a:t>
            </a:r>
          </a:p>
          <a:p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DD6B83-35BA-748A-8BE1-65E398ED7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312721"/>
              </p:ext>
            </p:extLst>
          </p:nvPr>
        </p:nvGraphicFramePr>
        <p:xfrm>
          <a:off x="1024128" y="3396053"/>
          <a:ext cx="390302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346">
                  <a:extLst>
                    <a:ext uri="{9D8B030D-6E8A-4147-A177-3AD203B41FA5}">
                      <a16:colId xmlns:a16="http://schemas.microsoft.com/office/drawing/2014/main" val="3852555374"/>
                    </a:ext>
                  </a:extLst>
                </a:gridCol>
                <a:gridCol w="1431677">
                  <a:extLst>
                    <a:ext uri="{9D8B030D-6E8A-4147-A177-3AD203B41FA5}">
                      <a16:colId xmlns:a16="http://schemas.microsoft.com/office/drawing/2014/main" val="7599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Indicateur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Score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029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Silhouette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C000"/>
                          </a:solidFill>
                        </a:rPr>
                        <a:t>0.36</a:t>
                      </a:r>
                      <a:endParaRPr lang="en-GB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32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Inertia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318 296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199236"/>
                  </a:ext>
                </a:extLst>
              </a:tr>
              <a:tr h="257870">
                <a:tc>
                  <a:txBody>
                    <a:bodyPr/>
                    <a:lstStyle/>
                    <a:p>
                      <a:r>
                        <a:rPr lang="en-GB" dirty="0" err="1"/>
                        <a:t>Calinski-Harabasz</a:t>
                      </a:r>
                      <a:r>
                        <a:rPr lang="en-GB" dirty="0"/>
                        <a:t>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26 202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35972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F69545B-F16B-4CAD-569D-752F0FFD1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06252"/>
              </p:ext>
            </p:extLst>
          </p:nvPr>
        </p:nvGraphicFramePr>
        <p:xfrm>
          <a:off x="6325755" y="3396053"/>
          <a:ext cx="22074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46">
                  <a:extLst>
                    <a:ext uri="{9D8B030D-6E8A-4147-A177-3AD203B41FA5}">
                      <a16:colId xmlns:a16="http://schemas.microsoft.com/office/drawing/2014/main" val="1704474247"/>
                    </a:ext>
                  </a:extLst>
                </a:gridCol>
                <a:gridCol w="1103746">
                  <a:extLst>
                    <a:ext uri="{9D8B030D-6E8A-4147-A177-3AD203B41FA5}">
                      <a16:colId xmlns:a16="http://schemas.microsoft.com/office/drawing/2014/main" val="115829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Clusters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Effectif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561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69 575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280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32 50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7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20 297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9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2 297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8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27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B781-6B0A-FBD5-1B77-28624EEE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7. Choix d’un modèle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131F4-BF5B-CEF5-9D5C-D85DDF718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Test DB SCAN et </a:t>
            </a:r>
            <a:r>
              <a:rPr lang="fr-FR" dirty="0" err="1"/>
              <a:t>Agglomerative</a:t>
            </a:r>
            <a:r>
              <a:rPr lang="fr-FR" dirty="0"/>
              <a:t> cluster</a:t>
            </a:r>
          </a:p>
          <a:p>
            <a:r>
              <a:rPr lang="fr-FR" dirty="0">
                <a:sym typeface="Wingdings" panose="05000000000000000000" pitchFamily="2" charset="2"/>
              </a:rPr>
              <a:t> Beaucoup de temps de calcul, test sur cluster Azure</a:t>
            </a:r>
          </a:p>
          <a:p>
            <a:r>
              <a:rPr lang="fr-FR" dirty="0" err="1">
                <a:sym typeface="Wingdings" panose="05000000000000000000" pitchFamily="2" charset="2"/>
              </a:rPr>
              <a:t>Agglomerative</a:t>
            </a:r>
            <a:r>
              <a:rPr lang="fr-FR" dirty="0">
                <a:sym typeface="Wingdings" panose="05000000000000000000" pitchFamily="2" charset="2"/>
              </a:rPr>
              <a:t> cluster impossible avec autant de </a:t>
            </a:r>
            <a:r>
              <a:rPr lang="fr-FR" dirty="0" err="1">
                <a:sym typeface="Wingdings" panose="05000000000000000000" pitchFamily="2" charset="2"/>
              </a:rPr>
              <a:t>features</a:t>
            </a:r>
            <a:endParaRPr lang="fr-FR" dirty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en-GB" dirty="0"/>
              <a:t>On conserve le K Means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1BA833-219A-8114-B9FF-29001006C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737406"/>
              </p:ext>
            </p:extLst>
          </p:nvPr>
        </p:nvGraphicFramePr>
        <p:xfrm>
          <a:off x="7957456" y="2084832"/>
          <a:ext cx="423454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272">
                  <a:extLst>
                    <a:ext uri="{9D8B030D-6E8A-4147-A177-3AD203B41FA5}">
                      <a16:colId xmlns:a16="http://schemas.microsoft.com/office/drawing/2014/main" val="727585616"/>
                    </a:ext>
                  </a:extLst>
                </a:gridCol>
                <a:gridCol w="2117272">
                  <a:extLst>
                    <a:ext uri="{9D8B030D-6E8A-4147-A177-3AD203B41FA5}">
                      <a16:colId xmlns:a16="http://schemas.microsoft.com/office/drawing/2014/main" val="4907106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Modèle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Silhouette score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98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DB SCAN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0.32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60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Agglomerative</a:t>
                      </a:r>
                      <a:r>
                        <a:rPr lang="fr-FR" dirty="0"/>
                        <a:t> cluster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1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398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46A8-2E46-0CA7-F68F-8B7D0D6B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06" y="635669"/>
            <a:ext cx="9720072" cy="1499616"/>
          </a:xfrm>
        </p:spPr>
        <p:txBody>
          <a:bodyPr/>
          <a:lstStyle/>
          <a:p>
            <a:r>
              <a:rPr lang="fr-FR" dirty="0"/>
              <a:t>8. </a:t>
            </a:r>
            <a:r>
              <a:rPr lang="fr-FR" dirty="0" err="1"/>
              <a:t>Feature</a:t>
            </a:r>
            <a:r>
              <a:rPr lang="fr-FR" dirty="0"/>
              <a:t> importance</a:t>
            </a:r>
            <a:endParaRPr lang="en-GB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070B75F-9954-4A16-1018-7FD9F4E501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582784"/>
              </p:ext>
            </p:extLst>
          </p:nvPr>
        </p:nvGraphicFramePr>
        <p:xfrm>
          <a:off x="452243" y="2379706"/>
          <a:ext cx="7837663" cy="1838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117">
                  <a:extLst>
                    <a:ext uri="{9D8B030D-6E8A-4147-A177-3AD203B41FA5}">
                      <a16:colId xmlns:a16="http://schemas.microsoft.com/office/drawing/2014/main" val="2664668602"/>
                    </a:ext>
                  </a:extLst>
                </a:gridCol>
                <a:gridCol w="734662">
                  <a:extLst>
                    <a:ext uri="{9D8B030D-6E8A-4147-A177-3AD203B41FA5}">
                      <a16:colId xmlns:a16="http://schemas.microsoft.com/office/drawing/2014/main" val="2903617270"/>
                    </a:ext>
                  </a:extLst>
                </a:gridCol>
                <a:gridCol w="782367">
                  <a:extLst>
                    <a:ext uri="{9D8B030D-6E8A-4147-A177-3AD203B41FA5}">
                      <a16:colId xmlns:a16="http://schemas.microsoft.com/office/drawing/2014/main" val="3663387063"/>
                    </a:ext>
                  </a:extLst>
                </a:gridCol>
                <a:gridCol w="810989">
                  <a:extLst>
                    <a:ext uri="{9D8B030D-6E8A-4147-A177-3AD203B41FA5}">
                      <a16:colId xmlns:a16="http://schemas.microsoft.com/office/drawing/2014/main" val="2215357255"/>
                    </a:ext>
                  </a:extLst>
                </a:gridCol>
                <a:gridCol w="877778">
                  <a:extLst>
                    <a:ext uri="{9D8B030D-6E8A-4147-A177-3AD203B41FA5}">
                      <a16:colId xmlns:a16="http://schemas.microsoft.com/office/drawing/2014/main" val="4119562397"/>
                    </a:ext>
                  </a:extLst>
                </a:gridCol>
                <a:gridCol w="810990">
                  <a:extLst>
                    <a:ext uri="{9D8B030D-6E8A-4147-A177-3AD203B41FA5}">
                      <a16:colId xmlns:a16="http://schemas.microsoft.com/office/drawing/2014/main" val="4022212527"/>
                    </a:ext>
                  </a:extLst>
                </a:gridCol>
                <a:gridCol w="858694">
                  <a:extLst>
                    <a:ext uri="{9D8B030D-6E8A-4147-A177-3AD203B41FA5}">
                      <a16:colId xmlns:a16="http://schemas.microsoft.com/office/drawing/2014/main" val="708220195"/>
                    </a:ext>
                  </a:extLst>
                </a:gridCol>
                <a:gridCol w="2223066">
                  <a:extLst>
                    <a:ext uri="{9D8B030D-6E8A-4147-A177-3AD203B41FA5}">
                      <a16:colId xmlns:a16="http://schemas.microsoft.com/office/drawing/2014/main" val="3063648906"/>
                    </a:ext>
                  </a:extLst>
                </a:gridCol>
              </a:tblGrid>
              <a:tr h="474411">
                <a:tc>
                  <a:txBody>
                    <a:bodyPr/>
                    <a:lstStyle/>
                    <a:p>
                      <a:r>
                        <a:rPr lang="fr-FR" sz="1200" dirty="0"/>
                        <a:t>Cluster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Nb </a:t>
                      </a:r>
                      <a:r>
                        <a:rPr lang="fr-FR" sz="1200" dirty="0" err="1"/>
                        <a:t>orders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Review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bacsket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Nb </a:t>
                      </a:r>
                      <a:r>
                        <a:rPr lang="en-GB" sz="1200" dirty="0" err="1"/>
                        <a:t>canceled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Nb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effectif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Profil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412547"/>
                  </a:ext>
                </a:extLst>
              </a:tr>
              <a:tr h="340963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-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+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-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--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-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69 575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Mauvais</a:t>
                      </a:r>
                      <a:r>
                        <a:rPr lang="en-GB" sz="1200" dirty="0"/>
                        <a:t> client </a:t>
                      </a:r>
                      <a:r>
                        <a:rPr lang="en-GB" sz="1200" dirty="0" err="1"/>
                        <a:t>mais</a:t>
                      </a:r>
                      <a:r>
                        <a:rPr lang="en-GB" sz="1200" dirty="0"/>
                        <a:t> gentil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877952"/>
                  </a:ext>
                </a:extLst>
              </a:tr>
              <a:tr h="340963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+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+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-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+/-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+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2 297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Client fréquent mais pas cher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548832"/>
                  </a:ext>
                </a:extLst>
              </a:tr>
              <a:tr h="340963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-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-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-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-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-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20 297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Mauvais</a:t>
                      </a:r>
                      <a:r>
                        <a:rPr lang="en-GB" sz="1200" dirty="0"/>
                        <a:t> client </a:t>
                      </a:r>
                      <a:r>
                        <a:rPr lang="en-GB" sz="1200" dirty="0" err="1"/>
                        <a:t>méchant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49925"/>
                  </a:ext>
                </a:extLst>
              </a:tr>
              <a:tr h="340963">
                <a:tc>
                  <a:txBody>
                    <a:bodyPr/>
                    <a:lstStyle/>
                    <a:p>
                      <a:r>
                        <a:rPr lang="fr-FR" sz="1200" dirty="0"/>
                        <a:t>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-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+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+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-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-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32 50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Bon client mais peu fréquent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016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EC60F9-E250-6D10-BCF9-BD73DCBA3661}"/>
              </a:ext>
            </a:extLst>
          </p:cNvPr>
          <p:cNvSpPr txBox="1"/>
          <p:nvPr/>
        </p:nvSpPr>
        <p:spPr>
          <a:xfrm>
            <a:off x="264404" y="4957590"/>
            <a:ext cx="4759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Seniority</a:t>
            </a:r>
            <a:r>
              <a:rPr lang="fr-FR" dirty="0"/>
              <a:t> : pas de variance entre clusters</a:t>
            </a:r>
          </a:p>
          <a:p>
            <a:r>
              <a:rPr lang="fr-FR" b="1" dirty="0" err="1"/>
              <a:t>Nb_canceled</a:t>
            </a:r>
            <a:r>
              <a:rPr lang="fr-FR" b="1" dirty="0"/>
              <a:t> </a:t>
            </a:r>
            <a:r>
              <a:rPr lang="fr-FR" dirty="0"/>
              <a:t>: trop de variance dans les clusters</a:t>
            </a:r>
          </a:p>
          <a:p>
            <a:r>
              <a:rPr lang="fr-FR" b="1" dirty="0"/>
              <a:t>Total </a:t>
            </a:r>
            <a:r>
              <a:rPr lang="fr-FR" b="1" dirty="0" err="1"/>
              <a:t>spent</a:t>
            </a:r>
            <a:r>
              <a:rPr lang="fr-FR" b="1" dirty="0"/>
              <a:t> </a:t>
            </a:r>
            <a:r>
              <a:rPr lang="fr-FR" dirty="0"/>
              <a:t>: redondant avec </a:t>
            </a:r>
            <a:r>
              <a:rPr lang="fr-FR" dirty="0" err="1"/>
              <a:t>average</a:t>
            </a:r>
            <a:r>
              <a:rPr lang="fr-FR" dirty="0"/>
              <a:t> basket</a:t>
            </a:r>
          </a:p>
          <a:p>
            <a:r>
              <a:rPr lang="fr-FR" b="1" dirty="0" err="1"/>
              <a:t>Nb_review</a:t>
            </a:r>
            <a:r>
              <a:rPr lang="fr-FR" b="1" dirty="0"/>
              <a:t> </a:t>
            </a:r>
            <a:r>
              <a:rPr lang="fr-FR" dirty="0"/>
              <a:t>: redondant avec </a:t>
            </a:r>
            <a:r>
              <a:rPr lang="fr-FR" dirty="0" err="1"/>
              <a:t>nb_orders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8A619A-BBAB-EA80-E0E6-C0E29A01B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058" y="50877"/>
            <a:ext cx="3036406" cy="226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A1C0AF2-623F-4D98-E98C-BF197E906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439" y="93055"/>
            <a:ext cx="2937340" cy="219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F3DF768-22E3-26C9-E045-A60E448B5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439" y="2316132"/>
            <a:ext cx="2905674" cy="216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18F5124-31AE-BB51-0F45-35A5B04C3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692" y="4416199"/>
            <a:ext cx="3050464" cy="227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C7F76F8-E060-2783-3443-D95077DCA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008" y="4573596"/>
            <a:ext cx="2937340" cy="219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276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782F-8A17-9B50-2A66-F586C910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8. </a:t>
            </a:r>
            <a:r>
              <a:rPr lang="fr-FR" dirty="0" err="1"/>
              <a:t>Feature</a:t>
            </a:r>
            <a:r>
              <a:rPr lang="fr-FR" dirty="0"/>
              <a:t> importance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AE1E4-CF79-5971-33C4-EB5052967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/>
              <a:t>Test avec d’autres </a:t>
            </a:r>
            <a:r>
              <a:rPr lang="fr-FR" b="1" dirty="0" err="1"/>
              <a:t>features</a:t>
            </a:r>
            <a:r>
              <a:rPr lang="fr-FR" b="1" dirty="0"/>
              <a:t> :</a:t>
            </a:r>
          </a:p>
          <a:p>
            <a:r>
              <a:rPr lang="fr-FR" dirty="0" err="1"/>
              <a:t>nb_articles_moyen_par_commande</a:t>
            </a:r>
            <a:r>
              <a:rPr lang="fr-FR" dirty="0"/>
              <a:t>, </a:t>
            </a:r>
            <a:r>
              <a:rPr lang="fr-FR" dirty="0" err="1"/>
              <a:t>nb_categories_moyen_par_commande</a:t>
            </a:r>
            <a:r>
              <a:rPr lang="fr-FR" dirty="0"/>
              <a:t>, </a:t>
            </a:r>
            <a:r>
              <a:rPr lang="fr-FR" dirty="0" err="1"/>
              <a:t>nb_mode_paiement</a:t>
            </a:r>
            <a:r>
              <a:rPr lang="fr-FR" dirty="0"/>
              <a:t>, </a:t>
            </a:r>
            <a:br>
              <a:rPr lang="fr-FR" dirty="0"/>
            </a:br>
            <a:r>
              <a:rPr lang="fr-FR" dirty="0" err="1"/>
              <a:t>distance_to_warehouse</a:t>
            </a:r>
            <a:r>
              <a:rPr lang="fr-FR" dirty="0"/>
              <a:t>, </a:t>
            </a:r>
            <a:r>
              <a:rPr lang="fr-FR" dirty="0" err="1"/>
              <a:t>mode_de_paiement_majoritaire_boleto</a:t>
            </a:r>
            <a:r>
              <a:rPr lang="fr-FR" dirty="0"/>
              <a:t>, </a:t>
            </a:r>
            <a:r>
              <a:rPr lang="fr-FR" dirty="0" err="1"/>
              <a:t>mode_de_paiement_majoritaire_credit_card</a:t>
            </a:r>
            <a:r>
              <a:rPr lang="fr-FR" dirty="0"/>
              <a:t>, </a:t>
            </a:r>
            <a:r>
              <a:rPr lang="fr-FR" dirty="0" err="1"/>
              <a:t>mode_de_paiement_majoritaire_debit_card</a:t>
            </a:r>
            <a:r>
              <a:rPr lang="fr-FR" dirty="0"/>
              <a:t>, </a:t>
            </a:r>
            <a:r>
              <a:rPr lang="fr-FR" dirty="0" err="1"/>
              <a:t>mode_de_paiement_majoritaire_voucher</a:t>
            </a:r>
            <a:endParaRPr lang="fr-FR" dirty="0"/>
          </a:p>
          <a:p>
            <a:r>
              <a:rPr lang="fr-FR" dirty="0">
                <a:sym typeface="Wingdings" panose="05000000000000000000" pitchFamily="2" charset="2"/>
              </a:rPr>
              <a:t> Conservation de :</a:t>
            </a:r>
          </a:p>
          <a:p>
            <a:r>
              <a:rPr lang="fr-FR" dirty="0"/>
              <a:t>nb articles moyen par commande</a:t>
            </a:r>
          </a:p>
          <a:p>
            <a:endParaRPr lang="fr-FR" dirty="0"/>
          </a:p>
          <a:p>
            <a:r>
              <a:rPr lang="fr-FR" dirty="0"/>
              <a:t>*Nombre de clusters optimal identique (4)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817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782F-8A17-9B50-2A66-F586C910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33525"/>
            <a:ext cx="9720072" cy="1499616"/>
          </a:xfrm>
        </p:spPr>
        <p:txBody>
          <a:bodyPr/>
          <a:lstStyle/>
          <a:p>
            <a:r>
              <a:rPr lang="fr-FR" dirty="0"/>
              <a:t>8. </a:t>
            </a:r>
            <a:r>
              <a:rPr lang="fr-FR" dirty="0" err="1"/>
              <a:t>Feature</a:t>
            </a:r>
            <a:r>
              <a:rPr lang="fr-FR" dirty="0"/>
              <a:t> importance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AE1E4-CF79-5971-33C4-EB5052967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33141"/>
            <a:ext cx="11006290" cy="4023360"/>
          </a:xfrm>
        </p:spPr>
        <p:txBody>
          <a:bodyPr>
            <a:normAutofit/>
          </a:bodyPr>
          <a:lstStyle/>
          <a:p>
            <a:r>
              <a:rPr lang="fr-FR" b="1" dirty="0"/>
              <a:t>Modèle final :</a:t>
            </a:r>
          </a:p>
          <a:p>
            <a:r>
              <a:rPr lang="fr-FR" dirty="0"/>
              <a:t>K </a:t>
            </a:r>
            <a:r>
              <a:rPr lang="fr-FR" dirty="0" err="1"/>
              <a:t>Means</a:t>
            </a:r>
            <a:r>
              <a:rPr lang="fr-FR" dirty="0"/>
              <a:t> avec 4 clusters</a:t>
            </a:r>
          </a:p>
          <a:p>
            <a:r>
              <a:rPr lang="fr-FR" dirty="0" err="1"/>
              <a:t>Features</a:t>
            </a:r>
            <a:r>
              <a:rPr lang="fr-FR" dirty="0"/>
              <a:t> : Nb </a:t>
            </a:r>
            <a:r>
              <a:rPr lang="fr-FR" dirty="0" err="1"/>
              <a:t>orders</a:t>
            </a:r>
            <a:r>
              <a:rPr lang="fr-FR" dirty="0"/>
              <a:t>, 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review</a:t>
            </a:r>
            <a:r>
              <a:rPr lang="fr-FR" dirty="0"/>
              <a:t> score, </a:t>
            </a:r>
            <a:r>
              <a:rPr lang="fr-FR" dirty="0" err="1"/>
              <a:t>average</a:t>
            </a:r>
            <a:r>
              <a:rPr lang="fr-FR" dirty="0"/>
              <a:t> basket, nb articles moyen par commande</a:t>
            </a:r>
          </a:p>
          <a:p>
            <a:r>
              <a:rPr lang="it-IT" dirty="0"/>
              <a:t>Silhouette Score: 0.54</a:t>
            </a:r>
          </a:p>
          <a:p>
            <a:r>
              <a:rPr lang="it-IT" dirty="0"/>
              <a:t>Inertia: 154583</a:t>
            </a:r>
          </a:p>
          <a:p>
            <a:r>
              <a:rPr lang="it-IT" dirty="0"/>
              <a:t>Calinski-Harabasz Score: 46723</a:t>
            </a:r>
            <a:endParaRPr lang="fr-FR" dirty="0"/>
          </a:p>
          <a:p>
            <a:endParaRPr lang="en-GB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B2DF27E-2858-BBD6-E852-6A2F29A29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6439"/>
              </p:ext>
            </p:extLst>
          </p:nvPr>
        </p:nvGraphicFramePr>
        <p:xfrm>
          <a:off x="936434" y="4487434"/>
          <a:ext cx="1062026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187821533"/>
                    </a:ext>
                  </a:extLst>
                </a:gridCol>
                <a:gridCol w="1233889">
                  <a:extLst>
                    <a:ext uri="{9D8B030D-6E8A-4147-A177-3AD203B41FA5}">
                      <a16:colId xmlns:a16="http://schemas.microsoft.com/office/drawing/2014/main" val="1721253825"/>
                    </a:ext>
                  </a:extLst>
                </a:gridCol>
                <a:gridCol w="1509311">
                  <a:extLst>
                    <a:ext uri="{9D8B030D-6E8A-4147-A177-3AD203B41FA5}">
                      <a16:colId xmlns:a16="http://schemas.microsoft.com/office/drawing/2014/main" val="2672790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4696372"/>
                    </a:ext>
                  </a:extLst>
                </a:gridCol>
                <a:gridCol w="1299990">
                  <a:extLst>
                    <a:ext uri="{9D8B030D-6E8A-4147-A177-3AD203B41FA5}">
                      <a16:colId xmlns:a16="http://schemas.microsoft.com/office/drawing/2014/main" val="75891062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val="2491976958"/>
                    </a:ext>
                  </a:extLst>
                </a:gridCol>
                <a:gridCol w="3745735">
                  <a:extLst>
                    <a:ext uri="{9D8B030D-6E8A-4147-A177-3AD203B41FA5}">
                      <a16:colId xmlns:a16="http://schemas.microsoft.com/office/drawing/2014/main" val="1608829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Cluster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Nb </a:t>
                      </a:r>
                      <a:r>
                        <a:rPr lang="fr-FR" dirty="0" err="1"/>
                        <a:t>orders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Review</a:t>
                      </a:r>
                      <a:r>
                        <a:rPr lang="fr-FR" dirty="0"/>
                        <a:t> score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basket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Nb articles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Effectif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Profil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86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69 945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highlight>
                            <a:srgbClr val="FF00FF"/>
                          </a:highlight>
                        </a:rPr>
                        <a:t>Mauvais</a:t>
                      </a:r>
                      <a:r>
                        <a:rPr lang="en-GB" dirty="0">
                          <a:highlight>
                            <a:srgbClr val="FF00FF"/>
                          </a:highlight>
                        </a:rPr>
                        <a:t> client </a:t>
                      </a:r>
                      <a:r>
                        <a:rPr lang="en-GB" dirty="0" err="1">
                          <a:highlight>
                            <a:srgbClr val="FF00FF"/>
                          </a:highlight>
                        </a:rPr>
                        <a:t>mais</a:t>
                      </a:r>
                      <a:r>
                        <a:rPr lang="en-GB" dirty="0">
                          <a:highlight>
                            <a:srgbClr val="FF00FF"/>
                          </a:highlight>
                        </a:rPr>
                        <a:t> gentil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92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20 445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Mauvais</a:t>
                      </a:r>
                      <a:r>
                        <a:rPr lang="en-GB" dirty="0"/>
                        <a:t> client </a:t>
                      </a:r>
                      <a:r>
                        <a:rPr lang="en-GB" dirty="0" err="1"/>
                        <a:t>méchant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626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+/-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2 526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00FF00"/>
                          </a:highlight>
                        </a:rPr>
                        <a:t>Client qui commande beaucoup mais pas cher</a:t>
                      </a:r>
                      <a:endParaRPr lang="en-GB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24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2 503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00FF00"/>
                          </a:highlight>
                        </a:rPr>
                        <a:t>Client qui commande peu mais cher</a:t>
                      </a:r>
                      <a:endParaRPr lang="en-GB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199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342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782F-8A17-9B50-2A66-F586C910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33525"/>
            <a:ext cx="9720072" cy="1499616"/>
          </a:xfrm>
        </p:spPr>
        <p:txBody>
          <a:bodyPr/>
          <a:lstStyle/>
          <a:p>
            <a:r>
              <a:rPr lang="fr-FR" dirty="0"/>
              <a:t>8. </a:t>
            </a:r>
            <a:r>
              <a:rPr lang="fr-FR" dirty="0" err="1"/>
              <a:t>Feature</a:t>
            </a:r>
            <a:r>
              <a:rPr lang="fr-FR" dirty="0"/>
              <a:t> importance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AE1E4-CF79-5971-33C4-EB5052967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33141"/>
            <a:ext cx="11006290" cy="4023360"/>
          </a:xfrm>
        </p:spPr>
        <p:txBody>
          <a:bodyPr>
            <a:normAutofit/>
          </a:bodyPr>
          <a:lstStyle/>
          <a:p>
            <a:r>
              <a:rPr lang="fr-FR" b="1" dirty="0"/>
              <a:t>Modèle final :</a:t>
            </a:r>
          </a:p>
          <a:p>
            <a:r>
              <a:rPr lang="en-GB" dirty="0" err="1"/>
              <a:t>Ciblage</a:t>
            </a:r>
            <a:r>
              <a:rPr lang="en-GB" dirty="0"/>
              <a:t> marketing fort sur cluster 2 et 3</a:t>
            </a:r>
          </a:p>
          <a:p>
            <a:r>
              <a:rPr lang="en-GB" dirty="0" err="1"/>
              <a:t>Ciblage</a:t>
            </a:r>
            <a:r>
              <a:rPr lang="en-GB" dirty="0"/>
              <a:t> marketing </a:t>
            </a:r>
            <a:r>
              <a:rPr lang="en-GB" dirty="0" err="1"/>
              <a:t>faible</a:t>
            </a:r>
            <a:r>
              <a:rPr lang="en-GB" dirty="0"/>
              <a:t> sur cluster 0</a:t>
            </a:r>
          </a:p>
          <a:p>
            <a:r>
              <a:rPr lang="en-GB" dirty="0"/>
              <a:t>Pas de </a:t>
            </a:r>
            <a:r>
              <a:rPr lang="en-GB" dirty="0" err="1"/>
              <a:t>ciblage</a:t>
            </a:r>
            <a:r>
              <a:rPr lang="en-GB" dirty="0"/>
              <a:t> sur cluster 1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B2DF27E-2858-BBD6-E852-6A2F29A29DCA}"/>
              </a:ext>
            </a:extLst>
          </p:cNvPr>
          <p:cNvGraphicFramePr>
            <a:graphicFrameLocks noGrp="1"/>
          </p:cNvGraphicFramePr>
          <p:nvPr/>
        </p:nvGraphicFramePr>
        <p:xfrm>
          <a:off x="936434" y="4487434"/>
          <a:ext cx="1062026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187821533"/>
                    </a:ext>
                  </a:extLst>
                </a:gridCol>
                <a:gridCol w="1233889">
                  <a:extLst>
                    <a:ext uri="{9D8B030D-6E8A-4147-A177-3AD203B41FA5}">
                      <a16:colId xmlns:a16="http://schemas.microsoft.com/office/drawing/2014/main" val="1721253825"/>
                    </a:ext>
                  </a:extLst>
                </a:gridCol>
                <a:gridCol w="1509311">
                  <a:extLst>
                    <a:ext uri="{9D8B030D-6E8A-4147-A177-3AD203B41FA5}">
                      <a16:colId xmlns:a16="http://schemas.microsoft.com/office/drawing/2014/main" val="2672790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4696372"/>
                    </a:ext>
                  </a:extLst>
                </a:gridCol>
                <a:gridCol w="1299990">
                  <a:extLst>
                    <a:ext uri="{9D8B030D-6E8A-4147-A177-3AD203B41FA5}">
                      <a16:colId xmlns:a16="http://schemas.microsoft.com/office/drawing/2014/main" val="75891062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val="2491976958"/>
                    </a:ext>
                  </a:extLst>
                </a:gridCol>
                <a:gridCol w="3745735">
                  <a:extLst>
                    <a:ext uri="{9D8B030D-6E8A-4147-A177-3AD203B41FA5}">
                      <a16:colId xmlns:a16="http://schemas.microsoft.com/office/drawing/2014/main" val="1608829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Cluster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Nb </a:t>
                      </a:r>
                      <a:r>
                        <a:rPr lang="fr-FR" dirty="0" err="1"/>
                        <a:t>orders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Review</a:t>
                      </a:r>
                      <a:r>
                        <a:rPr lang="fr-FR" dirty="0"/>
                        <a:t> score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basket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Nb articles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Effectif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Profil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86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69 945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highlight>
                            <a:srgbClr val="FF00FF"/>
                          </a:highlight>
                        </a:rPr>
                        <a:t>Mauvais</a:t>
                      </a:r>
                      <a:r>
                        <a:rPr lang="en-GB" dirty="0">
                          <a:highlight>
                            <a:srgbClr val="FF00FF"/>
                          </a:highlight>
                        </a:rPr>
                        <a:t> client </a:t>
                      </a:r>
                      <a:r>
                        <a:rPr lang="en-GB" dirty="0" err="1">
                          <a:highlight>
                            <a:srgbClr val="FF00FF"/>
                          </a:highlight>
                        </a:rPr>
                        <a:t>mais</a:t>
                      </a:r>
                      <a:r>
                        <a:rPr lang="en-GB" dirty="0">
                          <a:highlight>
                            <a:srgbClr val="FF00FF"/>
                          </a:highlight>
                        </a:rPr>
                        <a:t> gentil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92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20 445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Mauvais</a:t>
                      </a:r>
                      <a:r>
                        <a:rPr lang="en-GB" dirty="0"/>
                        <a:t> client </a:t>
                      </a:r>
                      <a:r>
                        <a:rPr lang="en-GB" dirty="0" err="1"/>
                        <a:t>méchant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626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+/-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2 526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00FF00"/>
                          </a:highlight>
                        </a:rPr>
                        <a:t>Client qui commande beaucoup mais pas cher</a:t>
                      </a:r>
                      <a:endParaRPr lang="en-GB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24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2 503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00FF00"/>
                          </a:highlight>
                        </a:rPr>
                        <a:t>Client qui commande peu mais cher</a:t>
                      </a:r>
                      <a:endParaRPr lang="en-GB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199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081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A980-E636-6BBC-B12F-152F3E2B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9. Analyse de la dérive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9670-DB22-6838-CE37-CAD5A7C3E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823292"/>
            <a:ext cx="5294656" cy="4023360"/>
          </a:xfrm>
        </p:spPr>
        <p:txBody>
          <a:bodyPr>
            <a:normAutofit fontScale="92500"/>
          </a:bodyPr>
          <a:lstStyle/>
          <a:p>
            <a:r>
              <a:rPr lang="fr-FR" dirty="0"/>
              <a:t>Création de multiples </a:t>
            </a:r>
            <a:r>
              <a:rPr lang="fr-FR" dirty="0" err="1"/>
              <a:t>dfs</a:t>
            </a:r>
            <a:r>
              <a:rPr lang="fr-FR" dirty="0"/>
              <a:t> avec une date max différente </a:t>
            </a:r>
            <a:r>
              <a:rPr lang="fr-FR" dirty="0">
                <a:sym typeface="Wingdings" panose="05000000000000000000" pitchFamily="2" charset="2"/>
              </a:rPr>
              <a:t> toutes les 2 semaines</a:t>
            </a:r>
            <a:endParaRPr lang="fr-FR" dirty="0"/>
          </a:p>
          <a:p>
            <a:endParaRPr lang="fr-FR" dirty="0"/>
          </a:p>
          <a:p>
            <a:r>
              <a:rPr lang="fr-FR" dirty="0"/>
              <a:t>ARI score </a:t>
            </a:r>
            <a:r>
              <a:rPr lang="fr-FR" dirty="0" err="1"/>
              <a:t>df</a:t>
            </a:r>
            <a:r>
              <a:rPr lang="fr-FR" dirty="0"/>
              <a:t> init (6 mois de commandes) VS </a:t>
            </a:r>
            <a:r>
              <a:rPr lang="fr-FR" dirty="0" err="1"/>
              <a:t>df</a:t>
            </a:r>
            <a:r>
              <a:rPr lang="fr-FR" dirty="0"/>
              <a:t> n (=</a:t>
            </a:r>
            <a:r>
              <a:rPr lang="fr-FR" dirty="0" err="1"/>
              <a:t>df</a:t>
            </a:r>
            <a:r>
              <a:rPr lang="fr-FR" dirty="0"/>
              <a:t> précédent + 2 semaines) </a:t>
            </a:r>
            <a:br>
              <a:rPr lang="fr-FR" dirty="0"/>
            </a:br>
            <a:r>
              <a:rPr lang="fr-FR" dirty="0">
                <a:sym typeface="Wingdings" panose="05000000000000000000" pitchFamily="2" charset="2"/>
              </a:rPr>
              <a:t> Dérive faible et plutôt constante dans le temps</a:t>
            </a:r>
          </a:p>
          <a:p>
            <a:r>
              <a:rPr lang="fr-FR" dirty="0">
                <a:sym typeface="Wingdings" panose="05000000000000000000" pitchFamily="2" charset="2"/>
              </a:rPr>
              <a:t>Trop de perte de qualité au-dessus de 20% </a:t>
            </a:r>
            <a:br>
              <a:rPr lang="fr-FR" dirty="0">
                <a:sym typeface="Wingdings" panose="05000000000000000000" pitchFamily="2" charset="2"/>
              </a:rPr>
            </a:br>
            <a:r>
              <a:rPr lang="fr-FR" dirty="0">
                <a:sym typeface="Wingdings" panose="05000000000000000000" pitchFamily="2" charset="2"/>
              </a:rPr>
              <a:t>de baisse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 Réentraînement du modèle peu fréquent; </a:t>
            </a:r>
            <a:br>
              <a:rPr lang="fr-FR" dirty="0">
                <a:sym typeface="Wingdings" panose="05000000000000000000" pitchFamily="2" charset="2"/>
              </a:rPr>
            </a:br>
            <a:r>
              <a:rPr lang="fr-FR" dirty="0">
                <a:sym typeface="Wingdings" panose="05000000000000000000" pitchFamily="2" charset="2"/>
              </a:rPr>
              <a:t> Toutes les 18 semaines</a:t>
            </a:r>
            <a:endParaRPr lang="en-GB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83BDB96-ACCD-3F02-26E6-6A1DA7DD5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120" y="1823292"/>
            <a:ext cx="5294656" cy="339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22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60FFE-7098-7AC0-DD59-B5759589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pour votre attention 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8DCCB-7309-0124-1F6B-4DEFEE465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Résultat d’images pour Film Grande Réussite Applaudissements">
            <a:extLst>
              <a:ext uri="{FF2B5EF4-FFF2-40B4-BE49-F238E27FC236}">
                <a16:creationId xmlns:a16="http://schemas.microsoft.com/office/drawing/2014/main" id="{ED5036A2-0A8F-F8C3-6740-B2D347F9D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366" y="2286000"/>
            <a:ext cx="4882521" cy="365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580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E71F-E3DB-A34C-125D-C2179B2E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6391E-6EDD-1309-C65E-8FC244A2A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Analyse de dérive qui ne fonctionne pas : </a:t>
            </a:r>
            <a:r>
              <a:rPr lang="en-GB" dirty="0">
                <a:hlinkClick r:id="rId2"/>
              </a:rPr>
              <a:t>OC-DS-P5-Segmentez-des-clients-d-un-site-e-commerce/Valide_Dolores_3_notebook_simulation_052022.ipynb at main · </a:t>
            </a:r>
            <a:r>
              <a:rPr lang="en-GB" dirty="0" err="1">
                <a:hlinkClick r:id="rId2"/>
              </a:rPr>
              <a:t>DValide</a:t>
            </a:r>
            <a:r>
              <a:rPr lang="en-GB" dirty="0">
                <a:hlinkClick r:id="rId2"/>
              </a:rPr>
              <a:t>/OC-DS-P5-Segmentez-des-clients-d-un-site-e-commerce (github.com)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311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30256-885A-3765-9905-0D35DB756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1323E-B26D-D849-5C69-B1261D53F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Olis</a:t>
            </a:r>
            <a:r>
              <a:rPr lang="fr-FR" dirty="0"/>
              <a:t> = marketplace</a:t>
            </a:r>
          </a:p>
          <a:p>
            <a:endParaRPr lang="fr-FR" dirty="0"/>
          </a:p>
          <a:p>
            <a:r>
              <a:rPr lang="fr-FR" dirty="0"/>
              <a:t>Besoin d’une première segmentation client</a:t>
            </a:r>
          </a:p>
          <a:p>
            <a:endParaRPr lang="fr-FR" dirty="0"/>
          </a:p>
          <a:p>
            <a:r>
              <a:rPr lang="fr-FR" dirty="0"/>
              <a:t>Problématique :</a:t>
            </a:r>
          </a:p>
          <a:p>
            <a:r>
              <a:rPr lang="fr-FR" dirty="0"/>
              <a:t>- Créer un tableau de bord avec quelques indicateurs</a:t>
            </a:r>
          </a:p>
          <a:p>
            <a:r>
              <a:rPr lang="fr-FR" dirty="0"/>
              <a:t>- Réaliser une segmentation client pour cibler le marketing</a:t>
            </a:r>
          </a:p>
          <a:p>
            <a:r>
              <a:rPr lang="fr-FR" dirty="0"/>
              <a:t>- Analyser la dérive du modèle de segmentation au cours du temps</a:t>
            </a:r>
          </a:p>
          <a:p>
            <a:endParaRPr lang="fr-FR" dirty="0"/>
          </a:p>
        </p:txBody>
      </p:sp>
      <p:pic>
        <p:nvPicPr>
          <p:cNvPr id="1026" name="Picture 2" descr="La page d'accueil du site Olist">
            <a:hlinkClick r:id="rId2"/>
            <a:extLst>
              <a:ext uri="{FF2B5EF4-FFF2-40B4-BE49-F238E27FC236}">
                <a16:creationId xmlns:a16="http://schemas.microsoft.com/office/drawing/2014/main" id="{B5675E0A-56FC-3C29-F1D7-E789ED891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397990"/>
            <a:ext cx="47625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56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A8D8-9A55-8907-9005-EDF0C697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0CB67-6418-FAF7-7F7C-A87EEBAF6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Exploration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Création du tableau de bord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Sélection de premières </a:t>
            </a:r>
            <a:r>
              <a:rPr lang="fr-FR" dirty="0" err="1"/>
              <a:t>features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Création de fiches clients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Préparation des données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Premier modèle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Choix d’un modèle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err="1"/>
              <a:t>Feature</a:t>
            </a:r>
            <a:r>
              <a:rPr lang="fr-FR" dirty="0"/>
              <a:t> importance et </a:t>
            </a:r>
            <a:r>
              <a:rPr lang="fr-FR" dirty="0" err="1"/>
              <a:t>resélection</a:t>
            </a:r>
            <a:r>
              <a:rPr lang="fr-FR" dirty="0"/>
              <a:t> de </a:t>
            </a:r>
            <a:r>
              <a:rPr lang="fr-FR" dirty="0" err="1"/>
              <a:t>features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Analyse de la dérive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903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8844-29AF-A854-6185-B4745E2D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Exploration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8E101-88CF-DF0C-18ED-76453063E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9 tables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Customers</a:t>
            </a:r>
            <a:r>
              <a:rPr lang="fr-FR" dirty="0"/>
              <a:t> </a:t>
            </a:r>
            <a:r>
              <a:rPr lang="en-GB" dirty="0"/>
              <a:t>(n=99 441)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Geoloc</a:t>
            </a:r>
            <a:r>
              <a:rPr lang="fr-FR" dirty="0"/>
              <a:t> (n=1 000 163)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 items (n=112 650)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 paiement (n=103 886)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reviews</a:t>
            </a:r>
            <a:r>
              <a:rPr lang="fr-FR" dirty="0"/>
              <a:t> (n=99 224)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Orders (n=99 441)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Sellers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Translation</a:t>
            </a:r>
          </a:p>
        </p:txBody>
      </p:sp>
    </p:spTree>
    <p:extLst>
      <p:ext uri="{BB962C8B-B14F-4D97-AF65-F5344CB8AC3E}">
        <p14:creationId xmlns:p14="http://schemas.microsoft.com/office/powerpoint/2010/main" val="18651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F91E-DA02-19AC-7216-304C5C7A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Création du tableau de bord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589B1-28B7-3B98-7C3B-9195F8FB2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En excluant les commandes annulées, quelles sont les commandes récentes de moins de 3 mois que les clients ont reçues avec au moins 3 jours de retard ? (beaucoup de résultats)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Qui sont les vendeurs ayant généré un chiffre d'affaires de plus de 100 000 Real sur des commandes livrées via </a:t>
            </a:r>
            <a:r>
              <a:rPr lang="fr-FR" dirty="0" err="1"/>
              <a:t>Olist</a:t>
            </a:r>
            <a:r>
              <a:rPr lang="fr-FR" dirty="0"/>
              <a:t> ? (17résultats)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Qui sont les nouveaux vendeurs (moins de 3 mois d'ancienneté) qui sont déjà très engagés avec la plateforme (ayant déjà vendu plus de 30 produits) ? (beaucoup de résultats)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Quels sont les 5 codes postaux, enregistrant plus de 30 commandes, avec le pire </a:t>
            </a:r>
            <a:r>
              <a:rPr lang="fr-FR" dirty="0" err="1"/>
              <a:t>review</a:t>
            </a:r>
            <a:r>
              <a:rPr lang="fr-FR" dirty="0"/>
              <a:t> score moyen sur les 12 derniers mois ?</a:t>
            </a:r>
          </a:p>
          <a:p>
            <a:pPr marL="0" indent="0">
              <a:buNone/>
            </a:pPr>
            <a:r>
              <a:rPr lang="en-GB" dirty="0"/>
              <a:t>22753 ; 22621 ; 65075 ; 28893 ; 22723</a:t>
            </a:r>
          </a:p>
        </p:txBody>
      </p:sp>
    </p:spTree>
    <p:extLst>
      <p:ext uri="{BB962C8B-B14F-4D97-AF65-F5344CB8AC3E}">
        <p14:creationId xmlns:p14="http://schemas.microsoft.com/office/powerpoint/2010/main" val="207113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804DE-931B-7462-63A2-0DD48BF2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Sélection de premières </a:t>
            </a:r>
            <a:r>
              <a:rPr lang="fr-FR" dirty="0" err="1"/>
              <a:t>features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9A89C-3F84-021F-839A-FEAEFC289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569150" cy="4023360"/>
          </a:xfrm>
        </p:spPr>
        <p:txBody>
          <a:bodyPr/>
          <a:lstStyle/>
          <a:p>
            <a:r>
              <a:rPr lang="fr-FR" b="1" dirty="0"/>
              <a:t>Création d’axes</a:t>
            </a:r>
          </a:p>
          <a:p>
            <a:r>
              <a:rPr lang="fr-FR" u="sng" dirty="0"/>
              <a:t>RFM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Identité et ancienneté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Fréquence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Montant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+ Comportement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9C0D3A-4760-408B-442B-214AB10B9699}"/>
              </a:ext>
            </a:extLst>
          </p:cNvPr>
          <p:cNvSpPr txBox="1">
            <a:spLocks/>
          </p:cNvSpPr>
          <p:nvPr/>
        </p:nvSpPr>
        <p:spPr>
          <a:xfrm>
            <a:off x="6598723" y="2291938"/>
            <a:ext cx="4569150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endParaRPr lang="fr-FR" dirty="0"/>
          </a:p>
          <a:p>
            <a:pPr marL="0" indent="0">
              <a:buFont typeface="Tw Cen MT" panose="020B0602020104020603" pitchFamily="34" charset="0"/>
              <a:buNone/>
            </a:pPr>
            <a:r>
              <a:rPr lang="fr-FR" u="sng" dirty="0"/>
              <a:t>Bonus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Satisfaction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Localisation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Quantité d'achat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Paiement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Type d'achat</a:t>
            </a:r>
          </a:p>
          <a:p>
            <a:pPr marL="0" indent="0">
              <a:buFont typeface="Tw Cen MT" panose="020B0602020104020603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678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804DE-931B-7462-63A2-0DD48BF2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Sélection de premières </a:t>
            </a:r>
            <a:r>
              <a:rPr lang="fr-FR" dirty="0" err="1"/>
              <a:t>features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9A89C-3F84-021F-839A-FEAEFC289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9580536" cy="4023360"/>
          </a:xfrm>
        </p:spPr>
        <p:txBody>
          <a:bodyPr>
            <a:normAutofit/>
          </a:bodyPr>
          <a:lstStyle/>
          <a:p>
            <a:r>
              <a:rPr lang="fr-FR" b="1" dirty="0"/>
              <a:t>Création et sélection des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nb_orders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average_review_score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Seniority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average_basket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nb_canceled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total_spent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nb_reviews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5038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E48A-140C-CD20-8E1B-BD387538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Création de fiches client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7E2B-93ED-9275-C8AF-3FD41625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Avec SQL, parcours des tables et création de fiches client</a:t>
            </a:r>
          </a:p>
          <a:p>
            <a:endParaRPr lang="fr-FR" dirty="0"/>
          </a:p>
          <a:p>
            <a:r>
              <a:rPr lang="fr-FR" dirty="0"/>
              <a:t>1 ligne = 1 client</a:t>
            </a:r>
          </a:p>
          <a:p>
            <a:r>
              <a:rPr lang="fr-FR" dirty="0"/>
              <a:t>1 colonne = 1 </a:t>
            </a:r>
            <a:r>
              <a:rPr lang="fr-FR" dirty="0" err="1"/>
              <a:t>feature</a:t>
            </a:r>
            <a:r>
              <a:rPr lang="fr-FR" dirty="0"/>
              <a:t> créée à partir des multiples tables</a:t>
            </a:r>
          </a:p>
          <a:p>
            <a:endParaRPr lang="fr-FR" dirty="0"/>
          </a:p>
          <a:p>
            <a:r>
              <a:rPr lang="fr-FR" dirty="0"/>
              <a:t>=&gt; 95 419 clients et 13 premières </a:t>
            </a:r>
            <a:r>
              <a:rPr lang="fr-FR" dirty="0" err="1"/>
              <a:t>features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100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936D-FCF3-F56C-76C6-694F69C8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Préparation des données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73921-129C-E15F-D54D-68050ECD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Trop de modalités pour la localisation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Création d’une </a:t>
            </a:r>
            <a:r>
              <a:rPr lang="fr-FR" dirty="0" err="1"/>
              <a:t>feature</a:t>
            </a:r>
            <a:r>
              <a:rPr lang="fr-FR" dirty="0"/>
              <a:t> ‘</a:t>
            </a:r>
            <a:r>
              <a:rPr lang="fr-FR" dirty="0" err="1"/>
              <a:t>distance_to_warehouse</a:t>
            </a:r>
            <a:r>
              <a:rPr lang="fr-FR" dirty="0"/>
              <a:t>’ qui se trouve à </a:t>
            </a:r>
            <a:r>
              <a:rPr lang="fr-FR" dirty="0" err="1"/>
              <a:t>Parana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Remplacement des valeurs nulles (</a:t>
            </a:r>
            <a:r>
              <a:rPr lang="fr-FR" dirty="0" err="1"/>
              <a:t>average_review_score</a:t>
            </a:r>
            <a:r>
              <a:rPr lang="fr-FR" dirty="0"/>
              <a:t> = 3)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Optimisation des calculs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Transformation des types float64 et int64 en float32 et int16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Scaler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125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309</TotalTime>
  <Words>1168</Words>
  <Application>Microsoft Office PowerPoint</Application>
  <PresentationFormat>Widescreen</PresentationFormat>
  <Paragraphs>274</Paragraphs>
  <Slides>19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Projet 5 : Segmentez des clients d'un site e-commerce</vt:lpstr>
      <vt:lpstr>Introduction</vt:lpstr>
      <vt:lpstr>Plan</vt:lpstr>
      <vt:lpstr>1. Exploration</vt:lpstr>
      <vt:lpstr>2. Création du tableau de bord</vt:lpstr>
      <vt:lpstr>3. Sélection de premières features</vt:lpstr>
      <vt:lpstr>3. Sélection de premières features</vt:lpstr>
      <vt:lpstr>4. Création de fiches client</vt:lpstr>
      <vt:lpstr>5. Préparation des données</vt:lpstr>
      <vt:lpstr>6. Premier modèle</vt:lpstr>
      <vt:lpstr>6. Premier modèle</vt:lpstr>
      <vt:lpstr>7. Choix d’un modèle</vt:lpstr>
      <vt:lpstr>8. Feature importance</vt:lpstr>
      <vt:lpstr>8. Feature importance</vt:lpstr>
      <vt:lpstr>8. Feature importance</vt:lpstr>
      <vt:lpstr>8. Feature importance</vt:lpstr>
      <vt:lpstr>9. Analyse de la dérive</vt:lpstr>
      <vt:lpstr>Merci pour votre attention !</vt:lpstr>
      <vt:lpstr>Annexe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5</dc:title>
  <dc:creator>MORTAS Felix</dc:creator>
  <cp:lastModifiedBy>MORTAS Felix</cp:lastModifiedBy>
  <cp:revision>14</cp:revision>
  <dcterms:created xsi:type="dcterms:W3CDTF">2024-05-07T20:04:13Z</dcterms:created>
  <dcterms:modified xsi:type="dcterms:W3CDTF">2024-07-04T22:14:49Z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13798d8-7c99-463a-80c2-51778cd077ca_Enabled">
    <vt:lpwstr>true</vt:lpwstr>
  </property>
  <property fmtid="{D5CDD505-2E9C-101B-9397-08002B2CF9AE}" pid="3" name="MSIP_Label_d13798d8-7c99-463a-80c2-51778cd077ca_SetDate">
    <vt:lpwstr>2024-05-07T20:04:22Z</vt:lpwstr>
  </property>
  <property fmtid="{D5CDD505-2E9C-101B-9397-08002B2CF9AE}" pid="4" name="MSIP_Label_d13798d8-7c99-463a-80c2-51778cd077ca_Method">
    <vt:lpwstr>Privileged</vt:lpwstr>
  </property>
  <property fmtid="{D5CDD505-2E9C-101B-9397-08002B2CF9AE}" pid="5" name="MSIP_Label_d13798d8-7c99-463a-80c2-51778cd077ca_Name">
    <vt:lpwstr>PUBLIC</vt:lpwstr>
  </property>
  <property fmtid="{D5CDD505-2E9C-101B-9397-08002B2CF9AE}" pid="6" name="MSIP_Label_d13798d8-7c99-463a-80c2-51778cd077ca_SiteId">
    <vt:lpwstr>396b38cc-aa65-492b-bb0e-3d94ed25a97b</vt:lpwstr>
  </property>
  <property fmtid="{D5CDD505-2E9C-101B-9397-08002B2CF9AE}" pid="7" name="MSIP_Label_d13798d8-7c99-463a-80c2-51778cd077ca_ActionId">
    <vt:lpwstr>94dfbaee-e8ef-4a82-b53a-e54332f0e1e3</vt:lpwstr>
  </property>
  <property fmtid="{D5CDD505-2E9C-101B-9397-08002B2CF9AE}" pid="8" name="MSIP_Label_d13798d8-7c99-463a-80c2-51778cd077ca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Public</vt:lpwstr>
  </property>
</Properties>
</file>