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262" r:id="rId7"/>
    <p:sldId id="257" r:id="rId8"/>
    <p:sldId id="260" r:id="rId9"/>
    <p:sldId id="263" r:id="rId10"/>
    <p:sldId id="271" r:id="rId11"/>
    <p:sldId id="272" r:id="rId12"/>
    <p:sldId id="273" r:id="rId13"/>
    <p:sldId id="274" r:id="rId14"/>
    <p:sldId id="277" r:id="rId15"/>
    <p:sldId id="278" r:id="rId16"/>
    <p:sldId id="285" r:id="rId17"/>
    <p:sldId id="286" r:id="rId18"/>
    <p:sldId id="287" r:id="rId19"/>
    <p:sldId id="289" r:id="rId20"/>
    <p:sldId id="288" r:id="rId21"/>
    <p:sldId id="283" r:id="rId22"/>
    <p:sldId id="284" r:id="rId23"/>
    <p:sldId id="279" r:id="rId24"/>
    <p:sldId id="280" r:id="rId25"/>
    <p:sldId id="282" r:id="rId26"/>
    <p:sldId id="296" r:id="rId27"/>
    <p:sldId id="298" r:id="rId28"/>
    <p:sldId id="297" r:id="rId29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泛在物</a:t>
            </a:r>
            <a:r>
              <a:rPr lang="zh-CN" altLang="zh-CN" b="1" dirty="0" smtClean="0"/>
              <a:t>联网</a:t>
            </a:r>
            <a:r>
              <a:rPr lang="zh-CN" altLang="en-US" b="1" dirty="0" smtClean="0"/>
              <a:t>软件设计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范</a:t>
            </a:r>
            <a:r>
              <a:rPr lang="zh-CN" altLang="en-US" b="1" dirty="0" smtClean="0"/>
              <a:t>山岗    实验中心</a:t>
            </a:r>
            <a:endParaRPr lang="en-US" altLang="zh-CN" b="1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脉搏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静坐</a:t>
            </a:r>
            <a:r>
              <a:rPr lang="zh-CN" altLang="en-US" dirty="0"/>
              <a:t>采样数据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跑步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上楼</a:t>
            </a:r>
            <a:r>
              <a:rPr lang="zh-CN" altLang="en-US" dirty="0"/>
              <a:t>运动后采样数据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血氧 算法</a:t>
            </a:r>
            <a:r>
              <a:rPr lang="en-US" altLang="zh-CN" dirty="0" smtClean="0"/>
              <a:t>7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脉搏 算法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心电图数据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静坐</a:t>
            </a:r>
            <a:r>
              <a:rPr lang="zh-CN" altLang="en-US" dirty="0"/>
              <a:t>采样数据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endParaRPr lang="en-US" altLang="zh-CN" dirty="0" smtClean="0"/>
          </a:p>
          <a:p>
            <a:r>
              <a:rPr lang="en-US" altLang="zh-CN" dirty="0" smtClean="0"/>
              <a:t>11 </a:t>
            </a:r>
            <a:r>
              <a:rPr lang="zh-CN" altLang="en-US" dirty="0" smtClean="0"/>
              <a:t>慢走</a:t>
            </a:r>
            <a:r>
              <a:rPr lang="en-US" altLang="zh-CN" dirty="0"/>
              <a:t>+</a:t>
            </a:r>
            <a:r>
              <a:rPr lang="zh-CN" altLang="en-US" dirty="0"/>
              <a:t>跑步运动后采样数据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              心电图生成算法</a:t>
            </a:r>
            <a:r>
              <a:rPr lang="en-US" altLang="zh-CN" dirty="0" smtClean="0"/>
              <a:t>9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题目分派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学号</a:t>
            </a:r>
            <a:r>
              <a:rPr lang="en-US" altLang="zh-CN" dirty="0" smtClean="0"/>
              <a:t>/9            </a:t>
            </a:r>
            <a:r>
              <a:rPr lang="zh-CN" altLang="en-US" dirty="0" smtClean="0"/>
              <a:t>算出余数   </a:t>
            </a:r>
            <a:r>
              <a:rPr lang="en-US" altLang="zh-CN" dirty="0" smtClean="0"/>
              <a:t>                                     </a:t>
            </a:r>
            <a:r>
              <a:rPr lang="zh-CN" altLang="en-US" dirty="0" smtClean="0"/>
              <a:t>即为自己的题目，对应的数据文件即为题目的素材</a:t>
            </a:r>
            <a:endParaRPr lang="en-US" altLang="zh-CN" dirty="0" smtClean="0"/>
          </a:p>
          <a:p>
            <a:r>
              <a:rPr lang="zh-CN" altLang="en-US" dirty="0" smtClean="0"/>
              <a:t>成组同学可以选择三人中的任一</a:t>
            </a:r>
            <a:r>
              <a:rPr lang="zh-CN" altLang="en-US" dirty="0" smtClean="0"/>
              <a:t>题目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模拟采集侧</a:t>
            </a:r>
            <a:endParaRPr lang="en-US" altLang="zh-CN" sz="4000" b="1" dirty="0" smtClean="0"/>
          </a:p>
          <a:p>
            <a:r>
              <a:rPr lang="zh-CN" altLang="en-US" sz="4000" b="1" dirty="0"/>
              <a:t>发送</a:t>
            </a:r>
            <a:r>
              <a:rPr lang="zh-CN" altLang="en-US" sz="4000" b="1" dirty="0" smtClean="0"/>
              <a:t>数据给服务侧</a:t>
            </a:r>
            <a:endParaRPr lang="zh-CN" altLang="en-US" sz="4000" b="1" dirty="0" smtClean="0"/>
          </a:p>
          <a:p>
            <a:pPr marL="0" indent="0">
              <a:buNone/>
            </a:pPr>
            <a:r>
              <a:rPr lang="zh-CN" altLang="en-US" sz="4000" b="1" dirty="0" smtClean="0">
                <a:solidFill>
                  <a:schemeClr val="accent6">
                    <a:lumMod val="50000"/>
                  </a:schemeClr>
                </a:solidFill>
              </a:rPr>
              <a:t>所需技术：</a:t>
            </a:r>
            <a:endParaRPr lang="en-US" altLang="zh-CN" sz="4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4000" b="1" dirty="0" smtClean="0"/>
              <a:t>        </a:t>
            </a:r>
            <a:r>
              <a:rPr lang="zh-CN" altLang="en-US" sz="4000" b="1" dirty="0" smtClean="0"/>
              <a:t>文件读取（老师提供数据文件）</a:t>
            </a:r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sz="4000" b="1" dirty="0" smtClean="0"/>
              <a:t>         TCP</a:t>
            </a:r>
            <a:r>
              <a:rPr lang="zh-CN" altLang="en-US" sz="4000" b="1" dirty="0" smtClean="0"/>
              <a:t>、</a:t>
            </a:r>
            <a:r>
              <a:rPr lang="en-US" altLang="zh-CN" sz="4000" b="1" dirty="0" smtClean="0"/>
              <a:t>UDP</a:t>
            </a:r>
            <a:r>
              <a:rPr lang="zh-CN" altLang="en-US" sz="4000" b="1" dirty="0" smtClean="0"/>
              <a:t>（</a:t>
            </a:r>
            <a:r>
              <a:rPr lang="en-US" altLang="zh-CN" sz="4000" b="1" dirty="0" smtClean="0"/>
              <a:t>socket </a:t>
            </a:r>
            <a:r>
              <a:rPr lang="zh-CN" altLang="en-US" sz="4000" b="1" dirty="0" smtClean="0"/>
              <a:t>编程）</a:t>
            </a:r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sz="4000" b="1" dirty="0" smtClean="0"/>
              <a:t>         </a:t>
            </a:r>
            <a:r>
              <a:rPr lang="zh-CN" altLang="en-US" sz="4000" b="1" dirty="0" smtClean="0"/>
              <a:t>定时器使用</a:t>
            </a:r>
            <a:endParaRPr lang="en-US" altLang="zh-CN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服务器侧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400" b="1" dirty="0" smtClean="0"/>
              <a:t>数据接收 </a:t>
            </a:r>
            <a:r>
              <a:rPr lang="en-US" altLang="zh-CN" sz="6400" dirty="0" smtClean="0"/>
              <a:t>    socket</a:t>
            </a:r>
            <a:endParaRPr lang="en-US" altLang="zh-CN" sz="6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服务器侧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400" b="1" dirty="0" smtClean="0"/>
              <a:t>数据存储</a:t>
            </a:r>
            <a:r>
              <a:rPr lang="en-US" altLang="zh-CN" sz="6400" b="1" dirty="0" smtClean="0"/>
              <a:t>    </a:t>
            </a:r>
            <a:r>
              <a:rPr lang="zh-CN" altLang="en-US" sz="6400" dirty="0" smtClean="0"/>
              <a:t>数据库</a:t>
            </a:r>
            <a:endParaRPr lang="en-US" altLang="zh-CN" sz="6400" dirty="0" smtClean="0"/>
          </a:p>
          <a:p>
            <a:pPr marL="0" indent="0">
              <a:buNone/>
            </a:pPr>
            <a:r>
              <a:rPr lang="zh-CN" altLang="en-US" sz="3600" dirty="0" smtClean="0"/>
              <a:t>数据库选择  </a:t>
            </a:r>
            <a:r>
              <a:rPr lang="en-US" altLang="zh-CN" sz="3600" dirty="0" err="1" smtClean="0"/>
              <a:t>mysql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sqlserver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关系数据库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数据库建模 </a:t>
            </a:r>
            <a:r>
              <a:rPr lang="en-US" altLang="zh-CN" sz="3600" dirty="0" smtClean="0"/>
              <a:t>E-R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建</a:t>
            </a:r>
            <a:r>
              <a:rPr lang="zh-CN" altLang="en-US" sz="3600" dirty="0" smtClean="0"/>
              <a:t>表、建库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高级语言和数据库建链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高级语言操作数据库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服务器侧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6400" b="1" dirty="0" smtClean="0"/>
              <a:t>数据处理</a:t>
            </a:r>
            <a:r>
              <a:rPr lang="en-US" altLang="zh-CN" sz="6400" b="1" dirty="0" smtClean="0"/>
              <a:t>     </a:t>
            </a:r>
            <a:r>
              <a:rPr lang="zh-CN" altLang="en-US" sz="6400" dirty="0" smtClean="0"/>
              <a:t>预处理</a:t>
            </a:r>
            <a:endParaRPr lang="en-US" altLang="zh-CN" sz="6400" dirty="0" smtClean="0"/>
          </a:p>
          <a:p>
            <a:pPr marL="0" indent="0">
              <a:buNone/>
            </a:pPr>
            <a:r>
              <a:rPr lang="zh-CN" altLang="en-US" sz="6400" dirty="0" smtClean="0"/>
              <a:t>滤波</a:t>
            </a:r>
            <a:endParaRPr lang="en-US" altLang="zh-CN" sz="6400" dirty="0" smtClean="0"/>
          </a:p>
          <a:p>
            <a:pPr marL="0" indent="0">
              <a:buNone/>
            </a:pPr>
            <a:r>
              <a:rPr lang="zh-CN" altLang="en-US" sz="6400" dirty="0" smtClean="0"/>
              <a:t>归一化</a:t>
            </a:r>
            <a:endParaRPr lang="en-US" altLang="zh-CN" sz="6400" dirty="0" smtClean="0"/>
          </a:p>
          <a:p>
            <a:pPr marL="0" indent="0">
              <a:buNone/>
            </a:pPr>
            <a:r>
              <a:rPr lang="zh-CN" altLang="en-US" sz="6400" dirty="0" smtClean="0"/>
              <a:t>卡尔曼滤波</a:t>
            </a:r>
            <a:endParaRPr lang="en-US" altLang="zh-CN" sz="6400" dirty="0" smtClean="0"/>
          </a:p>
          <a:p>
            <a:pPr marL="0" indent="0">
              <a:buNone/>
            </a:pPr>
            <a:r>
              <a:rPr lang="en-US" altLang="zh-CN" sz="6400" dirty="0" smtClean="0"/>
              <a:t>……………</a:t>
            </a:r>
            <a:endParaRPr lang="en-US" altLang="zh-CN" sz="6400" dirty="0"/>
          </a:p>
          <a:p>
            <a:pPr marL="0" indent="0">
              <a:buNone/>
            </a:pPr>
            <a:endParaRPr lang="en-US" altLang="zh-CN" sz="6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服务器侧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400" b="1" dirty="0" smtClean="0"/>
              <a:t>数据处理</a:t>
            </a:r>
            <a:r>
              <a:rPr lang="en-US" altLang="zh-CN" sz="6400" b="1" dirty="0" smtClean="0"/>
              <a:t>     </a:t>
            </a:r>
            <a:r>
              <a:rPr lang="zh-CN" altLang="en-US" sz="6400" dirty="0" smtClean="0"/>
              <a:t>算法</a:t>
            </a:r>
            <a:endParaRPr lang="en-US" altLang="zh-CN" sz="6400" dirty="0" smtClean="0"/>
          </a:p>
          <a:p>
            <a:pPr marL="0" indent="0">
              <a:buNone/>
            </a:pPr>
            <a:r>
              <a:rPr lang="zh-CN" altLang="en-US" sz="4000" dirty="0"/>
              <a:t>时域、</a:t>
            </a:r>
            <a:r>
              <a:rPr lang="zh-CN" altLang="en-US" sz="4000" dirty="0" smtClean="0"/>
              <a:t>频域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特征值提取、判断、分类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传统算法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时</a:t>
            </a:r>
            <a:r>
              <a:rPr lang="zh-CN" altLang="en-US" sz="4000" dirty="0" smtClean="0"/>
              <a:t>频结合、小波变化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服务器侧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400" b="1" dirty="0" smtClean="0"/>
              <a:t>数据处理</a:t>
            </a:r>
            <a:r>
              <a:rPr lang="en-US" altLang="zh-CN" sz="6400" b="1" dirty="0" smtClean="0"/>
              <a:t>     </a:t>
            </a:r>
            <a:r>
              <a:rPr lang="zh-CN" altLang="en-US" sz="6400" dirty="0" smtClean="0"/>
              <a:t>算法</a:t>
            </a:r>
            <a:endParaRPr lang="en-US" altLang="zh-CN" sz="6400" dirty="0" smtClean="0"/>
          </a:p>
          <a:p>
            <a:pPr marL="0" indent="0">
              <a:buNone/>
            </a:pPr>
            <a:r>
              <a:rPr lang="zh-CN" altLang="en-US" sz="4000" dirty="0" smtClean="0"/>
              <a:t>随机森林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BP</a:t>
            </a:r>
            <a:r>
              <a:rPr lang="zh-CN" altLang="en-US" sz="4000" dirty="0" smtClean="0"/>
              <a:t>神经网络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深度学习（有监督、无监督）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…………………………………….</a:t>
            </a: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服务器侧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400" b="1" dirty="0" smtClean="0"/>
              <a:t>数据展示后台</a:t>
            </a:r>
            <a:endParaRPr lang="en-US" altLang="zh-CN" sz="6400" b="1" dirty="0" smtClean="0"/>
          </a:p>
          <a:p>
            <a:pPr marL="0" indent="0">
              <a:buNone/>
            </a:pPr>
            <a:r>
              <a:rPr lang="en-US" altLang="zh-CN" sz="6400" b="1" dirty="0" smtClean="0"/>
              <a:t>     WEB</a:t>
            </a:r>
            <a:endParaRPr lang="en-US" altLang="zh-CN" sz="6400" b="1" dirty="0" smtClean="0"/>
          </a:p>
          <a:p>
            <a:pPr marL="0" indent="0">
              <a:buNone/>
            </a:pPr>
            <a:r>
              <a:rPr lang="en-US" altLang="zh-CN" sz="6400" b="1" dirty="0"/>
              <a:t> </a:t>
            </a:r>
            <a:r>
              <a:rPr lang="en-US" altLang="zh-CN" sz="6400" b="1" dirty="0" smtClean="0"/>
              <a:t>    </a:t>
            </a:r>
            <a:r>
              <a:rPr lang="zh-CN" altLang="en-US" sz="6400" b="1" dirty="0" smtClean="0"/>
              <a:t>安卓</a:t>
            </a:r>
            <a:r>
              <a:rPr lang="en-US" altLang="zh-CN" b="1" dirty="0" smtClean="0"/>
              <a:t>   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  <a:r>
              <a:rPr lang="zh-CN" altLang="en-US" dirty="0" smtClean="0"/>
              <a:t>环节安排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软件设计</a:t>
            </a:r>
            <a:r>
              <a:rPr lang="en-US" altLang="zh-CN" sz="4000" b="1" dirty="0" smtClean="0"/>
              <a:t>+</a:t>
            </a:r>
            <a:r>
              <a:rPr lang="zh-CN" altLang="en-US" sz="4000" b="1" dirty="0" smtClean="0"/>
              <a:t>课程设计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完成一个具有工程意义的题目</a:t>
            </a:r>
            <a:endParaRPr lang="en-US" altLang="zh-CN" sz="4000" b="1" dirty="0"/>
          </a:p>
          <a:p>
            <a:r>
              <a:rPr lang="zh-CN" altLang="en-US" sz="4000" b="1" dirty="0" smtClean="0"/>
              <a:t>可用</a:t>
            </a:r>
            <a:r>
              <a:rPr lang="en-US" altLang="zh-CN" sz="4000" b="1" dirty="0" smtClean="0"/>
              <a:t>+</a:t>
            </a:r>
            <a:r>
              <a:rPr lang="zh-CN" altLang="en-US" sz="4000" b="1" dirty="0" smtClean="0"/>
              <a:t>有实用价值</a:t>
            </a:r>
            <a:endParaRPr lang="en-US" altLang="zh-CN" sz="4000" b="1" dirty="0" smtClean="0"/>
          </a:p>
          <a:p>
            <a:pPr marL="0" indent="0">
              <a:buNone/>
            </a:pPr>
            <a:r>
              <a:rPr lang="zh-CN" altLang="en-US" sz="4000" b="1" dirty="0" smtClean="0"/>
              <a:t>例如：计步手环</a:t>
            </a:r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sz="4000" b="1" dirty="0"/>
              <a:t> </a:t>
            </a:r>
            <a:r>
              <a:rPr lang="en-US" altLang="zh-CN" sz="4000" b="1" dirty="0" smtClean="0"/>
              <a:t>             </a:t>
            </a:r>
            <a:r>
              <a:rPr lang="zh-CN" altLang="en-US" sz="4000" b="1" dirty="0" smtClean="0"/>
              <a:t>心电监测</a:t>
            </a:r>
            <a:endParaRPr lang="en-US" altLang="zh-CN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 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调研传感器</a:t>
            </a:r>
            <a:endParaRPr lang="en-US" altLang="zh-CN" sz="4400" dirty="0" smtClean="0"/>
          </a:p>
          <a:p>
            <a:r>
              <a:rPr lang="zh-CN" altLang="en-US" sz="4400" dirty="0" smtClean="0"/>
              <a:t>调研算法</a:t>
            </a:r>
            <a:endParaRPr lang="en-US" altLang="zh-CN" sz="4400" dirty="0" smtClean="0"/>
          </a:p>
          <a:p>
            <a:r>
              <a:rPr lang="zh-CN" altLang="en-US" sz="4400" dirty="0" smtClean="0"/>
              <a:t>实现或改进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 smtClean="0"/>
              <a:t>              </a:t>
            </a:r>
            <a:r>
              <a:rPr lang="zh-CN" altLang="en-US" sz="4400" dirty="0" smtClean="0"/>
              <a:t>传统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/>
              <a:t> </a:t>
            </a:r>
            <a:r>
              <a:rPr lang="en-US" altLang="zh-CN" sz="4400" dirty="0" smtClean="0"/>
              <a:t>              </a:t>
            </a:r>
            <a:r>
              <a:rPr lang="zh-CN" altLang="en-US" sz="4400" dirty="0" smtClean="0"/>
              <a:t>创新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服务端与呈现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7200" dirty="0" smtClean="0"/>
              <a:t>VS 2019</a:t>
            </a:r>
            <a:endParaRPr lang="en-US" altLang="zh-CN" sz="7200" dirty="0" smtClean="0"/>
          </a:p>
          <a:p>
            <a:r>
              <a:rPr lang="en-US" altLang="zh-CN" sz="7200" dirty="0" smtClean="0"/>
              <a:t>Android studio</a:t>
            </a:r>
            <a:endParaRPr lang="en-US" altLang="zh-CN" sz="7200" dirty="0" smtClean="0"/>
          </a:p>
          <a:p>
            <a:r>
              <a:rPr lang="en-US" altLang="zh-CN" sz="7200" dirty="0" smtClean="0"/>
              <a:t>Eclipse</a:t>
            </a:r>
            <a:endParaRPr lang="en-US" altLang="zh-CN" sz="72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前 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400" b="1" dirty="0"/>
              <a:t>W</a:t>
            </a:r>
            <a:r>
              <a:rPr lang="en-US" altLang="zh-CN" sz="6400" b="1" dirty="0" smtClean="0"/>
              <a:t>EB</a:t>
            </a:r>
            <a:endParaRPr lang="en-US" altLang="zh-CN" sz="6400" b="1" dirty="0" smtClean="0"/>
          </a:p>
          <a:p>
            <a:pPr marL="0" indent="0">
              <a:buNone/>
            </a:pPr>
            <a:r>
              <a:rPr lang="zh-CN" altLang="en-US" sz="6400" b="1" dirty="0" smtClean="0"/>
              <a:t>安卓</a:t>
            </a:r>
            <a:r>
              <a:rPr lang="en-US" altLang="zh-CN" b="1" dirty="0" smtClean="0"/>
              <a:t>   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单人题目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模拟</a:t>
            </a:r>
            <a:r>
              <a:rPr lang="en-US" altLang="zh-CN" sz="5400" dirty="0" smtClean="0"/>
              <a:t>+</a:t>
            </a:r>
            <a:r>
              <a:rPr lang="zh-CN" altLang="en-US" sz="5400" dirty="0" smtClean="0"/>
              <a:t>存储</a:t>
            </a:r>
            <a:endParaRPr lang="en-US" altLang="zh-CN" sz="5400" dirty="0" smtClean="0"/>
          </a:p>
          <a:p>
            <a:pPr marL="0" indent="0">
              <a:buNone/>
            </a:pPr>
            <a:r>
              <a:rPr lang="en-US" altLang="zh-CN" sz="5400" dirty="0"/>
              <a:t> </a:t>
            </a:r>
            <a:r>
              <a:rPr lang="en-US" altLang="zh-CN" sz="5400" dirty="0" smtClean="0"/>
              <a:t>   </a:t>
            </a:r>
            <a:r>
              <a:rPr lang="zh-CN" altLang="en-US" sz="2000" dirty="0" smtClean="0"/>
              <a:t>传输、呈现都可以是原始数据</a:t>
            </a:r>
            <a:endParaRPr lang="en-US" altLang="zh-CN" sz="2000" dirty="0" smtClean="0"/>
          </a:p>
          <a:p>
            <a:r>
              <a:rPr lang="zh-CN" altLang="en-US" sz="5400" dirty="0" smtClean="0"/>
              <a:t>算法</a:t>
            </a:r>
            <a:endParaRPr lang="en-US" altLang="zh-CN" sz="5400" dirty="0" smtClean="0"/>
          </a:p>
          <a:p>
            <a:pPr marL="0" indent="0">
              <a:buNone/>
            </a:pPr>
            <a:r>
              <a:rPr lang="en-US" altLang="zh-CN" sz="5400" dirty="0"/>
              <a:t> </a:t>
            </a:r>
            <a:r>
              <a:rPr lang="en-US" altLang="zh-CN" sz="5400" dirty="0" smtClean="0"/>
              <a:t> </a:t>
            </a:r>
            <a:r>
              <a:rPr lang="en-US" altLang="zh-CN" sz="2000" dirty="0"/>
              <a:t> </a:t>
            </a:r>
            <a:r>
              <a:rPr lang="zh-CN" altLang="en-US" sz="2000" dirty="0"/>
              <a:t>能正确根据数据文件判断</a:t>
            </a:r>
            <a:r>
              <a:rPr lang="zh-CN" altLang="en-US" sz="2000" dirty="0" smtClean="0"/>
              <a:t>出运动或脉搏、血氧状态</a:t>
            </a:r>
            <a:endParaRPr lang="en-US" altLang="zh-CN" sz="2000" dirty="0"/>
          </a:p>
          <a:p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组队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5400" dirty="0"/>
              <a:t>模拟</a:t>
            </a:r>
            <a:r>
              <a:rPr lang="en-US" altLang="zh-CN" sz="5400" dirty="0"/>
              <a:t>+</a:t>
            </a:r>
            <a:r>
              <a:rPr lang="zh-CN" altLang="en-US" sz="5400" dirty="0"/>
              <a:t>存储</a:t>
            </a:r>
            <a:r>
              <a:rPr lang="en-US" altLang="zh-CN" sz="5400" dirty="0" smtClean="0"/>
              <a:t>+WEB+</a:t>
            </a:r>
            <a:r>
              <a:rPr lang="zh-CN" altLang="en-US" sz="5400" dirty="0" smtClean="0"/>
              <a:t>算法</a:t>
            </a:r>
            <a:endParaRPr lang="en-US" altLang="zh-CN" sz="5400" dirty="0" smtClean="0"/>
          </a:p>
          <a:p>
            <a:r>
              <a:rPr lang="zh-CN" altLang="en-US" sz="5400" dirty="0"/>
              <a:t>模拟</a:t>
            </a:r>
            <a:r>
              <a:rPr lang="en-US" altLang="zh-CN" sz="5400" dirty="0"/>
              <a:t>+</a:t>
            </a:r>
            <a:r>
              <a:rPr lang="zh-CN" altLang="en-US" sz="5400" dirty="0"/>
              <a:t>存储</a:t>
            </a:r>
            <a:r>
              <a:rPr lang="en-US" altLang="zh-CN" sz="5400" dirty="0" smtClean="0"/>
              <a:t>+</a:t>
            </a:r>
            <a:r>
              <a:rPr lang="zh-CN" altLang="en-US" sz="5400" dirty="0" smtClean="0"/>
              <a:t>安卓</a:t>
            </a:r>
            <a:r>
              <a:rPr lang="en-US" altLang="zh-CN" sz="5400" dirty="0" smtClean="0"/>
              <a:t>+</a:t>
            </a:r>
            <a:r>
              <a:rPr lang="zh-CN" altLang="en-US" sz="5400" dirty="0"/>
              <a:t>算法</a:t>
            </a:r>
            <a:endParaRPr lang="en-US" altLang="zh-CN" sz="5400" dirty="0"/>
          </a:p>
          <a:p>
            <a:pPr marL="0" indent="0">
              <a:buNone/>
            </a:pPr>
            <a:endParaRPr lang="en-US" altLang="zh-CN" sz="54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模拟端要求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可以控制开始和停止</a:t>
            </a:r>
            <a:endParaRPr lang="zh-CN" altLang="en-US"/>
          </a:p>
          <a:p>
            <a:r>
              <a:rPr lang="zh-CN" altLang="en-US"/>
              <a:t>可以配置参数（读取文件名、发送频率、终端标识）</a:t>
            </a:r>
            <a:endParaRPr lang="zh-CN" altLang="en-US"/>
          </a:p>
          <a:p>
            <a:r>
              <a:rPr lang="zh-CN" altLang="en-US"/>
              <a:t>设计自己的传输协议（帧结构）</a:t>
            </a:r>
            <a:endParaRPr lang="zh-CN" altLang="en-US"/>
          </a:p>
          <a:p>
            <a:r>
              <a:rPr lang="zh-CN" altLang="en-US"/>
              <a:t>可以单、多个文件循环发送</a:t>
            </a:r>
            <a:endParaRPr lang="zh-CN" altLang="en-US"/>
          </a:p>
          <a:p>
            <a:r>
              <a:rPr lang="zh-CN" altLang="en-US"/>
              <a:t>可以设定发送时间</a:t>
            </a:r>
            <a:endParaRPr lang="zh-CN" altLang="en-US"/>
          </a:p>
          <a:p>
            <a:r>
              <a:rPr lang="zh-CN" altLang="en-US"/>
              <a:t>可以接收控制端的指令，并根据指令启动或停止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关系数据库</a:t>
            </a:r>
            <a:r>
              <a:rPr lang="en-US" altLang="zh-CN"/>
              <a:t> mysql </a:t>
            </a:r>
            <a:r>
              <a:rPr lang="zh-CN" altLang="en-US"/>
              <a:t>或</a:t>
            </a:r>
            <a:r>
              <a:rPr lang="en-US" altLang="zh-CN"/>
              <a:t> sql server</a:t>
            </a:r>
            <a:endParaRPr lang="en-US" altLang="zh-CN"/>
          </a:p>
          <a:p>
            <a:r>
              <a:rPr lang="zh-CN" altLang="en-US"/>
              <a:t>可以采用面向对象数据库</a:t>
            </a:r>
            <a:endParaRPr lang="zh-CN" altLang="en-US"/>
          </a:p>
          <a:p>
            <a:r>
              <a:rPr lang="zh-CN" altLang="en-US"/>
              <a:t>可以存储每个终端的实时数据</a:t>
            </a:r>
            <a:endParaRPr lang="zh-CN" altLang="en-US"/>
          </a:p>
          <a:p>
            <a:r>
              <a:rPr lang="zh-CN" altLang="en-US"/>
              <a:t>至少分为：终端、用户、数据三张表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前端显示要求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可以用图表的形式显示数据</a:t>
            </a:r>
            <a:endParaRPr lang="zh-CN" altLang="en-US"/>
          </a:p>
          <a:p>
            <a:r>
              <a:rPr lang="zh-CN" altLang="en-US"/>
              <a:t>分为管理员和普通用户</a:t>
            </a:r>
            <a:endParaRPr lang="zh-CN" altLang="en-US"/>
          </a:p>
          <a:p>
            <a:r>
              <a:rPr lang="zh-CN" altLang="en-US"/>
              <a:t>管理员可以看到多个用户的数据</a:t>
            </a:r>
            <a:endParaRPr lang="zh-CN" altLang="en-US"/>
          </a:p>
          <a:p>
            <a:r>
              <a:rPr lang="zh-CN" altLang="en-US"/>
              <a:t>普通用户尽可以看到自己的实时和历史数据</a:t>
            </a:r>
            <a:endParaRPr lang="zh-CN" altLang="en-US"/>
          </a:p>
          <a:p>
            <a:r>
              <a:rPr lang="zh-CN" altLang="en-US"/>
              <a:t>可以控制模拟端的启停</a:t>
            </a:r>
            <a:endParaRPr lang="zh-CN" altLang="en-US"/>
          </a:p>
          <a:p>
            <a:r>
              <a:rPr lang="zh-CN" altLang="en-US"/>
              <a:t>题目的其它要求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/>
              <a:t>在整个实践性</a:t>
            </a:r>
            <a:r>
              <a:rPr lang="zh-CN" altLang="en-US" sz="4400" dirty="0" smtClean="0"/>
              <a:t>环节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/>
              <a:t> </a:t>
            </a:r>
            <a:r>
              <a:rPr lang="en-US" altLang="zh-CN" sz="4400" dirty="0" smtClean="0"/>
              <a:t>       </a:t>
            </a:r>
            <a:r>
              <a:rPr lang="zh-CN" altLang="en-US" sz="4400" dirty="0" smtClean="0"/>
              <a:t>（</a:t>
            </a:r>
            <a:r>
              <a:rPr lang="zh-CN" altLang="en-US" sz="4400" dirty="0"/>
              <a:t>软件设计和课程设计</a:t>
            </a:r>
            <a:r>
              <a:rPr lang="zh-CN" altLang="en-US" sz="4400" dirty="0" smtClean="0"/>
              <a:t>）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zh-CN" altLang="en-US" sz="4400" dirty="0" smtClean="0"/>
              <a:t>要求</a:t>
            </a:r>
            <a:r>
              <a:rPr lang="zh-CN" altLang="en-US" sz="4400" dirty="0"/>
              <a:t>学生完成一个</a:t>
            </a:r>
            <a:r>
              <a:rPr lang="zh-CN" altLang="en-US" sz="4400" b="1" dirty="0"/>
              <a:t>完整</a:t>
            </a:r>
            <a:r>
              <a:rPr lang="zh-CN" altLang="en-US" sz="4400" dirty="0"/>
              <a:t>的物联网数据采集、传输、处理、存储、展示的系统</a:t>
            </a:r>
            <a:r>
              <a:rPr lang="zh-CN" altLang="en-US" sz="4400" dirty="0" smtClean="0"/>
              <a:t>。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13"/>
          <a:stretch>
            <a:fillRect/>
          </a:stretch>
        </p:blipFill>
        <p:spPr bwMode="auto">
          <a:xfrm>
            <a:off x="0" y="116632"/>
            <a:ext cx="9179978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/>
              <a:t>鼓  励  分       组</a:t>
            </a:r>
            <a:endParaRPr lang="zh-CN" altLang="en-US" sz="6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5400" dirty="0" smtClean="0"/>
              <a:t>2-3</a:t>
            </a:r>
            <a:r>
              <a:rPr lang="zh-CN" altLang="en-US" sz="5400" dirty="0" smtClean="0"/>
              <a:t>人一组</a:t>
            </a:r>
            <a:endParaRPr lang="en-US" altLang="zh-CN" sz="5400" dirty="0" smtClean="0"/>
          </a:p>
          <a:p>
            <a:r>
              <a:rPr lang="zh-CN" altLang="en-US" sz="5400" dirty="0" smtClean="0"/>
              <a:t>分别负责不同功能</a:t>
            </a:r>
            <a:endParaRPr lang="en-US" altLang="zh-CN" sz="5400" dirty="0" smtClean="0"/>
          </a:p>
          <a:p>
            <a:r>
              <a:rPr lang="zh-CN" altLang="en-US" sz="5400" dirty="0" smtClean="0"/>
              <a:t>协作、配合完整整个应用</a:t>
            </a:r>
            <a:endParaRPr lang="en-US" altLang="zh-CN" sz="54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所需能力与知识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文献阅读：传感器、语言、数据库、算法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工程设计：软件工程、通信协议、系统架构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编程：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SQL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 algn="ctr">
              <a:buNone/>
            </a:pPr>
            <a:r>
              <a:rPr lang="zh-CN" altLang="en-US" b="1" dirty="0" smtClean="0"/>
              <a:t>团队协作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传感器</a:t>
            </a:r>
            <a:r>
              <a:rPr lang="zh-CN" altLang="en-US" dirty="0">
                <a:solidFill>
                  <a:srgbClr val="FF0000"/>
                </a:solidFill>
              </a:rPr>
              <a:t>选择与使用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嵌入式</a:t>
            </a:r>
            <a:r>
              <a:rPr lang="zh-CN" altLang="en-US" dirty="0">
                <a:solidFill>
                  <a:srgbClr val="FF0000"/>
                </a:solidFill>
              </a:rPr>
              <a:t>（单片机）电路设计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嵌入式</a:t>
            </a:r>
            <a:r>
              <a:rPr lang="zh-CN" altLang="en-US" dirty="0">
                <a:solidFill>
                  <a:srgbClr val="FF0000"/>
                </a:solidFill>
              </a:rPr>
              <a:t>环境下编程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数据预处理</a:t>
            </a:r>
            <a:r>
              <a:rPr lang="zh-CN" altLang="en-US" dirty="0"/>
              <a:t>算法选择与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数据分析</a:t>
            </a:r>
            <a:r>
              <a:rPr lang="zh-CN" altLang="en-US" dirty="0"/>
              <a:t>算法选择与实现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数据</a:t>
            </a:r>
            <a:r>
              <a:rPr lang="zh-CN" altLang="en-US" dirty="0"/>
              <a:t>存储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云</a:t>
            </a:r>
            <a:r>
              <a:rPr lang="zh-CN" altLang="en-US" dirty="0"/>
              <a:t>服务器建立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PC</a:t>
            </a:r>
            <a:r>
              <a:rPr lang="zh-CN" altLang="en-US" dirty="0"/>
              <a:t>、移动端</a:t>
            </a:r>
            <a:r>
              <a:rPr lang="en-US" altLang="zh-CN" dirty="0"/>
              <a:t>APP</a:t>
            </a:r>
            <a:r>
              <a:rPr lang="zh-CN" altLang="en-US" dirty="0"/>
              <a:t>设计实现等内容。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软件设计内容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简化题目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9405" y="2584843"/>
            <a:ext cx="115212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传感器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4649" y="2584843"/>
            <a:ext cx="115212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单片机</a:t>
            </a:r>
            <a:endParaRPr lang="en-US" altLang="zh-CN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/>
            <a:r>
              <a:rPr lang="en-US" altLang="zh-CN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STM32</a:t>
            </a:r>
            <a:endParaRPr lang="zh-CN" altLang="en-US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5633" y="3907104"/>
            <a:ext cx="1152128" cy="648072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服务器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9103" y="2294909"/>
            <a:ext cx="1152128" cy="648072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网页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28992" y="3077026"/>
            <a:ext cx="1152128" cy="648072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手机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APP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1481533" y="2908879"/>
            <a:ext cx="213116" cy="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直接箭头连接符 10"/>
          <p:cNvCxnSpPr/>
          <p:nvPr/>
        </p:nvCxnSpPr>
        <p:spPr>
          <a:xfrm>
            <a:off x="3163057" y="4121387"/>
            <a:ext cx="412576" cy="4174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 flipV="1">
            <a:off x="4727761" y="2618945"/>
            <a:ext cx="881342" cy="1612195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3" name="直接箭头连接符 12"/>
          <p:cNvCxnSpPr>
            <a:stCxn id="7" idx="3"/>
            <a:endCxn id="9" idx="1"/>
          </p:cNvCxnSpPr>
          <p:nvPr/>
        </p:nvCxnSpPr>
        <p:spPr>
          <a:xfrm flipV="1">
            <a:off x="4727761" y="3401062"/>
            <a:ext cx="901231" cy="83007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4" name="椭圆 13"/>
          <p:cNvSpPr/>
          <p:nvPr/>
        </p:nvSpPr>
        <p:spPr>
          <a:xfrm>
            <a:off x="1755180" y="4696607"/>
            <a:ext cx="5025940" cy="237674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数据预处理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55180" y="5154572"/>
            <a:ext cx="4987629" cy="202467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数据分析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43992" y="5506725"/>
            <a:ext cx="1079675" cy="360040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展示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16893" y="2752990"/>
            <a:ext cx="1227340" cy="648072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数据库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" name="直接箭头连接符 17"/>
          <p:cNvCxnSpPr>
            <a:stCxn id="7" idx="0"/>
            <a:endCxn id="17" idx="2"/>
          </p:cNvCxnSpPr>
          <p:nvPr/>
        </p:nvCxnSpPr>
        <p:spPr>
          <a:xfrm flipH="1" flipV="1">
            <a:off x="4130563" y="3401062"/>
            <a:ext cx="21134" cy="506042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9" name="椭圆 18"/>
          <p:cNvSpPr/>
          <p:nvPr/>
        </p:nvSpPr>
        <p:spPr>
          <a:xfrm>
            <a:off x="5463822" y="5391311"/>
            <a:ext cx="1482467" cy="592930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操作展示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7635" y="36105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系统架构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46044" y="512527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功能分布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58691" y="4587352"/>
            <a:ext cx="1079675" cy="360040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采集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43992" y="3907104"/>
            <a:ext cx="1152128" cy="648072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终端模拟</a:t>
            </a:r>
            <a:endParaRPr lang="zh-CN" altLang="en-US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28992" y="3907104"/>
            <a:ext cx="1152128" cy="648072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桌面应用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9" name="直接箭头连接符 28"/>
          <p:cNvCxnSpPr>
            <a:stCxn id="7" idx="3"/>
            <a:endCxn id="28" idx="1"/>
          </p:cNvCxnSpPr>
          <p:nvPr/>
        </p:nvCxnSpPr>
        <p:spPr>
          <a:xfrm>
            <a:off x="4727761" y="4231140"/>
            <a:ext cx="901231" cy="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运动数据文件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上</a:t>
            </a:r>
            <a:r>
              <a:rPr lang="zh-CN" altLang="en-US" dirty="0"/>
              <a:t>三层楼数据</a:t>
            </a:r>
            <a:r>
              <a:rPr lang="en-US" altLang="zh-CN" dirty="0"/>
              <a:t>.</a:t>
            </a:r>
            <a:r>
              <a:rPr lang="en-US" altLang="zh-CN" dirty="0" smtClean="0"/>
              <a:t>txt         </a:t>
            </a:r>
            <a:r>
              <a:rPr lang="zh-CN" altLang="en-US" dirty="0" smtClean="0"/>
              <a:t>上楼层</a:t>
            </a:r>
            <a:r>
              <a:rPr lang="zh-CN" altLang="en-US" dirty="0"/>
              <a:t>判断算法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下</a:t>
            </a:r>
            <a:r>
              <a:rPr lang="zh-CN" altLang="en-US" dirty="0"/>
              <a:t>三层楼数据</a:t>
            </a:r>
            <a:r>
              <a:rPr lang="en-US" altLang="zh-CN" dirty="0"/>
              <a:t>.</a:t>
            </a:r>
            <a:r>
              <a:rPr lang="en-US" altLang="zh-CN" dirty="0" smtClean="0"/>
              <a:t>txt         </a:t>
            </a:r>
            <a:r>
              <a:rPr lang="zh-CN" altLang="en-US" dirty="0" smtClean="0"/>
              <a:t>下楼层判断算法</a:t>
            </a:r>
            <a:r>
              <a:rPr lang="en-US" altLang="zh-CN" dirty="0"/>
              <a:t>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仰卧起坐</a:t>
            </a:r>
            <a:r>
              <a:rPr lang="zh-CN" altLang="en-US" dirty="0"/>
              <a:t>数据</a:t>
            </a:r>
            <a:r>
              <a:rPr lang="en-US" altLang="zh-CN" dirty="0"/>
              <a:t>.</a:t>
            </a:r>
            <a:r>
              <a:rPr lang="en-US" altLang="zh-CN" dirty="0" smtClean="0"/>
              <a:t>txt         </a:t>
            </a:r>
            <a:r>
              <a:rPr lang="zh-CN" altLang="en-US" dirty="0" smtClean="0"/>
              <a:t>仰卧起坐算法</a:t>
            </a:r>
            <a:r>
              <a:rPr lang="en-US" altLang="zh-CN" dirty="0"/>
              <a:t>3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日常行走数据</a:t>
            </a:r>
            <a:r>
              <a:rPr lang="en-US" altLang="zh-CN" dirty="0" smtClean="0"/>
              <a:t>.txt          </a:t>
            </a:r>
            <a:r>
              <a:rPr lang="zh-CN" altLang="en-US" dirty="0" smtClean="0"/>
              <a:t>计步算法</a:t>
            </a:r>
            <a:r>
              <a:rPr lang="en-US" altLang="zh-CN" dirty="0"/>
              <a:t>4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混合</a:t>
            </a:r>
            <a:r>
              <a:rPr lang="zh-CN" altLang="en-US" dirty="0"/>
              <a:t>运动数据</a:t>
            </a:r>
            <a:r>
              <a:rPr lang="en-US" altLang="zh-CN" dirty="0"/>
              <a:t>.</a:t>
            </a:r>
            <a:r>
              <a:rPr lang="en-US" altLang="zh-CN" dirty="0" smtClean="0"/>
              <a:t>txt 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</a:t>
            </a:r>
            <a:r>
              <a:rPr lang="zh-CN" altLang="en-US" dirty="0" smtClean="0"/>
              <a:t>运动姿态判断算法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算法测试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跑步</a:t>
            </a:r>
            <a:r>
              <a:rPr lang="zh-CN" altLang="en-US" dirty="0"/>
              <a:t>数据</a:t>
            </a:r>
            <a:r>
              <a:rPr lang="en-US" altLang="zh-CN" dirty="0"/>
              <a:t>.</a:t>
            </a:r>
            <a:r>
              <a:rPr lang="en-US" altLang="zh-CN" dirty="0" smtClean="0"/>
              <a:t>txt                    </a:t>
            </a:r>
            <a:r>
              <a:rPr lang="zh-CN" altLang="en-US" dirty="0" smtClean="0"/>
              <a:t>跑步计数算法</a:t>
            </a:r>
            <a:r>
              <a:rPr lang="en-US" altLang="zh-CN" dirty="0"/>
              <a:t>5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跳绳</a:t>
            </a:r>
            <a:r>
              <a:rPr lang="zh-CN" altLang="en-US" dirty="0"/>
              <a:t>数据</a:t>
            </a:r>
            <a:r>
              <a:rPr lang="en-US" altLang="zh-CN" dirty="0"/>
              <a:t>.</a:t>
            </a:r>
            <a:r>
              <a:rPr lang="en-US" altLang="zh-CN" dirty="0" smtClean="0"/>
              <a:t>txt                    </a:t>
            </a:r>
            <a:r>
              <a:rPr lang="zh-CN" altLang="en-US" dirty="0" smtClean="0"/>
              <a:t>跳绳计数算法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mYyNTBiNDc0YTM0NTliYjc1Njg2NzY4YTdhMWJlNj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1684</Words>
  <Application>WPS 演示</Application>
  <PresentationFormat>全屏显示(4:3)</PresentationFormat>
  <Paragraphs>237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Arial Unicode MS</vt:lpstr>
      <vt:lpstr>Calibri</vt:lpstr>
      <vt:lpstr>Office 主题</vt:lpstr>
      <vt:lpstr>泛在物联网软件设计</vt:lpstr>
      <vt:lpstr>实践环节安排</vt:lpstr>
      <vt:lpstr>工程意义</vt:lpstr>
      <vt:lpstr>PowerPoint 演示文稿</vt:lpstr>
      <vt:lpstr>鼓  励  分       组</vt:lpstr>
      <vt:lpstr>所需能力与知识</vt:lpstr>
      <vt:lpstr>设计内容</vt:lpstr>
      <vt:lpstr>软件设计内容</vt:lpstr>
      <vt:lpstr>运动数据文件</vt:lpstr>
      <vt:lpstr>脉搏</vt:lpstr>
      <vt:lpstr>心电图数据文件</vt:lpstr>
      <vt:lpstr>题目分派</vt:lpstr>
      <vt:lpstr>模拟端</vt:lpstr>
      <vt:lpstr>服务器侧</vt:lpstr>
      <vt:lpstr>服务器侧</vt:lpstr>
      <vt:lpstr>服务器侧</vt:lpstr>
      <vt:lpstr>服务器侧</vt:lpstr>
      <vt:lpstr>服务器侧</vt:lpstr>
      <vt:lpstr>服务器侧</vt:lpstr>
      <vt:lpstr>算 法</vt:lpstr>
      <vt:lpstr>服务端与呈现</vt:lpstr>
      <vt:lpstr>前 端</vt:lpstr>
      <vt:lpstr>单人题目</vt:lpstr>
      <vt:lpstr>组队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泛在物联网软件设计</dc:title>
  <dc:creator>sponder</dc:creator>
  <cp:lastModifiedBy>范山岗</cp:lastModifiedBy>
  <cp:revision>33</cp:revision>
  <dcterms:created xsi:type="dcterms:W3CDTF">2020-04-25T14:04:00Z</dcterms:created>
  <dcterms:modified xsi:type="dcterms:W3CDTF">2024-03-11T00:42:22Z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968BE7F7664F44A18D778950E89E7770_12</vt:lpwstr>
  </property>
  <property fmtid="{D5CDD505-2E9C-101B-9397-08002B2CF9AE}" pid="3" name="KSOProductBuildVer">
    <vt:lpwstr>2052-12.1.0.16399</vt:lpwstr>
  </property>
</Properties>
</file>