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21"/>
  </p:normalViewPr>
  <p:slideViewPr>
    <p:cSldViewPr snapToGrid="0" snapToObjects="1">
      <p:cViewPr varScale="1">
        <p:scale>
          <a:sx n="110" d="100"/>
          <a:sy n="11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BBF1-D5B7-0045-BB69-8A7B100EE6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F7BE-8D27-BC41-9CF7-BE89DA9679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年排课软件开发需求说明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课程信息管理模块中，要求页面可以一次显示更多课程</a:t>
            </a:r>
            <a:r>
              <a:rPr lang="zh-CN" altLang="en-US" dirty="0" smtClean="0"/>
              <a:t>记录</a:t>
            </a:r>
            <a:r>
              <a:rPr lang="zh-CN" altLang="en-US" i="1" dirty="0" smtClean="0">
                <a:solidFill>
                  <a:srgbClr val="FF0000"/>
                </a:solidFill>
              </a:rPr>
              <a:t>（</a:t>
            </a:r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r>
              <a:rPr lang="zh-CN" altLang="en-US" i="1" dirty="0" smtClean="0">
                <a:solidFill>
                  <a:srgbClr val="FF0000"/>
                </a:solidFill>
              </a:rPr>
              <a:t>月</a:t>
            </a:r>
            <a:r>
              <a:rPr lang="en-US" altLang="zh-CN" i="1" dirty="0" smtClean="0">
                <a:solidFill>
                  <a:srgbClr val="FF0000"/>
                </a:solidFill>
              </a:rPr>
              <a:t>15</a:t>
            </a:r>
            <a:r>
              <a:rPr lang="zh-CN" altLang="en-US" i="1" dirty="0" smtClean="0">
                <a:solidFill>
                  <a:srgbClr val="FF0000"/>
                </a:solidFill>
              </a:rPr>
              <a:t>日之后）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需求概述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UcPeriod"/>
              <a:defRPr/>
            </a:pPr>
            <a:r>
              <a:rPr lang="zh-CN" altLang="en-US" dirty="0" smtClean="0"/>
              <a:t>课程和授课老师分离，老师能够轮替不同的课程，老师的工作量要</a:t>
            </a:r>
            <a:r>
              <a:rPr lang="zh-CN" altLang="en-US" dirty="0" smtClean="0"/>
              <a:t>均衡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</a:rPr>
              <a:t>日之前完成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UcPeriod"/>
              <a:defRPr/>
            </a:pPr>
            <a:r>
              <a:rPr lang="zh-CN" altLang="en-US" dirty="0" smtClean="0"/>
              <a:t>增加对历史排课结果的查询功能：课程视角（一门课程历年由哪些老师上过）；老师视角（一位老师历年上过哪些课程</a:t>
            </a:r>
            <a:r>
              <a:rPr lang="zh-CN" altLang="en-US" dirty="0" smtClean="0"/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(4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</a:rPr>
              <a:t>日之后完成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71500" lvl="0" indent="-571500">
              <a:lnSpc>
                <a:spcPct val="100000"/>
              </a:lnSpc>
              <a:spcBef>
                <a:spcPts val="0"/>
              </a:spcBef>
              <a:buFontTx/>
              <a:buAutoNum type="romanUcPeriod"/>
              <a:defRPr/>
            </a:pPr>
            <a:r>
              <a:rPr lang="zh-CN" altLang="en-US" i="1" dirty="0" smtClean="0">
                <a:solidFill>
                  <a:srgbClr val="FF0000"/>
                </a:solidFill>
              </a:rPr>
              <a:t>增加选择上课时间的功能：分配授课教师确定结果后，选定的授课教师可以自行选择每门课程的上课时间。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15</a:t>
            </a:r>
            <a:r>
              <a:rPr lang="zh-CN" altLang="en-US" dirty="0">
                <a:solidFill>
                  <a:srgbClr val="FF0000"/>
                </a:solidFill>
              </a:rPr>
              <a:t>日之后完成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课程管理模块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457" y="1504709"/>
            <a:ext cx="10926501" cy="49771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 smtClean="0"/>
              <a:t>课程属性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增加属性“专业”，标示课程所属专业，本专业的课程一般由对应本专业的老师</a:t>
            </a:r>
            <a:r>
              <a:rPr lang="zh-CN" altLang="en-US" sz="1800" dirty="0" smtClean="0"/>
              <a:t>教授。</a:t>
            </a:r>
            <a:r>
              <a:rPr lang="zh-CN" altLang="en-US" sz="1800" dirty="0" smtClean="0">
                <a:solidFill>
                  <a:srgbClr val="FF0000"/>
                </a:solidFill>
              </a:rPr>
              <a:t>“</a:t>
            </a:r>
            <a:r>
              <a:rPr lang="en-US" altLang="zh-CN" sz="1800" dirty="0" smtClean="0">
                <a:solidFill>
                  <a:srgbClr val="FF0000"/>
                </a:solidFill>
              </a:rPr>
              <a:t>LLM</a:t>
            </a:r>
            <a:r>
              <a:rPr lang="zh-CN" altLang="en-US" sz="1800" dirty="0" smtClean="0">
                <a:solidFill>
                  <a:srgbClr val="FF0000"/>
                </a:solidFill>
              </a:rPr>
              <a:t>”为全英文授课，一般只有具备全英文授课能力的老师会申报；“综合”基本</a:t>
            </a:r>
            <a:r>
              <a:rPr lang="zh-CN" altLang="en-US" sz="1800" dirty="0" smtClean="0">
                <a:solidFill>
                  <a:srgbClr val="FF0000"/>
                </a:solidFill>
              </a:rPr>
              <a:t>是</a:t>
            </a:r>
            <a:r>
              <a:rPr lang="zh-CN" altLang="en-US" sz="1800" dirty="0" smtClean="0">
                <a:solidFill>
                  <a:srgbClr val="FF0000"/>
                </a:solidFill>
              </a:rPr>
              <a:t>公共课程，所有学科组的老师都有可能会选。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增加属性“要求授课语言”，课程信息导入系统时需要标示要求的授课语言，属性值包括“中”、“英”、“中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英”。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增加属性“实际授课语言”，当课程确定非配给某位老师之后，“实际授课语言”默认等同于“要求授课语言”，除属性值为“中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英”的可以由授课老师改为“中”或“英”，其他属性值不可更改。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增加属性“打通课程代码”，本属性下列出的其他课程代码与本课程实际是同一门课，适用于本硕博打通课程的情况</a:t>
            </a:r>
            <a:r>
              <a:rPr lang="zh-CN" altLang="en-US" sz="1800" dirty="0" smtClean="0"/>
              <a:t>。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“打通课程”的基本规则：本科的专业选修课和法律硕士（非法学）的专业选修课打通；法学硕士的专业选修课和法律硕士（法学）的专业选修课打通。</a:t>
            </a:r>
            <a:endParaRPr lang="en-US" altLang="zh-CN" sz="1800" i="1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i="1" dirty="0" smtClean="0">
                <a:solidFill>
                  <a:srgbClr val="FF0000"/>
                </a:solidFill>
              </a:rPr>
              <a:t>增加属性“激活”，标示课程是否参与排课，个别“法律硕士选修课程”，在确认没有老师申报之后，可以被标识为“非激活”状态，不参与排课。可以考虑在“备注”栏里写明“非激活”的原因。</a:t>
            </a:r>
            <a:endParaRPr lang="en-US" altLang="zh-CN" sz="1800" i="1" dirty="0">
              <a:solidFill>
                <a:srgbClr val="FF0000"/>
              </a:solidFill>
            </a:endParaRPr>
          </a:p>
          <a:p>
            <a:pPr lvl="1"/>
            <a:endParaRPr lang="en-US" altLang="zh-CN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教师信息管理模块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10" y="1423686"/>
            <a:ext cx="11065398" cy="4753277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教师属性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增加属性“学科组”，老师的“学科组”可以不止一个。老师的“学科组”属性对应课程的“专业”属性。（</a:t>
            </a:r>
            <a:r>
              <a:rPr lang="zh-CN" altLang="en-US" sz="1800" dirty="0" smtClean="0">
                <a:solidFill>
                  <a:srgbClr val="FF0000"/>
                </a:solidFill>
              </a:rPr>
              <a:t>初始化的时候按学科组显示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增加属性“职称”，目前仅增加这个“属性”，导入教师信息时给出属性值，其他并无引用</a:t>
            </a:r>
            <a:r>
              <a:rPr lang="zh-CN" altLang="en-US" sz="1800" dirty="0" smtClean="0"/>
              <a:t>要求，算退休年龄。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增加属性“导师类型”，属性值包括“博导”、“硕导”、“硕导（专业硕士）”和“</a:t>
            </a:r>
            <a:r>
              <a:rPr lang="en-US" altLang="zh-CN" sz="1800" dirty="0" smtClean="0"/>
              <a:t>--</a:t>
            </a:r>
            <a:r>
              <a:rPr lang="zh-CN" altLang="en-US" sz="1800" dirty="0" smtClean="0"/>
              <a:t>”。本属性引用场景为：法学硕士必修课的可选教师只能是硕博导。其他引用场景暂无。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增加属性“出生日期”，教师的出生日期用来计算年龄，引用场景为：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博导在招生当年度的</a:t>
            </a:r>
            <a:r>
              <a:rPr lang="en-US" altLang="zh-CN" sz="1800" dirty="0" smtClean="0"/>
              <a:t>8/31</a:t>
            </a:r>
            <a:r>
              <a:rPr lang="zh-CN" altLang="en-US" sz="1800" dirty="0" smtClean="0"/>
              <a:t>前年满</a:t>
            </a:r>
            <a:r>
              <a:rPr lang="en-US" altLang="zh-CN" sz="1800" dirty="0" smtClean="0"/>
              <a:t>62</a:t>
            </a:r>
            <a:r>
              <a:rPr lang="zh-CN" altLang="en-US" sz="1800" dirty="0" smtClean="0"/>
              <a:t>周岁的，原则上不安排当年的博士招生。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教授、副教授、讲师（男）的退休年龄是</a:t>
            </a:r>
            <a:r>
              <a:rPr lang="en-US" altLang="zh-CN" sz="1800" dirty="0" smtClean="0"/>
              <a:t>60</a:t>
            </a:r>
            <a:r>
              <a:rPr lang="zh-CN" altLang="en-US" sz="1800" dirty="0" smtClean="0"/>
              <a:t>岁，讲师（女）的退休年龄是</a:t>
            </a:r>
            <a:r>
              <a:rPr lang="en-US" altLang="zh-CN" sz="1800" dirty="0" smtClean="0"/>
              <a:t>55</a:t>
            </a:r>
            <a:r>
              <a:rPr lang="zh-CN" altLang="en-US" sz="1800" dirty="0" smtClean="0"/>
              <a:t>岁。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Q</a:t>
            </a:r>
            <a:r>
              <a:rPr lang="zh-CN" altLang="en-US" sz="1800" dirty="0" smtClean="0"/>
              <a:t>：博士后、高级讲师、青年副研究员怎么算？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退休前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年之内为临近退休，分配课程时优先考虑满足临近退休的教师选的课。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增加属性“状态”，当老师离职或退休，可以由这个参数标示老师为非激活状态。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属性“第一学期工作量”和“第二学期工作量”设为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时，表示教师在对应学期不参与排课。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允许老师修改密码，找回密码</a:t>
            </a:r>
            <a:r>
              <a:rPr lang="zh-CN" altLang="en-US" sz="1800" dirty="0" smtClean="0"/>
              <a:t>。</a:t>
            </a: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</a:rPr>
              <a:t>4</a:t>
            </a:r>
            <a:r>
              <a:rPr lang="zh-CN" altLang="en-US" sz="1800" dirty="0" smtClean="0">
                <a:solidFill>
                  <a:srgbClr val="FF0000"/>
                </a:solidFill>
              </a:rPr>
              <a:t>月</a:t>
            </a:r>
            <a:r>
              <a:rPr lang="en-US" altLang="zh-CN" sz="1800" dirty="0" smtClean="0">
                <a:solidFill>
                  <a:srgbClr val="FF0000"/>
                </a:solidFill>
              </a:rPr>
              <a:t>15</a:t>
            </a:r>
            <a:r>
              <a:rPr lang="zh-CN" altLang="en-US" sz="1800" dirty="0" smtClean="0">
                <a:solidFill>
                  <a:srgbClr val="FF0000"/>
                </a:solidFill>
              </a:rPr>
              <a:t>日之后）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排课逻辑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/>
              <a:t>均衡优先级：学时均衡，难度均衡，轮替（精品课程</a:t>
            </a:r>
            <a:r>
              <a:rPr lang="zh-CN" altLang="en-US" sz="1800" dirty="0" smtClean="0"/>
              <a:t>除外，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精品课程不轮替可以线下处理，只有精品课程的老师会申报精品课程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临近退休的老师优先考虑把他们申报的课程分配给</a:t>
            </a:r>
            <a:r>
              <a:rPr lang="zh-CN" altLang="en-US" sz="1800" dirty="0" smtClean="0"/>
              <a:t>他们（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临近退休的老师如果申报太多课程，还是要遵循工作量均衡的原则分配课程，不然会有不公平的问题</a:t>
            </a:r>
            <a:r>
              <a:rPr lang="zh-CN" altLang="en-US" sz="1800" dirty="0" smtClean="0"/>
              <a:t>）；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必修课必开，本科生选修课除教师特殊状况外必开，硕博选修课允许</a:t>
            </a:r>
            <a:r>
              <a:rPr lang="zh-CN" altLang="en-US" sz="1800" dirty="0" smtClean="0"/>
              <a:t>空（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其实只有法律硕士的选修课可能不开，其他的都要开，这个排课软件不必放进排课逻辑，按照正常流程排课即可，在微调阶段可以调整</a:t>
            </a:r>
            <a:r>
              <a:rPr lang="zh-CN" altLang="en-US" sz="1800" dirty="0" smtClean="0"/>
              <a:t>）；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法学硕士</a:t>
            </a:r>
            <a:r>
              <a:rPr lang="zh-CN" altLang="en-US" sz="1800" dirty="0" smtClean="0"/>
              <a:t>必修课（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课程属性为学位基础课</a:t>
            </a:r>
            <a:r>
              <a:rPr lang="zh-CN" altLang="en-US" sz="1800" dirty="0" smtClean="0"/>
              <a:t>）的</a:t>
            </a:r>
            <a:r>
              <a:rPr lang="zh-CN" altLang="en-US" sz="1800" dirty="0" smtClean="0"/>
              <a:t>可选教师只限硕博导及以上</a:t>
            </a:r>
            <a:r>
              <a:rPr lang="zh-CN" altLang="en-US" sz="1800" dirty="0" smtClean="0"/>
              <a:t>；（申报限制）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教师申报要求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强制要求教师申报</a:t>
            </a:r>
            <a:endParaRPr lang="en-US" altLang="zh-CN" dirty="0" smtClean="0"/>
          </a:p>
          <a:p>
            <a:r>
              <a:rPr lang="zh-CN" altLang="en-US" dirty="0" smtClean="0"/>
              <a:t>强制要求教师申报自己学科组的课程</a:t>
            </a:r>
            <a:endParaRPr lang="en-US" altLang="zh-CN" dirty="0" smtClean="0"/>
          </a:p>
          <a:p>
            <a:r>
              <a:rPr lang="zh-CN" altLang="en-US" dirty="0" smtClean="0"/>
              <a:t>“专业”为“综合”的课程是否要求所有教师强制</a:t>
            </a:r>
            <a:r>
              <a:rPr lang="zh-CN" altLang="en-US" dirty="0" smtClean="0"/>
              <a:t>申报？</a:t>
            </a:r>
            <a:r>
              <a:rPr lang="zh-CN" altLang="en-US" i="1" dirty="0" smtClean="0">
                <a:solidFill>
                  <a:srgbClr val="FF0000"/>
                </a:solidFill>
              </a:rPr>
              <a:t>（不强制）</a:t>
            </a:r>
            <a:endParaRPr lang="en-US" altLang="zh-CN" dirty="0" smtClean="0"/>
          </a:p>
          <a:p>
            <a:r>
              <a:rPr lang="zh-CN" altLang="en-US" dirty="0" smtClean="0"/>
              <a:t>是否允许教师申报非自己学科组的</a:t>
            </a:r>
            <a:r>
              <a:rPr lang="zh-CN" altLang="en-US" dirty="0" smtClean="0"/>
              <a:t>课程？</a:t>
            </a:r>
            <a:r>
              <a:rPr lang="zh-CN" altLang="en-US" i="1" dirty="0" smtClean="0">
                <a:solidFill>
                  <a:srgbClr val="FF0000"/>
                </a:solidFill>
              </a:rPr>
              <a:t>（可以）</a:t>
            </a:r>
            <a:endParaRPr lang="en-US" altLang="zh-CN" dirty="0" smtClean="0"/>
          </a:p>
          <a:p>
            <a:r>
              <a:rPr lang="zh-CN" altLang="en-US" dirty="0" smtClean="0"/>
              <a:t>申报不同难度级别的课程是否有强制要求？强制数目要求是否只限于本学科组，或者限于本学科组以及“综合”？是否考虑非本学科组课程也计入强制数目</a:t>
            </a:r>
            <a:r>
              <a:rPr lang="zh-CN" altLang="en-US" dirty="0" smtClean="0"/>
              <a:t>？</a:t>
            </a:r>
            <a:r>
              <a:rPr lang="zh-CN" altLang="en-US" i="1" dirty="0" smtClean="0">
                <a:solidFill>
                  <a:srgbClr val="FF0000"/>
                </a:solidFill>
              </a:rPr>
              <a:t>（申报基本原则同前，例如强制要求申报本学科组的课程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zh-CN" altLang="en-US" i="1" dirty="0" smtClean="0">
                <a:solidFill>
                  <a:srgbClr val="FF0000"/>
                </a:solidFill>
              </a:rPr>
              <a:t>，本学科组</a:t>
            </a:r>
            <a:r>
              <a:rPr lang="en-US" altLang="zh-CN" i="1" dirty="0" smtClean="0">
                <a:solidFill>
                  <a:srgbClr val="FF0000"/>
                </a:solidFill>
              </a:rPr>
              <a:t>+</a:t>
            </a:r>
            <a:r>
              <a:rPr lang="zh-CN" altLang="en-US" i="1" dirty="0" smtClean="0">
                <a:solidFill>
                  <a:srgbClr val="FF0000"/>
                </a:solidFill>
              </a:rPr>
              <a:t>综合组的</a:t>
            </a:r>
            <a:r>
              <a:rPr lang="en-US" altLang="zh-CN" i="1" dirty="0" smtClean="0">
                <a:solidFill>
                  <a:srgbClr val="FF0000"/>
                </a:solidFill>
              </a:rPr>
              <a:t>M</a:t>
            </a:r>
            <a:r>
              <a:rPr lang="zh-CN" altLang="en-US" i="1" dirty="0" smtClean="0">
                <a:solidFill>
                  <a:srgbClr val="FF0000"/>
                </a:solidFill>
              </a:rPr>
              <a:t>（</a:t>
            </a:r>
            <a:r>
              <a:rPr lang="en-US" altLang="zh-CN" i="1" dirty="0" smtClean="0">
                <a:solidFill>
                  <a:srgbClr val="FF0000"/>
                </a:solidFill>
              </a:rPr>
              <a:t>M</a:t>
            </a:r>
            <a:r>
              <a:rPr lang="en-US" altLang="zh-CN" i="1" dirty="0" smtClean="0">
                <a:solidFill>
                  <a:srgbClr val="FF0000"/>
                </a:solidFill>
              </a:rPr>
              <a:t>&gt;N</a:t>
            </a:r>
            <a:r>
              <a:rPr lang="zh-CN" altLang="en-US" i="1" dirty="0" smtClean="0">
                <a:solidFill>
                  <a:srgbClr val="FF0000"/>
                </a:solidFill>
              </a:rPr>
              <a:t>），其中难度级别为</a:t>
            </a:r>
            <a:r>
              <a:rPr lang="en-US" altLang="zh-CN" i="1" dirty="0" smtClean="0">
                <a:solidFill>
                  <a:srgbClr val="FF0000"/>
                </a:solidFill>
              </a:rPr>
              <a:t>7</a:t>
            </a:r>
            <a:r>
              <a:rPr lang="zh-CN" altLang="en-US" i="1" dirty="0" smtClean="0">
                <a:solidFill>
                  <a:srgbClr val="FF0000"/>
                </a:solidFill>
              </a:rPr>
              <a:t>以上的必须大于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i="1" dirty="0" smtClean="0">
                <a:solidFill>
                  <a:srgbClr val="FF0000"/>
                </a:solidFill>
              </a:rPr>
              <a:t>，具体数字可以再讨论）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申报界面需要按学科组显示，可以选择列出哪些学科组的课程。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历史信息查询</a:t>
            </a:r>
            <a:r>
              <a:rPr lang="zh-CN" altLang="en-US" dirty="0" smtClean="0"/>
              <a:t>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新建历史数据表，需要“学年”属性</a:t>
            </a:r>
            <a:endParaRPr lang="en-US" altLang="zh-CN" dirty="0" smtClean="0"/>
          </a:p>
          <a:p>
            <a:r>
              <a:rPr lang="zh-CN" altLang="en-US" dirty="0" smtClean="0"/>
              <a:t>所有排课最终确认的结果计入历史数据表</a:t>
            </a:r>
            <a:endParaRPr lang="en-US" altLang="zh-CN" dirty="0" smtClean="0"/>
          </a:p>
          <a:p>
            <a:r>
              <a:rPr lang="zh-CN" altLang="en-US" dirty="0" smtClean="0"/>
              <a:t>历史数据</a:t>
            </a:r>
            <a:r>
              <a:rPr lang="zh-CN" altLang="en-US" dirty="0" smtClean="0"/>
              <a:t>查询</a:t>
            </a:r>
            <a:r>
              <a:rPr lang="zh-CN" altLang="en-US" i="1" dirty="0" smtClean="0">
                <a:solidFill>
                  <a:srgbClr val="FF0000"/>
                </a:solidFill>
              </a:rPr>
              <a:t>（</a:t>
            </a:r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r>
              <a:rPr lang="zh-CN" altLang="en-US" i="1" dirty="0" smtClean="0">
                <a:solidFill>
                  <a:srgbClr val="FF0000"/>
                </a:solidFill>
              </a:rPr>
              <a:t>月</a:t>
            </a:r>
            <a:r>
              <a:rPr lang="en-US" altLang="zh-CN" i="1" dirty="0" smtClean="0">
                <a:solidFill>
                  <a:srgbClr val="FF0000"/>
                </a:solidFill>
              </a:rPr>
              <a:t>15</a:t>
            </a:r>
            <a:r>
              <a:rPr lang="zh-CN" altLang="en-US" i="1" dirty="0" smtClean="0">
                <a:solidFill>
                  <a:srgbClr val="FF0000"/>
                </a:solidFill>
              </a:rPr>
              <a:t>日之后）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按课程查询：显示历年由哪些老师授课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按教师查询：显示历年执教过哪些课程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其他查询要求？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授课老师选择上课时间（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</a:rPr>
              <a:t>日之后）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上课时间的基本原则：针对授课老师和上课学生的课表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</a:rPr>
              <a:t>必修课之间不冲突，选修课之间有限冲突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兼容性要求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对浏览器的适配要求：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strike="sngStrike" dirty="0" smtClean="0"/>
              <a:t>Safari</a:t>
            </a:r>
            <a:r>
              <a:rPr lang="zh-CN" altLang="en-US" i="1" dirty="0" smtClean="0">
                <a:solidFill>
                  <a:srgbClr val="FF0000"/>
                </a:solidFill>
              </a:rPr>
              <a:t>（</a:t>
            </a:r>
            <a:r>
              <a:rPr lang="en-US" altLang="zh-CN" i="1" dirty="0" smtClean="0">
                <a:solidFill>
                  <a:srgbClr val="FF0000"/>
                </a:solidFill>
              </a:rPr>
              <a:t>4</a:t>
            </a:r>
            <a:r>
              <a:rPr lang="zh-CN" altLang="en-US" i="1" dirty="0" smtClean="0">
                <a:solidFill>
                  <a:srgbClr val="FF0000"/>
                </a:solidFill>
              </a:rPr>
              <a:t>月</a:t>
            </a:r>
            <a:r>
              <a:rPr lang="en-US" altLang="zh-CN" i="1" dirty="0" smtClean="0">
                <a:solidFill>
                  <a:srgbClr val="FF0000"/>
                </a:solidFill>
              </a:rPr>
              <a:t>15</a:t>
            </a:r>
            <a:r>
              <a:rPr lang="zh-CN" altLang="en-US" i="1" dirty="0" smtClean="0">
                <a:solidFill>
                  <a:srgbClr val="FF0000"/>
                </a:solidFill>
              </a:rPr>
              <a:t>日之后）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演示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Arial</vt:lpstr>
      <vt:lpstr>Calibri Light</vt:lpstr>
      <vt:lpstr>等线 Light</vt:lpstr>
      <vt:lpstr>Calibri</vt:lpstr>
      <vt:lpstr>等线</vt:lpstr>
      <vt:lpstr>微软雅黑</vt:lpstr>
      <vt:lpstr>Arial Unicode MS</vt:lpstr>
      <vt:lpstr>Office Theme</vt:lpstr>
      <vt:lpstr>2019年排课软件开发需求说明</vt:lpstr>
      <vt:lpstr>需求概述</vt:lpstr>
      <vt:lpstr>课程管理模块</vt:lpstr>
      <vt:lpstr>教师信息管理模块</vt:lpstr>
      <vt:lpstr>排课逻辑</vt:lpstr>
      <vt:lpstr>教师申报要求</vt:lpstr>
      <vt:lpstr>历史信息查询模块</vt:lpstr>
      <vt:lpstr>授课老师选择上课时间（4月15日之后）</vt:lpstr>
      <vt:lpstr>兼容性要求</vt:lpstr>
      <vt:lpstr>界面要求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2019年排课软件开发需求说明</dc:title>
  <dc:creator>Microsoft Office User</dc:creator>
  <cp:lastModifiedBy>felixWei</cp:lastModifiedBy>
  <cp:revision>18</cp:revision>
  <dcterms:created xsi:type="dcterms:W3CDTF">2019-03-20T12:25:00Z</dcterms:created>
  <dcterms:modified xsi:type="dcterms:W3CDTF">2019-03-25T14:13:18Z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