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porque la division por ejemplo retorna a ella misma.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914400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s-DO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8086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90"/>
              <a:buFont typeface="Arial"/>
              <a:buChar char="•"/>
            </a:pPr>
            <a:r>
              <a:rPr b="1" i="0" lang="es-DO" sz="279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0 (Vector) : </a:t>
            </a:r>
            <a:r>
              <a:rPr b="0" i="0" lang="es-DO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en división, ocurre cuando se divide por 0 o hay un desbordamiento en la división.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2"/>
              </a:buClr>
              <a:buSzPts val="2790"/>
              <a:buFont typeface="Arial"/>
              <a:buChar char="•"/>
            </a:pPr>
            <a:r>
              <a:rPr b="1" i="0" lang="es-DO" sz="279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1 (Vector) : </a:t>
            </a:r>
            <a:r>
              <a:rPr b="0" i="0" lang="es-DO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Trap, ocurre después que se ejecuta una instrucción si TF=1.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2"/>
              </a:buClr>
              <a:buSzPts val="2790"/>
              <a:buFont typeface="Arial"/>
              <a:buChar char="•"/>
            </a:pPr>
            <a:r>
              <a:rPr b="1" i="0" lang="es-DO" sz="279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2 (Vector) : </a:t>
            </a:r>
            <a:r>
              <a:rPr b="0" i="0" lang="es-DO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interrupción no enmascarable, tiene prioridad absoluta y se produce incluso aunque estén inhibidas.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2"/>
              </a:buClr>
              <a:buSzPts val="2790"/>
              <a:buFont typeface="Arial"/>
              <a:buChar char="•"/>
            </a:pPr>
            <a:r>
              <a:rPr b="1" i="0" lang="es-DO" sz="279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3 (Vector) : </a:t>
            </a:r>
            <a:r>
              <a:rPr b="0" i="0" lang="es-DO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utilizada para poner puntos de ruptura en la depuración de programas, debido a que es una instrucción de un solo byte muy cómoda de utilizar.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dk2"/>
              </a:buClr>
              <a:buSzPts val="2790"/>
              <a:buFont typeface="Arial"/>
              <a:buChar char="•"/>
            </a:pPr>
            <a:r>
              <a:rPr b="1" i="0" lang="es-DO" sz="279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4 (Vector) : </a:t>
            </a:r>
            <a:r>
              <a:rPr b="0" i="0" lang="es-DO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desbordamiento, se dispara cuando se ejecuta un INTO y había desbordamiento.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8086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1" i="0" lang="es-DO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5 (Vector) : </a:t>
            </a: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rango excedido en la instrucción BOUND (sólo 286 y superiores).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DO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6 (Vector) : </a:t>
            </a: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de operación inválido (sólo a partir del 286). Se produce al ejecutar una instrucción indefinida, en la pila se almacena el CS:IP de la instrucción ilegal.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1" i="0" lang="es-DO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7 (Vector) : </a:t>
            </a: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dispositivo no disponible (sólo a partir del 286).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8086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1" lang="es-DO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de hardware en la IBM-PC</a:t>
            </a:r>
            <a:r>
              <a:rPr b="0" i="0" lang="es-DO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Son las generadas por la circuitería en respuesta a algún evento. Las más importantes son: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ts val="2590"/>
              <a:buFont typeface="Arial"/>
              <a:buChar char="–"/>
            </a:pPr>
            <a:r>
              <a:rPr b="1" i="0" lang="es-DO" sz="259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8: </a:t>
            </a: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produce con una frecuencia periódica determinada por el canal 0 del chip temporizador 8253/8254.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ts val="2590"/>
              <a:buFont typeface="Arial"/>
              <a:buChar char="–"/>
            </a:pPr>
            <a:r>
              <a:rPr b="1" i="0" lang="es-DO" sz="259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9: </a:t>
            </a: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generada al pulsar o soltar una tecla.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ts val="2590"/>
              <a:buFont typeface="Arial"/>
              <a:buChar char="–"/>
            </a:pPr>
            <a:r>
              <a:rPr b="1" i="0" lang="es-DO" sz="259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0Ah, 0Bh, 0Ch, 0Dh, 0Eh, 0Fh: </a:t>
            </a: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Puertos serie, impresora y controladores de disquete.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2"/>
              </a:buClr>
              <a:buSzPts val="2590"/>
              <a:buFont typeface="Arial"/>
              <a:buChar char="–"/>
            </a:pPr>
            <a:r>
              <a:rPr b="1" i="0" lang="es-DO" sz="259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70h, 71h, 72h, 73h, 74h, 75h, 76h, 77h: </a:t>
            </a: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Generadas en los AT y máquinas superiores por el segundo chip controlador de interrupciones.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8086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de software: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1" i="0" lang="es-DO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Generadas por Instrucciones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</a:t>
            </a: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Compara un registro con dos de dos palabras de datos en memoria. Si el contenido es menor o mayor ocurre una INT 5.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D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 AX,DATA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D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AX se compara con DATA y si es menor ocurre una INT 5 ; AX se compara con DATA+2 y DATA+3 si es    mayor ocurre la INT 5.</a:t>
            </a:r>
            <a:endParaRPr/>
          </a:p>
          <a:p>
            <a:pPr indent="-342900" lvl="1" marL="8572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INTO: </a:t>
            </a: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 si el OF = 1, si es igual a 1, ejecuta la ISR correspondiente a la INT 4.</a:t>
            </a:r>
            <a:endParaRPr/>
          </a:p>
          <a:p>
            <a:pPr indent="-342900" lvl="1" marL="8572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n: </a:t>
            </a: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a una ISR que inicia en la dirección representada por el numero de vector n.</a:t>
            </a:r>
            <a:endParaRPr/>
          </a:p>
          <a:p>
            <a:pPr indent="0" lvl="1" marL="5143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8086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vector de interrupción n tendrá una dirección de inicio n*4.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instrucción IRET/ IRETD: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 para terminar las interrupciones.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D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Obtiene la dirección de retorno del stack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atiende algún periférico hay que hacer un EOI (End of interrupt) para indicar al periférico que su petición fue atendida.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peticiones repetidas de las misma interrupción.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en Modo:</a:t>
            </a:r>
            <a:b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Real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52400" y="13716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finalizar la ejecución de una instrucción el 8086 verifica si se ha dado una petición de interrupción de: Excepción de instrucción, excepción de single-step, NMI, Coprocessor seg overrun, INTR e INT.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existe una o varias de estas interrupciones se sigue el siguiente proceso: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contenido del registro de flags se manda al stack.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limpian los flag IF y TF ( deshabilita INTR y TF).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contenido de CS e IP se guardan al stacK.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contenido del vector de interrupción es leído y se colocan en el CS e IP, para ejecutar la primera instrucción de la ISR.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en Modo:</a:t>
            </a:r>
            <a:b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Real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dirección de retorno puede apuntar 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próxima instrucción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instrucción donde se causo la interrupción.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las interrupciones: 0, 5, 6, 7, 8, 10, 11, 12 y 13.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provoca que se intente ejecutar la instrucción de nuevo.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533400" y="-32657"/>
            <a:ext cx="8229600" cy="718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s-DO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Secuencia de eventos para una INT </a:t>
            </a:r>
            <a:endParaRPr/>
          </a:p>
        </p:txBody>
      </p:sp>
      <p:pic>
        <p:nvPicPr>
          <p:cNvPr id="228" name="Google Shape;22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534094"/>
            <a:ext cx="6046026" cy="633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en Modo:</a:t>
            </a:r>
            <a:b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Protegido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misma asignación que en modo real se hace para las interrupciones, pero la tabla de interrupciones es diferente.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usan 256 descriptores de interrupciones almacenados en una tabla IDT (interrupt descriptor table) 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IDT contiene 256 x 8 bytes y cada descriptor 8 bytes.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953000"/>
            <a:ext cx="82105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en Modo:</a:t>
            </a:r>
            <a:b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Protegido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IDT puede estar en cualquier lugar de la memoria, ubicada por medio del registro IDPTR.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entrada de la IDT contiene la dirección de procesamiento de la ISR, en la forma de un selector de segmento y un offset de 32 bits.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contiene un bit P y los bits DPL para describir el nivel de privilegio de la interrupción. 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942114"/>
            <a:ext cx="82105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725" y="4953000"/>
            <a:ext cx="70008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533400" y="0"/>
            <a:ext cx="8229600" cy="940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28600" y="11430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interrupción es una </a:t>
            </a:r>
            <a:r>
              <a:rPr b="1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señal externa </a:t>
            </a: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Microprocesador generada por algún hardware externo o por el mismo programa. 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señal indica al µp que quien la genero necesita atención inmediata.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diferencia de “polling” solo se interactúa con el dispositivo cuando este lo necesita.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interrupciones son una alternativa a la técnica de “polliong”.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D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de Hardware:                     </a:t>
            </a:r>
            <a:r>
              <a:rPr b="0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utilizar para detectar falta de energía en el sistema. 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43200"/>
            <a:ext cx="6781800" cy="328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de Hardware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tipos de interrupciones externas: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8886" y="2209800"/>
            <a:ext cx="4648200" cy="360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de Hardware:                   </a:t>
            </a:r>
            <a:r>
              <a:rPr b="0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 (Non-maskable interrupt) activada por flanco positivo (0 a 1). Después del flanco este pin debe permanece en 1 hasta que la interrupción reconocida por el microprocesador.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que se detecte el flanco positivo debe permanecer en 0 por dos periodos de reloj.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Interrupción 2.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de Hardware:</a:t>
            </a:r>
            <a:b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entrada de INTR debe ser decodificada externamente para seleccionar un vector.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vector puede ser seleccionado, pero normalmente se usan entre 20h y FFh.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reserva los vectores entre 00h y 1Fh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señal de /INTA se utiliza para para indicar al decodificar externo que coloque el número de vector en el bus de datos.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de Hardware:</a:t>
            </a:r>
            <a:b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1" y="3886200"/>
            <a:ext cx="8999743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228600" y="13716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DO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entrada de INTR se pone en uno por un dispositivo externo (8259A) y se pone en 0 en la ISR (E0I).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DO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entrada se deshabilita automáticamente cuando el microprocesador reconoce la interrupción y se habilita con la instrucción IRET /IRETD.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228600" y="3048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de Hardware:</a:t>
            </a:r>
            <a:b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DO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simple para genera el numero de vector</a:t>
            </a:r>
            <a:endParaRPr b="0" i="0" sz="3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Siempre genera el vector de interrupción FFh.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86000"/>
            <a:ext cx="656272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de Hardware:</a:t>
            </a:r>
            <a:br>
              <a:rPr b="1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simple para genera el numero de vector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533400" y="1265237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un vector variable: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924" y="1905000"/>
            <a:ext cx="6242276" cy="485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Interrupción del Teclado con el 82C55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42" y="1371600"/>
            <a:ext cx="8391525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interrupciones básicas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Manejando mas de una Interrupción 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que generar los diferentes vectores y las diferentes señales de EOI.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414" y="2590800"/>
            <a:ext cx="83724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5"/>
          <p:cNvCxnSpPr/>
          <p:nvPr/>
        </p:nvCxnSpPr>
        <p:spPr>
          <a:xfrm>
            <a:off x="6096000" y="2754682"/>
            <a:ext cx="0" cy="125260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3" name="Google Shape;103;p15"/>
          <p:cNvSpPr/>
          <p:nvPr/>
        </p:nvSpPr>
        <p:spPr>
          <a:xfrm>
            <a:off x="6096000" y="5385148"/>
            <a:ext cx="914400" cy="939452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ISR 2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010400" y="4007285"/>
            <a:ext cx="1371600" cy="93945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program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011278" y="2980821"/>
            <a:ext cx="97789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D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b="0" i="0" lang="es-D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D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6095999" y="4946737"/>
            <a:ext cx="0" cy="43841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" name="Google Shape;107;p15"/>
          <p:cNvCxnSpPr/>
          <p:nvPr/>
        </p:nvCxnSpPr>
        <p:spPr>
          <a:xfrm rot="10800000">
            <a:off x="7018175" y="4946737"/>
            <a:ext cx="0" cy="43841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8" name="Google Shape;108;p15"/>
          <p:cNvSpPr txBox="1"/>
          <p:nvPr/>
        </p:nvSpPr>
        <p:spPr>
          <a:xfrm>
            <a:off x="7010400" y="2976924"/>
            <a:ext cx="12929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D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lang="es-D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D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336370" y="1752600"/>
            <a:ext cx="2458846" cy="100208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D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Periférico Externo/Sofware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 rot="10800000">
            <a:off x="7010400" y="2754682"/>
            <a:ext cx="7775" cy="125260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s-DO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Petición y Atención de una Interrupción</a:t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066800" y="4007285"/>
            <a:ext cx="1371600" cy="93945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D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program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5"/>
          <p:cNvCxnSpPr/>
          <p:nvPr/>
        </p:nvCxnSpPr>
        <p:spPr>
          <a:xfrm>
            <a:off x="2438400" y="2754682"/>
            <a:ext cx="0" cy="125260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" name="Google Shape;115;p15"/>
          <p:cNvSpPr/>
          <p:nvPr/>
        </p:nvSpPr>
        <p:spPr>
          <a:xfrm>
            <a:off x="2438400" y="5385148"/>
            <a:ext cx="914400" cy="939452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D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ISR 1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352799" y="4007285"/>
            <a:ext cx="2743199" cy="93945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D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program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353678" y="2980821"/>
            <a:ext cx="9843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D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D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>
            <a:off x="2438399" y="4946737"/>
            <a:ext cx="0" cy="43841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" name="Google Shape;119;p15"/>
          <p:cNvCxnSpPr/>
          <p:nvPr/>
        </p:nvCxnSpPr>
        <p:spPr>
          <a:xfrm rot="10800000">
            <a:off x="3360575" y="4946737"/>
            <a:ext cx="0" cy="43841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0" name="Google Shape;120;p15"/>
          <p:cNvSpPr txBox="1"/>
          <p:nvPr/>
        </p:nvSpPr>
        <p:spPr>
          <a:xfrm>
            <a:off x="3417515" y="2976924"/>
            <a:ext cx="12929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D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D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678770" y="1752600"/>
            <a:ext cx="2458846" cy="100208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D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Periférico Externo/Sofware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 rot="10800000">
            <a:off x="3352800" y="2754682"/>
            <a:ext cx="7775" cy="125260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Múltiples Interrupciones</a:t>
            </a:r>
            <a:br>
              <a:rPr b="0" i="0" lang="es-DO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DO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Daisy Chain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47825"/>
            <a:ext cx="7656136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Múltiples Interrupciones</a:t>
            </a:r>
            <a:br>
              <a:rPr b="0" i="0" lang="es-DO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DO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Daisy Chain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525" y="1985963"/>
            <a:ext cx="45529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Múltiples Interrupciones 8086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 de interrupciones 8259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de Vectores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5334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fuente de interrupción esta asociada a un vector de interrupción: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la dirección de memoria CS:IP de la rutina que atenderá cada petición de interrupción.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s-D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identificar las interrupciones.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de Vectores 8086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de vectores de interrupciones: Contiene los vectores para todas las posibles fuentes de interrupción.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17"/>
          <p:cNvGrpSpPr/>
          <p:nvPr/>
        </p:nvGrpSpPr>
        <p:grpSpPr>
          <a:xfrm>
            <a:off x="4652962" y="1806059"/>
            <a:ext cx="3584146" cy="4114800"/>
            <a:chOff x="2133600" y="1295400"/>
            <a:chExt cx="3584146" cy="4114800"/>
          </a:xfrm>
        </p:grpSpPr>
        <p:sp>
          <p:nvSpPr>
            <p:cNvPr id="137" name="Google Shape;137;p17"/>
            <p:cNvSpPr/>
            <p:nvPr/>
          </p:nvSpPr>
          <p:spPr>
            <a:xfrm>
              <a:off x="2133600" y="4876800"/>
              <a:ext cx="21336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D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133600" y="4343400"/>
              <a:ext cx="21336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D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</a:t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495800" y="4419600"/>
              <a:ext cx="304800" cy="990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4800600" y="4730234"/>
              <a:ext cx="673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D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 0</a:t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133600" y="3810000"/>
              <a:ext cx="21336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D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133600" y="3276600"/>
              <a:ext cx="21336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D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</a:t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500562" y="3362325"/>
              <a:ext cx="304800" cy="990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4953000" y="3672959"/>
              <a:ext cx="673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D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 1</a:t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133600" y="1828800"/>
              <a:ext cx="21336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D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133600" y="1295400"/>
              <a:ext cx="2133600" cy="533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D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</a:t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495800" y="1371600"/>
              <a:ext cx="304800" cy="990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4810125" y="1606034"/>
              <a:ext cx="9076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D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 255</a:t>
              </a: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3079213" y="2424589"/>
              <a:ext cx="242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D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D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DO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cxnSp>
          <p:nvCxnSpPr>
            <p:cNvPr id="150" name="Google Shape;150;p17"/>
            <p:cNvCxnSpPr/>
            <p:nvPr/>
          </p:nvCxnSpPr>
          <p:spPr>
            <a:xfrm>
              <a:off x="4267200" y="2362200"/>
              <a:ext cx="0" cy="91440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7"/>
            <p:cNvCxnSpPr/>
            <p:nvPr/>
          </p:nvCxnSpPr>
          <p:spPr>
            <a:xfrm>
              <a:off x="2133600" y="2343150"/>
              <a:ext cx="0" cy="1004769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533400" y="-76200"/>
            <a:ext cx="8229600" cy="940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81000" y="6858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vector se asocia con una rutina de servicio para la petición de interrupción.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ISR: segmento de código para atender la interrupción.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igual que con las subrutinas la dirección de retorno se guarda en el Stack.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código de la ISR debe ser lo mas corto posible y no modificar el contexto de los registros.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ISR terminan con un IRET ( restaurar dirección de retorno y el contexto, y habilita las interrupciones).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función del µp a cada fuente de interrupción puede tener asignada una prioridad diferente.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D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igual forma cada  µp  tiene definida una política de prioridades (Microcontroladores):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priorales pueden ser fijas, se pueden modificar, rotar, etc.</a:t>
            </a:r>
            <a:endParaRPr/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Interrupciones 8086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810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960"/>
              <a:buFont typeface="Arial"/>
              <a:buChar char="•"/>
            </a:pPr>
            <a:r>
              <a:rPr b="1" i="0" lang="es-DO" sz="296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Hardware: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pines permiten INTs: INTR y /NMI.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pin para reconocimiento de interrupciones (/INTA) las que se solicitan por el INTR.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953734"/>
              </a:buClr>
              <a:buSzPts val="2960"/>
              <a:buFont typeface="Arial"/>
              <a:buChar char="•"/>
            </a:pPr>
            <a:r>
              <a:rPr b="1" i="0" lang="es-DO" sz="296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Software generadas por las instrucciones: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3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DO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DO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flags se utilizan en las Interrupciones: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–"/>
            </a:pPr>
            <a:r>
              <a:rPr b="0" i="0" lang="es-DO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TF: Trap flag, operación in single step (usado en los debuggers).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–"/>
            </a:pPr>
            <a:r>
              <a:rPr b="0" i="0" lang="es-DO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: Interrupt flag, habilitar o deshabilitar interrupciones.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s-DO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 , STI</a:t>
            </a:r>
            <a:endParaRPr/>
          </a:p>
          <a:p>
            <a:pPr indent="-1212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410497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de Vectores 8086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3581400" y="1143000"/>
            <a:ext cx="5486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tabla de vectores esta localizada en los primeros 1024 bytes de la memoria: 000000H a 0003FFH.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vector ocupa 4 bytes.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D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 de retorno: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D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IRET: Interrupt return (16-bit operand size)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s-D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IRETD: Interrupt return (32-bit operand size)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838200"/>
            <a:ext cx="3590925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2667000"/>
            <a:ext cx="45434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D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de Vectores 8086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295400"/>
            <a:ext cx="33242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