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41"/>
  </p:notesMasterIdLst>
  <p:handoutMasterIdLst>
    <p:handoutMasterId r:id="rId42"/>
  </p:handoutMasterIdLst>
  <p:sldIdLst>
    <p:sldId id="256" r:id="rId2"/>
    <p:sldId id="463" r:id="rId3"/>
    <p:sldId id="465" r:id="rId4"/>
    <p:sldId id="466" r:id="rId5"/>
    <p:sldId id="467" r:id="rId6"/>
    <p:sldId id="468" r:id="rId7"/>
    <p:sldId id="469" r:id="rId8"/>
    <p:sldId id="444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58" r:id="rId25"/>
    <p:sldId id="384" r:id="rId26"/>
    <p:sldId id="385" r:id="rId27"/>
    <p:sldId id="386" r:id="rId28"/>
    <p:sldId id="387" r:id="rId29"/>
    <p:sldId id="388" r:id="rId30"/>
    <p:sldId id="389" r:id="rId31"/>
    <p:sldId id="459" r:id="rId32"/>
    <p:sldId id="265" r:id="rId33"/>
    <p:sldId id="266" r:id="rId34"/>
    <p:sldId id="372" r:id="rId35"/>
    <p:sldId id="460" r:id="rId36"/>
    <p:sldId id="268" r:id="rId37"/>
    <p:sldId id="269" r:id="rId38"/>
    <p:sldId id="361" r:id="rId39"/>
    <p:sldId id="270" r:id="rId40"/>
  </p:sldIdLst>
  <p:sldSz cx="9144000" cy="6858000" type="screen4x3"/>
  <p:notesSz cx="6997700" cy="92837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85F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94599"/>
  </p:normalViewPr>
  <p:slideViewPr>
    <p:cSldViewPr>
      <p:cViewPr varScale="1">
        <p:scale>
          <a:sx n="106" d="100"/>
          <a:sy n="106" d="100"/>
        </p:scale>
        <p:origin x="2072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003AA-6559-3B4C-8DD0-F603CDFEB07E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80CE2-1251-0749-8D27-28A213B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8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 noChangeArrowheads="1"/>
          </p:cNvSpPr>
          <p:nvPr/>
        </p:nvSpPr>
        <p:spPr bwMode="auto">
          <a:xfrm>
            <a:off x="0" y="0"/>
            <a:ext cx="6997700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30538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3988" y="0"/>
            <a:ext cx="3030537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0263" cy="3479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0088" y="4410075"/>
            <a:ext cx="5595937" cy="4175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818563"/>
            <a:ext cx="3030538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3988" y="8818563"/>
            <a:ext cx="3030537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5C6A42B-25F8-694B-B6D0-BC86145CB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3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F77AFF43-6EDC-AA45-ABAF-D50B43FC7C52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A4108121-8AD5-404E-8A3B-A63BE0D8B29F}" type="slidenum">
              <a:rPr lang="en-US" sz="1200">
                <a:solidFill>
                  <a:srgbClr val="000000"/>
                </a:solidFill>
              </a:rPr>
              <a:pPr eaLnBrk="1" hangingPunct="1"/>
              <a:t>36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420C6606-DE20-564E-B67B-3A6DFB8850FD}" type="slidenum">
              <a:rPr lang="en-US" sz="1200">
                <a:solidFill>
                  <a:srgbClr val="000000"/>
                </a:solidFill>
              </a:rPr>
              <a:pPr eaLnBrk="1" hangingPunct="1"/>
              <a:t>37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40C9C70D-BC90-DE48-9000-02EC58CB2E33}" type="slidenum">
              <a:rPr lang="en-US" sz="1200">
                <a:solidFill>
                  <a:srgbClr val="000000"/>
                </a:solidFill>
              </a:rPr>
              <a:pPr eaLnBrk="1" hangingPunct="1"/>
              <a:t>39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F77AFF43-6EDC-AA45-ABAF-D50B43FC7C52}" type="slidenum">
              <a:rPr lang="en-US" sz="1200">
                <a:solidFill>
                  <a:srgbClr val="000000"/>
                </a:solidFill>
              </a:rPr>
              <a:pPr eaLnBrk="1" hangingPunct="1"/>
              <a:t>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F77AFF43-6EDC-AA45-ABAF-D50B43FC7C52}" type="slidenum">
              <a:rPr lang="en-US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F77AFF43-6EDC-AA45-ABAF-D50B43FC7C52}" type="slidenum">
              <a:rPr lang="en-US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F77AFF43-6EDC-AA45-ABAF-D50B43FC7C52}" type="slidenum">
              <a:rPr lang="en-US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F77AFF43-6EDC-AA45-ABAF-D50B43FC7C52}" type="slidenum">
              <a:rPr lang="en-US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1F48E7-0415-7144-A3D6-F6B57CFF47F8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C3D2336B-28EF-B547-A98E-CDDCF8AB01EC}" type="slidenum">
              <a:rPr lang="en-US" sz="1200">
                <a:solidFill>
                  <a:srgbClr val="000000"/>
                </a:solidFill>
              </a:rPr>
              <a:pPr eaLnBrk="1" hangingPunct="1"/>
              <a:t>32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BAFE5DF3-83B8-FA4F-94B2-03FC9B6C1B29}" type="slidenum">
              <a:rPr lang="en-US" sz="1200">
                <a:solidFill>
                  <a:srgbClr val="000000"/>
                </a:solidFill>
              </a:rPr>
              <a:pPr eaLnBrk="1" hangingPunct="1"/>
              <a:t>33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270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74C41-BB69-DC41-ACEA-4ADEC2766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01276-58DF-D847-BC3B-A2A0B866B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7483-14CA-EC48-BFA6-7115A0D21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57166-806E-1F46-AB60-A42FFC6D7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A73ED-4B0F-4E4D-8057-87C8EF7E8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406F8-F581-5542-9E67-B43D1B492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897E9-6D15-1E40-84FC-0302F5FEC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09931-3932-3543-9C6B-BCF15ADB6C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6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A64F2-08EA-714C-98AC-671FF43F6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90F8D-52CE-5348-B8F4-401293D94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9922D-4C19-5943-811C-1DA0DE93F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7DB5F-9B59-1745-A15E-852686682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AEED40-34F6-784F-87B9-0F87F6530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411C0642-BBEC-7C43-9BC0-6DDE50122F46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16764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err="1">
                <a:latin typeface="Calibri" charset="0"/>
              </a:rPr>
              <a:t>Semana</a:t>
            </a:r>
            <a:r>
              <a:rPr lang="en-US" sz="4000" dirty="0">
                <a:latin typeface="Calibri" charset="0"/>
              </a:rPr>
              <a:t> #9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9400"/>
            <a:ext cx="7883275" cy="2133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007BB-6225-DF46-876A-0DCA6945D156}" type="slidenum">
              <a:rPr 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228600" y="1584325"/>
            <a:ext cx="38830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&gt;&gt; colorIm(:,:,1)=red;</a:t>
            </a:r>
          </a:p>
          <a:p>
            <a:pPr eaLnBrk="1" hangingPunct="1"/>
            <a:r>
              <a:rPr lang="en-US" sz="1600"/>
              <a:t>&gt;&gt; colorIm(:,:,2)=green;</a:t>
            </a:r>
          </a:p>
          <a:p>
            <a:pPr eaLnBrk="1" hangingPunct="1"/>
            <a:r>
              <a:rPr lang="en-US" sz="1600"/>
              <a:t>&gt;&gt; colorIm(:,:,3)=blue;</a:t>
            </a:r>
          </a:p>
          <a:p>
            <a:pPr eaLnBrk="1" hangingPunct="1"/>
            <a:r>
              <a:rPr lang="en-US" sz="1600"/>
              <a:t>&gt;&gt; colorIm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figure </a:t>
            </a:r>
          </a:p>
          <a:p>
            <a:pPr eaLnBrk="1" hangingPunct="1"/>
            <a:r>
              <a:rPr lang="en-US" sz="1600"/>
              <a:t>imshow(colorIm, 'InitialMagnification', 'fit')</a:t>
            </a:r>
            <a:endParaRPr lang="en-US" sz="1400"/>
          </a:p>
          <a:p>
            <a:pPr eaLnBrk="1" hangingPunct="1"/>
            <a:endParaRPr lang="en-US" sz="1600"/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114800" y="104775"/>
            <a:ext cx="4430713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colorIm(:,:,1) =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    0.0294    0.0193    0.3662    0.7202    0.0302</a:t>
            </a:r>
          </a:p>
          <a:p>
            <a:pPr eaLnBrk="1" hangingPunct="1"/>
            <a:r>
              <a:rPr lang="en-US" sz="1600"/>
              <a:t>    0.7845    0.3955    0.2206    0.4711    0.2949</a:t>
            </a:r>
          </a:p>
          <a:p>
            <a:pPr eaLnBrk="1" hangingPunct="1"/>
            <a:r>
              <a:rPr lang="en-US" sz="1600"/>
              <a:t>    0.7529    0.1159    0.6078    0.9778    0.5959</a:t>
            </a:r>
          </a:p>
          <a:p>
            <a:pPr eaLnBrk="1" hangingPunct="1"/>
            <a:r>
              <a:rPr lang="en-US" sz="1600"/>
              <a:t>    0.1586    0.1674    0.5524    0.9295    0.1066</a:t>
            </a:r>
          </a:p>
          <a:p>
            <a:pPr eaLnBrk="1" hangingPunct="1"/>
            <a:r>
              <a:rPr lang="en-US" sz="1600"/>
              <a:t>    0.7643    0.6908    0.3261    0.5889    0.1359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colorIm(:,:,2) =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    0.2269    0.5605    0.6191    0.0493    0.1666</a:t>
            </a:r>
          </a:p>
          <a:p>
            <a:pPr eaLnBrk="1" hangingPunct="1"/>
            <a:r>
              <a:rPr lang="en-US" sz="1600"/>
              <a:t>    0.0706    0.4051    0.3297    0.7513    0.6484</a:t>
            </a:r>
          </a:p>
          <a:p>
            <a:pPr eaLnBrk="1" hangingPunct="1"/>
            <a:r>
              <a:rPr lang="en-US" sz="1600"/>
              <a:t>    0.9421    0.0034    0.8243    0.7023    0.8097</a:t>
            </a:r>
          </a:p>
          <a:p>
            <a:pPr eaLnBrk="1" hangingPunct="1"/>
            <a:r>
              <a:rPr lang="en-US" sz="1600"/>
              <a:t>    0.8079    0.5757    0.6696    0.9658    0.8976</a:t>
            </a:r>
          </a:p>
          <a:p>
            <a:pPr eaLnBrk="1" hangingPunct="1"/>
            <a:r>
              <a:rPr lang="en-US" sz="1600"/>
              <a:t>    0.0143    0.3176    0.6564    0.1361    0.0754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colorIm(:,:,3) =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    0.6518    0.0803    0.8697    0.6260    0.9642</a:t>
            </a:r>
          </a:p>
          <a:p>
            <a:pPr eaLnBrk="1" hangingPunct="1"/>
            <a:r>
              <a:rPr lang="en-US" sz="1600"/>
              <a:t>    0.5554    0.2037    0.8774    0.5705    0.6043</a:t>
            </a:r>
          </a:p>
          <a:p>
            <a:pPr eaLnBrk="1" hangingPunct="1"/>
            <a:r>
              <a:rPr lang="en-US" sz="1600"/>
              <a:t>    0.8113    0.8481    0.5199    0.0962    0.8689</a:t>
            </a:r>
          </a:p>
          <a:p>
            <a:pPr eaLnBrk="1" hangingPunct="1"/>
            <a:r>
              <a:rPr lang="en-US" sz="1600"/>
              <a:t>    0.5952    0.2817    0.6278    0.7716    0.8588</a:t>
            </a:r>
          </a:p>
          <a:p>
            <a:pPr eaLnBrk="1" hangingPunct="1"/>
            <a:r>
              <a:rPr lang="en-US" sz="1600"/>
              <a:t>    0.5810    0.9290    0.2000    0.1248    0.7606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colorIm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D1D9EA-FB5E-6244-8764-AB78EB3AA616}" type="slidenum">
              <a:rPr 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5040313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974725" y="2474913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colorIm(1,1,</a:t>
            </a:r>
            <a:r>
              <a:rPr lang="en-US">
                <a:sym typeface="Wingdings" charset="0"/>
              </a:rPr>
              <a:t>: )</a:t>
            </a:r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5908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5410200" y="4572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613525" y="4379913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colorIm(4,4,</a:t>
            </a:r>
            <a:r>
              <a:rPr lang="en-US">
                <a:sym typeface="Wingdings" charset="0"/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342627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C1C55-B13F-ED45-B1C3-F198B773EEC7}" type="slidenum">
              <a:rPr 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>
              <a:solidFill>
                <a:srgbClr val="898989"/>
              </a:solidFill>
            </a:endParaRPr>
          </a:p>
        </p:txBody>
      </p:sp>
      <p:grpSp>
        <p:nvGrpSpPr>
          <p:cNvPr id="32772" name="Group 10"/>
          <p:cNvGrpSpPr>
            <a:grpSpLocks/>
          </p:cNvGrpSpPr>
          <p:nvPr/>
        </p:nvGrpSpPr>
        <p:grpSpPr bwMode="auto">
          <a:xfrm>
            <a:off x="1524000" y="457200"/>
            <a:ext cx="5181600" cy="5786437"/>
            <a:chOff x="2514600" y="257175"/>
            <a:chExt cx="5181600" cy="5786199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2514600" y="257175"/>
              <a:ext cx="5181600" cy="578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</a:rPr>
                <a:t>colorIm</a:t>
              </a:r>
              <a:r>
                <a:rPr lang="en-US" sz="1600" dirty="0">
                  <a:solidFill>
                    <a:srgbClr val="000000"/>
                  </a:solidFill>
                </a:rPr>
                <a:t>(:,:,1) =</a:t>
              </a:r>
            </a:p>
            <a:p>
              <a:endParaRPr lang="en-US" sz="1600" dirty="0">
                <a:solidFill>
                  <a:srgbClr val="000000"/>
                </a:solidFill>
              </a:endParaRP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0.0294    0.0193    0.3662    0.7202    0.0302</a:t>
              </a: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0.7845    0.3955    0.2206    0.4711    0.2949</a:t>
              </a: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0.7529    0.1159    0.6078    0.9778    0.5959</a:t>
              </a: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0.1586    0.1674    0.5524    0.9295    0.1066</a:t>
              </a: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0.7643    0.6908    0.3261    0.5889    0.1359</a:t>
              </a:r>
            </a:p>
            <a:p>
              <a:endParaRPr lang="en-US" sz="1600" dirty="0">
                <a:solidFill>
                  <a:srgbClr val="000000"/>
                </a:solidFill>
              </a:endParaRPr>
            </a:p>
            <a:p>
              <a:r>
                <a:rPr lang="en-US" sz="1600" dirty="0" err="1">
                  <a:solidFill>
                    <a:srgbClr val="000000"/>
                  </a:solidFill>
                </a:rPr>
                <a:t>colorIm</a:t>
              </a:r>
              <a:r>
                <a:rPr lang="en-US" sz="1600" dirty="0">
                  <a:solidFill>
                    <a:srgbClr val="000000"/>
                  </a:solidFill>
                </a:rPr>
                <a:t>(:,:,2) =</a:t>
              </a:r>
            </a:p>
            <a:p>
              <a:endParaRPr lang="en-US" sz="1600" dirty="0">
                <a:solidFill>
                  <a:srgbClr val="000000"/>
                </a:solidFill>
              </a:endParaRP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0.2269    0.5605    0.6191    0.0493    0.1666</a:t>
              </a: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0.0706    0.4051    0.3297    0.7513    0.6484</a:t>
              </a: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0.9421    0.0034    0.8243    0.7023    0.8097</a:t>
              </a: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0.8079    0.5757    0.6696    0.9658    0.8976</a:t>
              </a: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0.0143    0.3176    0.6564    0.1361    0.0754</a:t>
              </a:r>
            </a:p>
            <a:p>
              <a:endParaRPr lang="en-US" sz="1600" dirty="0">
                <a:solidFill>
                  <a:srgbClr val="000000"/>
                </a:solidFill>
              </a:endParaRPr>
            </a:p>
            <a:p>
              <a:r>
                <a:rPr lang="en-US" sz="1600" dirty="0" err="1">
                  <a:solidFill>
                    <a:srgbClr val="000000"/>
                  </a:solidFill>
                </a:rPr>
                <a:t>colorIm</a:t>
              </a:r>
              <a:r>
                <a:rPr lang="en-US" sz="1600" dirty="0">
                  <a:solidFill>
                    <a:srgbClr val="000000"/>
                  </a:solidFill>
                </a:rPr>
                <a:t>(:,:,3) =</a:t>
              </a:r>
            </a:p>
            <a:p>
              <a:endParaRPr lang="en-US" sz="1600" dirty="0">
                <a:solidFill>
                  <a:srgbClr val="000000"/>
                </a:solidFill>
              </a:endParaRP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0.6518    0.0803    0.8697    0.6260    0.9642</a:t>
              </a: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0.5554    0.2037    0.8774    0.5705    0.6043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</a:rPr>
                <a:t>0.8113    0.8481    0.5199    0.0962    0.8689</a:t>
              </a: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0.5952    0.2817    0.6278    0.7716    0.8588</a:t>
              </a:r>
            </a:p>
            <a:p>
              <a:r>
                <a:rPr lang="en-US" sz="1600" dirty="0">
                  <a:solidFill>
                    <a:srgbClr val="000000"/>
                  </a:solidFill>
                </a:rPr>
                <a:t>    0.5810    0.9290    0.2000    0.1248    0.7606</a:t>
              </a:r>
            </a:p>
          </p:txBody>
        </p:sp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2743200" y="762000"/>
              <a:ext cx="762000" cy="2960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5334000" y="5453743"/>
              <a:ext cx="762000" cy="26125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5334000" y="3457430"/>
              <a:ext cx="762000" cy="3048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777" name="Rectangle 8"/>
            <p:cNvSpPr>
              <a:spLocks noChangeArrowheads="1"/>
            </p:cNvSpPr>
            <p:nvPr/>
          </p:nvSpPr>
          <p:spPr bwMode="auto">
            <a:xfrm>
              <a:off x="5299166" y="1476103"/>
              <a:ext cx="762000" cy="3048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743200" y="4676593"/>
              <a:ext cx="762000" cy="3048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2743200" y="2695475"/>
              <a:ext cx="762000" cy="3048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50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are two methods to convert from a color image to a gray scale image?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512E15-565F-C94C-90B7-A53E40ABAB58}" type="slidenum">
              <a:rPr 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5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RECALL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are two methods to convert from a color image to a gray scale image?</a:t>
            </a:r>
          </a:p>
          <a:p>
            <a:pPr lvl="1" eaLnBrk="1" hangingPunct="1"/>
            <a:r>
              <a:rPr lang="en-US">
                <a:solidFill>
                  <a:srgbClr val="FF0000"/>
                </a:solidFill>
                <a:latin typeface="Calibri" charset="0"/>
              </a:rPr>
              <a:t>Average red, green and blue pixels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3BCA4B-0B93-0348-B921-5937AEFB7FBB}" type="slidenum">
              <a:rPr 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7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Average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For example: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6BF98D-3769-D04C-A4B0-E3CFC44F4AE2}" type="slidenum">
              <a:rPr 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41325" y="2322513"/>
            <a:ext cx="72786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&gt;&gt; colorImAverage = ( colorIm(:,:,1) + colorIm(:,:,2) + colorIm(:,:,3) )/3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colorImAverage =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  0.3027    0.2200    0.6183    0.4651    0.3870</a:t>
            </a:r>
          </a:p>
          <a:p>
            <a:pPr eaLnBrk="1" hangingPunct="1"/>
            <a:r>
              <a:rPr lang="en-US"/>
              <a:t>    0.4701    0.3348    0.4759    0.5976    0.5159</a:t>
            </a:r>
          </a:p>
          <a:p>
            <a:pPr eaLnBrk="1" hangingPunct="1"/>
            <a:r>
              <a:rPr lang="en-US"/>
              <a:t>    0.8354    0.3224    0.6507    0.5921    0.7582</a:t>
            </a:r>
          </a:p>
          <a:p>
            <a:pPr eaLnBrk="1" hangingPunct="1"/>
            <a:r>
              <a:rPr lang="en-US"/>
              <a:t>    0.5206    0.3416    0.6166    0.8890    0.6210</a:t>
            </a:r>
          </a:p>
          <a:p>
            <a:pPr eaLnBrk="1" hangingPunct="1"/>
            <a:r>
              <a:rPr lang="en-US"/>
              <a:t>    0.4532    0.6458    0.3942    0.2833    0.3240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&gt;&gt; figure, imshow(colorImAverage, 'InitialMagnification', 'fit')</a:t>
            </a:r>
          </a:p>
        </p:txBody>
      </p:sp>
    </p:spTree>
    <p:extLst>
      <p:ext uri="{BB962C8B-B14F-4D97-AF65-F5344CB8AC3E}">
        <p14:creationId xmlns:p14="http://schemas.microsoft.com/office/powerpoint/2010/main" val="89815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Gray scale version of color image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8F5955-70AD-BD49-8D85-414CC3ED4A94}" type="slidenum">
              <a:rPr 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41463"/>
            <a:ext cx="5040313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Line 6"/>
          <p:cNvSpPr>
            <a:spLocks noChangeShapeType="1"/>
          </p:cNvSpPr>
          <p:nvPr/>
        </p:nvSpPr>
        <p:spPr bwMode="auto">
          <a:xfrm flipH="1">
            <a:off x="5257800" y="2667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H="1">
            <a:off x="5257800" y="3352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842125" y="2474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.5976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6842125" y="31607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.5921</a:t>
            </a:r>
          </a:p>
        </p:txBody>
      </p:sp>
    </p:spTree>
    <p:extLst>
      <p:ext uri="{BB962C8B-B14F-4D97-AF65-F5344CB8AC3E}">
        <p14:creationId xmlns:p14="http://schemas.microsoft.com/office/powerpoint/2010/main" val="253095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Color and Gray scale Images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D53D9C-A9D1-0C48-A775-582A7B78C656}" type="slidenum">
              <a:rPr 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41463"/>
            <a:ext cx="5040313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1541463"/>
            <a:ext cx="5040312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9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Color and Gray scale Images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BF366F-1743-F344-A1A1-B252C66281F4}" type="slidenum">
              <a:rPr 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3" t="5586" r="15338" b="9744"/>
          <a:stretch>
            <a:fillRect/>
          </a:stretch>
        </p:blipFill>
        <p:spPr bwMode="auto">
          <a:xfrm>
            <a:off x="1219200" y="1752600"/>
            <a:ext cx="3276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5" t="5586" r="16631" b="9744"/>
          <a:stretch>
            <a:fillRect/>
          </a:stretch>
        </p:blipFill>
        <p:spPr bwMode="auto">
          <a:xfrm>
            <a:off x="5105400" y="17526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3124200" y="2438400"/>
            <a:ext cx="609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6"/>
          <p:cNvSpPr>
            <a:spLocks noChangeArrowheads="1"/>
          </p:cNvSpPr>
          <p:nvPr/>
        </p:nvSpPr>
        <p:spPr bwMode="auto">
          <a:xfrm>
            <a:off x="7010400" y="2438400"/>
            <a:ext cx="609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7"/>
          <p:cNvSpPr txBox="1">
            <a:spLocks noChangeArrowheads="1"/>
          </p:cNvSpPr>
          <p:nvPr/>
        </p:nvSpPr>
        <p:spPr bwMode="auto">
          <a:xfrm>
            <a:off x="838200" y="5068888"/>
            <a:ext cx="765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Conversion to gray scale results in a loss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76360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are two methods to convert from a color image to a gray scale image?</a:t>
            </a:r>
          </a:p>
          <a:p>
            <a:pPr lvl="1" eaLnBrk="1" hangingPunct="1"/>
            <a:r>
              <a:rPr lang="en-US">
                <a:latin typeface="Calibri" charset="0"/>
              </a:rPr>
              <a:t>Average red, green and blue pixels</a:t>
            </a:r>
          </a:p>
          <a:p>
            <a:pPr lvl="1" eaLnBrk="1" hangingPunct="1"/>
            <a:r>
              <a:rPr lang="en-US">
                <a:solidFill>
                  <a:srgbClr val="FF0000"/>
                </a:solidFill>
                <a:latin typeface="Calibri" charset="0"/>
              </a:rPr>
              <a:t>Matlab</a:t>
            </a:r>
            <a:r>
              <a:rPr lang="ja-JP" altLang="en-US">
                <a:solidFill>
                  <a:srgbClr val="FF0000"/>
                </a:solidFill>
                <a:latin typeface="Calibri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Calibri" charset="0"/>
              </a:rPr>
              <a:t>s rgb2gray function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EC6E7C-227C-0046-922E-7AD6093083A1}" type="slidenum">
              <a:rPr 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8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729" y="239040"/>
            <a:ext cx="7772400" cy="6046513"/>
          </a:xfrm>
        </p:spPr>
        <p:txBody>
          <a:bodyPr>
            <a:normAutofit fontScale="90000"/>
          </a:bodyPr>
          <a:lstStyle/>
          <a:p>
            <a:pPr algn="l"/>
            <a:r>
              <a:rPr lang="en-US" sz="1400" b="1" dirty="0" err="1"/>
              <a:t>Clase</a:t>
            </a:r>
            <a:r>
              <a:rPr lang="en-US" sz="1400" b="1" dirty="0"/>
              <a:t> #9 (25 </a:t>
            </a:r>
            <a:r>
              <a:rPr lang="en-US" sz="1400" b="1" dirty="0" err="1"/>
              <a:t>Junio</a:t>
            </a:r>
            <a:r>
              <a:rPr lang="en-US" sz="1400" b="1" dirty="0"/>
              <a:t>- 1 Julio)</a:t>
            </a:r>
            <a:br>
              <a:rPr lang="en-US" sz="1400" b="1" dirty="0"/>
            </a:br>
            <a:r>
              <a:rPr lang="en-US" sz="1400" dirty="0"/>
              <a:t>- </a:t>
            </a:r>
            <a:r>
              <a:rPr lang="en-US" sz="1400" dirty="0" err="1"/>
              <a:t>Laboratorio</a:t>
            </a:r>
            <a:r>
              <a:rPr lang="en-US" sz="1400" dirty="0"/>
              <a:t>: </a:t>
            </a:r>
            <a:r>
              <a:rPr lang="en-US" sz="1300" dirty="0" err="1"/>
              <a:t>Enviar</a:t>
            </a:r>
            <a:r>
              <a:rPr lang="en-US" sz="1300" dirty="0"/>
              <a:t> email con </a:t>
            </a:r>
            <a:r>
              <a:rPr lang="en-US" sz="1300" dirty="0" err="1"/>
              <a:t>grupo</a:t>
            </a:r>
            <a:r>
              <a:rPr lang="en-US" sz="1300" dirty="0"/>
              <a:t> de 2 personas </a:t>
            </a:r>
            <a:r>
              <a:rPr lang="en-US" sz="1300" dirty="0" err="1"/>
              <a:t>para</a:t>
            </a:r>
            <a:r>
              <a:rPr lang="en-US" sz="1300" dirty="0"/>
              <a:t> </a:t>
            </a:r>
            <a:r>
              <a:rPr lang="en-US" sz="1300" dirty="0" err="1"/>
              <a:t>exposición</a:t>
            </a:r>
            <a:r>
              <a:rPr lang="en-US" sz="1300" dirty="0"/>
              <a:t> con </a:t>
            </a:r>
            <a:r>
              <a:rPr lang="en-US" sz="1300" dirty="0" err="1"/>
              <a:t>tres</a:t>
            </a:r>
            <a:r>
              <a:rPr lang="en-US" sz="1300" dirty="0"/>
              <a:t> </a:t>
            </a:r>
            <a:r>
              <a:rPr lang="en-US" sz="1300" dirty="0" err="1"/>
              <a:t>posibles</a:t>
            </a:r>
            <a:r>
              <a:rPr lang="en-US" sz="1300" dirty="0"/>
              <a:t> </a:t>
            </a:r>
            <a:r>
              <a:rPr lang="en-US" sz="1300" dirty="0" err="1"/>
              <a:t>temas</a:t>
            </a:r>
            <a:r>
              <a:rPr lang="en-US" sz="1300" dirty="0"/>
              <a:t> a </a:t>
            </a:r>
            <a:r>
              <a:rPr lang="en-US" sz="1300" dirty="0" err="1"/>
              <a:t>exponer</a:t>
            </a:r>
            <a:r>
              <a:rPr lang="en-US" sz="1300" dirty="0"/>
              <a:t>.</a:t>
            </a:r>
            <a:br>
              <a:rPr lang="en-US" sz="1300" dirty="0"/>
            </a:br>
            <a:r>
              <a:rPr lang="en-US" sz="1400" dirty="0">
                <a:latin typeface="Calibri" charset="0"/>
              </a:rPr>
              <a:t>- </a:t>
            </a:r>
            <a:r>
              <a:rPr lang="en-US" sz="1400" dirty="0" err="1">
                <a:latin typeface="Calibri" charset="0"/>
              </a:rPr>
              <a:t>Teoría</a:t>
            </a:r>
            <a:r>
              <a:rPr lang="en-US" sz="1400" dirty="0">
                <a:latin typeface="Calibri" charset="0"/>
              </a:rPr>
              <a:t>: Review </a:t>
            </a:r>
            <a:r>
              <a:rPr lang="en-US" sz="1400" dirty="0" err="1">
                <a:latin typeface="Calibri" charset="0"/>
              </a:rPr>
              <a:t>Parcial</a:t>
            </a:r>
            <a:r>
              <a:rPr lang="en-US" sz="1400" dirty="0">
                <a:latin typeface="Calibri" charset="0"/>
              </a:rPr>
              <a:t> 1</a:t>
            </a:r>
            <a:br>
              <a:rPr lang="en-US" sz="1400" dirty="0">
                <a:latin typeface="Calibri" charset="0"/>
              </a:rPr>
            </a:br>
            <a:r>
              <a:rPr lang="en-US" sz="1400" dirty="0"/>
              <a:t>- </a:t>
            </a:r>
            <a:r>
              <a:rPr lang="en-US" sz="1400" dirty="0" err="1"/>
              <a:t>Teoría</a:t>
            </a:r>
            <a:r>
              <a:rPr lang="en-US" sz="1400" dirty="0"/>
              <a:t>: </a:t>
            </a:r>
            <a:r>
              <a:rPr lang="en-US" sz="1400" dirty="0" err="1"/>
              <a:t>Imagenes</a:t>
            </a:r>
            <a:r>
              <a:rPr lang="en-US" sz="1400" dirty="0"/>
              <a:t> a color, padding, correlation &amp; </a:t>
            </a:r>
            <a:r>
              <a:rPr lang="en-US" sz="1400" dirty="0">
                <a:latin typeface="Calibri" charset="0"/>
              </a:rPr>
              <a:t>convolution</a:t>
            </a:r>
            <a:br>
              <a:rPr lang="en-US" sz="1400" dirty="0">
                <a:latin typeface="Calibri" charset="0"/>
              </a:rPr>
            </a:br>
            <a:r>
              <a:rPr lang="en-US" sz="1400" dirty="0">
                <a:solidFill>
                  <a:srgbClr val="1F497D"/>
                </a:solidFill>
              </a:rPr>
              <a:t>- </a:t>
            </a:r>
            <a:r>
              <a:rPr lang="en-US" sz="1400" dirty="0" err="1">
                <a:solidFill>
                  <a:srgbClr val="1F497D"/>
                </a:solidFill>
              </a:rPr>
              <a:t>Laboratorio</a:t>
            </a:r>
            <a:r>
              <a:rPr lang="en-US" sz="1400" dirty="0">
                <a:solidFill>
                  <a:srgbClr val="1F497D"/>
                </a:solidFill>
              </a:rPr>
              <a:t>: </a:t>
            </a:r>
            <a:r>
              <a:rPr lang="en-US" sz="1400" dirty="0" err="1">
                <a:solidFill>
                  <a:srgbClr val="1F497D"/>
                </a:solidFill>
              </a:rPr>
              <a:t>Asignación</a:t>
            </a:r>
            <a:r>
              <a:rPr lang="en-US" sz="1400" dirty="0">
                <a:solidFill>
                  <a:srgbClr val="1F497D"/>
                </a:solidFill>
              </a:rPr>
              <a:t> </a:t>
            </a:r>
            <a:r>
              <a:rPr lang="en-US" sz="1400" dirty="0" err="1">
                <a:solidFill>
                  <a:srgbClr val="1F497D"/>
                </a:solidFill>
              </a:rPr>
              <a:t>tarea</a:t>
            </a:r>
            <a:r>
              <a:rPr lang="en-US" sz="1400" dirty="0">
                <a:solidFill>
                  <a:srgbClr val="1F497D"/>
                </a:solidFill>
              </a:rPr>
              <a:t> #8</a:t>
            </a:r>
            <a:br>
              <a:rPr lang="en-US" sz="1400" dirty="0">
                <a:solidFill>
                  <a:srgbClr val="1F497D"/>
                </a:solidFill>
              </a:rPr>
            </a:br>
            <a:br>
              <a:rPr lang="en-US" sz="1400" dirty="0"/>
            </a:br>
            <a:br>
              <a:rPr lang="en-US" sz="1400" dirty="0"/>
            </a:br>
            <a:r>
              <a:rPr lang="en-US" sz="1400" b="1" dirty="0" err="1"/>
              <a:t>Clase</a:t>
            </a:r>
            <a:r>
              <a:rPr lang="en-US" sz="1400" b="1" dirty="0"/>
              <a:t> #10 (2 Julio- 8 Julio)</a:t>
            </a:r>
            <a:br>
              <a:rPr lang="en-US" sz="1400" b="1" dirty="0"/>
            </a:br>
            <a:r>
              <a:rPr lang="en-US" sz="1400" dirty="0">
                <a:solidFill>
                  <a:srgbClr val="1F497D"/>
                </a:solidFill>
              </a:rPr>
              <a:t>- </a:t>
            </a:r>
            <a:r>
              <a:rPr lang="en-US" sz="1400" dirty="0" err="1">
                <a:solidFill>
                  <a:srgbClr val="1F497D"/>
                </a:solidFill>
              </a:rPr>
              <a:t>Laboratorio</a:t>
            </a:r>
            <a:r>
              <a:rPr lang="en-US" sz="1400" dirty="0">
                <a:solidFill>
                  <a:srgbClr val="1F497D"/>
                </a:solidFill>
              </a:rPr>
              <a:t>: </a:t>
            </a:r>
            <a:r>
              <a:rPr lang="en-US" sz="1400" dirty="0" err="1">
                <a:solidFill>
                  <a:srgbClr val="1F497D"/>
                </a:solidFill>
              </a:rPr>
              <a:t>Entrega</a:t>
            </a:r>
            <a:r>
              <a:rPr lang="en-US" sz="1400" dirty="0">
                <a:solidFill>
                  <a:srgbClr val="1F497D"/>
                </a:solidFill>
              </a:rPr>
              <a:t> </a:t>
            </a:r>
            <a:r>
              <a:rPr lang="en-US" sz="1400" dirty="0" err="1">
                <a:solidFill>
                  <a:srgbClr val="1F497D"/>
                </a:solidFill>
              </a:rPr>
              <a:t>Tarea</a:t>
            </a:r>
            <a:r>
              <a:rPr lang="en-US" sz="1400" dirty="0">
                <a:solidFill>
                  <a:srgbClr val="1F497D"/>
                </a:solidFill>
              </a:rPr>
              <a:t> #8</a:t>
            </a:r>
            <a:br>
              <a:rPr lang="en-US" sz="1400" dirty="0">
                <a:solidFill>
                  <a:srgbClr val="1F497D"/>
                </a:solidFill>
              </a:rPr>
            </a:br>
            <a:r>
              <a:rPr lang="en-US" sz="1400" dirty="0"/>
              <a:t>- </a:t>
            </a:r>
            <a:r>
              <a:rPr lang="en-US" sz="1400" dirty="0" err="1"/>
              <a:t>Teoría</a:t>
            </a:r>
            <a:r>
              <a:rPr lang="en-US" sz="1400" dirty="0"/>
              <a:t>: </a:t>
            </a:r>
            <a:r>
              <a:rPr lang="en-US" sz="1400" dirty="0">
                <a:latin typeface="Calibri" charset="0"/>
              </a:rPr>
              <a:t> Cont. </a:t>
            </a:r>
            <a:r>
              <a:rPr lang="en-US" sz="1400" dirty="0" err="1"/>
              <a:t>Filtros</a:t>
            </a:r>
            <a:br>
              <a:rPr lang="en-US" sz="1400" dirty="0">
                <a:latin typeface="Calibri" charset="0"/>
              </a:rPr>
            </a:br>
            <a:r>
              <a:rPr lang="en-US" sz="1400" dirty="0">
                <a:solidFill>
                  <a:schemeClr val="tx2"/>
                </a:solidFill>
              </a:rPr>
              <a:t>- </a:t>
            </a:r>
            <a:r>
              <a:rPr lang="en-US" sz="1400" dirty="0" err="1">
                <a:solidFill>
                  <a:schemeClr val="tx2"/>
                </a:solidFill>
              </a:rPr>
              <a:t>Laboratorio</a:t>
            </a:r>
            <a:r>
              <a:rPr lang="en-US" sz="1400" dirty="0">
                <a:solidFill>
                  <a:schemeClr val="tx2"/>
                </a:solidFill>
              </a:rPr>
              <a:t>:  </a:t>
            </a:r>
            <a:r>
              <a:rPr lang="en-US" sz="1400" dirty="0" err="1">
                <a:solidFill>
                  <a:schemeClr val="tx2"/>
                </a:solidFill>
              </a:rPr>
              <a:t>Asignación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tarea</a:t>
            </a:r>
            <a:r>
              <a:rPr lang="en-US" sz="1400" dirty="0">
                <a:solidFill>
                  <a:schemeClr val="tx2"/>
                </a:solidFill>
              </a:rPr>
              <a:t> #9</a:t>
            </a:r>
            <a:br>
              <a:rPr lang="en-US" sz="1400" dirty="0">
                <a:solidFill>
                  <a:schemeClr val="tx2"/>
                </a:solidFill>
              </a:rPr>
            </a:br>
            <a:br>
              <a:rPr lang="en-US" sz="1400" dirty="0">
                <a:solidFill>
                  <a:schemeClr val="tx2"/>
                </a:solidFill>
              </a:rPr>
            </a:b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b="1" dirty="0" err="1"/>
              <a:t>Clase</a:t>
            </a:r>
            <a:r>
              <a:rPr lang="en-US" sz="1400" b="1" dirty="0"/>
              <a:t> #11  (8 Julio - 15 Julio)</a:t>
            </a:r>
            <a:br>
              <a:rPr lang="en-US" sz="1400" b="1" dirty="0"/>
            </a:br>
            <a:r>
              <a:rPr lang="en-US" sz="1400" dirty="0">
                <a:solidFill>
                  <a:srgbClr val="FF0000"/>
                </a:solidFill>
              </a:rPr>
              <a:t>- </a:t>
            </a:r>
            <a:r>
              <a:rPr lang="en-US" sz="1400" dirty="0" err="1">
                <a:solidFill>
                  <a:srgbClr val="FF0000"/>
                </a:solidFill>
              </a:rPr>
              <a:t>Examen</a:t>
            </a:r>
            <a:r>
              <a:rPr lang="en-US" sz="1400" dirty="0">
                <a:solidFill>
                  <a:srgbClr val="FF0000"/>
                </a:solidFill>
              </a:rPr>
              <a:t> #2 </a:t>
            </a:r>
            <a:br>
              <a:rPr lang="en-US" sz="1400" dirty="0">
                <a:solidFill>
                  <a:srgbClr val="FF0000"/>
                </a:solidFill>
              </a:rPr>
            </a:br>
            <a:br>
              <a:rPr lang="en-US" sz="1400" dirty="0"/>
            </a:br>
            <a:br>
              <a:rPr lang="en-US" sz="1400" dirty="0"/>
            </a:br>
            <a:r>
              <a:rPr lang="en-US" sz="1400" b="1" dirty="0" err="1"/>
              <a:t>Clase</a:t>
            </a:r>
            <a:r>
              <a:rPr lang="en-US" sz="1400" b="1" dirty="0"/>
              <a:t> #12 (16 Julio - 22 Julio)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>
                <a:solidFill>
                  <a:schemeClr val="tx2"/>
                </a:solidFill>
              </a:rPr>
              <a:t>Laboratorio</a:t>
            </a:r>
            <a:r>
              <a:rPr lang="en-US" sz="1400" dirty="0">
                <a:solidFill>
                  <a:schemeClr val="tx2"/>
                </a:solidFill>
              </a:rPr>
              <a:t>: </a:t>
            </a:r>
            <a:r>
              <a:rPr lang="en-US" sz="1400" dirty="0" err="1">
                <a:solidFill>
                  <a:schemeClr val="tx2"/>
                </a:solidFill>
              </a:rPr>
              <a:t>Envío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Tarea</a:t>
            </a:r>
            <a:r>
              <a:rPr lang="en-US" sz="1400" dirty="0">
                <a:solidFill>
                  <a:schemeClr val="tx2"/>
                </a:solidFill>
              </a:rPr>
              <a:t> #9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- Review </a:t>
            </a:r>
            <a:r>
              <a:rPr lang="en-US" sz="1400" dirty="0" err="1">
                <a:solidFill>
                  <a:schemeClr val="tx2"/>
                </a:solidFill>
              </a:rPr>
              <a:t>Examen</a:t>
            </a:r>
            <a:r>
              <a:rPr lang="en-US" sz="1400" dirty="0">
                <a:solidFill>
                  <a:schemeClr val="tx2"/>
                </a:solidFill>
              </a:rPr>
              <a:t> #2 </a:t>
            </a:r>
            <a:r>
              <a:rPr lang="mr-IN" sz="1400" dirty="0">
                <a:solidFill>
                  <a:schemeClr val="tx2"/>
                </a:solidFill>
              </a:rPr>
              <a:t>–</a:t>
            </a:r>
            <a:r>
              <a:rPr lang="en-US" sz="1400" dirty="0">
                <a:solidFill>
                  <a:schemeClr val="tx2"/>
                </a:solidFill>
              </a:rPr>
              <a:t> 25 </a:t>
            </a:r>
            <a:r>
              <a:rPr lang="en-US" sz="1400" dirty="0" err="1">
                <a:solidFill>
                  <a:schemeClr val="tx2"/>
                </a:solidFill>
              </a:rPr>
              <a:t>Minutos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- </a:t>
            </a:r>
            <a:r>
              <a:rPr lang="en-US" sz="1400" dirty="0" err="1">
                <a:solidFill>
                  <a:srgbClr val="FF0000"/>
                </a:solidFill>
              </a:rPr>
              <a:t>Exposición</a:t>
            </a:r>
            <a:r>
              <a:rPr lang="en-US" sz="1400" dirty="0">
                <a:solidFill>
                  <a:srgbClr val="FF0000"/>
                </a:solidFill>
              </a:rPr>
              <a:t> Final (</a:t>
            </a:r>
            <a:r>
              <a:rPr lang="en-US" sz="1400" dirty="0" err="1">
                <a:solidFill>
                  <a:srgbClr val="FF0000"/>
                </a:solidFill>
              </a:rPr>
              <a:t>Grupo</a:t>
            </a:r>
            <a:r>
              <a:rPr lang="en-US" sz="1400" dirty="0">
                <a:solidFill>
                  <a:srgbClr val="FF0000"/>
                </a:solidFill>
              </a:rPr>
              <a:t> 1, 2, 3 &amp; 4)  -- 25 </a:t>
            </a:r>
            <a:r>
              <a:rPr lang="en-US" sz="1400" dirty="0" err="1">
                <a:solidFill>
                  <a:srgbClr val="FF0000"/>
                </a:solidFill>
              </a:rPr>
              <a:t>Minutos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Grupo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1F497D"/>
                </a:solidFill>
              </a:rPr>
              <a:t>- </a:t>
            </a:r>
            <a:r>
              <a:rPr lang="en-US" sz="1400" dirty="0" err="1">
                <a:solidFill>
                  <a:srgbClr val="1F497D"/>
                </a:solidFill>
              </a:rPr>
              <a:t>Laboratorio</a:t>
            </a:r>
            <a:r>
              <a:rPr lang="en-US" sz="1400" dirty="0">
                <a:solidFill>
                  <a:srgbClr val="1F497D"/>
                </a:solidFill>
              </a:rPr>
              <a:t>:  </a:t>
            </a:r>
            <a:r>
              <a:rPr lang="en-US" sz="1400" dirty="0" err="1">
                <a:solidFill>
                  <a:schemeClr val="tx2"/>
                </a:solidFill>
              </a:rPr>
              <a:t>Asignación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tarea</a:t>
            </a:r>
            <a:r>
              <a:rPr lang="en-US" sz="1400" dirty="0">
                <a:solidFill>
                  <a:schemeClr val="tx2"/>
                </a:solidFill>
              </a:rPr>
              <a:t> #10</a:t>
            </a:r>
            <a:br>
              <a:rPr lang="en-US" sz="1400" dirty="0">
                <a:solidFill>
                  <a:srgbClr val="1F497D"/>
                </a:solidFill>
              </a:rPr>
            </a:br>
            <a:br>
              <a:rPr lang="en-US" sz="1400" dirty="0"/>
            </a:br>
            <a:br>
              <a:rPr lang="en-US" sz="1400" dirty="0"/>
            </a:br>
            <a:r>
              <a:rPr lang="en-US" sz="1400" b="1" dirty="0" err="1"/>
              <a:t>Clase</a:t>
            </a:r>
            <a:r>
              <a:rPr lang="en-US" sz="1400" b="1" dirty="0"/>
              <a:t> #13 (23 Julio - 28 Julio)</a:t>
            </a:r>
            <a:br>
              <a:rPr lang="en-US" sz="1400" b="1" dirty="0"/>
            </a:br>
            <a:r>
              <a:rPr lang="en-US" sz="1400" dirty="0">
                <a:solidFill>
                  <a:srgbClr val="FF0000"/>
                </a:solidFill>
              </a:rPr>
              <a:t>- </a:t>
            </a:r>
            <a:r>
              <a:rPr lang="en-US" sz="1400" dirty="0" err="1">
                <a:solidFill>
                  <a:srgbClr val="FF0000"/>
                </a:solidFill>
              </a:rPr>
              <a:t>Exposición</a:t>
            </a:r>
            <a:r>
              <a:rPr lang="en-US" sz="1400" dirty="0">
                <a:solidFill>
                  <a:srgbClr val="FF0000"/>
                </a:solidFill>
              </a:rPr>
              <a:t> Final (</a:t>
            </a:r>
            <a:r>
              <a:rPr lang="en-US" sz="1400" dirty="0" err="1">
                <a:solidFill>
                  <a:srgbClr val="FF0000"/>
                </a:solidFill>
              </a:rPr>
              <a:t>Grupo</a:t>
            </a:r>
            <a:r>
              <a:rPr lang="en-US" sz="1400" dirty="0">
                <a:solidFill>
                  <a:srgbClr val="FF0000"/>
                </a:solidFill>
              </a:rPr>
              <a:t> 5, 6, 7, 8 &amp; 9)  -- 25 </a:t>
            </a:r>
            <a:r>
              <a:rPr lang="en-US" sz="1400" dirty="0" err="1">
                <a:solidFill>
                  <a:srgbClr val="FF0000"/>
                </a:solidFill>
              </a:rPr>
              <a:t>Minutos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Grupo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/>
              <a:t>- </a:t>
            </a:r>
            <a:r>
              <a:rPr lang="en-US" sz="1400" dirty="0" err="1">
                <a:solidFill>
                  <a:srgbClr val="1F497D"/>
                </a:solidFill>
              </a:rPr>
              <a:t>Laboratorio</a:t>
            </a:r>
            <a:r>
              <a:rPr lang="en-US" sz="1400" dirty="0">
                <a:solidFill>
                  <a:srgbClr val="1F497D"/>
                </a:solidFill>
              </a:rPr>
              <a:t>: </a:t>
            </a:r>
            <a:r>
              <a:rPr lang="en-US" sz="1400" dirty="0" err="1">
                <a:solidFill>
                  <a:srgbClr val="1F497D"/>
                </a:solidFill>
              </a:rPr>
              <a:t>Entrega</a:t>
            </a:r>
            <a:r>
              <a:rPr lang="en-US" sz="1400" dirty="0">
                <a:solidFill>
                  <a:srgbClr val="1F497D"/>
                </a:solidFill>
              </a:rPr>
              <a:t> </a:t>
            </a:r>
            <a:r>
              <a:rPr lang="en-US" sz="1400" dirty="0" err="1">
                <a:solidFill>
                  <a:srgbClr val="1F497D"/>
                </a:solidFill>
              </a:rPr>
              <a:t>Tarea</a:t>
            </a:r>
            <a:r>
              <a:rPr lang="en-US" sz="1400" dirty="0">
                <a:solidFill>
                  <a:srgbClr val="1F497D"/>
                </a:solidFill>
              </a:rPr>
              <a:t> #10</a:t>
            </a:r>
            <a:br>
              <a:rPr lang="en-US" sz="1400" dirty="0"/>
            </a:b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648200"/>
            <a:ext cx="2921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2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MATLAB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s rgb2gray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E2D9D0-07D4-9240-859B-A8AC08B71E18}" type="slidenum">
              <a:rPr lang="en-US">
                <a:solidFill>
                  <a:srgbClr val="898989"/>
                </a:solidFill>
              </a:rPr>
              <a:pPr eaLnBrk="1" hangingPunct="1"/>
              <a:t>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49466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&gt;&gt; colorIm_rgb2gray = rgb2gray(colorIm)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colorIm_rgb2gray =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  0.2163    0.3439    0.5721    0.3156    0.2168</a:t>
            </a:r>
          </a:p>
          <a:p>
            <a:pPr eaLnBrk="1" hangingPunct="1"/>
            <a:r>
              <a:rPr lang="en-US"/>
              <a:t>    0.3393    0.3792    0.3596    0.6469    0.5377</a:t>
            </a:r>
          </a:p>
          <a:p>
            <a:pPr eaLnBrk="1" hangingPunct="1"/>
            <a:r>
              <a:rPr lang="en-US"/>
              <a:t>    0.8706    0.1333    0.7249    0.7155    0.7525</a:t>
            </a:r>
          </a:p>
          <a:p>
            <a:pPr eaLnBrk="1" hangingPunct="1"/>
            <a:r>
              <a:rPr lang="en-US"/>
              <a:t>    0.5895    0.4202    0.6298    0.9328    0.6567</a:t>
            </a:r>
          </a:p>
          <a:p>
            <a:pPr eaLnBrk="1" hangingPunct="1"/>
            <a:r>
              <a:rPr lang="en-US"/>
              <a:t>    0.3031    0.4989    0.5056    0.2702    0.1716</a:t>
            </a:r>
          </a:p>
        </p:txBody>
      </p:sp>
    </p:spTree>
    <p:extLst>
      <p:ext uri="{BB962C8B-B14F-4D97-AF65-F5344CB8AC3E}">
        <p14:creationId xmlns:p14="http://schemas.microsoft.com/office/powerpoint/2010/main" val="2179754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colorIm and rgb2gray(colorIm)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E37B0A-21D7-9E4D-80E1-0704607830C9}" type="slidenum">
              <a:rPr lang="en-US">
                <a:solidFill>
                  <a:srgbClr val="898989"/>
                </a:solidFill>
              </a:rPr>
              <a:pPr eaLnBrk="1" hangingPunct="1"/>
              <a:t>21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0" r="13606" b="8064"/>
          <a:stretch>
            <a:fillRect/>
          </a:stretch>
        </p:blipFill>
        <p:spPr bwMode="auto">
          <a:xfrm>
            <a:off x="4495800" y="1706563"/>
            <a:ext cx="35052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r="12315" b="5711"/>
          <a:stretch>
            <a:fillRect/>
          </a:stretch>
        </p:blipFill>
        <p:spPr bwMode="auto">
          <a:xfrm>
            <a:off x="685800" y="1693863"/>
            <a:ext cx="350520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17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does rgb2gray work?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04E054-9ED6-A348-9F38-D88B95A4E5CD}" type="slidenum">
              <a:rPr lang="en-US">
                <a:solidFill>
                  <a:srgbClr val="898989"/>
                </a:solidFill>
              </a:rPr>
              <a:pPr eaLnBrk="1" hangingPunct="1"/>
              <a:t>22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69925" y="2020888"/>
            <a:ext cx="77882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charset="0"/>
              </a:rPr>
              <a:t>rgb2gray</a:t>
            </a:r>
            <a:r>
              <a:rPr lang="en-US" sz="2400" dirty="0">
                <a:latin typeface="Calibri" charset="0"/>
              </a:rPr>
              <a:t> converts RGB values to </a:t>
            </a:r>
            <a:r>
              <a:rPr lang="en-US" sz="2400" dirty="0" err="1">
                <a:latin typeface="Calibri" charset="0"/>
              </a:rPr>
              <a:t>grayscale</a:t>
            </a:r>
            <a:r>
              <a:rPr lang="en-US" sz="2400" dirty="0">
                <a:latin typeface="Calibri" charset="0"/>
              </a:rPr>
              <a:t> values by forming a weighted sum of the R, G, and B components: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Gray = 0.2989 * R + 0.5870 * G + 0.1140 * B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3505200"/>
            <a:ext cx="613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</a:t>
            </a:r>
            <a:r>
              <a:rPr lang="en-US" dirty="0" err="1">
                <a:solidFill>
                  <a:schemeClr val="tx2"/>
                </a:solidFill>
              </a:rPr>
              <a:t>www.mathworks.com</a:t>
            </a:r>
            <a:r>
              <a:rPr lang="en-US" dirty="0">
                <a:solidFill>
                  <a:schemeClr val="tx2"/>
                </a:solidFill>
              </a:rPr>
              <a:t>/help/images/ref/rgb2ntsc.html</a:t>
            </a:r>
          </a:p>
        </p:txBody>
      </p:sp>
    </p:spTree>
    <p:extLst>
      <p:ext uri="{BB962C8B-B14F-4D97-AF65-F5344CB8AC3E}">
        <p14:creationId xmlns:p14="http://schemas.microsoft.com/office/powerpoint/2010/main" val="739489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>
                <a:latin typeface="Calibri" charset="0"/>
              </a:rPr>
              <a:t>Color and Gray Scale Images</a:t>
            </a:r>
            <a:br>
              <a:rPr lang="en-US" sz="3600">
                <a:latin typeface="Calibri" charset="0"/>
              </a:rPr>
            </a:br>
            <a:endParaRPr lang="en-US" sz="2900" i="1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68250-2D6F-8344-9AC8-8C4D38CC6775}" type="slidenum">
              <a:rPr 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2" t="4192" r="8650" b="7973"/>
          <a:stretch>
            <a:fillRect/>
          </a:stretch>
        </p:blipFill>
        <p:spPr bwMode="auto">
          <a:xfrm>
            <a:off x="4724400" y="1981200"/>
            <a:ext cx="3995738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902" r="8205" b="7791"/>
          <a:stretch>
            <a:fillRect/>
          </a:stretch>
        </p:blipFill>
        <p:spPr bwMode="auto">
          <a:xfrm>
            <a:off x="557213" y="1981200"/>
            <a:ext cx="4014787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53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A64F2-08EA-714C-98AC-671FF43F65C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1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Padding -- padarray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85925"/>
            <a:ext cx="8067675" cy="4181475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fp = padarray(f, [r c], method, direction)</a:t>
            </a:r>
          </a:p>
          <a:p>
            <a:pPr lvl="1" eaLnBrk="1" hangingPunct="1"/>
            <a:r>
              <a:rPr lang="en-US">
                <a:latin typeface="Calibri" charset="0"/>
              </a:rPr>
              <a:t>f is input image</a:t>
            </a:r>
          </a:p>
          <a:p>
            <a:pPr lvl="1" eaLnBrk="1" hangingPunct="1"/>
            <a:r>
              <a:rPr lang="en-US">
                <a:latin typeface="Calibri" charset="0"/>
              </a:rPr>
              <a:t>fp is padded image</a:t>
            </a:r>
          </a:p>
          <a:p>
            <a:pPr lvl="1" eaLnBrk="1" hangingPunct="1"/>
            <a:r>
              <a:rPr lang="en-US">
                <a:latin typeface="Calibri" charset="0"/>
              </a:rPr>
              <a:t>[r c] is number of rows and columns to pad f</a:t>
            </a:r>
          </a:p>
          <a:p>
            <a:pPr lvl="1" eaLnBrk="1" hangingPunct="1"/>
            <a:r>
              <a:rPr lang="en-US">
                <a:latin typeface="Calibri" charset="0"/>
              </a:rPr>
              <a:t>method and direction – next slide</a:t>
            </a:r>
          </a:p>
          <a:p>
            <a:pPr lvl="1" eaLnBrk="1" hangingPunct="1"/>
            <a:endParaRPr lang="en-US">
              <a:latin typeface="Calibri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2E06B0-F570-1C47-A27C-71918AD77257}" type="slidenum">
              <a:rPr 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E8292D-3B82-1140-A7F3-E7CC2869388A}" type="slidenum">
              <a:rPr lang="en-US">
                <a:solidFill>
                  <a:srgbClr val="898989"/>
                </a:solidFill>
              </a:rPr>
              <a:pPr eaLnBrk="1" hangingPunct="1"/>
              <a:t>26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104900" y="1697038"/>
          <a:ext cx="5907088" cy="30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CorelPhotoPaint.Image.11" r:id="rId3" imgW="4376937" imgH="2243143" progId="CorelPhotoPaint.Image.11">
                  <p:embed/>
                </p:oleObj>
              </mc:Choice>
              <mc:Fallback>
                <p:oleObj name="CorelPhotoPaint.Image.11" r:id="rId3" imgW="4376937" imgH="2243143" progId="CorelPhotoPaint.Image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697038"/>
                        <a:ext cx="5907088" cy="302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7162800" y="3429000"/>
          <a:ext cx="1098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CorelPhotoPaint.Image.11" r:id="rId5" imgW="699488" imgH="632167" progId="CorelPhotoPaint.Image.11">
                  <p:embed/>
                </p:oleObj>
              </mc:Choice>
              <mc:Fallback>
                <p:oleObj name="CorelPhotoPaint.Image.11" r:id="rId5" imgW="699488" imgH="632167" progId="CorelPhotoPaint.Image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29000"/>
                        <a:ext cx="10985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371600" y="381000"/>
            <a:ext cx="662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tx2"/>
                </a:solidFill>
                <a:cs typeface="Times New Roman" charset="0"/>
              </a:rPr>
              <a:t>Chapter 3 </a:t>
            </a:r>
          </a:p>
          <a:p>
            <a:pPr algn="ctr" eaLnBrk="0" hangingPunct="0"/>
            <a:r>
              <a:rPr lang="en-US" sz="2400">
                <a:solidFill>
                  <a:schemeClr val="tx2"/>
                </a:solidFill>
                <a:latin typeface="Verdana" charset="0"/>
                <a:cs typeface="Times New Roman" charset="0"/>
              </a:rPr>
              <a:t>www.prenhall.com/gonzalezwoodseddins</a:t>
            </a:r>
          </a:p>
        </p:txBody>
      </p:sp>
    </p:spTree>
    <p:extLst>
      <p:ext uri="{BB962C8B-B14F-4D97-AF65-F5344CB8AC3E}">
        <p14:creationId xmlns:p14="http://schemas.microsoft.com/office/powerpoint/2010/main" val="113894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padarray Example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BE0822-31E4-5A4C-A59B-39F61F6A1BE1}" type="slidenum">
              <a:rPr lang="en-US">
                <a:solidFill>
                  <a:srgbClr val="898989"/>
                </a:solidFill>
              </a:rPr>
              <a:pPr eaLnBrk="1" hangingPunct="1"/>
              <a:t>27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838200" y="41910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53848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&gt;&gt; f = [1 2; 3 4]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f =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1     2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3     4</a:t>
            </a:r>
          </a:p>
          <a:p>
            <a:pPr eaLnBrk="1" hangingPunct="1"/>
            <a:endParaRPr lang="en-US" sz="2400">
              <a:latin typeface="Calibri" charset="0"/>
              <a:cs typeface="Times New Roman" charset="0"/>
            </a:endParaRP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&gt;&gt; fp = padarray(f, [3 2], 'replicate', 'post')</a:t>
            </a:r>
          </a:p>
          <a:p>
            <a:pPr eaLnBrk="1" hangingPunct="1"/>
            <a:endParaRPr lang="en-US" sz="2400">
              <a:latin typeface="Calibri" charset="0"/>
              <a:cs typeface="Times New Roman" charset="0"/>
            </a:endParaRP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fp =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1     2     2     2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3     4     4     4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3     4     4     4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3     4     4     4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3     4     4     4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184525" y="4162425"/>
            <a:ext cx="5478463" cy="7080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  <a:cs typeface="Times New Roman" charset="0"/>
              </a:rPr>
              <a:t>Post – pad after the last element in both directions</a:t>
            </a:r>
          </a:p>
          <a:p>
            <a:pPr eaLnBrk="1" hangingPunct="1"/>
            <a:r>
              <a:rPr lang="en-US" sz="2000">
                <a:latin typeface="Calibri" charset="0"/>
                <a:cs typeface="Times New Roman" charset="0"/>
              </a:rPr>
              <a:t>[3 2] – pad 3 rows and 2 columns</a:t>
            </a:r>
          </a:p>
        </p:txBody>
      </p:sp>
    </p:spTree>
    <p:extLst>
      <p:ext uri="{BB962C8B-B14F-4D97-AF65-F5344CB8AC3E}">
        <p14:creationId xmlns:p14="http://schemas.microsoft.com/office/powerpoint/2010/main" val="755466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DA4464-31FD-9745-9D28-557BD47EC67A}" type="slidenum">
              <a:rPr lang="en-US">
                <a:solidFill>
                  <a:srgbClr val="898989"/>
                </a:solidFill>
              </a:rPr>
              <a:pPr eaLnBrk="1" hangingPunct="1"/>
              <a:t>28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1066800" y="3276600"/>
            <a:ext cx="873125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11200" y="1752600"/>
            <a:ext cx="53848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&gt;&gt; fp = padarray(f, [2 1], 'replicate', 'post')</a:t>
            </a:r>
          </a:p>
          <a:p>
            <a:pPr eaLnBrk="1" hangingPunct="1"/>
            <a:endParaRPr lang="en-US" sz="2400">
              <a:latin typeface="Calibri" charset="0"/>
              <a:cs typeface="Times New Roman" charset="0"/>
            </a:endParaRP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fp =</a:t>
            </a:r>
          </a:p>
          <a:p>
            <a:pPr eaLnBrk="1" hangingPunct="1"/>
            <a:endParaRPr lang="en-US" sz="2400">
              <a:latin typeface="Calibri" charset="0"/>
              <a:cs typeface="Times New Roman" charset="0"/>
            </a:endParaRP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1     2     2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3     4     4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3     4     4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3     4     4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124200" y="3200400"/>
            <a:ext cx="5478463" cy="1016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  <a:cs typeface="Times New Roman" charset="0"/>
              </a:rPr>
              <a:t>Post – pad after the last element in both directions</a:t>
            </a:r>
          </a:p>
          <a:p>
            <a:pPr eaLnBrk="1" hangingPunct="1"/>
            <a:r>
              <a:rPr lang="en-US" sz="2000">
                <a:latin typeface="Calibri" charset="0"/>
                <a:cs typeface="Times New Roman" charset="0"/>
              </a:rPr>
              <a:t>[2 1] – pad 2 rows and 1 columns</a:t>
            </a:r>
          </a:p>
          <a:p>
            <a:pPr eaLnBrk="1" hangingPunct="1"/>
            <a:endParaRPr lang="en-US" sz="2000">
              <a:solidFill>
                <a:schemeClr val="accent1"/>
              </a:solidFill>
              <a:latin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3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993284-670F-4E46-8FFC-5951CB2A0A8F}" type="slidenum">
              <a:rPr lang="en-US">
                <a:solidFill>
                  <a:srgbClr val="898989"/>
                </a:solidFill>
              </a:rPr>
              <a:pPr eaLnBrk="1" hangingPunct="1"/>
              <a:t>29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77900" y="1331913"/>
            <a:ext cx="56515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&gt;&gt; f = [1 2 3; 1 2 3; 1 2 3]</a:t>
            </a:r>
          </a:p>
          <a:p>
            <a:pPr eaLnBrk="1" hangingPunct="1"/>
            <a:endParaRPr lang="en-US" sz="2400">
              <a:latin typeface="Calibri" charset="0"/>
              <a:cs typeface="Times New Roman" charset="0"/>
            </a:endParaRP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f =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1     2     3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1     2     3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1     2     3</a:t>
            </a:r>
          </a:p>
          <a:p>
            <a:pPr eaLnBrk="1" hangingPunct="1"/>
            <a:endParaRPr lang="en-US" sz="2400">
              <a:latin typeface="Calibri" charset="0"/>
              <a:cs typeface="Times New Roman" charset="0"/>
            </a:endParaRP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&gt;&gt; fp = padarray(f, [2 2], 'symmetric', 'both')</a:t>
            </a:r>
          </a:p>
          <a:p>
            <a:pPr eaLnBrk="1" hangingPunct="1"/>
            <a:endParaRPr lang="en-US" sz="2400">
              <a:latin typeface="Calibri" charset="0"/>
              <a:cs typeface="Times New Roman" charset="0"/>
            </a:endParaRP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fp = ??????</a:t>
            </a:r>
          </a:p>
          <a:p>
            <a:pPr eaLnBrk="1" hangingPunct="1"/>
            <a:endParaRPr lang="en-US" sz="2400">
              <a:latin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411C0642-BBEC-7C43-9BC0-6DDE50122F46}" type="slidenum">
              <a:rPr lang="en-US" sz="1200">
                <a:solidFill>
                  <a:srgbClr val="000000"/>
                </a:solidFill>
              </a:rPr>
              <a:pPr eaLnBrk="1" hangingPunct="1"/>
              <a:t>3</a:t>
            </a:fld>
            <a:endParaRPr lang="en-US" sz="120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52400"/>
            <a:ext cx="489363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20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6532BC-E486-1149-ACF4-25AE11A6912A}" type="slidenum">
              <a:rPr lang="en-US">
                <a:solidFill>
                  <a:srgbClr val="898989"/>
                </a:solidFill>
              </a:rPr>
              <a:pPr eaLnBrk="1" hangingPunct="1"/>
              <a:t>30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2303463" y="4127500"/>
            <a:ext cx="152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54100" y="457200"/>
            <a:ext cx="56515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&gt;&gt; f = [1 2 3; 1 2 3; 1 2 3]</a:t>
            </a:r>
          </a:p>
          <a:p>
            <a:pPr eaLnBrk="1" hangingPunct="1"/>
            <a:endParaRPr lang="en-US" sz="2400">
              <a:latin typeface="Calibri" charset="0"/>
              <a:cs typeface="Times New Roman" charset="0"/>
            </a:endParaRP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f = 1     2     3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1     2     3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1     2     3</a:t>
            </a:r>
          </a:p>
          <a:p>
            <a:pPr eaLnBrk="1" hangingPunct="1"/>
            <a:endParaRPr lang="en-US" sz="2400">
              <a:latin typeface="Calibri" charset="0"/>
              <a:cs typeface="Times New Roman" charset="0"/>
            </a:endParaRP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&gt;&gt; fp = padarray(f, [2 2], 'symmetric', 'both')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fp =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2     1     1     2     3     3     2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2     1     1     2     3     3     2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2     1     1     2     3     3     2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2     1     1     2     3     3     2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2     1     1     2     3     3     2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2     1     1     2     3     3     2</a:t>
            </a:r>
          </a:p>
          <a:p>
            <a:pPr eaLnBrk="1" hangingPunct="1"/>
            <a:r>
              <a:rPr lang="en-US" sz="2400">
                <a:latin typeface="Calibri" charset="0"/>
                <a:cs typeface="Times New Roman" charset="0"/>
              </a:rPr>
              <a:t>     2     1     1     2     3     3     2</a:t>
            </a:r>
          </a:p>
        </p:txBody>
      </p:sp>
    </p:spTree>
    <p:extLst>
      <p:ext uri="{BB962C8B-B14F-4D97-AF65-F5344CB8AC3E}">
        <p14:creationId xmlns:p14="http://schemas.microsoft.com/office/powerpoint/2010/main" val="2574910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A73ED-4B0F-4E4D-8057-87C8EF7E897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3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Calibri" charset="0"/>
              </a:rPr>
              <a:t>Spatial Filtering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latin typeface="Calibri" charset="0"/>
              </a:rPr>
              <a:t>Neighborhood processing</a:t>
            </a:r>
          </a:p>
          <a:p>
            <a:pPr marL="741363" lvl="1" indent="-2841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Define center point </a:t>
            </a:r>
            <a:r>
              <a:rPr lang="en-US" sz="2400"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>
                <a:latin typeface="Times New Roman" charset="0"/>
                <a:cs typeface="Times New Roman" charset="0"/>
              </a:rPr>
              <a:t>, </a:t>
            </a:r>
            <a:r>
              <a:rPr lang="en-US" sz="2400" i="1">
                <a:latin typeface="Times New Roman" charset="0"/>
                <a:cs typeface="Times New Roman" charset="0"/>
              </a:rPr>
              <a:t>y</a:t>
            </a:r>
            <a:r>
              <a:rPr lang="en-US" sz="2400">
                <a:latin typeface="Times New Roman" charset="0"/>
                <a:cs typeface="Times New Roman" charset="0"/>
              </a:rPr>
              <a:t>)</a:t>
            </a:r>
          </a:p>
          <a:p>
            <a:pPr marL="741363" lvl="1" indent="-2841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Perform operations involving only pixels in the neighborhood</a:t>
            </a:r>
          </a:p>
          <a:p>
            <a:pPr marL="741363" lvl="1" indent="-2841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Result of operation is </a:t>
            </a:r>
            <a:r>
              <a:rPr lang="en-US" sz="2400" i="1">
                <a:latin typeface="Calibri" charset="0"/>
              </a:rPr>
              <a:t>response</a:t>
            </a:r>
            <a:r>
              <a:rPr lang="en-US" sz="2400">
                <a:latin typeface="Calibri" charset="0"/>
              </a:rPr>
              <a:t> to </a:t>
            </a:r>
            <a:r>
              <a:rPr lang="en-US" sz="2400" i="1">
                <a:latin typeface="Calibri" charset="0"/>
              </a:rPr>
              <a:t>process</a:t>
            </a:r>
            <a:r>
              <a:rPr lang="en-US" sz="2400">
                <a:latin typeface="Calibri" charset="0"/>
              </a:rPr>
              <a:t> at that point</a:t>
            </a:r>
          </a:p>
          <a:p>
            <a:pPr marL="741363" lvl="1" indent="-2841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Moving the pixel results in a new neighborhood</a:t>
            </a:r>
          </a:p>
          <a:p>
            <a:pPr marL="741363" lvl="1" indent="-2841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Repeat process for every point in the image</a:t>
            </a:r>
          </a:p>
        </p:txBody>
      </p:sp>
      <p:sp>
        <p:nvSpPr>
          <p:cNvPr id="6246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</a:rPr>
              <a:t>Roger S. Gaborski</a:t>
            </a:r>
          </a:p>
        </p:txBody>
      </p:sp>
      <p:sp>
        <p:nvSpPr>
          <p:cNvPr id="624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268BA08A-C448-D54D-A665-A531EBC71BAD}" type="slidenum">
              <a:rPr lang="en-US" sz="1200">
                <a:solidFill>
                  <a:srgbClr val="000000"/>
                </a:solidFill>
              </a:rPr>
              <a:pPr eaLnBrk="1" hangingPunct="1"/>
              <a:t>32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Calibri" charset="0"/>
              </a:rPr>
              <a:t>Linear and Nonlinear 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Spatial Filtering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latin typeface="Calibri" charset="0"/>
              </a:rPr>
              <a:t>Linear operation</a:t>
            </a:r>
          </a:p>
          <a:p>
            <a:pPr marL="741363" lvl="1" indent="-28416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Multiply each pixel in the neighborhood by the corresponding coefficient and sum the results to get the response for each point </a:t>
            </a:r>
            <a:r>
              <a:rPr lang="en-US" sz="2400"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>
                <a:latin typeface="Times New Roman" charset="0"/>
                <a:cs typeface="Times New Roman" charset="0"/>
              </a:rPr>
              <a:t>, </a:t>
            </a:r>
            <a:r>
              <a:rPr lang="en-US" sz="2400" i="1">
                <a:latin typeface="Times New Roman" charset="0"/>
                <a:cs typeface="Times New Roman" charset="0"/>
              </a:rPr>
              <a:t>y</a:t>
            </a:r>
            <a:r>
              <a:rPr lang="en-US" sz="2400">
                <a:latin typeface="Times New Roman" charset="0"/>
                <a:cs typeface="Times New Roman" charset="0"/>
              </a:rPr>
              <a:t>)</a:t>
            </a:r>
            <a:endParaRPr lang="en-US" sz="2400">
              <a:latin typeface="Calibri" charset="0"/>
            </a:endParaRPr>
          </a:p>
          <a:p>
            <a:pPr marL="741363" lvl="1" indent="-28416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If neighborhood is </a:t>
            </a:r>
            <a:r>
              <a:rPr lang="en-US" sz="2400" i="1">
                <a:latin typeface="Times New Roman" charset="0"/>
                <a:cs typeface="Times New Roman" charset="0"/>
              </a:rPr>
              <a:t>m</a:t>
            </a:r>
            <a:r>
              <a:rPr lang="en-US" sz="2400">
                <a:latin typeface="Calibri" charset="0"/>
              </a:rPr>
              <a:t> x </a:t>
            </a:r>
            <a:r>
              <a:rPr lang="en-US" sz="2400" i="1"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latin typeface="Calibri" charset="0"/>
              </a:rPr>
              <a:t> , then </a:t>
            </a:r>
            <a:r>
              <a:rPr lang="en-US" sz="2400" i="1">
                <a:latin typeface="Times New Roman" charset="0"/>
                <a:cs typeface="Times New Roman" charset="0"/>
              </a:rPr>
              <a:t>mn</a:t>
            </a:r>
            <a:r>
              <a:rPr lang="en-US" sz="2400">
                <a:latin typeface="Calibri" charset="0"/>
              </a:rPr>
              <a:t> coefficients are required</a:t>
            </a:r>
          </a:p>
          <a:p>
            <a:pPr marL="741363" lvl="1" indent="-28416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Coefficients are arranged in a matrix, called</a:t>
            </a:r>
          </a:p>
          <a:p>
            <a:pPr marL="1141413" lvl="2" indent="-227013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Calibri" charset="0"/>
              </a:rPr>
              <a:t>filter / filter mask / kernel / template</a:t>
            </a:r>
          </a:p>
          <a:p>
            <a:pPr marL="741363" lvl="1" indent="-28416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Mask sizes are typically odd numbers (3x3, 5x5, etc.)</a:t>
            </a:r>
          </a:p>
          <a:p>
            <a:pPr marL="1141413" lvl="2" indent="-227013" eaLnBrk="1" hangingPunct="1">
              <a:lnSpc>
                <a:spcPct val="8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>
              <a:latin typeface="Calibri" charset="0"/>
            </a:endParaRPr>
          </a:p>
        </p:txBody>
      </p:sp>
      <p:sp>
        <p:nvSpPr>
          <p:cNvPr id="6451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</a:rPr>
              <a:t>Roger S. Gaborski</a:t>
            </a:r>
          </a:p>
        </p:txBody>
      </p:sp>
      <p:sp>
        <p:nvSpPr>
          <p:cNvPr id="6451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DF3D4E49-2FB8-7545-A79A-ED30DECD888C}" type="slidenum">
              <a:rPr lang="en-US" sz="1200">
                <a:solidFill>
                  <a:srgbClr val="000000"/>
                </a:solidFill>
              </a:rPr>
              <a:pPr eaLnBrk="1" hangingPunct="1"/>
              <a:t>33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6656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58C530-B2F1-9946-92C4-F875017906A1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5800" y="3863975"/>
          <a:ext cx="3886200" cy="1524000"/>
        </p:xfrm>
        <a:graphic>
          <a:graphicData uri="http://schemas.openxmlformats.org/drawingml/2006/table">
            <a:tbl>
              <a:tblPr/>
              <a:tblGrid>
                <a:gridCol w="133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x-1, y-1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x-1, 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x-1, y+1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x, y-1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x, 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x, y+1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x+1, y-1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x+1, 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x+1, y+1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524000"/>
          <a:ext cx="3124200" cy="1524000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w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-1, -1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w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-1, 0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w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-1, 1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w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0, -1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w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0, 0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w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0, 1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w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1, -1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w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1, 0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w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1, 1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icrosoft YaHei" charset="0"/>
                          <a:cs typeface="Times New Roman" charset="0"/>
                        </a:rPr>
                        <a:t>)</a:t>
                      </a:r>
                    </a:p>
                  </a:txBody>
                  <a:tcPr marL="90000" marR="90000" marT="71495" marB="4680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838200" y="2209800"/>
            <a:ext cx="2971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-648493" y="3694906"/>
            <a:ext cx="2971800" cy="1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81200" y="2692400"/>
          <a:ext cx="617538" cy="584199"/>
        </p:xfrm>
        <a:graphic>
          <a:graphicData uri="http://schemas.openxmlformats.org/drawingml/2006/table">
            <a:tbl>
              <a:tblPr/>
              <a:tblGrid>
                <a:gridCol w="205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icrosoft YaHei" charset="0"/>
                        <a:cs typeface="Times New Roman" charset="0"/>
                      </a:endParaRPr>
                    </a:p>
                  </a:txBody>
                  <a:tcPr marL="90053" marR="90053" marT="71583" marB="46857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icrosoft YaHei" charset="0"/>
                        <a:cs typeface="Times New Roman" charset="0"/>
                      </a:endParaRPr>
                    </a:p>
                  </a:txBody>
                  <a:tcPr marL="90053" marR="90053" marT="71583" marB="4685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icrosoft YaHei" charset="0"/>
                        <a:cs typeface="Times New Roman" charset="0"/>
                      </a:endParaRPr>
                    </a:p>
                  </a:txBody>
                  <a:tcPr marL="90053" marR="90053" marT="71583" marB="4685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icrosoft YaHei" charset="0"/>
                        <a:cs typeface="Times New Roman" charset="0"/>
                      </a:endParaRPr>
                    </a:p>
                  </a:txBody>
                  <a:tcPr marL="90053" marR="90053" marT="71583" marB="46857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icrosoft YaHei" charset="0"/>
                        <a:cs typeface="Times New Roman" charset="0"/>
                      </a:endParaRPr>
                    </a:p>
                  </a:txBody>
                  <a:tcPr marL="90053" marR="90053" marT="71583" marB="4685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icrosoft YaHei" charset="0"/>
                        <a:cs typeface="Times New Roman" charset="0"/>
                      </a:endParaRPr>
                    </a:p>
                  </a:txBody>
                  <a:tcPr marL="90053" marR="90053" marT="71583" marB="4685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icrosoft YaHei" charset="0"/>
                        <a:cs typeface="Times New Roman" charset="0"/>
                      </a:endParaRPr>
                    </a:p>
                  </a:txBody>
                  <a:tcPr marL="90053" marR="90053" marT="71583" marB="46857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icrosoft YaHei" charset="0"/>
                        <a:cs typeface="Times New Roman" charset="0"/>
                      </a:endParaRPr>
                    </a:p>
                  </a:txBody>
                  <a:tcPr marL="90053" marR="90053" marT="71583" marB="4685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Microsoft YaHei" charset="0"/>
                        <a:cs typeface="Times New Roman" charset="0"/>
                      </a:endParaRPr>
                    </a:p>
                  </a:txBody>
                  <a:tcPr marL="90053" marR="90053" marT="71583" marB="4685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619" name="TextBox 11"/>
          <p:cNvSpPr txBox="1">
            <a:spLocks noChangeArrowheads="1"/>
          </p:cNvSpPr>
          <p:nvPr/>
        </p:nvSpPr>
        <p:spPr bwMode="auto">
          <a:xfrm>
            <a:off x="457200" y="17526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Image origin</a:t>
            </a:r>
          </a:p>
        </p:txBody>
      </p:sp>
      <p:sp>
        <p:nvSpPr>
          <p:cNvPr id="13" name="Oval 12"/>
          <p:cNvSpPr/>
          <p:nvPr/>
        </p:nvSpPr>
        <p:spPr>
          <a:xfrm>
            <a:off x="762000" y="2133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Microsoft YaHei" charset="0"/>
              <a:cs typeface="Microsoft YaHei" charset="0"/>
            </a:endParaRPr>
          </a:p>
        </p:txBody>
      </p:sp>
      <p:sp>
        <p:nvSpPr>
          <p:cNvPr id="66621" name="TextBox 13"/>
          <p:cNvSpPr txBox="1">
            <a:spLocks noChangeArrowheads="1"/>
          </p:cNvSpPr>
          <p:nvPr/>
        </p:nvSpPr>
        <p:spPr bwMode="auto">
          <a:xfrm>
            <a:off x="381000" y="4795838"/>
            <a:ext cx="30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x</a:t>
            </a:r>
            <a:endParaRPr lang="en-US" sz="2400"/>
          </a:p>
        </p:txBody>
      </p:sp>
      <p:sp>
        <p:nvSpPr>
          <p:cNvPr id="66622" name="TextBox 14"/>
          <p:cNvSpPr txBox="1">
            <a:spLocks noChangeArrowheads="1"/>
          </p:cNvSpPr>
          <p:nvPr/>
        </p:nvSpPr>
        <p:spPr bwMode="auto">
          <a:xfrm>
            <a:off x="3810000" y="19050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y</a:t>
            </a:r>
            <a:endParaRPr lang="en-US" sz="2400"/>
          </a:p>
        </p:txBody>
      </p:sp>
      <p:sp>
        <p:nvSpPr>
          <p:cNvPr id="66623" name="TextBox 15"/>
          <p:cNvSpPr txBox="1">
            <a:spLocks noChangeArrowheads="1"/>
          </p:cNvSpPr>
          <p:nvPr/>
        </p:nvSpPr>
        <p:spPr bwMode="auto">
          <a:xfrm>
            <a:off x="5334000" y="31242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Kernel coefficients</a:t>
            </a:r>
          </a:p>
        </p:txBody>
      </p:sp>
      <p:sp>
        <p:nvSpPr>
          <p:cNvPr id="66624" name="TextBox 16"/>
          <p:cNvSpPr txBox="1">
            <a:spLocks noChangeArrowheads="1"/>
          </p:cNvSpPr>
          <p:nvPr/>
        </p:nvSpPr>
        <p:spPr bwMode="auto">
          <a:xfrm>
            <a:off x="5084763" y="5421313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Image region under mask</a:t>
            </a:r>
          </a:p>
        </p:txBody>
      </p:sp>
      <p:sp>
        <p:nvSpPr>
          <p:cNvPr id="66625" name="Rectangle 17"/>
          <p:cNvSpPr>
            <a:spLocks noChangeArrowheads="1"/>
          </p:cNvSpPr>
          <p:nvPr/>
        </p:nvSpPr>
        <p:spPr bwMode="auto">
          <a:xfrm>
            <a:off x="1930400" y="32766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mask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90F8D-52CE-5348-B8F4-401293D94A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57200" y="24384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Calibri" charset="0"/>
              </a:rPr>
              <a:t>Correlation and Convolution</a:t>
            </a:r>
          </a:p>
        </p:txBody>
      </p:sp>
    </p:spTree>
    <p:extLst>
      <p:ext uri="{BB962C8B-B14F-4D97-AF65-F5344CB8AC3E}">
        <p14:creationId xmlns:p14="http://schemas.microsoft.com/office/powerpoint/2010/main" val="1785922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Calibri" charset="0"/>
              </a:rPr>
              <a:t>Correlation and Convolution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latin typeface="Calibri" charset="0"/>
              </a:rPr>
              <a:t>Correlation</a:t>
            </a:r>
          </a:p>
          <a:p>
            <a:pPr marL="741363" lvl="1" indent="-2841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Calibri" charset="0"/>
              </a:rPr>
              <a:t>Place mask </a:t>
            </a:r>
            <a:r>
              <a:rPr lang="en-US" sz="2400" i="1" dirty="0">
                <a:latin typeface="Times New Roman" charset="0"/>
                <a:cs typeface="Times New Roman" charset="0"/>
              </a:rPr>
              <a:t>w</a:t>
            </a:r>
            <a:r>
              <a:rPr lang="en-US" sz="2400" dirty="0">
                <a:latin typeface="Calibri" charset="0"/>
              </a:rPr>
              <a:t> on the image array</a:t>
            </a:r>
            <a:r>
              <a:rPr lang="en-US" sz="2400" i="1" dirty="0">
                <a:latin typeface="Times New Roman" charset="0"/>
                <a:cs typeface="Times New Roman" charset="0"/>
              </a:rPr>
              <a:t> f </a:t>
            </a:r>
            <a:r>
              <a:rPr lang="en-US" sz="2400" dirty="0">
                <a:latin typeface="Calibri" charset="0"/>
              </a:rPr>
              <a:t>as previously described</a:t>
            </a:r>
          </a:p>
          <a:p>
            <a:pPr marL="741363" lvl="1" indent="-28416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Calibri" charset="0"/>
            </a:endParaRPr>
          </a:p>
          <a:p>
            <a:pPr marL="341313" indent="-34131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latin typeface="Calibri" charset="0"/>
              </a:rPr>
              <a:t>Convolution</a:t>
            </a:r>
          </a:p>
          <a:p>
            <a:pPr marL="741363" lvl="1" indent="-2841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Calibri" charset="0"/>
              </a:rPr>
              <a:t>First rotate mask </a:t>
            </a:r>
            <a:r>
              <a:rPr lang="en-US" sz="2400" i="1" dirty="0">
                <a:latin typeface="Times New Roman" charset="0"/>
                <a:cs typeface="Times New Roman" charset="0"/>
              </a:rPr>
              <a:t>w</a:t>
            </a:r>
            <a:r>
              <a:rPr lang="en-US" sz="2400" dirty="0">
                <a:latin typeface="Calibri" charset="0"/>
              </a:rPr>
              <a:t> by </a:t>
            </a:r>
            <a:r>
              <a:rPr lang="en-US" sz="2400" dirty="0">
                <a:latin typeface="Times New Roman" charset="0"/>
                <a:cs typeface="Times New Roman" charset="0"/>
              </a:rPr>
              <a:t>180</a:t>
            </a:r>
            <a:r>
              <a:rPr lang="en-US" sz="2400" dirty="0">
                <a:latin typeface="Calibri" charset="0"/>
              </a:rPr>
              <a:t> degrees</a:t>
            </a:r>
          </a:p>
          <a:p>
            <a:pPr marL="741363" lvl="1" indent="-2841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Calibri" charset="0"/>
              </a:rPr>
              <a:t>Place rotated mask on image as described previously</a:t>
            </a:r>
          </a:p>
          <a:p>
            <a:pPr marL="741363" lvl="1" indent="-2841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Calibri" charset="0"/>
            </a:endParaRPr>
          </a:p>
          <a:p>
            <a:pPr marL="341313" indent="-34131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latin typeface="Calibri" charset="0"/>
              </a:rPr>
              <a:t>Convolution = 180 degree rotation + correlation</a:t>
            </a:r>
          </a:p>
          <a:p>
            <a:pPr marL="341313" indent="-34131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latin typeface="Calibri" charset="0"/>
            </a:endParaRPr>
          </a:p>
        </p:txBody>
      </p:sp>
      <p:sp>
        <p:nvSpPr>
          <p:cNvPr id="6758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</a:rPr>
              <a:t>Roger S. Gaborski</a:t>
            </a:r>
          </a:p>
        </p:txBody>
      </p:sp>
      <p:sp>
        <p:nvSpPr>
          <p:cNvPr id="6758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8B1B79D5-AF11-314D-ABBC-49EAEAD462AA}" type="slidenum">
              <a:rPr lang="en-US" sz="1200">
                <a:solidFill>
                  <a:srgbClr val="000000"/>
                </a:solidFill>
              </a:rPr>
              <a:pPr eaLnBrk="1" hangingPunct="1"/>
              <a:t>36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Calibri" charset="0"/>
              </a:rPr>
              <a:t>Example: 1D Correlation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85925"/>
            <a:ext cx="7924800" cy="4181475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Assume </a:t>
            </a:r>
            <a:r>
              <a:rPr lang="en-US" sz="2400" i="1">
                <a:latin typeface="Times New Roman" charset="0"/>
                <a:cs typeface="Times New Roman" charset="0"/>
              </a:rPr>
              <a:t>w</a:t>
            </a:r>
            <a:r>
              <a:rPr lang="en-US" sz="2400">
                <a:latin typeface="Calibri" charset="0"/>
              </a:rPr>
              <a:t> and </a:t>
            </a:r>
            <a:r>
              <a:rPr lang="en-US" sz="2400" i="1">
                <a:latin typeface="Times New Roman" charset="0"/>
                <a:cs typeface="Times New Roman" charset="0"/>
              </a:rPr>
              <a:t>f</a:t>
            </a:r>
            <a:r>
              <a:rPr lang="en-US" sz="2400">
                <a:latin typeface="Calibri" charset="0"/>
              </a:rPr>
              <a:t> are one dimensional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Origin of </a:t>
            </a:r>
            <a:r>
              <a:rPr lang="en-US" sz="2400" i="1">
                <a:latin typeface="Times New Roman" charset="0"/>
                <a:cs typeface="Times New Roman" charset="0"/>
              </a:rPr>
              <a:t>f</a:t>
            </a:r>
            <a:r>
              <a:rPr lang="en-US" sz="2400">
                <a:latin typeface="Calibri" charset="0"/>
              </a:rPr>
              <a:t> is its left most point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Place </a:t>
            </a:r>
            <a:r>
              <a:rPr lang="en-US" sz="2400" i="1">
                <a:latin typeface="Times New Roman" charset="0"/>
                <a:cs typeface="Times New Roman" charset="0"/>
              </a:rPr>
              <a:t>w</a:t>
            </a:r>
            <a:r>
              <a:rPr lang="en-US" sz="2400">
                <a:latin typeface="Calibri" charset="0"/>
              </a:rPr>
              <a:t> so that its right most point coincides with the origin of </a:t>
            </a:r>
            <a:r>
              <a:rPr lang="en-US" sz="2400" i="1">
                <a:latin typeface="Times New Roman" charset="0"/>
                <a:cs typeface="Times New Roman" charset="0"/>
              </a:rPr>
              <a:t>f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Pad </a:t>
            </a:r>
            <a:r>
              <a:rPr lang="en-US" sz="2400" i="1">
                <a:latin typeface="Times New Roman" charset="0"/>
                <a:cs typeface="Times New Roman" charset="0"/>
              </a:rPr>
              <a:t>f</a:t>
            </a:r>
            <a:r>
              <a:rPr lang="en-US" sz="2400">
                <a:latin typeface="Calibri" charset="0"/>
              </a:rPr>
              <a:t> with </a:t>
            </a:r>
            <a:r>
              <a:rPr lang="en-US" sz="2400" i="1">
                <a:latin typeface="Times New Roman" charset="0"/>
                <a:cs typeface="Times New Roman" charset="0"/>
              </a:rPr>
              <a:t>0</a:t>
            </a:r>
            <a:r>
              <a:rPr lang="en-US" sz="2400">
                <a:latin typeface="Calibri" charset="0"/>
              </a:rPr>
              <a:t>s so that there are corresponding </a:t>
            </a:r>
            <a:r>
              <a:rPr lang="en-US" sz="2400" i="1">
                <a:latin typeface="Times New Roman" charset="0"/>
                <a:cs typeface="Times New Roman" charset="0"/>
              </a:rPr>
              <a:t>f </a:t>
            </a:r>
            <a:r>
              <a:rPr lang="en-US" sz="2400">
                <a:latin typeface="Calibri" charset="0"/>
              </a:rPr>
              <a:t>points for each w point (also pad end with </a:t>
            </a:r>
            <a:r>
              <a:rPr lang="en-US" sz="2400" i="1">
                <a:latin typeface="Times New Roman" charset="0"/>
                <a:cs typeface="Times New Roman" charset="0"/>
              </a:rPr>
              <a:t>0</a:t>
            </a:r>
            <a:r>
              <a:rPr lang="en-US" sz="2400">
                <a:latin typeface="Calibri" charset="0"/>
              </a:rPr>
              <a:t>s)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alibri" charset="0"/>
              </a:rPr>
              <a:t>Multiply corresponding points and sum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Calibri" charset="0"/>
              </a:rPr>
              <a:t>In this case </a:t>
            </a:r>
            <a:r>
              <a:rPr lang="en-US" sz="2000" i="1">
                <a:latin typeface="Calibri" charset="0"/>
              </a:rPr>
              <a:t>(example on next page)</a:t>
            </a:r>
            <a:r>
              <a:rPr lang="en-US" sz="2000">
                <a:latin typeface="Calibri" charset="0"/>
              </a:rPr>
              <a:t> result is </a:t>
            </a:r>
            <a:r>
              <a:rPr lang="en-US" sz="2000" i="1">
                <a:latin typeface="Times New Roman" charset="0"/>
                <a:cs typeface="Times New Roman" charset="0"/>
              </a:rPr>
              <a:t>0</a:t>
            </a:r>
            <a:endParaRPr lang="en-US" sz="2000">
              <a:latin typeface="Calibri" charset="0"/>
            </a:endParaRP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Calibri" charset="0"/>
              </a:rPr>
              <a:t>Move </a:t>
            </a:r>
            <a:r>
              <a:rPr lang="en-US" sz="2400" i="1">
                <a:latin typeface="Times New Roman" charset="0"/>
                <a:cs typeface="Times New Roman" charset="0"/>
              </a:rPr>
              <a:t>w</a:t>
            </a:r>
            <a:r>
              <a:rPr lang="en-US" sz="2000">
                <a:latin typeface="Calibri" charset="0"/>
              </a:rPr>
              <a:t> to the right one value, repeat process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Calibri" charset="0"/>
              </a:rPr>
              <a:t>Continue process for whole length of </a:t>
            </a:r>
            <a:r>
              <a:rPr lang="en-US" sz="2400" i="1">
                <a:latin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696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</a:rPr>
              <a:t>Roger S. Gaborski</a:t>
            </a:r>
          </a:p>
        </p:txBody>
      </p:sp>
      <p:sp>
        <p:nvSpPr>
          <p:cNvPr id="6963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51B95ED7-2A1E-774F-894B-E97D6C4ACCA9}" type="slidenum">
              <a:rPr lang="en-US" sz="1200">
                <a:solidFill>
                  <a:srgbClr val="000000"/>
                </a:solidFill>
              </a:rPr>
              <a:pPr eaLnBrk="1" hangingPunct="1"/>
              <a:t>37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Reminder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alibri" charset="0"/>
                <a:cs typeface="Arial" charset="0"/>
              </a:rPr>
              <a:t>‘full’ is the result we obtain from the operations on the previous slide. If instead of aligning the left most element of </a:t>
            </a:r>
            <a:r>
              <a:rPr lang="en-US" sz="2400" i="1">
                <a:latin typeface="Times New Roman" charset="0"/>
                <a:cs typeface="Times New Roman" charset="0"/>
              </a:rPr>
              <a:t>f</a:t>
            </a:r>
            <a:r>
              <a:rPr lang="en-US" sz="2400">
                <a:latin typeface="Calibri" charset="0"/>
                <a:cs typeface="Arial" charset="0"/>
              </a:rPr>
              <a:t> with the right most element of </a:t>
            </a:r>
            <a:r>
              <a:rPr lang="en-US" sz="2400" i="1">
                <a:latin typeface="Times New Roman" charset="0"/>
                <a:cs typeface="Times New Roman" charset="0"/>
              </a:rPr>
              <a:t>w</a:t>
            </a:r>
            <a:r>
              <a:rPr lang="en-US" sz="2400">
                <a:latin typeface="Calibri" charset="0"/>
                <a:cs typeface="Arial" charset="0"/>
              </a:rPr>
              <a:t> we aligned the center element of </a:t>
            </a:r>
            <a:r>
              <a:rPr lang="en-US" sz="2400" i="1">
                <a:latin typeface="Times New Roman" charset="0"/>
                <a:cs typeface="Times New Roman" charset="0"/>
              </a:rPr>
              <a:t>w</a:t>
            </a:r>
            <a:r>
              <a:rPr lang="en-US" sz="2400">
                <a:latin typeface="Calibri" charset="0"/>
                <a:cs typeface="Arial" charset="0"/>
              </a:rPr>
              <a:t> with the left most value of </a:t>
            </a:r>
            <a:r>
              <a:rPr lang="en-US" sz="2400" i="1">
                <a:latin typeface="Times New Roman" charset="0"/>
                <a:cs typeface="Times New Roman" charset="0"/>
              </a:rPr>
              <a:t>f</a:t>
            </a:r>
            <a:r>
              <a:rPr lang="en-US" sz="2400">
                <a:latin typeface="Calibri" charset="0"/>
                <a:cs typeface="Arial" charset="0"/>
              </a:rPr>
              <a:t> we would obtain the ‘same’ result, same indicating the result is the same length of the original </a:t>
            </a:r>
            <a:r>
              <a:rPr lang="en-US" sz="2400" i="1">
                <a:latin typeface="Times New Roman" charset="0"/>
                <a:cs typeface="Times New Roman" charset="0"/>
              </a:rPr>
              <a:t>w</a:t>
            </a:r>
          </a:p>
          <a:p>
            <a:pPr eaLnBrk="1" hangingPunct="1"/>
            <a:endParaRPr lang="en-US" sz="2800">
              <a:latin typeface="Calibri" charset="0"/>
            </a:endParaRPr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</a:rPr>
              <a:t>Roger S. Gaborski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CB661077-840F-C249-B9E1-B928F1058731}" type="slidenum">
              <a:rPr lang="en-US" sz="1200">
                <a:solidFill>
                  <a:srgbClr val="000000"/>
                </a:solidFill>
              </a:rPr>
              <a:pPr eaLnBrk="1" hangingPunct="1"/>
              <a:t>38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471613" y="355600"/>
            <a:ext cx="62325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cs typeface="Times New Roman" charset="0"/>
              </a:rPr>
              <a:t>Chapter 3 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Verdana" charset="0"/>
                <a:cs typeface="Times New Roman" charset="0"/>
              </a:rPr>
              <a:t>www.prenhall.com/gonzalezwoodseddins</a:t>
            </a: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965325" y="1447800"/>
          <a:ext cx="5245100" cy="511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3" r:id="rId4" imgW="4355232" imgH="4247217" progId="">
                  <p:embed/>
                </p:oleObj>
              </mc:Choice>
              <mc:Fallback>
                <p:oleObj r:id="rId4" imgW="4355232" imgH="424721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1447800"/>
                        <a:ext cx="5245100" cy="511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7924800" y="457200"/>
          <a:ext cx="11191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4" r:id="rId6" imgW="979934" imgH="741970" progId="">
                  <p:embed/>
                </p:oleObj>
              </mc:Choice>
              <mc:Fallback>
                <p:oleObj r:id="rId6" imgW="979934" imgH="74197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57200"/>
                        <a:ext cx="11191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</a:rPr>
              <a:t>Roger S. Gaborski</a:t>
            </a:r>
          </a:p>
        </p:txBody>
      </p:sp>
      <p:sp>
        <p:nvSpPr>
          <p:cNvPr id="7270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65923669-4950-BC42-A1B0-096BD8090631}" type="slidenum">
              <a:rPr lang="en-US" sz="1200">
                <a:solidFill>
                  <a:srgbClr val="000000"/>
                </a:solidFill>
              </a:rPr>
              <a:pPr eaLnBrk="1" hangingPunct="1"/>
              <a:t>39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411C0642-BBEC-7C43-9BC0-6DDE50122F46}" type="slidenum">
              <a:rPr lang="en-US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0"/>
            <a:ext cx="5314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20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411C0642-BBEC-7C43-9BC0-6DDE50122F46}" type="slidenum">
              <a:rPr lang="en-US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sz="120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965200"/>
            <a:ext cx="68326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20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411C0642-BBEC-7C43-9BC0-6DDE50122F46}" type="slidenum">
              <a:rPr lang="en-US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sz="120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0"/>
            <a:ext cx="5650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92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411C0642-BBEC-7C43-9BC0-6DDE50122F46}" type="slidenum">
              <a:rPr lang="en-US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0"/>
            <a:ext cx="5032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07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2163762"/>
          </a:xfrm>
        </p:spPr>
        <p:txBody>
          <a:bodyPr/>
          <a:lstStyle/>
          <a:p>
            <a:r>
              <a:rPr lang="en-US" dirty="0"/>
              <a:t>A few remarks concerning color images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90F8D-52CE-5348-B8F4-401293D94A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8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Calibri" charset="0"/>
              </a:rPr>
              <a:t>Create a </a:t>
            </a:r>
            <a:r>
              <a:rPr lang="ja-JP" altLang="en-US" sz="3600">
                <a:latin typeface="Calibri" charset="0"/>
              </a:rPr>
              <a:t>‘</a:t>
            </a:r>
            <a:r>
              <a:rPr lang="en-US" sz="3600">
                <a:latin typeface="Calibri" charset="0"/>
              </a:rPr>
              <a:t>color image</a:t>
            </a:r>
            <a:r>
              <a:rPr lang="ja-JP" altLang="en-US" sz="3600">
                <a:latin typeface="Calibri" charset="0"/>
              </a:rPr>
              <a:t>’</a:t>
            </a:r>
            <a:endParaRPr lang="en-US" sz="3600">
              <a:latin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Roger S. Gaborski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D2FD7D-6187-6A42-8AFC-D332E53C4AD0}" type="slidenum">
              <a:rPr 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41288" y="1524000"/>
            <a:ext cx="4430712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&gt;&gt; red = rand(5)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red =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    0.0294    0.0193    0.3662    0.7202    0.0302</a:t>
            </a:r>
          </a:p>
          <a:p>
            <a:pPr eaLnBrk="1" hangingPunct="1"/>
            <a:r>
              <a:rPr lang="en-US" sz="1600"/>
              <a:t>    0.7845    0.3955    0.2206    0.4711    0.2949</a:t>
            </a:r>
          </a:p>
          <a:p>
            <a:pPr eaLnBrk="1" hangingPunct="1"/>
            <a:r>
              <a:rPr lang="en-US" sz="1600"/>
              <a:t>    0.7529    0.1159    0.6078    0.9778    0.5959</a:t>
            </a:r>
          </a:p>
          <a:p>
            <a:pPr eaLnBrk="1" hangingPunct="1"/>
            <a:r>
              <a:rPr lang="en-US" sz="1600"/>
              <a:t>    0.1586    0.1674    0.5524    0.9295    0.1066</a:t>
            </a:r>
          </a:p>
          <a:p>
            <a:pPr eaLnBrk="1" hangingPunct="1"/>
            <a:r>
              <a:rPr lang="en-US" sz="1600"/>
              <a:t>    0.7643    0.6908    0.3261    0.5889    0.1359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&gt;&gt; green = rand(5)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green =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    0.2269    0.5605    0.6191    0.0493    0.1666</a:t>
            </a:r>
          </a:p>
          <a:p>
            <a:pPr eaLnBrk="1" hangingPunct="1"/>
            <a:r>
              <a:rPr lang="en-US" sz="1600"/>
              <a:t>    0.0706    0.4051    0.3297    0.7513    0.6484</a:t>
            </a:r>
          </a:p>
          <a:p>
            <a:pPr eaLnBrk="1" hangingPunct="1"/>
            <a:r>
              <a:rPr lang="en-US" sz="1600"/>
              <a:t>    0.9421    0.0034    0.8243    0.7023    0.8097</a:t>
            </a:r>
          </a:p>
          <a:p>
            <a:pPr eaLnBrk="1" hangingPunct="1"/>
            <a:r>
              <a:rPr lang="en-US" sz="1600"/>
              <a:t>    0.8079    0.5757    0.6696    0.9658    0.8976</a:t>
            </a:r>
          </a:p>
          <a:p>
            <a:pPr eaLnBrk="1" hangingPunct="1"/>
            <a:r>
              <a:rPr lang="en-US" sz="1600"/>
              <a:t>    0.0143    0.3176    0.6564    0.1361    0.0754</a:t>
            </a:r>
            <a:endParaRPr lang="en-US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4307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&gt;&gt; blue = rand(5)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blue =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    0.6518    0.0803    0.8697    0.6260    0.9642</a:t>
            </a:r>
          </a:p>
          <a:p>
            <a:pPr eaLnBrk="1" hangingPunct="1"/>
            <a:r>
              <a:rPr lang="en-US" sz="1600"/>
              <a:t>    0.5554    0.2037    0.8774    0.5705    0.6043</a:t>
            </a:r>
          </a:p>
          <a:p>
            <a:pPr eaLnBrk="1" hangingPunct="1"/>
            <a:r>
              <a:rPr lang="en-US" sz="1600"/>
              <a:t>    0.8113    0.8481    0.5199    0.0962    0.8689</a:t>
            </a:r>
          </a:p>
          <a:p>
            <a:pPr eaLnBrk="1" hangingPunct="1"/>
            <a:r>
              <a:rPr lang="en-US" sz="1600"/>
              <a:t>    0.5952    0.2817    0.6278    0.7716    0.8588</a:t>
            </a:r>
          </a:p>
          <a:p>
            <a:pPr eaLnBrk="1" hangingPunct="1"/>
            <a:r>
              <a:rPr lang="en-US" sz="1600"/>
              <a:t>    0.5810    0.9290    0.2000    0.1248    0.7606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212725" y="1103313"/>
            <a:ext cx="396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First create three color planes of data</a:t>
            </a:r>
          </a:p>
        </p:txBody>
      </p:sp>
    </p:spTree>
    <p:extLst>
      <p:ext uri="{BB962C8B-B14F-4D97-AF65-F5344CB8AC3E}">
        <p14:creationId xmlns:p14="http://schemas.microsoft.com/office/powerpoint/2010/main" val="300616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21445</TotalTime>
  <Words>1662</Words>
  <Application>Microsoft Macintosh PowerPoint</Application>
  <PresentationFormat>On-screen Show (4:3)</PresentationFormat>
  <Paragraphs>338</Paragraphs>
  <Slides>39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Microsoft YaHei</vt:lpstr>
      <vt:lpstr>ＭＳ Ｐゴシック</vt:lpstr>
      <vt:lpstr>Arial</vt:lpstr>
      <vt:lpstr>Calibri</vt:lpstr>
      <vt:lpstr>Times New Roman</vt:lpstr>
      <vt:lpstr>Verdana</vt:lpstr>
      <vt:lpstr>Wingdings</vt:lpstr>
      <vt:lpstr>Office Theme</vt:lpstr>
      <vt:lpstr>CorelPhotoPaint.Image.11</vt:lpstr>
      <vt:lpstr>PowerPoint Presentation</vt:lpstr>
      <vt:lpstr>Clase #9 (25 Junio- 1 Julio) - Laboratorio: Enviar email con grupo de 2 personas para exposición con tres posibles temas a exponer. - Teoría: Review Parcial 1 - Teoría: Imagenes a color, padding, correlation &amp; convolution - Laboratorio: Asignación tarea #8   Clase #10 (2 Julio- 8 Julio) - Laboratorio: Entrega Tarea #8 - Teoría:  Cont. Filtros - Laboratorio:  Asignación tarea #9   Clase #11  (8 Julio - 15 Julio) - Examen #2    Clase #12 (16 Julio - 22 Julio) - Laboratorio: Envío Tarea #9  - Review Examen #2 – 25 Minutos - Exposición Final (Grupo 1, 2, 3 &amp; 4)  -- 25 Minutos por Grupo - Laboratorio:  Asignación tarea #10   Clase #13 (23 Julio - 28 Julio) - Exposición Final (Grupo 5, 6, 7, 8 &amp; 9)  -- 25 Minutos por Grupo - Laboratorio: Entrega Tarea #10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remarks concerning color images</vt:lpstr>
      <vt:lpstr>Create a ‘color image’</vt:lpstr>
      <vt:lpstr>PowerPoint Presentation</vt:lpstr>
      <vt:lpstr>colorIm</vt:lpstr>
      <vt:lpstr>PowerPoint Presentation</vt:lpstr>
      <vt:lpstr>PowerPoint Presentation</vt:lpstr>
      <vt:lpstr>RECALL</vt:lpstr>
      <vt:lpstr>Average</vt:lpstr>
      <vt:lpstr>Gray scale version of color image</vt:lpstr>
      <vt:lpstr>Color and Gray scale Images</vt:lpstr>
      <vt:lpstr>Color and Gray scale Images</vt:lpstr>
      <vt:lpstr>PowerPoint Presentation</vt:lpstr>
      <vt:lpstr>MATLAB’s rgb2gray Function</vt:lpstr>
      <vt:lpstr>colorIm and rgb2gray(colorIm)</vt:lpstr>
      <vt:lpstr>How does rgb2gray work?</vt:lpstr>
      <vt:lpstr>Color and Gray Scale Images </vt:lpstr>
      <vt:lpstr>PADDING</vt:lpstr>
      <vt:lpstr>Padding -- padarray</vt:lpstr>
      <vt:lpstr>PowerPoint Presentation</vt:lpstr>
      <vt:lpstr>padarray Example</vt:lpstr>
      <vt:lpstr>PowerPoint Presentation</vt:lpstr>
      <vt:lpstr>PowerPoint Presentation</vt:lpstr>
      <vt:lpstr>PowerPoint Presentation</vt:lpstr>
      <vt:lpstr>FILTERING</vt:lpstr>
      <vt:lpstr>Spatial Filtering</vt:lpstr>
      <vt:lpstr>Linear and Nonlinear  Spatial Filtering</vt:lpstr>
      <vt:lpstr>PowerPoint Presentation</vt:lpstr>
      <vt:lpstr>PowerPoint Presentation</vt:lpstr>
      <vt:lpstr>Correlation and Convolution</vt:lpstr>
      <vt:lpstr>Example: 1D Correlation</vt:lpstr>
      <vt:lpstr>Reminder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Vision</dc:title>
  <dc:creator>Roger S. Gaborski</dc:creator>
  <cp:lastModifiedBy>Angel Rafael Cambero Ramos</cp:lastModifiedBy>
  <cp:revision>181</cp:revision>
  <cp:lastPrinted>2012-09-17T12:55:54Z</cp:lastPrinted>
  <dcterms:created xsi:type="dcterms:W3CDTF">2008-12-18T01:28:05Z</dcterms:created>
  <dcterms:modified xsi:type="dcterms:W3CDTF">2018-07-03T22:47:44Z</dcterms:modified>
</cp:coreProperties>
</file>