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CF3B67-E87D-482D-90A4-BF62BBBF47BB}">
  <a:tblStyle styleId="{1DCF3B67-E87D-482D-90A4-BF62BBBF47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1200" u="none" cap="none" strike="noStrike">
                <a:solidFill>
                  <a:srgbClr val="000000"/>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b="0" i="0" sz="1200" u="none" cap="none" strike="noStrike">
                <a:solidFill>
                  <a:srgbClr val="000000"/>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1200" u="none" cap="none" strike="noStrike">
                <a:solidFill>
                  <a:srgbClr val="000000"/>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2"/>
            </a:gs>
            <a:gs pos="100000">
              <a:schemeClr val="lt1"/>
            </a:gs>
          </a:gsLst>
          <a:lin ang="10800000" scaled="0"/>
        </a:gradFill>
      </p:bgPr>
    </p:bg>
    <p:spTree>
      <p:nvGrpSpPr>
        <p:cNvPr id="18" name="Shape 18"/>
        <p:cNvGrpSpPr/>
        <p:nvPr/>
      </p:nvGrpSpPr>
      <p:grpSpPr>
        <a:xfrm>
          <a:off x="0" y="0"/>
          <a:ext cx="0" cy="0"/>
          <a:chOff x="0" y="0"/>
          <a:chExt cx="0" cy="0"/>
        </a:xfrm>
      </p:grpSpPr>
      <p:grpSp>
        <p:nvGrpSpPr>
          <p:cNvPr id="19" name="Google Shape;19;p2"/>
          <p:cNvGrpSpPr/>
          <p:nvPr/>
        </p:nvGrpSpPr>
        <p:grpSpPr>
          <a:xfrm>
            <a:off x="-7758112" y="1463675"/>
            <a:ext cx="16902111" cy="10795000"/>
            <a:chOff x="-7758112" y="1463675"/>
            <a:chExt cx="16902111" cy="10795000"/>
          </a:xfrm>
        </p:grpSpPr>
        <p:sp>
          <p:nvSpPr>
            <p:cNvPr id="20" name="Google Shape;20;p2"/>
            <p:cNvSpPr/>
            <p:nvPr/>
          </p:nvSpPr>
          <p:spPr>
            <a:xfrm>
              <a:off x="3271837" y="2709862"/>
              <a:ext cx="5872162" cy="4148137"/>
            </a:xfrm>
            <a:custGeom>
              <a:rect b="b" l="l" r="r" t="t"/>
              <a:pathLst>
                <a:path extrusionOk="0" h="2613" w="3699">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chemeClr val="folHlink"/>
                </a:gs>
                <a:gs pos="100000">
                  <a:srgbClr val="2448B4"/>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21" name="Google Shape;21;p2"/>
            <p:cNvCxnSpPr/>
            <p:nvPr/>
          </p:nvCxnSpPr>
          <p:spPr>
            <a:xfrm>
              <a:off x="-7758112" y="1463675"/>
              <a:ext cx="13452476" cy="10795000"/>
            </a:xfrm>
            <a:prstGeom prst="curvedConnector2">
              <a:avLst/>
            </a:prstGeom>
            <a:noFill/>
            <a:ln cap="sq" cmpd="sng" w="12700">
              <a:solidFill>
                <a:schemeClr val="folHlink"/>
              </a:solidFill>
              <a:prstDash val="solid"/>
              <a:miter lim="8000"/>
              <a:headEnd len="sm" w="sm" type="none"/>
              <a:tailEnd len="sm" w="sm" type="none"/>
            </a:ln>
          </p:spPr>
        </p:cxnSp>
      </p:grpSp>
      <p:sp>
        <p:nvSpPr>
          <p:cNvPr id="22" name="Google Shape;22;p2"/>
          <p:cNvSpPr txBox="1"/>
          <p:nvPr>
            <p:ph type="ctrTitle"/>
          </p:nvPr>
        </p:nvSpPr>
        <p:spPr>
          <a:xfrm>
            <a:off x="1293812" y="762000"/>
            <a:ext cx="7772400" cy="11430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1pPr>
            <a:lvl2pPr indent="-88900" lvl="1"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2pPr>
            <a:lvl3pPr indent="-88900" lvl="2"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3pPr>
            <a:lvl4pPr indent="-88900" lvl="3"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4pPr>
            <a:lvl5pPr indent="-88900" lvl="4"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5pPr>
            <a:lvl6pPr indent="-88900" lvl="5"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6pPr>
            <a:lvl7pPr indent="-88900" lvl="6"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7pPr>
            <a:lvl8pPr indent="-88900" lvl="7"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8pPr>
            <a:lvl9pPr indent="-88900" lvl="8"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9pPr>
          </a:lstStyle>
          <a:p/>
        </p:txBody>
      </p:sp>
      <p:sp>
        <p:nvSpPr>
          <p:cNvPr id="23" name="Google Shape;23;p2"/>
          <p:cNvSpPr txBox="1"/>
          <p:nvPr>
            <p:ph idx="1" type="subTitle"/>
          </p:nvPr>
        </p:nvSpPr>
        <p:spPr>
          <a:xfrm>
            <a:off x="3429000" y="2085975"/>
            <a:ext cx="5638800" cy="1038225"/>
          </a:xfrm>
          <a:prstGeom prst="rect">
            <a:avLst/>
          </a:prstGeom>
          <a:noFill/>
          <a:ln>
            <a:noFill/>
          </a:ln>
        </p:spPr>
        <p:txBody>
          <a:bodyPr anchorCtr="0" anchor="t" bIns="91425" lIns="91425" spcFirstLastPara="1" rIns="91425" wrap="square" tIns="91425">
            <a:noAutofit/>
          </a:bodyPr>
          <a:lstStyle>
            <a:lvl1pPr indent="-279400" lvl="0" marL="342900" marR="0" rtl="0" algn="l">
              <a:lnSpc>
                <a:spcPct val="90000"/>
              </a:lnSpc>
              <a:spcBef>
                <a:spcPts val="640"/>
              </a:spcBef>
              <a:spcAft>
                <a:spcPts val="0"/>
              </a:spcAft>
              <a:buClr>
                <a:schemeClr val="dk2"/>
              </a:buClr>
              <a:buSzPts val="1400"/>
              <a:buFont typeface="Noto Symbol"/>
              <a:buChar char="●"/>
              <a:defRPr b="0" i="0" sz="3200" u="none" cap="none" strike="noStrike">
                <a:solidFill>
                  <a:schemeClr val="dk1"/>
                </a:solidFill>
                <a:latin typeface="Times New Roman"/>
                <a:ea typeface="Times New Roman"/>
                <a:cs typeface="Times New Roman"/>
                <a:sym typeface="Times New Roman"/>
              </a:defRPr>
            </a:lvl1pPr>
            <a:lvl2pPr indent="-196850" lvl="1" marL="742950" marR="0" rtl="0" algn="l">
              <a:lnSpc>
                <a:spcPct val="100000"/>
              </a:lnSpc>
              <a:spcBef>
                <a:spcPts val="560"/>
              </a:spcBef>
              <a:spcAft>
                <a:spcPts val="0"/>
              </a:spcAft>
              <a:buClr>
                <a:schemeClr val="dk1"/>
              </a:buClr>
              <a:buSzPts val="14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218439" lvl="2" marL="1143000" marR="0" rtl="0" algn="l">
              <a:lnSpc>
                <a:spcPct val="100000"/>
              </a:lnSpc>
              <a:spcBef>
                <a:spcPts val="480"/>
              </a:spcBef>
              <a:spcAft>
                <a:spcPts val="0"/>
              </a:spcAft>
              <a:buClr>
                <a:srgbClr val="00CCFF"/>
              </a:buClr>
              <a:buSzPts val="1400"/>
              <a:buFont typeface="Noto Symbol"/>
              <a:buChar char="●"/>
              <a:defRPr b="0" i="0" sz="2400" u="none" cap="none" strike="noStrike">
                <a:solidFill>
                  <a:schemeClr val="dk1"/>
                </a:solidFill>
                <a:latin typeface="Times New Roman"/>
                <a:ea typeface="Times New Roman"/>
                <a:cs typeface="Times New Roman"/>
                <a:sym typeface="Times New Roman"/>
              </a:defRPr>
            </a:lvl3pPr>
            <a:lvl4pPr indent="-190500" lvl="3" marL="1600200" marR="0" rtl="0" algn="l">
              <a:lnSpc>
                <a:spcPct val="100000"/>
              </a:lnSpc>
              <a:spcBef>
                <a:spcPts val="400"/>
              </a:spcBef>
              <a:spcAft>
                <a:spcPts val="0"/>
              </a:spcAft>
              <a:buClr>
                <a:schemeClr val="dk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90500" lvl="4" marL="20574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90500" lvl="5" marL="25146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90500" lvl="6" marL="34290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90500" lvl="7" marL="48006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90500" lvl="8" marL="66294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2"/>
          <p:cNvSpPr txBox="1"/>
          <p:nvPr>
            <p:ph idx="10" type="dt"/>
          </p:nvPr>
        </p:nvSpPr>
        <p:spPr>
          <a:xfrm>
            <a:off x="7215187" y="6442075"/>
            <a:ext cx="1905000" cy="3810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SzPts val="1400"/>
              <a:buChar char="●"/>
              <a:defRPr b="0" i="0" sz="1400" u="none" cap="none" strike="noStrike">
                <a:solidFill>
                  <a:schemeClr val="dk1"/>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25" name="Google Shape;25;p2"/>
          <p:cNvSpPr txBox="1"/>
          <p:nvPr>
            <p:ph idx="11" type="ftr"/>
          </p:nvPr>
        </p:nvSpPr>
        <p:spPr>
          <a:xfrm>
            <a:off x="1295400" y="6365875"/>
            <a:ext cx="4267200" cy="4572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1400" u="none" cap="none" strike="noStrike">
                <a:solidFill>
                  <a:schemeClr val="dk1"/>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26" name="Google Shape;26;p2"/>
          <p:cNvSpPr txBox="1"/>
          <p:nvPr>
            <p:ph idx="12" type="sldNum"/>
          </p:nvPr>
        </p:nvSpPr>
        <p:spPr>
          <a:xfrm>
            <a:off x="7199312" y="6148387"/>
            <a:ext cx="1905000" cy="381000"/>
          </a:xfrm>
          <a:prstGeom prst="rect">
            <a:avLst/>
          </a:prstGeom>
          <a:noFill/>
          <a:ln>
            <a:noFill/>
          </a:ln>
        </p:spPr>
        <p:txBody>
          <a:bodyPr anchorCtr="0" anchor="b" bIns="0" lIns="92075" spcFirstLastPara="1" rIns="92075" wrap="square" tIns="0">
            <a:noAutofit/>
          </a:bodyPr>
          <a:lstStyle>
            <a:lvl1pPr indent="0" lvl="0" marL="45720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45720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45720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45720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45720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45720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45720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45720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45720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8405812" y="4762"/>
            <a:ext cx="17538699" cy="13690600"/>
            <a:chOff x="-8405812" y="4762"/>
            <a:chExt cx="17538699" cy="13690600"/>
          </a:xfrm>
        </p:grpSpPr>
        <p:sp>
          <p:nvSpPr>
            <p:cNvPr id="11" name="Google Shape;11;p1"/>
            <p:cNvSpPr/>
            <p:nvPr/>
          </p:nvSpPr>
          <p:spPr>
            <a:xfrm>
              <a:off x="5387975" y="1585912"/>
              <a:ext cx="3744912" cy="5260975"/>
            </a:xfrm>
            <a:custGeom>
              <a:rect b="b" l="l" r="r" t="t"/>
              <a:pathLst>
                <a:path extrusionOk="0" h="3314" w="2359">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chemeClr val="folHlink"/>
                </a:gs>
                <a:gs pos="100000">
                  <a:srgbClr val="2448B4"/>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2" name="Google Shape;12;p1"/>
            <p:cNvCxnSpPr/>
            <p:nvPr/>
          </p:nvCxnSpPr>
          <p:spPr>
            <a:xfrm>
              <a:off x="-8405812" y="4762"/>
              <a:ext cx="16821150" cy="13690600"/>
            </a:xfrm>
            <a:prstGeom prst="curvedConnector2">
              <a:avLst/>
            </a:prstGeom>
            <a:noFill/>
            <a:ln cap="sq" cmpd="sng" w="12700">
              <a:solidFill>
                <a:schemeClr val="folHlink"/>
              </a:solidFill>
              <a:prstDash val="solid"/>
              <a:miter lim="8000"/>
              <a:headEnd len="sm" w="sm" type="none"/>
              <a:tailEnd len="sm" w="sm" type="none"/>
            </a:ln>
          </p:spPr>
        </p:cxnSp>
      </p:grpSp>
      <p:sp>
        <p:nvSpPr>
          <p:cNvPr id="13" name="Google Shape;13;p1"/>
          <p:cNvSpPr txBox="1"/>
          <p:nvPr>
            <p:ph type="title"/>
          </p:nvPr>
        </p:nvSpPr>
        <p:spPr>
          <a:xfrm>
            <a:off x="682625" y="609600"/>
            <a:ext cx="8080375" cy="11430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1pPr>
            <a:lvl2pPr indent="-88900" lvl="1"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2pPr>
            <a:lvl3pPr indent="-88900" lvl="2"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3pPr>
            <a:lvl4pPr indent="-88900" lvl="3"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4pPr>
            <a:lvl5pPr indent="-88900" lvl="4"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5pPr>
            <a:lvl6pPr indent="-88900" lvl="5"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6pPr>
            <a:lvl7pPr indent="-88900" lvl="6"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7pPr>
            <a:lvl8pPr indent="-88900" lvl="7"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8pPr>
            <a:lvl9pPr indent="-88900" lvl="8"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9pPr>
          </a:lstStyle>
          <a:p/>
        </p:txBody>
      </p:sp>
      <p:sp>
        <p:nvSpPr>
          <p:cNvPr id="14" name="Google Shape;14;p1"/>
          <p:cNvSpPr txBox="1"/>
          <p:nvPr>
            <p:ph idx="1" type="body"/>
          </p:nvPr>
        </p:nvSpPr>
        <p:spPr>
          <a:xfrm>
            <a:off x="682625" y="1981200"/>
            <a:ext cx="7772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90000"/>
              </a:lnSpc>
              <a:spcBef>
                <a:spcPts val="640"/>
              </a:spcBef>
              <a:spcAft>
                <a:spcPts val="0"/>
              </a:spcAft>
              <a:buClr>
                <a:schemeClr val="dk2"/>
              </a:buClr>
              <a:buSzPts val="1400"/>
              <a:buFont typeface="Noto Symbol"/>
              <a:buChar char="●"/>
              <a:defRPr b="0" i="0" sz="3200" u="none" cap="none" strike="noStrike">
                <a:solidFill>
                  <a:schemeClr val="dk1"/>
                </a:solidFill>
                <a:latin typeface="Times New Roman"/>
                <a:ea typeface="Times New Roman"/>
                <a:cs typeface="Times New Roman"/>
                <a:sym typeface="Times New Roman"/>
              </a:defRPr>
            </a:lvl1pPr>
            <a:lvl2pPr indent="-317500" lvl="1" marL="914400" marR="0" rtl="0" algn="l">
              <a:lnSpc>
                <a:spcPct val="100000"/>
              </a:lnSpc>
              <a:spcBef>
                <a:spcPts val="560"/>
              </a:spcBef>
              <a:spcAft>
                <a:spcPts val="0"/>
              </a:spcAft>
              <a:buClr>
                <a:schemeClr val="dk1"/>
              </a:buClr>
              <a:buSzPts val="14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17500" lvl="2" marL="1371600" marR="0" rtl="0" algn="l">
              <a:lnSpc>
                <a:spcPct val="100000"/>
              </a:lnSpc>
              <a:spcBef>
                <a:spcPts val="480"/>
              </a:spcBef>
              <a:spcAft>
                <a:spcPts val="0"/>
              </a:spcAft>
              <a:buClr>
                <a:srgbClr val="00CCFF"/>
              </a:buClr>
              <a:buSzPts val="1400"/>
              <a:buFont typeface="Noto Symbol"/>
              <a:buChar char="●"/>
              <a:defRPr b="0" i="0" sz="2400" u="none" cap="none" strike="noStrike">
                <a:solidFill>
                  <a:schemeClr val="dk1"/>
                </a:solidFill>
                <a:latin typeface="Times New Roman"/>
                <a:ea typeface="Times New Roman"/>
                <a:cs typeface="Times New Roman"/>
                <a:sym typeface="Times New Roman"/>
              </a:defRPr>
            </a:lvl3pPr>
            <a:lvl4pPr indent="-317500" lvl="3" marL="1828800" marR="0" rtl="0" algn="l">
              <a:lnSpc>
                <a:spcPct val="100000"/>
              </a:lnSpc>
              <a:spcBef>
                <a:spcPts val="400"/>
              </a:spcBef>
              <a:spcAft>
                <a:spcPts val="0"/>
              </a:spcAft>
              <a:buClr>
                <a:schemeClr val="dk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17500" lvl="4" marL="22860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17500" lvl="5" marL="27432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17500" lvl="6" marL="32004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17500" lvl="7" marL="36576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17500" lvl="8" marL="41148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0" type="dt"/>
          </p:nvPr>
        </p:nvSpPr>
        <p:spPr>
          <a:xfrm>
            <a:off x="7215187" y="6442075"/>
            <a:ext cx="1905000" cy="3810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SzPts val="1400"/>
              <a:buChar char="●"/>
              <a:defRPr b="0" i="0" sz="1400" u="none" cap="none" strike="noStrike">
                <a:solidFill>
                  <a:schemeClr val="dk1"/>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1"/>
          <p:cNvSpPr txBox="1"/>
          <p:nvPr>
            <p:ph idx="11" type="ftr"/>
          </p:nvPr>
        </p:nvSpPr>
        <p:spPr>
          <a:xfrm>
            <a:off x="682625" y="6365875"/>
            <a:ext cx="4267200" cy="4572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1400" u="none" cap="none" strike="noStrike">
                <a:solidFill>
                  <a:schemeClr val="dk1"/>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17" name="Google Shape;17;p1"/>
          <p:cNvSpPr txBox="1"/>
          <p:nvPr>
            <p:ph idx="12" type="sldNum"/>
          </p:nvPr>
        </p:nvSpPr>
        <p:spPr>
          <a:xfrm>
            <a:off x="7199312" y="6148387"/>
            <a:ext cx="1905000" cy="381000"/>
          </a:xfrm>
          <a:prstGeom prst="rect">
            <a:avLst/>
          </a:prstGeom>
          <a:noFill/>
          <a:ln>
            <a:noFill/>
          </a:ln>
        </p:spPr>
        <p:txBody>
          <a:bodyPr anchorCtr="0" anchor="b" bIns="0" lIns="92075" spcFirstLastPara="1" rIns="92075" wrap="square" tIns="0">
            <a:noAutofit/>
          </a:bodyPr>
          <a:lstStyle>
            <a:lvl1pPr indent="0" lvl="0"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45720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30" name="Shape 30"/>
        <p:cNvGrpSpPr/>
        <p:nvPr/>
      </p:nvGrpSpPr>
      <p:grpSpPr>
        <a:xfrm>
          <a:off x="0" y="0"/>
          <a:ext cx="0" cy="0"/>
          <a:chOff x="0" y="0"/>
          <a:chExt cx="0" cy="0"/>
        </a:xfrm>
      </p:grpSpPr>
      <p:sp>
        <p:nvSpPr>
          <p:cNvPr id="31" name="Google Shape;31;p3"/>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32" name="Google Shape;32;p3"/>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33" name="Google Shape;33;p3"/>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34" name="Google Shape;34;p3"/>
          <p:cNvSpPr txBox="1"/>
          <p:nvPr/>
        </p:nvSpPr>
        <p:spPr>
          <a:xfrm>
            <a:off x="838200" y="1370012"/>
            <a:ext cx="1219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Historia</a:t>
            </a:r>
            <a:endParaRPr/>
          </a:p>
        </p:txBody>
      </p:sp>
      <p:sp>
        <p:nvSpPr>
          <p:cNvPr id="35" name="Google Shape;35;p3"/>
          <p:cNvSpPr txBox="1"/>
          <p:nvPr/>
        </p:nvSpPr>
        <p:spPr>
          <a:xfrm>
            <a:off x="838200" y="1965325"/>
            <a:ext cx="7712075" cy="2530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El lenguaje C reúne características de programación intermedia entre los lenguajes ensambladores y los lenguajes de alto nivel; con gran poderío basado en sus operaciones a nivel de bits (propias de ensambladores) y la mayoría de los elementos de la programación estructurada de los lenguajes de alto nivel, por lo que resulta ser el lenguaje preferido para el desarrollo de software de sistemas y aplicaciones profesionales de la programación de computadoras. </a:t>
            </a:r>
            <a:endParaRPr/>
          </a:p>
        </p:txBody>
      </p:sp>
      <p:sp>
        <p:nvSpPr>
          <p:cNvPr id="36" name="Google Shape;36;p3"/>
          <p:cNvSpPr txBox="1"/>
          <p:nvPr/>
        </p:nvSpPr>
        <p:spPr>
          <a:xfrm>
            <a:off x="838200" y="4708525"/>
            <a:ext cx="7712075" cy="19208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En 1970 Ken Thompson de los laboratorios Bell se había propuesto desarrollar un compilador para el lenguaje Fortran que corría en la primera versión del sistema operativo UNIX tomando como referencia el lenguaje BCPL; el resultado fue el lenguaje B (orientado a palabras) que resulto adecuado para la programación de software de sistemas.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54" name="Shape 154"/>
        <p:cNvGrpSpPr/>
        <p:nvPr/>
      </p:nvGrpSpPr>
      <p:grpSpPr>
        <a:xfrm>
          <a:off x="0" y="0"/>
          <a:ext cx="0" cy="0"/>
          <a:chOff x="0" y="0"/>
          <a:chExt cx="0" cy="0"/>
        </a:xfrm>
      </p:grpSpPr>
      <p:sp>
        <p:nvSpPr>
          <p:cNvPr id="155" name="Google Shape;155;p12"/>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156" name="Google Shape;156;p12"/>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157" name="Google Shape;157;p12"/>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58" name="Google Shape;158;p12"/>
          <p:cNvSpPr txBox="1"/>
          <p:nvPr/>
        </p:nvSpPr>
        <p:spPr>
          <a:xfrm>
            <a:off x="838200" y="1370012"/>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159" name="Google Shape;159;p12"/>
          <p:cNvSpPr txBox="1"/>
          <p:nvPr/>
        </p:nvSpPr>
        <p:spPr>
          <a:xfrm>
            <a:off x="838200" y="1965325"/>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En C se utilizan “operadores” para representar operaciones aritméticas.  Por ejemplo, el operador + hace que se sumen los valores situados a su izquierda y derecha.</a:t>
            </a:r>
            <a:endParaRPr/>
          </a:p>
        </p:txBody>
      </p:sp>
      <p:sp>
        <p:nvSpPr>
          <p:cNvPr id="160" name="Google Shape;160;p12"/>
          <p:cNvSpPr txBox="1"/>
          <p:nvPr/>
        </p:nvSpPr>
        <p:spPr>
          <a:xfrm>
            <a:off x="838200" y="3124200"/>
            <a:ext cx="33543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 aritméticos</a:t>
            </a:r>
            <a:endParaRPr/>
          </a:p>
        </p:txBody>
      </p:sp>
      <p:graphicFrame>
        <p:nvGraphicFramePr>
          <p:cNvPr id="161" name="Google Shape;161;p12"/>
          <p:cNvGraphicFramePr/>
          <p:nvPr/>
        </p:nvGraphicFramePr>
        <p:xfrm>
          <a:off x="990600" y="3657600"/>
          <a:ext cx="3000000" cy="3000000"/>
        </p:xfrm>
        <a:graphic>
          <a:graphicData uri="http://schemas.openxmlformats.org/drawingml/2006/table">
            <a:tbl>
              <a:tblPr>
                <a:noFill/>
                <a:tableStyleId>{1DCF3B67-E87D-482D-90A4-BF62BBBF47BB}</a:tableStyleId>
              </a:tblPr>
              <a:tblGrid>
                <a:gridCol w="1822450"/>
                <a:gridCol w="4852975"/>
              </a:tblGrid>
              <a:tr h="474650">
                <a:tc>
                  <a:txBody>
                    <a:bodyPr/>
                    <a:lstStyle/>
                    <a:p>
                      <a:pPr indent="0" lvl="0" marL="0" marR="0" rtl="0" algn="l">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Operadores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Propósito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Suma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Resta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Multiplicación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División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Resto división Enteros (Módulo)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65" name="Shape 165"/>
        <p:cNvGrpSpPr/>
        <p:nvPr/>
      </p:nvGrpSpPr>
      <p:grpSpPr>
        <a:xfrm>
          <a:off x="0" y="0"/>
          <a:ext cx="0" cy="0"/>
          <a:chOff x="0" y="0"/>
          <a:chExt cx="0" cy="0"/>
        </a:xfrm>
      </p:grpSpPr>
      <p:sp>
        <p:nvSpPr>
          <p:cNvPr id="166" name="Google Shape;166;p13"/>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167" name="Google Shape;167;p13"/>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168" name="Google Shape;168;p13"/>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69" name="Google Shape;169;p13"/>
          <p:cNvSpPr txBox="1"/>
          <p:nvPr/>
        </p:nvSpPr>
        <p:spPr>
          <a:xfrm>
            <a:off x="838200" y="1370012"/>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170" name="Google Shape;170;p13"/>
          <p:cNvSpPr txBox="1"/>
          <p:nvPr/>
        </p:nvSpPr>
        <p:spPr>
          <a:xfrm>
            <a:off x="838200" y="1965325"/>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Supongamos que a y b son variables del tipo entero </a:t>
            </a:r>
            <a:r>
              <a:rPr b="1" i="0" lang="en-US" sz="2000" u="none" cap="none" strike="noStrike">
                <a:solidFill>
                  <a:schemeClr val="dk1"/>
                </a:solidFill>
                <a:latin typeface="Arial"/>
                <a:ea typeface="Arial"/>
                <a:cs typeface="Arial"/>
                <a:sym typeface="Arial"/>
              </a:rPr>
              <a:t>(int)</a:t>
            </a:r>
            <a:r>
              <a:rPr b="0" i="0" lang="en-US" sz="2000" u="none" cap="none" strike="noStrike">
                <a:solidFill>
                  <a:schemeClr val="dk1"/>
                </a:solidFill>
                <a:latin typeface="Arial"/>
                <a:ea typeface="Arial"/>
                <a:cs typeface="Arial"/>
                <a:sym typeface="Arial"/>
              </a:rPr>
              <a:t> cuyos valores son 10 y 3 respectivamente.  Veámos como trabajarían estos operadores.</a:t>
            </a:r>
            <a:endParaRPr/>
          </a:p>
        </p:txBody>
      </p:sp>
      <p:graphicFrame>
        <p:nvGraphicFramePr>
          <p:cNvPr id="171" name="Google Shape;171;p13"/>
          <p:cNvGraphicFramePr/>
          <p:nvPr/>
        </p:nvGraphicFramePr>
        <p:xfrm>
          <a:off x="1066800" y="3200400"/>
          <a:ext cx="3000000" cy="3000000"/>
        </p:xfrm>
        <a:graphic>
          <a:graphicData uri="http://schemas.openxmlformats.org/drawingml/2006/table">
            <a:tbl>
              <a:tblPr>
                <a:noFill/>
                <a:tableStyleId>{1DCF3B67-E87D-482D-90A4-BF62BBBF47BB}</a:tableStyleId>
              </a:tblPr>
              <a:tblGrid>
                <a:gridCol w="1822450"/>
                <a:gridCol w="993775"/>
              </a:tblGrid>
              <a:tr h="474650">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Expresión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Valor</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a + 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13</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a – 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7</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a * 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30</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a / 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3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a % 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72" name="Google Shape;172;p13"/>
          <p:cNvSpPr txBox="1"/>
          <p:nvPr/>
        </p:nvSpPr>
        <p:spPr>
          <a:xfrm>
            <a:off x="4191000" y="3124200"/>
            <a:ext cx="4191000" cy="19208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Nótese que el resultado de la división se trunca, porque ambos operandos son enteros.  Es decir, que el tipo de dato que se opera tiene muchísima importancia en el resultado.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76" name="Shape 176"/>
        <p:cNvGrpSpPr/>
        <p:nvPr/>
      </p:nvGrpSpPr>
      <p:grpSpPr>
        <a:xfrm>
          <a:off x="0" y="0"/>
          <a:ext cx="0" cy="0"/>
          <a:chOff x="0" y="0"/>
          <a:chExt cx="0" cy="0"/>
        </a:xfrm>
      </p:grpSpPr>
      <p:sp>
        <p:nvSpPr>
          <p:cNvPr id="177" name="Google Shape;177;p14"/>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178" name="Google Shape;178;p14"/>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179" name="Google Shape;179;p14"/>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80" name="Google Shape;180;p14"/>
          <p:cNvSpPr txBox="1"/>
          <p:nvPr/>
        </p:nvSpPr>
        <p:spPr>
          <a:xfrm>
            <a:off x="838200" y="1370012"/>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181" name="Google Shape;181;p14"/>
          <p:cNvSpPr txBox="1"/>
          <p:nvPr/>
        </p:nvSpPr>
        <p:spPr>
          <a:xfrm>
            <a:off x="838200" y="1965325"/>
            <a:ext cx="7712075" cy="1311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Supongamos ahora que  v1 y v2 son variables flotantes (float) cuyos valores son 12.5 y 2.0 respectivamente. Veámos los resultados de las siguientes expresiones.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aphicFrame>
        <p:nvGraphicFramePr>
          <p:cNvPr id="182" name="Google Shape;182;p14"/>
          <p:cNvGraphicFramePr/>
          <p:nvPr/>
        </p:nvGraphicFramePr>
        <p:xfrm>
          <a:off x="1066800" y="3200400"/>
          <a:ext cx="3000000" cy="3000000"/>
        </p:xfrm>
        <a:graphic>
          <a:graphicData uri="http://schemas.openxmlformats.org/drawingml/2006/table">
            <a:tbl>
              <a:tblPr>
                <a:noFill/>
                <a:tableStyleId>{1DCF3B67-E87D-482D-90A4-BF62BBBF47BB}</a:tableStyleId>
              </a:tblPr>
              <a:tblGrid>
                <a:gridCol w="1822450"/>
                <a:gridCol w="1055675"/>
              </a:tblGrid>
              <a:tr h="474650">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Expresión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Valor</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v1 + v2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14.5</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v1 – v2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10.5</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v1 * v2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25.0</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v1 / v2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6.25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v1 % v2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Error!</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83" name="Google Shape;183;p14"/>
          <p:cNvSpPr txBox="1"/>
          <p:nvPr/>
        </p:nvSpPr>
        <p:spPr>
          <a:xfrm>
            <a:off x="4191000" y="3124200"/>
            <a:ext cx="4191000" cy="1311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Fíjense que el operador % (módulo) es el residuo o resto de la división entre enteros y no está definido para valores decimales.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87" name="Shape 187"/>
        <p:cNvGrpSpPr/>
        <p:nvPr/>
      </p:nvGrpSpPr>
      <p:grpSpPr>
        <a:xfrm>
          <a:off x="0" y="0"/>
          <a:ext cx="0" cy="0"/>
          <a:chOff x="0" y="0"/>
          <a:chExt cx="0" cy="0"/>
        </a:xfrm>
      </p:grpSpPr>
      <p:sp>
        <p:nvSpPr>
          <p:cNvPr id="188" name="Google Shape;188;p15"/>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189" name="Google Shape;189;p15"/>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190" name="Google Shape;190;p15"/>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91" name="Google Shape;191;p15"/>
          <p:cNvSpPr txBox="1"/>
          <p:nvPr/>
        </p:nvSpPr>
        <p:spPr>
          <a:xfrm>
            <a:off x="838200" y="1370012"/>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192" name="Google Shape;192;p15"/>
          <p:cNvSpPr txBox="1"/>
          <p:nvPr/>
        </p:nvSpPr>
        <p:spPr>
          <a:xfrm>
            <a:off x="838200" y="1965325"/>
            <a:ext cx="7712075" cy="1311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Finalmente supongamos que c1 y c2 son tipo caracter con los valores ‘P’ y ‘T’, respectivamente.  Veamos los valores de las siguientes operaciones.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aphicFrame>
        <p:nvGraphicFramePr>
          <p:cNvPr id="193" name="Google Shape;193;p15"/>
          <p:cNvGraphicFramePr/>
          <p:nvPr/>
        </p:nvGraphicFramePr>
        <p:xfrm>
          <a:off x="1066800" y="3200400"/>
          <a:ext cx="3000000" cy="3000000"/>
        </p:xfrm>
        <a:graphic>
          <a:graphicData uri="http://schemas.openxmlformats.org/drawingml/2006/table">
            <a:tbl>
              <a:tblPr>
                <a:noFill/>
                <a:tableStyleId>{1DCF3B67-E87D-482D-90A4-BF62BBBF47BB}</a:tableStyleId>
              </a:tblPr>
              <a:tblGrid>
                <a:gridCol w="2032000"/>
                <a:gridCol w="1055675"/>
              </a:tblGrid>
              <a:tr h="474650">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Expresión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Valor</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c1</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80</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c1 + c2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164</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c1 + c2 + 5</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169</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c1 + c2 + ‘5’</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217</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c1 % c2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80</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94" name="Google Shape;194;p15"/>
          <p:cNvSpPr txBox="1"/>
          <p:nvPr/>
        </p:nvSpPr>
        <p:spPr>
          <a:xfrm>
            <a:off x="4343400" y="3200400"/>
            <a:ext cx="4191000" cy="1311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Fíjense que el caracter ‘P’ tiene el valor 80 como decimal, según la tabla ASCII y ‘T’ tiene el 84 y ‘5’ tiene el valor 53.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98" name="Shape 198"/>
        <p:cNvGrpSpPr/>
        <p:nvPr/>
      </p:nvGrpSpPr>
      <p:grpSpPr>
        <a:xfrm>
          <a:off x="0" y="0"/>
          <a:ext cx="0" cy="0"/>
          <a:chOff x="0" y="0"/>
          <a:chExt cx="0" cy="0"/>
        </a:xfrm>
      </p:grpSpPr>
      <p:sp>
        <p:nvSpPr>
          <p:cNvPr id="199" name="Google Shape;199;p16"/>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200" name="Google Shape;200;p16"/>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201" name="Google Shape;201;p16"/>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02" name="Google Shape;202;p16"/>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203" name="Google Shape;203;p16"/>
          <p:cNvSpPr txBox="1"/>
          <p:nvPr/>
        </p:nvSpPr>
        <p:spPr>
          <a:xfrm>
            <a:off x="838200" y="1660525"/>
            <a:ext cx="7712075" cy="1311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En general, el resultado final de una operación será expresado en el tipo de dato de mayor precisión, relacionado con los tipos de datos de los operandos.  Las siguientes reglas aplican para estos casos:</a:t>
            </a:r>
            <a:endParaRPr/>
          </a:p>
        </p:txBody>
      </p:sp>
      <p:sp>
        <p:nvSpPr>
          <p:cNvPr id="204" name="Google Shape;204;p16"/>
          <p:cNvSpPr txBox="1"/>
          <p:nvPr/>
        </p:nvSpPr>
        <p:spPr>
          <a:xfrm>
            <a:off x="838200" y="3048000"/>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 ambos operandos son flotantes con diferente precisión, el operando de menor precisión será convertido a la del otro y el resultado será expresado en la mayor precisión.</a:t>
            </a:r>
            <a:endParaRPr/>
          </a:p>
        </p:txBody>
      </p:sp>
      <p:sp>
        <p:nvSpPr>
          <p:cNvPr id="205" name="Google Shape;205;p16"/>
          <p:cNvSpPr txBox="1"/>
          <p:nvPr/>
        </p:nvSpPr>
        <p:spPr>
          <a:xfrm>
            <a:off x="838200" y="4114800"/>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 un operando es flotante y otro es un caracter o un entero, el entero o el caracter serán convertidos a flotantes y el resultado será flotante.</a:t>
            </a:r>
            <a:endParaRPr/>
          </a:p>
        </p:txBody>
      </p:sp>
      <p:sp>
        <p:nvSpPr>
          <p:cNvPr id="206" name="Google Shape;206;p16"/>
          <p:cNvSpPr txBox="1"/>
          <p:nvPr/>
        </p:nvSpPr>
        <p:spPr>
          <a:xfrm>
            <a:off x="838200" y="5257800"/>
            <a:ext cx="7712075" cy="7016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 no hay operandos flotantes, pero uno es long int, entoces el otro será convertido a long int y el resultado será en long int.</a:t>
            </a:r>
            <a:endParaRPr/>
          </a:p>
        </p:txBody>
      </p:sp>
      <p:sp>
        <p:nvSpPr>
          <p:cNvPr id="207" name="Google Shape;207;p16"/>
          <p:cNvSpPr txBox="1"/>
          <p:nvPr/>
        </p:nvSpPr>
        <p:spPr>
          <a:xfrm>
            <a:off x="838200" y="6080125"/>
            <a:ext cx="7712075" cy="7016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 no hay operandos flotantes ni long int ambos operandos serán convertidos a enteros y el resultado será un entero.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11" name="Shape 211"/>
        <p:cNvGrpSpPr/>
        <p:nvPr/>
      </p:nvGrpSpPr>
      <p:grpSpPr>
        <a:xfrm>
          <a:off x="0" y="0"/>
          <a:ext cx="0" cy="0"/>
          <a:chOff x="0" y="0"/>
          <a:chExt cx="0" cy="0"/>
        </a:xfrm>
      </p:grpSpPr>
      <p:sp>
        <p:nvSpPr>
          <p:cNvPr id="212" name="Google Shape;212;p17"/>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213" name="Google Shape;213;p17"/>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214" name="Google Shape;214;p17"/>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15" name="Google Shape;215;p17"/>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216" name="Google Shape;216;p17"/>
          <p:cNvSpPr txBox="1"/>
          <p:nvPr/>
        </p:nvSpPr>
        <p:spPr>
          <a:xfrm>
            <a:off x="838200" y="1660525"/>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Supóngase que i es un entero cuyo valor es 7, f es un flotante cuyo valor es 5.5 y c es un caracter que representa el caracter ‘w’.  Veamos los resultados de las siguientes expresiones.</a:t>
            </a:r>
            <a:endParaRPr/>
          </a:p>
        </p:txBody>
      </p:sp>
      <p:graphicFrame>
        <p:nvGraphicFramePr>
          <p:cNvPr id="217" name="Google Shape;217;p17"/>
          <p:cNvGraphicFramePr/>
          <p:nvPr/>
        </p:nvGraphicFramePr>
        <p:xfrm>
          <a:off x="1676400" y="2895600"/>
          <a:ext cx="3000000" cy="3000000"/>
        </p:xfrm>
        <a:graphic>
          <a:graphicData uri="http://schemas.openxmlformats.org/drawingml/2006/table">
            <a:tbl>
              <a:tblPr>
                <a:noFill/>
                <a:tableStyleId>{1DCF3B67-E87D-482D-90A4-BF62BBBF47BB}</a:tableStyleId>
              </a:tblPr>
              <a:tblGrid>
                <a:gridCol w="2759075"/>
                <a:gridCol w="993775"/>
                <a:gridCol w="1150925"/>
              </a:tblGrid>
              <a:tr h="474650">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Expresión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Valor</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Tipo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i + 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12.5</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float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i + c</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126</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int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i + c – ‘0’</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78</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int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ctr">
                        <a:lnSpc>
                          <a:spcPct val="90000"/>
                        </a:lnSpc>
                        <a:spcBef>
                          <a:spcPts val="0"/>
                        </a:spcBef>
                        <a:spcAft>
                          <a:spcPts val="0"/>
                        </a:spcAft>
                        <a:buClr>
                          <a:schemeClr val="dk1"/>
                        </a:buClr>
                        <a:buFont typeface="Times New Roman"/>
                        <a:buNone/>
                      </a:pPr>
                      <a:r>
                        <a:rPr b="1" i="0" lang="en-US" sz="2800" u="none" cap="none" strike="noStrike">
                          <a:solidFill>
                            <a:schemeClr val="dk1"/>
                          </a:solidFill>
                          <a:latin typeface="Times New Roman"/>
                          <a:ea typeface="Times New Roman"/>
                          <a:cs typeface="Times New Roman"/>
                          <a:sym typeface="Times New Roman"/>
                        </a:rPr>
                        <a:t>(i + c) –( 2 * f / 5)</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123.8</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2800" u="none" cap="none" strike="noStrike">
                          <a:solidFill>
                            <a:schemeClr val="dk1"/>
                          </a:solidFill>
                          <a:latin typeface="Times New Roman"/>
                          <a:ea typeface="Times New Roman"/>
                          <a:cs typeface="Times New Roman"/>
                          <a:sym typeface="Times New Roman"/>
                        </a:rPr>
                        <a:t>float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21" name="Shape 221"/>
        <p:cNvGrpSpPr/>
        <p:nvPr/>
      </p:nvGrpSpPr>
      <p:grpSpPr>
        <a:xfrm>
          <a:off x="0" y="0"/>
          <a:ext cx="0" cy="0"/>
          <a:chOff x="0" y="0"/>
          <a:chExt cx="0" cy="0"/>
        </a:xfrm>
      </p:grpSpPr>
      <p:sp>
        <p:nvSpPr>
          <p:cNvPr id="222" name="Google Shape;222;p18"/>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223" name="Google Shape;223;p18"/>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224" name="Google Shape;224;p18"/>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25" name="Google Shape;225;p18"/>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226" name="Google Shape;226;p18"/>
          <p:cNvSpPr txBox="1"/>
          <p:nvPr/>
        </p:nvSpPr>
        <p:spPr>
          <a:xfrm>
            <a:off x="838200" y="1660525"/>
            <a:ext cx="7712075" cy="16160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El valor de una expresión puede ser convertido a un tipo de dato en específico si así se desea.  Esto se conoce como conversión de tipo.  Simplemente la expresión (o variable) debe estar precedida por el tipo de dato deseado encerrado entre paréntesis.  En algunos casos es obligatorio hacer la conversión de tipo.</a:t>
            </a:r>
            <a:endParaRPr/>
          </a:p>
        </p:txBody>
      </p:sp>
      <p:sp>
        <p:nvSpPr>
          <p:cNvPr id="227" name="Google Shape;227;p18"/>
          <p:cNvSpPr txBox="1"/>
          <p:nvPr/>
        </p:nvSpPr>
        <p:spPr>
          <a:xfrm>
            <a:off x="822325" y="3429000"/>
            <a:ext cx="7712075" cy="31400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Supongamos que i es una variable tipo entero cuyo valor es 7 y f es una variable flotante con un valor de 8.5.  </a:t>
            </a:r>
            <a:endParaRPr/>
          </a:p>
          <a:p>
            <a:pPr indent="0" lvl="0" marL="0" marR="0" rtl="0" algn="just">
              <a:lnSpc>
                <a:spcPct val="100000"/>
              </a:lnSpc>
              <a:spcBef>
                <a:spcPts val="0"/>
              </a:spcBef>
              <a:spcAft>
                <a:spcPts val="0"/>
              </a:spcAft>
              <a:buClr>
                <a:schemeClr val="dk1"/>
              </a:buClr>
              <a:buFont typeface="Times New Roman"/>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La expresión: (i + f) % 4 no es válida, porque el primer operando es flotante en vez de entero. </a:t>
            </a:r>
            <a:endParaRPr/>
          </a:p>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Pero si la expresión fuese ((int) (i+f)) % 4, se está convirtiendo el resultado de (i+f) a entero.  </a:t>
            </a:r>
            <a:endParaRPr/>
          </a:p>
          <a:p>
            <a:pPr indent="0" lvl="0" marL="0" marR="0" rtl="0" algn="just">
              <a:lnSpc>
                <a:spcPct val="100000"/>
              </a:lnSpc>
              <a:spcBef>
                <a:spcPts val="0"/>
              </a:spcBef>
              <a:spcAft>
                <a:spcPts val="0"/>
              </a:spcAft>
              <a:buClr>
                <a:schemeClr val="dk1"/>
              </a:buClr>
              <a:buFont typeface="Times New Roman"/>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 queremos hacer una conversión de tipo la forma es:</a:t>
            </a:r>
            <a:endParaRPr/>
          </a:p>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 (tipo) expresión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31" name="Shape 231"/>
        <p:cNvGrpSpPr/>
        <p:nvPr/>
      </p:nvGrpSpPr>
      <p:grpSpPr>
        <a:xfrm>
          <a:off x="0" y="0"/>
          <a:ext cx="0" cy="0"/>
          <a:chOff x="0" y="0"/>
          <a:chExt cx="0" cy="0"/>
        </a:xfrm>
      </p:grpSpPr>
      <p:sp>
        <p:nvSpPr>
          <p:cNvPr id="232" name="Google Shape;232;p19"/>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233" name="Google Shape;233;p19"/>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234" name="Google Shape;234;p19"/>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35" name="Google Shape;235;p19"/>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236" name="Google Shape;236;p19"/>
          <p:cNvSpPr txBox="1"/>
          <p:nvPr/>
        </p:nvSpPr>
        <p:spPr>
          <a:xfrm>
            <a:off x="838200" y="1660525"/>
            <a:ext cx="7712075" cy="7016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Debemos tener claro que al hacer una conversión de tipo los datos se trabajan de acuerdo al tipo asignado en la conversión.</a:t>
            </a:r>
            <a:endParaRPr/>
          </a:p>
        </p:txBody>
      </p:sp>
      <p:sp>
        <p:nvSpPr>
          <p:cNvPr id="237" name="Google Shape;237;p19"/>
          <p:cNvSpPr txBox="1"/>
          <p:nvPr/>
        </p:nvSpPr>
        <p:spPr>
          <a:xfrm>
            <a:off x="822325" y="2438400"/>
            <a:ext cx="7712075" cy="16160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 por ejemplo tenemos i como entero con el valor de 2, x como flotante con el valor de 3.12, al evaluar: i+x tenemos 2 + 3.12 , pero al evaluar i+(int)x tenemos 2 + 3.  Y al evaluar (float) i+x tenemos 2.0+3.12, además i/x es 2 / 3.12 = 0 (toma el tipo del numerador por defecto) y (float)i/x es 2.0 / 3.12 = 0.641025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41" name="Shape 241"/>
        <p:cNvGrpSpPr/>
        <p:nvPr/>
      </p:nvGrpSpPr>
      <p:grpSpPr>
        <a:xfrm>
          <a:off x="0" y="0"/>
          <a:ext cx="0" cy="0"/>
          <a:chOff x="0" y="0"/>
          <a:chExt cx="0" cy="0"/>
        </a:xfrm>
      </p:grpSpPr>
      <p:sp>
        <p:nvSpPr>
          <p:cNvPr id="242" name="Google Shape;242;p20"/>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243" name="Google Shape;243;p20"/>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244" name="Google Shape;244;p20"/>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45" name="Google Shape;245;p20"/>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246" name="Google Shape;246;p20"/>
          <p:cNvSpPr txBox="1"/>
          <p:nvPr/>
        </p:nvSpPr>
        <p:spPr>
          <a:xfrm>
            <a:off x="838200" y="1676400"/>
            <a:ext cx="7712075" cy="3968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Operadores Unarios:</a:t>
            </a:r>
            <a:endParaRPr/>
          </a:p>
        </p:txBody>
      </p:sp>
      <p:graphicFrame>
        <p:nvGraphicFramePr>
          <p:cNvPr id="247" name="Google Shape;247;p20"/>
          <p:cNvGraphicFramePr/>
          <p:nvPr/>
        </p:nvGraphicFramePr>
        <p:xfrm>
          <a:off x="914400" y="2133600"/>
          <a:ext cx="3000000" cy="3000000"/>
        </p:xfrm>
        <a:graphic>
          <a:graphicData uri="http://schemas.openxmlformats.org/drawingml/2006/table">
            <a:tbl>
              <a:tblPr>
                <a:noFill/>
                <a:tableStyleId>{1DCF3B67-E87D-482D-90A4-BF62BBBF47BB}</a:tableStyleId>
              </a:tblPr>
              <a:tblGrid>
                <a:gridCol w="1822450"/>
                <a:gridCol w="4265600"/>
              </a:tblGrid>
              <a:tr h="338125">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Operadores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Propósito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Cambio de signo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Incremento en uno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Decremento en uno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sizeof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Tamaño de variable o tipo en bytes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48" name="Google Shape;248;p20"/>
          <p:cNvSpPr txBox="1"/>
          <p:nvPr/>
        </p:nvSpPr>
        <p:spPr>
          <a:xfrm>
            <a:off x="838200" y="3962400"/>
            <a:ext cx="7712075" cy="7016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 tenemos una variable i tipo entero con el valor 5 y se realizan las siguientes operaciones:</a:t>
            </a:r>
            <a:endParaRPr/>
          </a:p>
        </p:txBody>
      </p:sp>
      <p:graphicFrame>
        <p:nvGraphicFramePr>
          <p:cNvPr id="249" name="Google Shape;249;p20"/>
          <p:cNvGraphicFramePr/>
          <p:nvPr/>
        </p:nvGraphicFramePr>
        <p:xfrm>
          <a:off x="990600" y="4724400"/>
          <a:ext cx="3000000" cy="3000000"/>
        </p:xfrm>
        <a:graphic>
          <a:graphicData uri="http://schemas.openxmlformats.org/drawingml/2006/table">
            <a:tbl>
              <a:tblPr>
                <a:noFill/>
                <a:tableStyleId>{1DCF3B67-E87D-482D-90A4-BF62BBBF47BB}</a:tableStyleId>
              </a:tblPr>
              <a:tblGrid>
                <a:gridCol w="1524000"/>
                <a:gridCol w="1065200"/>
              </a:tblGrid>
              <a:tr h="311150">
                <a:tc>
                  <a:txBody>
                    <a:bodyPr/>
                    <a:lstStyle/>
                    <a:p>
                      <a:pPr indent="0" lvl="0" marL="0" marR="0" rtl="0" algn="ctr">
                        <a:lnSpc>
                          <a:spcPct val="90000"/>
                        </a:lnSpc>
                        <a:spcBef>
                          <a:spcPts val="0"/>
                        </a:spcBef>
                        <a:spcAft>
                          <a:spcPts val="0"/>
                        </a:spcAft>
                        <a:buClr>
                          <a:schemeClr val="dk1"/>
                        </a:buClr>
                        <a:buFont typeface="Times New Roman"/>
                        <a:buNone/>
                      </a:pPr>
                      <a:r>
                        <a:rPr b="1" i="0" lang="en-US" sz="1600" u="none" cap="none" strike="noStrike">
                          <a:solidFill>
                            <a:schemeClr val="dk1"/>
                          </a:solidFill>
                          <a:latin typeface="Times New Roman"/>
                          <a:ea typeface="Times New Roman"/>
                          <a:cs typeface="Times New Roman"/>
                          <a:sym typeface="Times New Roman"/>
                        </a:rPr>
                        <a:t>- i</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600" u="none" cap="none" strike="noStrike">
                          <a:solidFill>
                            <a:schemeClr val="dk1"/>
                          </a:solidFill>
                          <a:latin typeface="Times New Roman"/>
                          <a:ea typeface="Times New Roman"/>
                          <a:cs typeface="Times New Roman"/>
                          <a:sym typeface="Times New Roman"/>
                        </a:rPr>
                        <a:t>-5</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Font typeface="Times New Roman"/>
                        <a:buNone/>
                      </a:pPr>
                      <a:r>
                        <a:rPr b="1" i="0" lang="en-US" sz="1600" u="none" cap="none" strike="noStrike">
                          <a:solidFill>
                            <a:schemeClr val="dk1"/>
                          </a:solidFill>
                          <a:latin typeface="Times New Roman"/>
                          <a:ea typeface="Times New Roman"/>
                          <a:cs typeface="Times New Roman"/>
                          <a:sym typeface="Times New Roman"/>
                        </a:rPr>
                        <a:t>i++ ó ++i</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600" u="none" cap="none" strike="noStrike">
                          <a:solidFill>
                            <a:schemeClr val="dk1"/>
                          </a:solidFill>
                          <a:latin typeface="Times New Roman"/>
                          <a:ea typeface="Times New Roman"/>
                          <a:cs typeface="Times New Roman"/>
                          <a:sym typeface="Times New Roman"/>
                        </a:rPr>
                        <a:t>6</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Font typeface="Times New Roman"/>
                        <a:buNone/>
                      </a:pPr>
                      <a:r>
                        <a:rPr b="1" i="0" lang="en-US" sz="1600" u="none" cap="none" strike="noStrike">
                          <a:solidFill>
                            <a:schemeClr val="dk1"/>
                          </a:solidFill>
                          <a:latin typeface="Times New Roman"/>
                          <a:ea typeface="Times New Roman"/>
                          <a:cs typeface="Times New Roman"/>
                          <a:sym typeface="Times New Roman"/>
                        </a:rPr>
                        <a:t>i-- ó --i</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600" u="none" cap="none" strike="noStrike">
                          <a:solidFill>
                            <a:schemeClr val="dk1"/>
                          </a:solidFill>
                          <a:latin typeface="Times New Roman"/>
                          <a:ea typeface="Times New Roman"/>
                          <a:cs typeface="Times New Roman"/>
                          <a:sym typeface="Times New Roman"/>
                        </a:rPr>
                        <a:t>4</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Font typeface="Times New Roman"/>
                        <a:buNone/>
                      </a:pPr>
                      <a:r>
                        <a:rPr b="1" i="0" lang="en-US" sz="1600" u="none" cap="none" strike="noStrike">
                          <a:solidFill>
                            <a:schemeClr val="dk1"/>
                          </a:solidFill>
                          <a:latin typeface="Times New Roman"/>
                          <a:ea typeface="Times New Roman"/>
                          <a:cs typeface="Times New Roman"/>
                          <a:sym typeface="Times New Roman"/>
                        </a:rPr>
                        <a:t>sizeof(i)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600" u="none" cap="none" strike="noStrike">
                          <a:solidFill>
                            <a:schemeClr val="dk1"/>
                          </a:solidFill>
                          <a:latin typeface="Times New Roman"/>
                          <a:ea typeface="Times New Roman"/>
                          <a:cs typeface="Times New Roman"/>
                          <a:sym typeface="Times New Roman"/>
                        </a:rPr>
                        <a:t>4 bytes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1025">
                <a:tc>
                  <a:txBody>
                    <a:bodyPr/>
                    <a:lstStyle/>
                    <a:p>
                      <a:pPr indent="0" lvl="0" marL="0" marR="0" rtl="0" algn="ctr">
                        <a:lnSpc>
                          <a:spcPct val="90000"/>
                        </a:lnSpc>
                        <a:spcBef>
                          <a:spcPts val="0"/>
                        </a:spcBef>
                        <a:spcAft>
                          <a:spcPts val="0"/>
                        </a:spcAft>
                        <a:buClr>
                          <a:schemeClr val="dk1"/>
                        </a:buClr>
                        <a:buFont typeface="Times New Roman"/>
                        <a:buNone/>
                      </a:pPr>
                      <a:r>
                        <a:rPr b="1" i="0" lang="en-US" sz="1600" u="none" cap="none" strike="noStrike">
                          <a:solidFill>
                            <a:schemeClr val="dk1"/>
                          </a:solidFill>
                          <a:latin typeface="Times New Roman"/>
                          <a:ea typeface="Times New Roman"/>
                          <a:cs typeface="Times New Roman"/>
                          <a:sym typeface="Times New Roman"/>
                        </a:rPr>
                        <a:t>sizeof float</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Times New Roman"/>
                        <a:ea typeface="Times New Roman"/>
                        <a:cs typeface="Times New Roman"/>
                        <a:sym typeface="Times New Roman"/>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600" u="none" cap="none" strike="noStrike">
                          <a:solidFill>
                            <a:schemeClr val="dk1"/>
                          </a:solidFill>
                          <a:latin typeface="Times New Roman"/>
                          <a:ea typeface="Times New Roman"/>
                          <a:cs typeface="Times New Roman"/>
                          <a:sym typeface="Times New Roman"/>
                        </a:rPr>
                        <a:t>4 bytes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50" name="Google Shape;250;p20"/>
          <p:cNvSpPr txBox="1"/>
          <p:nvPr/>
        </p:nvSpPr>
        <p:spPr>
          <a:xfrm>
            <a:off x="3733800" y="4860925"/>
            <a:ext cx="5029200" cy="16160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 y -- pueden ser utilizados prefijo o posfijo.  Si es prefijo, la variable se incrementa/decrementa primero y luego se utiliza, en posfijo se utiliza primero y luego se incrementa/decrementa.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54" name="Shape 254"/>
        <p:cNvGrpSpPr/>
        <p:nvPr/>
      </p:nvGrpSpPr>
      <p:grpSpPr>
        <a:xfrm>
          <a:off x="0" y="0"/>
          <a:ext cx="0" cy="0"/>
          <a:chOff x="0" y="0"/>
          <a:chExt cx="0" cy="0"/>
        </a:xfrm>
      </p:grpSpPr>
      <p:sp>
        <p:nvSpPr>
          <p:cNvPr id="255" name="Google Shape;255;p21"/>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256" name="Google Shape;256;p21"/>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257" name="Google Shape;257;p21"/>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58" name="Google Shape;258;p21"/>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259" name="Google Shape;259;p21"/>
          <p:cNvSpPr txBox="1"/>
          <p:nvPr/>
        </p:nvSpPr>
        <p:spPr>
          <a:xfrm>
            <a:off x="838200" y="1676400"/>
            <a:ext cx="7712075" cy="3968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Operadores relacionales y lógicos</a:t>
            </a:r>
            <a:endParaRPr/>
          </a:p>
        </p:txBody>
      </p:sp>
      <p:graphicFrame>
        <p:nvGraphicFramePr>
          <p:cNvPr id="260" name="Google Shape;260;p21"/>
          <p:cNvGraphicFramePr/>
          <p:nvPr/>
        </p:nvGraphicFramePr>
        <p:xfrm>
          <a:off x="1828800" y="2209800"/>
          <a:ext cx="3000000" cy="3000000"/>
        </p:xfrm>
        <a:graphic>
          <a:graphicData uri="http://schemas.openxmlformats.org/drawingml/2006/table">
            <a:tbl>
              <a:tblPr>
                <a:noFill/>
                <a:tableStyleId>{1DCF3B67-E87D-482D-90A4-BF62BBBF47BB}</a:tableStyleId>
              </a:tblPr>
              <a:tblGrid>
                <a:gridCol w="1822450"/>
                <a:gridCol w="2965450"/>
              </a:tblGrid>
              <a:tr h="338125">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Operadores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Significado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&lt;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Menor que</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&lt;=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Menor o igual que</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&gt;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Mayor que</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&gt;=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Mayor o Igual que</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Igual 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Diferente 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Negación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&amp;&amp;</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Y lógico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O lógico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61" name="Google Shape;261;p21"/>
          <p:cNvSpPr txBox="1"/>
          <p:nvPr/>
        </p:nvSpPr>
        <p:spPr>
          <a:xfrm>
            <a:off x="838200" y="5715000"/>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Es importante señalar que no existe en C el tipo Booleano propiamente dicho, pero C define como verdadero todo valor diferente de cero y como falso el valor cero.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40" name="Shape 40"/>
        <p:cNvGrpSpPr/>
        <p:nvPr/>
      </p:nvGrpSpPr>
      <p:grpSpPr>
        <a:xfrm>
          <a:off x="0" y="0"/>
          <a:ext cx="0" cy="0"/>
          <a:chOff x="0" y="0"/>
          <a:chExt cx="0" cy="0"/>
        </a:xfrm>
      </p:grpSpPr>
      <p:sp>
        <p:nvSpPr>
          <p:cNvPr id="41" name="Google Shape;41;p4"/>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42" name="Google Shape;42;p4"/>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43" name="Google Shape;43;p4"/>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44" name="Google Shape;44;p4"/>
          <p:cNvSpPr txBox="1"/>
          <p:nvPr/>
        </p:nvSpPr>
        <p:spPr>
          <a:xfrm>
            <a:off x="838200" y="1370012"/>
            <a:ext cx="1219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Historia</a:t>
            </a:r>
            <a:endParaRPr/>
          </a:p>
        </p:txBody>
      </p:sp>
      <p:sp>
        <p:nvSpPr>
          <p:cNvPr id="45" name="Google Shape;45;p4"/>
          <p:cNvSpPr txBox="1"/>
          <p:nvPr/>
        </p:nvSpPr>
        <p:spPr>
          <a:xfrm>
            <a:off x="838200" y="1965325"/>
            <a:ext cx="7712075" cy="16160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Este lenguaje tuvo la desventaja de producir programas relativamente lentos. En 1971 Dennis Ritchie, con base en el lenguaje B desarrollo NB que luego cambio su nombre por C; en un principio sirvió para mejorar el sistema UNIX por lo que se le considera su lenguaje nativo. </a:t>
            </a:r>
            <a:endParaRPr/>
          </a:p>
        </p:txBody>
      </p:sp>
      <p:sp>
        <p:nvSpPr>
          <p:cNvPr id="46" name="Google Shape;46;p4"/>
          <p:cNvSpPr txBox="1"/>
          <p:nvPr/>
        </p:nvSpPr>
        <p:spPr>
          <a:xfrm>
            <a:off x="838200" y="3810000"/>
            <a:ext cx="7712075" cy="2530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Su diseño incluyo una sintaxis simplificada, la aritmética de direcciones de memoria (permite al programador manipular bits, bytes y direcciones de memoria) y el concepto de apuntador; además, al ser diseñado para mejorar el software de sistemas, se buscó que generase códigos eficientes y una portabilidad total, es decir, el que pudiese correr en cualquier máquina. Logrados los objetivos anteriores, C se convirtió en el lenguaje preferido de los programadores profesionales.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65" name="Shape 265"/>
        <p:cNvGrpSpPr/>
        <p:nvPr/>
      </p:nvGrpSpPr>
      <p:grpSpPr>
        <a:xfrm>
          <a:off x="0" y="0"/>
          <a:ext cx="0" cy="0"/>
          <a:chOff x="0" y="0"/>
          <a:chExt cx="0" cy="0"/>
        </a:xfrm>
      </p:grpSpPr>
      <p:sp>
        <p:nvSpPr>
          <p:cNvPr id="266" name="Google Shape;266;p22"/>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267" name="Google Shape;267;p22"/>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268" name="Google Shape;268;p22"/>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69" name="Google Shape;269;p22"/>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270" name="Google Shape;270;p22"/>
          <p:cNvSpPr txBox="1"/>
          <p:nvPr/>
        </p:nvSpPr>
        <p:spPr>
          <a:xfrm>
            <a:off x="838200" y="1676400"/>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Supongamos que i,j y k son variables tipo entero con los valores 1,2 y 3 respectivamente.  Veamos los valores de las siguientes expresiones</a:t>
            </a:r>
            <a:endParaRPr/>
          </a:p>
        </p:txBody>
      </p:sp>
      <p:graphicFrame>
        <p:nvGraphicFramePr>
          <p:cNvPr id="271" name="Google Shape;271;p22"/>
          <p:cNvGraphicFramePr/>
          <p:nvPr/>
        </p:nvGraphicFramePr>
        <p:xfrm>
          <a:off x="1676400" y="2895600"/>
          <a:ext cx="3000000" cy="3000000"/>
        </p:xfrm>
        <a:graphic>
          <a:graphicData uri="http://schemas.openxmlformats.org/drawingml/2006/table">
            <a:tbl>
              <a:tblPr>
                <a:noFill/>
                <a:tableStyleId>{1DCF3B67-E87D-482D-90A4-BF62BBBF47BB}</a:tableStyleId>
              </a:tblPr>
              <a:tblGrid>
                <a:gridCol w="2759075"/>
                <a:gridCol w="2176450"/>
                <a:gridCol w="1150925"/>
              </a:tblGrid>
              <a:tr h="338125">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Expresión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Interpretación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Valor</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i &lt; j</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Verdadero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(i+j) &gt;= k</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Verdadero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717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(j+k) &gt; (i+5)</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Falso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k != 3</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Falso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j == 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Verdadero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!(j==2)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Falso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(i&gt;=5) || (j%3)</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Verdadero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(i&lt;=2) &amp;&amp; (j%2)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Falso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75" name="Shape 275"/>
        <p:cNvGrpSpPr/>
        <p:nvPr/>
      </p:nvGrpSpPr>
      <p:grpSpPr>
        <a:xfrm>
          <a:off x="0" y="0"/>
          <a:ext cx="0" cy="0"/>
          <a:chOff x="0" y="0"/>
          <a:chExt cx="0" cy="0"/>
        </a:xfrm>
      </p:grpSpPr>
      <p:sp>
        <p:nvSpPr>
          <p:cNvPr id="276" name="Google Shape;276;p23"/>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277" name="Google Shape;277;p23"/>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278" name="Google Shape;278;p23"/>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79" name="Google Shape;279;p23"/>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280" name="Google Shape;280;p23"/>
          <p:cNvSpPr txBox="1"/>
          <p:nvPr/>
        </p:nvSpPr>
        <p:spPr>
          <a:xfrm>
            <a:off x="838200" y="1676400"/>
            <a:ext cx="7712075" cy="3968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Operadores de Asignación</a:t>
            </a:r>
            <a:endParaRPr/>
          </a:p>
        </p:txBody>
      </p:sp>
      <p:graphicFrame>
        <p:nvGraphicFramePr>
          <p:cNvPr id="281" name="Google Shape;281;p23"/>
          <p:cNvGraphicFramePr/>
          <p:nvPr/>
        </p:nvGraphicFramePr>
        <p:xfrm>
          <a:off x="838200" y="2057400"/>
          <a:ext cx="3000000" cy="3000000"/>
        </p:xfrm>
        <a:graphic>
          <a:graphicData uri="http://schemas.openxmlformats.org/drawingml/2006/table">
            <a:tbl>
              <a:tblPr>
                <a:noFill/>
                <a:tableStyleId>{1DCF3B67-E87D-482D-90A4-BF62BBBF47BB}</a:tableStyleId>
              </a:tblPr>
              <a:tblGrid>
                <a:gridCol w="1822450"/>
                <a:gridCol w="6102350"/>
              </a:tblGrid>
              <a:tr h="338125">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Operadores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Significado</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Asigna el valor de la derecha a la variable que está a la izquierda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Asigna el valor de la variable de la izquierda más el valor de la derecha a la variable de la izquierda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48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Asigna el valor de la variable de la izquierda menos el valor de la derecha a la variable de la izquierda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Asigna el valor de la variable de la izquierda por el valor de la derecha a la variable de la izquierda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Asigna el valor de la variable de la izquierda entre el valor de la derecha a la variable de la izquierda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Asigna el módulo de la variable de la izquierda con el valor de la derecha a la variable de la izquierda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85" name="Shape 285"/>
        <p:cNvGrpSpPr/>
        <p:nvPr/>
      </p:nvGrpSpPr>
      <p:grpSpPr>
        <a:xfrm>
          <a:off x="0" y="0"/>
          <a:ext cx="0" cy="0"/>
          <a:chOff x="0" y="0"/>
          <a:chExt cx="0" cy="0"/>
        </a:xfrm>
      </p:grpSpPr>
      <p:sp>
        <p:nvSpPr>
          <p:cNvPr id="286" name="Google Shape;286;p24"/>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287" name="Google Shape;287;p24"/>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288" name="Google Shape;288;p24"/>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89" name="Google Shape;289;p24"/>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290" name="Google Shape;290;p24"/>
          <p:cNvSpPr txBox="1"/>
          <p:nvPr/>
        </p:nvSpPr>
        <p:spPr>
          <a:xfrm>
            <a:off x="838200" y="1676400"/>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Supongamos que i,j y k son variables tipo entero con los valores 1,2 y 3 respectivamente.  Veamos los valores de las siguientes expresiones</a:t>
            </a:r>
            <a:endParaRPr/>
          </a:p>
        </p:txBody>
      </p:sp>
      <p:graphicFrame>
        <p:nvGraphicFramePr>
          <p:cNvPr id="291" name="Google Shape;291;p24"/>
          <p:cNvGraphicFramePr/>
          <p:nvPr/>
        </p:nvGraphicFramePr>
        <p:xfrm>
          <a:off x="1676400" y="2895600"/>
          <a:ext cx="3000000" cy="3000000"/>
        </p:xfrm>
        <a:graphic>
          <a:graphicData uri="http://schemas.openxmlformats.org/drawingml/2006/table">
            <a:tbl>
              <a:tblPr>
                <a:noFill/>
                <a:tableStyleId>{1DCF3B67-E87D-482D-90A4-BF62BBBF47BB}</a:tableStyleId>
              </a:tblPr>
              <a:tblGrid>
                <a:gridCol w="2759075"/>
                <a:gridCol w="2851150"/>
              </a:tblGrid>
              <a:tr h="338125">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Expresión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k tendría el valor</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k = i + j</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3</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k = i – j</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717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k += i + j</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6</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k *= i + j</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9</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k /= i + j</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k %= j</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95" name="Shape 295"/>
        <p:cNvGrpSpPr/>
        <p:nvPr/>
      </p:nvGrpSpPr>
      <p:grpSpPr>
        <a:xfrm>
          <a:off x="0" y="0"/>
          <a:ext cx="0" cy="0"/>
          <a:chOff x="0" y="0"/>
          <a:chExt cx="0" cy="0"/>
        </a:xfrm>
      </p:grpSpPr>
      <p:sp>
        <p:nvSpPr>
          <p:cNvPr id="296" name="Google Shape;296;p25"/>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297" name="Google Shape;297;p25"/>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298" name="Google Shape;298;p25"/>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99" name="Google Shape;299;p25"/>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300" name="Google Shape;300;p25"/>
          <p:cNvSpPr txBox="1"/>
          <p:nvPr/>
        </p:nvSpPr>
        <p:spPr>
          <a:xfrm>
            <a:off x="838200" y="1676400"/>
            <a:ext cx="7712075" cy="3968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Precedencia de evaluación de los operadores de mayor a menor</a:t>
            </a:r>
            <a:endParaRPr/>
          </a:p>
        </p:txBody>
      </p:sp>
      <p:graphicFrame>
        <p:nvGraphicFramePr>
          <p:cNvPr id="301" name="Google Shape;301;p25"/>
          <p:cNvGraphicFramePr/>
          <p:nvPr/>
        </p:nvGraphicFramePr>
        <p:xfrm>
          <a:off x="1219200" y="2286000"/>
          <a:ext cx="3000000" cy="3000000"/>
        </p:xfrm>
        <a:graphic>
          <a:graphicData uri="http://schemas.openxmlformats.org/drawingml/2006/table">
            <a:tbl>
              <a:tblPr>
                <a:noFill/>
                <a:tableStyleId>{1DCF3B67-E87D-482D-90A4-BF62BBBF47BB}</a:tableStyleId>
              </a:tblPr>
              <a:tblGrid>
                <a:gridCol w="3308350"/>
                <a:gridCol w="2176450"/>
                <a:gridCol w="1212850"/>
              </a:tblGrid>
              <a:tr h="338125">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Categorías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Operadores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Asociación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Unarios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 ++ -- ! sizeof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D → I</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Multiplicación, división y módulo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 /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I →D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717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Suma y Sustracción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I →D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Relacionales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&lt; &lt;= &gt; &gt;=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I → 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Igualdad</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 =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I → 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Y lógico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&amp;&amp;</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I → 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O lógico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I → 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Asignación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 += -= *= /=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D → I</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305" name="Shape 305"/>
        <p:cNvGrpSpPr/>
        <p:nvPr/>
      </p:nvGrpSpPr>
      <p:grpSpPr>
        <a:xfrm>
          <a:off x="0" y="0"/>
          <a:ext cx="0" cy="0"/>
          <a:chOff x="0" y="0"/>
          <a:chExt cx="0" cy="0"/>
        </a:xfrm>
      </p:grpSpPr>
      <p:sp>
        <p:nvSpPr>
          <p:cNvPr id="306" name="Google Shape;306;p26"/>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307" name="Google Shape;307;p26"/>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308" name="Google Shape;308;p26"/>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309" name="Google Shape;309;p26"/>
          <p:cNvSpPr txBox="1"/>
          <p:nvPr/>
        </p:nvSpPr>
        <p:spPr>
          <a:xfrm>
            <a:off x="838200" y="1219200"/>
            <a:ext cx="1795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Operadores</a:t>
            </a:r>
            <a:endParaRPr/>
          </a:p>
        </p:txBody>
      </p:sp>
      <p:sp>
        <p:nvSpPr>
          <p:cNvPr id="310" name="Google Shape;310;p26"/>
          <p:cNvSpPr txBox="1"/>
          <p:nvPr/>
        </p:nvSpPr>
        <p:spPr>
          <a:xfrm>
            <a:off x="838200" y="1676400"/>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Operador ternario ? :</a:t>
            </a:r>
            <a:endParaRPr/>
          </a:p>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Generalmente se usa con un operador de asignación.  Pero también se puede usar en otros casos.</a:t>
            </a:r>
            <a:endParaRPr/>
          </a:p>
        </p:txBody>
      </p:sp>
      <p:graphicFrame>
        <p:nvGraphicFramePr>
          <p:cNvPr id="311" name="Google Shape;311;p26"/>
          <p:cNvGraphicFramePr/>
          <p:nvPr/>
        </p:nvGraphicFramePr>
        <p:xfrm>
          <a:off x="1066800" y="5048250"/>
          <a:ext cx="3000000" cy="3000000"/>
        </p:xfrm>
        <a:graphic>
          <a:graphicData uri="http://schemas.openxmlformats.org/drawingml/2006/table">
            <a:tbl>
              <a:tblPr>
                <a:noFill/>
                <a:tableStyleId>{1DCF3B67-E87D-482D-90A4-BF62BBBF47BB}</a:tableStyleId>
              </a:tblPr>
              <a:tblGrid>
                <a:gridCol w="2759075"/>
                <a:gridCol w="2851150"/>
              </a:tblGrid>
              <a:tr h="338125">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Expresión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k tendría el valor</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k = i &gt; 5  ?  6  :  4</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4</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k += i &lt; 7  ?  9  :  1</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17</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k -= i % 2 ?  5  :  6</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3</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12" name="Google Shape;312;p26"/>
          <p:cNvSpPr txBox="1"/>
          <p:nvPr/>
        </p:nvSpPr>
        <p:spPr>
          <a:xfrm>
            <a:off x="838200" y="2727325"/>
            <a:ext cx="7712075" cy="16160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Uso:  Expresión ? VEDADERO : FALSO</a:t>
            </a:r>
            <a:endParaRPr/>
          </a:p>
          <a:p>
            <a:pPr indent="0" lvl="0" marL="0" marR="0" rtl="0" algn="just">
              <a:lnSpc>
                <a:spcPct val="100000"/>
              </a:lnSpc>
              <a:spcBef>
                <a:spcPts val="0"/>
              </a:spcBef>
              <a:spcAft>
                <a:spcPts val="0"/>
              </a:spcAft>
              <a:buClr>
                <a:schemeClr val="dk1"/>
              </a:buClr>
              <a:buFont typeface="Times New Roman"/>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 la expresión es verdadera retorna lo que está después de ? (Signo de interrogación) y sino lo que está después de : (Dos puntos)</a:t>
            </a:r>
            <a:endParaRPr/>
          </a:p>
        </p:txBody>
      </p:sp>
      <p:sp>
        <p:nvSpPr>
          <p:cNvPr id="313" name="Google Shape;313;p26"/>
          <p:cNvSpPr txBox="1"/>
          <p:nvPr/>
        </p:nvSpPr>
        <p:spPr>
          <a:xfrm>
            <a:off x="838200" y="4479925"/>
            <a:ext cx="7712075" cy="3968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 i,j,k son enteros con los valores 5, 6, 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50" name="Shape 50"/>
        <p:cNvGrpSpPr/>
        <p:nvPr/>
      </p:nvGrpSpPr>
      <p:grpSpPr>
        <a:xfrm>
          <a:off x="0" y="0"/>
          <a:ext cx="0" cy="0"/>
          <a:chOff x="0" y="0"/>
          <a:chExt cx="0" cy="0"/>
        </a:xfrm>
      </p:grpSpPr>
      <p:sp>
        <p:nvSpPr>
          <p:cNvPr id="51" name="Google Shape;51;p5"/>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52" name="Google Shape;52;p5"/>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53" name="Google Shape;53;p5"/>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54" name="Google Shape;54;p5"/>
          <p:cNvSpPr txBox="1"/>
          <p:nvPr/>
        </p:nvSpPr>
        <p:spPr>
          <a:xfrm>
            <a:off x="838200" y="1370012"/>
            <a:ext cx="1219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Historia</a:t>
            </a:r>
            <a:endParaRPr/>
          </a:p>
        </p:txBody>
      </p:sp>
      <p:sp>
        <p:nvSpPr>
          <p:cNvPr id="55" name="Google Shape;55;p5"/>
          <p:cNvSpPr txBox="1"/>
          <p:nvPr/>
        </p:nvSpPr>
        <p:spPr>
          <a:xfrm>
            <a:off x="838200" y="1965325"/>
            <a:ext cx="7712075" cy="16160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En 1980 Bjarne Stroustrup de los laboratorios Bell de Murray Hill, New Jersey, inspirado en el lenguaje Simula67 adiciono las características de la programación orientada a objetos (incluyendo la ventaja de una biblioteca de funciones orientada a objetos) y lo denomino C con clases. </a:t>
            </a:r>
            <a:endParaRPr/>
          </a:p>
        </p:txBody>
      </p:sp>
      <p:sp>
        <p:nvSpPr>
          <p:cNvPr id="56" name="Google Shape;56;p5"/>
          <p:cNvSpPr txBox="1"/>
          <p:nvPr/>
        </p:nvSpPr>
        <p:spPr>
          <a:xfrm>
            <a:off x="838200" y="3810000"/>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Para 1983 dicha denominación cambio a la de C++. Con este nuevo enfoque surge la nueva metodología que aumenta las posibilidades de la programación bajo nuevos conceptos.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60" name="Shape 60"/>
        <p:cNvGrpSpPr/>
        <p:nvPr/>
      </p:nvGrpSpPr>
      <p:grpSpPr>
        <a:xfrm>
          <a:off x="0" y="0"/>
          <a:ext cx="0" cy="0"/>
          <a:chOff x="0" y="0"/>
          <a:chExt cx="0" cy="0"/>
        </a:xfrm>
      </p:grpSpPr>
      <p:sp>
        <p:nvSpPr>
          <p:cNvPr id="61" name="Google Shape;61;p6"/>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62" name="Google Shape;62;p6"/>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63" name="Google Shape;63;p6"/>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64" name="Google Shape;64;p6"/>
          <p:cNvSpPr txBox="1"/>
          <p:nvPr/>
        </p:nvSpPr>
        <p:spPr>
          <a:xfrm>
            <a:off x="838200" y="1370012"/>
            <a:ext cx="347503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Traductores de lenguaje</a:t>
            </a:r>
            <a:endParaRPr/>
          </a:p>
        </p:txBody>
      </p:sp>
      <p:sp>
        <p:nvSpPr>
          <p:cNvPr id="65" name="Google Shape;65;p6"/>
          <p:cNvSpPr txBox="1"/>
          <p:nvPr/>
        </p:nvSpPr>
        <p:spPr>
          <a:xfrm>
            <a:off x="838200" y="1965325"/>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Los traductores de lenguaje son programas que traducen a su vez los programas fuente escritos en lenguajes de alto nivel a código máquina. </a:t>
            </a:r>
            <a:endParaRPr/>
          </a:p>
        </p:txBody>
      </p:sp>
      <p:sp>
        <p:nvSpPr>
          <p:cNvPr id="66" name="Google Shape;66;p6"/>
          <p:cNvSpPr txBox="1"/>
          <p:nvPr/>
        </p:nvSpPr>
        <p:spPr>
          <a:xfrm>
            <a:off x="838200" y="3108325"/>
            <a:ext cx="7712075" cy="3968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Los traductores se dividen en:  Compiladores e Intérpretes.</a:t>
            </a:r>
            <a:endParaRPr/>
          </a:p>
        </p:txBody>
      </p:sp>
      <p:sp>
        <p:nvSpPr>
          <p:cNvPr id="67" name="Google Shape;67;p6"/>
          <p:cNvSpPr txBox="1"/>
          <p:nvPr/>
        </p:nvSpPr>
        <p:spPr>
          <a:xfrm>
            <a:off x="838200" y="3641725"/>
            <a:ext cx="7712075" cy="7016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Un intérprete es un traductor que toma un programa fuente, lo traduce y a continuación lo ejecuta.</a:t>
            </a:r>
            <a:endParaRPr/>
          </a:p>
        </p:txBody>
      </p:sp>
      <p:grpSp>
        <p:nvGrpSpPr>
          <p:cNvPr id="68" name="Google Shape;68;p6"/>
          <p:cNvGrpSpPr/>
          <p:nvPr/>
        </p:nvGrpSpPr>
        <p:grpSpPr>
          <a:xfrm>
            <a:off x="3390900" y="4572000"/>
            <a:ext cx="1562100" cy="381000"/>
            <a:chOff x="3390900" y="4572000"/>
            <a:chExt cx="1562100" cy="381000"/>
          </a:xfrm>
        </p:grpSpPr>
        <p:sp>
          <p:nvSpPr>
            <p:cNvPr id="69" name="Google Shape;69;p6"/>
            <p:cNvSpPr/>
            <p:nvPr/>
          </p:nvSpPr>
          <p:spPr>
            <a:xfrm>
              <a:off x="3429000" y="4572000"/>
              <a:ext cx="1447800" cy="381000"/>
            </a:xfrm>
            <a:prstGeom prst="flowChartProcess">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0" name="Google Shape;70;p6"/>
            <p:cNvSpPr txBox="1"/>
            <p:nvPr/>
          </p:nvSpPr>
          <p:spPr>
            <a:xfrm>
              <a:off x="3390900" y="4583112"/>
              <a:ext cx="15621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Programa Fuente</a:t>
              </a:r>
              <a:endParaRPr/>
            </a:p>
          </p:txBody>
        </p:sp>
      </p:grpSp>
      <p:cxnSp>
        <p:nvCxnSpPr>
          <p:cNvPr id="71" name="Google Shape;71;p6"/>
          <p:cNvCxnSpPr/>
          <p:nvPr/>
        </p:nvCxnSpPr>
        <p:spPr>
          <a:xfrm>
            <a:off x="4114800" y="4953000"/>
            <a:ext cx="0" cy="228600"/>
          </a:xfrm>
          <a:prstGeom prst="straightConnector1">
            <a:avLst/>
          </a:prstGeom>
          <a:noFill/>
          <a:ln cap="flat" cmpd="sng" w="9525">
            <a:solidFill>
              <a:schemeClr val="dk1"/>
            </a:solidFill>
            <a:prstDash val="solid"/>
            <a:miter lim="8000"/>
            <a:headEnd len="sm" w="sm" type="none"/>
            <a:tailEnd len="med" w="med" type="triangle"/>
          </a:ln>
        </p:spPr>
      </p:cxnSp>
      <p:grpSp>
        <p:nvGrpSpPr>
          <p:cNvPr id="72" name="Google Shape;72;p6"/>
          <p:cNvGrpSpPr/>
          <p:nvPr/>
        </p:nvGrpSpPr>
        <p:grpSpPr>
          <a:xfrm>
            <a:off x="3390900" y="5181600"/>
            <a:ext cx="1485900" cy="381000"/>
            <a:chOff x="3390900" y="4572000"/>
            <a:chExt cx="1485900" cy="381000"/>
          </a:xfrm>
        </p:grpSpPr>
        <p:sp>
          <p:nvSpPr>
            <p:cNvPr id="73" name="Google Shape;73;p6"/>
            <p:cNvSpPr/>
            <p:nvPr/>
          </p:nvSpPr>
          <p:spPr>
            <a:xfrm>
              <a:off x="3429000" y="4572000"/>
              <a:ext cx="1447800" cy="381000"/>
            </a:xfrm>
            <a:prstGeom prst="flowChartProcess">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 name="Google Shape;74;p6"/>
            <p:cNvSpPr txBox="1"/>
            <p:nvPr/>
          </p:nvSpPr>
          <p:spPr>
            <a:xfrm>
              <a:off x="3390900" y="4583112"/>
              <a:ext cx="1138237"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    Intérprete</a:t>
              </a:r>
              <a:endParaRPr/>
            </a:p>
          </p:txBody>
        </p:sp>
      </p:grpSp>
      <p:grpSp>
        <p:nvGrpSpPr>
          <p:cNvPr id="75" name="Google Shape;75;p6"/>
          <p:cNvGrpSpPr/>
          <p:nvPr/>
        </p:nvGrpSpPr>
        <p:grpSpPr>
          <a:xfrm>
            <a:off x="3124200" y="5791200"/>
            <a:ext cx="2095500" cy="533400"/>
            <a:chOff x="3124200" y="5791200"/>
            <a:chExt cx="2095500" cy="533400"/>
          </a:xfrm>
        </p:grpSpPr>
        <p:sp>
          <p:nvSpPr>
            <p:cNvPr id="76" name="Google Shape;76;p6"/>
            <p:cNvSpPr/>
            <p:nvPr/>
          </p:nvSpPr>
          <p:spPr>
            <a:xfrm>
              <a:off x="3124200" y="5791200"/>
              <a:ext cx="2057400" cy="533400"/>
            </a:xfrm>
            <a:prstGeom prst="flowChartProcess">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7" name="Google Shape;77;p6"/>
            <p:cNvSpPr txBox="1"/>
            <p:nvPr/>
          </p:nvSpPr>
          <p:spPr>
            <a:xfrm>
              <a:off x="3124200" y="5791200"/>
              <a:ext cx="2095500" cy="517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Traducción y ejecución línea a línea</a:t>
              </a:r>
              <a:endParaRPr/>
            </a:p>
          </p:txBody>
        </p:sp>
      </p:grpSp>
      <p:cxnSp>
        <p:nvCxnSpPr>
          <p:cNvPr id="78" name="Google Shape;78;p6"/>
          <p:cNvCxnSpPr/>
          <p:nvPr/>
        </p:nvCxnSpPr>
        <p:spPr>
          <a:xfrm>
            <a:off x="4114800" y="5562600"/>
            <a:ext cx="0" cy="228600"/>
          </a:xfrm>
          <a:prstGeom prst="straightConnector1">
            <a:avLst/>
          </a:prstGeom>
          <a:noFill/>
          <a:ln cap="flat" cmpd="sng" w="9525">
            <a:solidFill>
              <a:schemeClr val="dk1"/>
            </a:solidFill>
            <a:prstDash val="solid"/>
            <a:miter lim="8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82" name="Shape 82"/>
        <p:cNvGrpSpPr/>
        <p:nvPr/>
      </p:nvGrpSpPr>
      <p:grpSpPr>
        <a:xfrm>
          <a:off x="0" y="0"/>
          <a:ext cx="0" cy="0"/>
          <a:chOff x="0" y="0"/>
          <a:chExt cx="0" cy="0"/>
        </a:xfrm>
      </p:grpSpPr>
      <p:sp>
        <p:nvSpPr>
          <p:cNvPr id="83" name="Google Shape;83;p7"/>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84" name="Google Shape;84;p7"/>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85" name="Google Shape;85;p7"/>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86" name="Google Shape;86;p7"/>
          <p:cNvSpPr txBox="1"/>
          <p:nvPr/>
        </p:nvSpPr>
        <p:spPr>
          <a:xfrm>
            <a:off x="838200" y="1370012"/>
            <a:ext cx="347503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Traductores de lenguaje</a:t>
            </a:r>
            <a:endParaRPr/>
          </a:p>
        </p:txBody>
      </p:sp>
      <p:sp>
        <p:nvSpPr>
          <p:cNvPr id="87" name="Google Shape;87;p7"/>
          <p:cNvSpPr txBox="1"/>
          <p:nvPr/>
        </p:nvSpPr>
        <p:spPr>
          <a:xfrm>
            <a:off x="838200" y="1965325"/>
            <a:ext cx="7712075" cy="7016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Un compilador es un programa que traduce los programas fuente escritos en lenguajes de alto nivel, a lenguaje máquina. </a:t>
            </a:r>
            <a:endParaRPr/>
          </a:p>
        </p:txBody>
      </p:sp>
      <p:sp>
        <p:nvSpPr>
          <p:cNvPr id="88" name="Google Shape;88;p7"/>
          <p:cNvSpPr txBox="1"/>
          <p:nvPr/>
        </p:nvSpPr>
        <p:spPr>
          <a:xfrm>
            <a:off x="838200" y="2743200"/>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Los programas escritos en lenguajes de alto nivel se llaman programas fuente y el programa traducido programa objeto o código objeto.</a:t>
            </a:r>
            <a:endParaRPr/>
          </a:p>
        </p:txBody>
      </p:sp>
      <p:sp>
        <p:nvSpPr>
          <p:cNvPr id="89" name="Google Shape;89;p7"/>
          <p:cNvSpPr txBox="1"/>
          <p:nvPr/>
        </p:nvSpPr>
        <p:spPr>
          <a:xfrm>
            <a:off x="838200" y="3717925"/>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La compilación es el proceso de traducción de programas fuentes a programas objeto.  El programa objeto obtenido de la compilación ha sido traducido normalmente a código máquina.</a:t>
            </a:r>
            <a:endParaRPr/>
          </a:p>
        </p:txBody>
      </p:sp>
      <p:sp>
        <p:nvSpPr>
          <p:cNvPr id="90" name="Google Shape;90;p7"/>
          <p:cNvSpPr txBox="1"/>
          <p:nvPr/>
        </p:nvSpPr>
        <p:spPr>
          <a:xfrm>
            <a:off x="838200" y="4784725"/>
            <a:ext cx="7712075" cy="1311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Para conseguir el programa máquina real se debe utilizar un programa llamado montador o enlazador (linker).  El proceso de montaje conduce a un programa en lenguaje máquina directamente ejecutable.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94" name="Shape 94"/>
        <p:cNvGrpSpPr/>
        <p:nvPr/>
      </p:nvGrpSpPr>
      <p:grpSpPr>
        <a:xfrm>
          <a:off x="0" y="0"/>
          <a:ext cx="0" cy="0"/>
          <a:chOff x="0" y="0"/>
          <a:chExt cx="0" cy="0"/>
        </a:xfrm>
      </p:grpSpPr>
      <p:sp>
        <p:nvSpPr>
          <p:cNvPr id="95" name="Google Shape;95;p8"/>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96" name="Google Shape;96;p8"/>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97" name="Google Shape;97;p8"/>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98" name="Google Shape;98;p8"/>
          <p:cNvSpPr txBox="1"/>
          <p:nvPr/>
        </p:nvSpPr>
        <p:spPr>
          <a:xfrm>
            <a:off x="838200" y="1370012"/>
            <a:ext cx="347503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Traductores de lenguaje</a:t>
            </a:r>
            <a:endParaRPr/>
          </a:p>
        </p:txBody>
      </p:sp>
      <p:grpSp>
        <p:nvGrpSpPr>
          <p:cNvPr id="99" name="Google Shape;99;p8"/>
          <p:cNvGrpSpPr/>
          <p:nvPr/>
        </p:nvGrpSpPr>
        <p:grpSpPr>
          <a:xfrm>
            <a:off x="3384550" y="2514600"/>
            <a:ext cx="1562100" cy="381000"/>
            <a:chOff x="3390900" y="4572000"/>
            <a:chExt cx="1562100" cy="381000"/>
          </a:xfrm>
        </p:grpSpPr>
        <p:sp>
          <p:nvSpPr>
            <p:cNvPr id="100" name="Google Shape;100;p8"/>
            <p:cNvSpPr/>
            <p:nvPr/>
          </p:nvSpPr>
          <p:spPr>
            <a:xfrm>
              <a:off x="3429000" y="4572000"/>
              <a:ext cx="1447800" cy="381000"/>
            </a:xfrm>
            <a:prstGeom prst="flowChartProcess">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 name="Google Shape;101;p8"/>
            <p:cNvSpPr txBox="1"/>
            <p:nvPr/>
          </p:nvSpPr>
          <p:spPr>
            <a:xfrm>
              <a:off x="3390900" y="4583112"/>
              <a:ext cx="15621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Programa Fuente</a:t>
              </a:r>
              <a:endParaRPr/>
            </a:p>
          </p:txBody>
        </p:sp>
      </p:grpSp>
      <p:cxnSp>
        <p:nvCxnSpPr>
          <p:cNvPr id="102" name="Google Shape;102;p8"/>
          <p:cNvCxnSpPr/>
          <p:nvPr/>
        </p:nvCxnSpPr>
        <p:spPr>
          <a:xfrm>
            <a:off x="4108450" y="2895600"/>
            <a:ext cx="0" cy="228600"/>
          </a:xfrm>
          <a:prstGeom prst="straightConnector1">
            <a:avLst/>
          </a:prstGeom>
          <a:noFill/>
          <a:ln cap="flat" cmpd="sng" w="9525">
            <a:solidFill>
              <a:schemeClr val="dk1"/>
            </a:solidFill>
            <a:prstDash val="solid"/>
            <a:miter lim="8000"/>
            <a:headEnd len="sm" w="sm" type="none"/>
            <a:tailEnd len="med" w="med" type="triangle"/>
          </a:ln>
        </p:spPr>
      </p:cxnSp>
      <p:grpSp>
        <p:nvGrpSpPr>
          <p:cNvPr id="103" name="Google Shape;103;p8"/>
          <p:cNvGrpSpPr/>
          <p:nvPr/>
        </p:nvGrpSpPr>
        <p:grpSpPr>
          <a:xfrm>
            <a:off x="3386137" y="3124200"/>
            <a:ext cx="1484312" cy="533400"/>
            <a:chOff x="3386137" y="3124200"/>
            <a:chExt cx="1484312" cy="533400"/>
          </a:xfrm>
        </p:grpSpPr>
        <p:sp>
          <p:nvSpPr>
            <p:cNvPr id="104" name="Google Shape;104;p8"/>
            <p:cNvSpPr/>
            <p:nvPr/>
          </p:nvSpPr>
          <p:spPr>
            <a:xfrm>
              <a:off x="3386137" y="3124200"/>
              <a:ext cx="1484312" cy="533400"/>
            </a:xfrm>
            <a:prstGeom prst="flowChartProcess">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 name="Google Shape;105;p8"/>
            <p:cNvSpPr txBox="1"/>
            <p:nvPr/>
          </p:nvSpPr>
          <p:spPr>
            <a:xfrm>
              <a:off x="3581400" y="3124200"/>
              <a:ext cx="1090612" cy="517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Compilador</a:t>
              </a:r>
              <a:endParaRPr/>
            </a:p>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(Traductor)</a:t>
              </a:r>
              <a:endParaRPr/>
            </a:p>
          </p:txBody>
        </p:sp>
      </p:grpSp>
      <p:cxnSp>
        <p:nvCxnSpPr>
          <p:cNvPr id="106" name="Google Shape;106;p8"/>
          <p:cNvCxnSpPr/>
          <p:nvPr/>
        </p:nvCxnSpPr>
        <p:spPr>
          <a:xfrm>
            <a:off x="4114800" y="3657600"/>
            <a:ext cx="0" cy="228600"/>
          </a:xfrm>
          <a:prstGeom prst="straightConnector1">
            <a:avLst/>
          </a:prstGeom>
          <a:noFill/>
          <a:ln cap="flat" cmpd="sng" w="9525">
            <a:solidFill>
              <a:schemeClr val="dk1"/>
            </a:solidFill>
            <a:prstDash val="solid"/>
            <a:miter lim="8000"/>
            <a:headEnd len="sm" w="sm" type="none"/>
            <a:tailEnd len="med" w="med" type="triangle"/>
          </a:ln>
        </p:spPr>
      </p:cxnSp>
      <p:sp>
        <p:nvSpPr>
          <p:cNvPr id="107" name="Google Shape;107;p8"/>
          <p:cNvSpPr txBox="1"/>
          <p:nvPr/>
        </p:nvSpPr>
        <p:spPr>
          <a:xfrm>
            <a:off x="838200" y="1965325"/>
            <a:ext cx="70104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Fases de la compilación</a:t>
            </a:r>
            <a:endParaRPr/>
          </a:p>
        </p:txBody>
      </p:sp>
      <p:grpSp>
        <p:nvGrpSpPr>
          <p:cNvPr id="108" name="Google Shape;108;p8"/>
          <p:cNvGrpSpPr/>
          <p:nvPr/>
        </p:nvGrpSpPr>
        <p:grpSpPr>
          <a:xfrm>
            <a:off x="3352800" y="3962400"/>
            <a:ext cx="1530350" cy="533400"/>
            <a:chOff x="3392487" y="4191000"/>
            <a:chExt cx="1530350" cy="533400"/>
          </a:xfrm>
        </p:grpSpPr>
        <p:sp>
          <p:nvSpPr>
            <p:cNvPr id="109" name="Google Shape;109;p8"/>
            <p:cNvSpPr/>
            <p:nvPr/>
          </p:nvSpPr>
          <p:spPr>
            <a:xfrm>
              <a:off x="3392487" y="4191000"/>
              <a:ext cx="1484312" cy="533400"/>
            </a:xfrm>
            <a:prstGeom prst="flowChartProcess">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 name="Google Shape;110;p8"/>
            <p:cNvSpPr txBox="1"/>
            <p:nvPr/>
          </p:nvSpPr>
          <p:spPr>
            <a:xfrm>
              <a:off x="3429000" y="4267200"/>
              <a:ext cx="1493837"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Programa objeto</a:t>
              </a:r>
              <a:endParaRPr/>
            </a:p>
          </p:txBody>
        </p:sp>
      </p:grpSp>
      <p:grpSp>
        <p:nvGrpSpPr>
          <p:cNvPr id="111" name="Google Shape;111;p8"/>
          <p:cNvGrpSpPr/>
          <p:nvPr/>
        </p:nvGrpSpPr>
        <p:grpSpPr>
          <a:xfrm>
            <a:off x="3352800" y="4724400"/>
            <a:ext cx="1484312" cy="533400"/>
            <a:chOff x="3422650" y="4876800"/>
            <a:chExt cx="1484312" cy="533400"/>
          </a:xfrm>
        </p:grpSpPr>
        <p:sp>
          <p:nvSpPr>
            <p:cNvPr id="112" name="Google Shape;112;p8"/>
            <p:cNvSpPr/>
            <p:nvPr/>
          </p:nvSpPr>
          <p:spPr>
            <a:xfrm>
              <a:off x="3422650" y="4876800"/>
              <a:ext cx="1484312" cy="533400"/>
            </a:xfrm>
            <a:prstGeom prst="flowChartProcess">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3" name="Google Shape;113;p8"/>
            <p:cNvSpPr txBox="1"/>
            <p:nvPr/>
          </p:nvSpPr>
          <p:spPr>
            <a:xfrm>
              <a:off x="3716337" y="4953000"/>
              <a:ext cx="9318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Montador</a:t>
              </a:r>
              <a:endParaRPr/>
            </a:p>
          </p:txBody>
        </p:sp>
      </p:grpSp>
      <p:grpSp>
        <p:nvGrpSpPr>
          <p:cNvPr id="114" name="Google Shape;114;p8"/>
          <p:cNvGrpSpPr/>
          <p:nvPr/>
        </p:nvGrpSpPr>
        <p:grpSpPr>
          <a:xfrm>
            <a:off x="3200400" y="5486400"/>
            <a:ext cx="1884362" cy="609600"/>
            <a:chOff x="3200400" y="5486400"/>
            <a:chExt cx="1884362" cy="609600"/>
          </a:xfrm>
        </p:grpSpPr>
        <p:sp>
          <p:nvSpPr>
            <p:cNvPr id="115" name="Google Shape;115;p8"/>
            <p:cNvSpPr/>
            <p:nvPr/>
          </p:nvSpPr>
          <p:spPr>
            <a:xfrm>
              <a:off x="3200400" y="5486400"/>
              <a:ext cx="1882775" cy="609600"/>
            </a:xfrm>
            <a:prstGeom prst="flowChartProcess">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 name="Google Shape;116;p8"/>
            <p:cNvSpPr txBox="1"/>
            <p:nvPr/>
          </p:nvSpPr>
          <p:spPr>
            <a:xfrm>
              <a:off x="3255962" y="5562600"/>
              <a:ext cx="1828800" cy="517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Programa ejecutable</a:t>
              </a:r>
              <a:endParaRPr/>
            </a:p>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en lenguaje máquina</a:t>
              </a:r>
              <a:endParaRPr/>
            </a:p>
          </p:txBody>
        </p:sp>
      </p:grpSp>
      <p:cxnSp>
        <p:nvCxnSpPr>
          <p:cNvPr id="117" name="Google Shape;117;p8"/>
          <p:cNvCxnSpPr/>
          <p:nvPr/>
        </p:nvCxnSpPr>
        <p:spPr>
          <a:xfrm>
            <a:off x="4108450" y="4495800"/>
            <a:ext cx="0" cy="228600"/>
          </a:xfrm>
          <a:prstGeom prst="straightConnector1">
            <a:avLst/>
          </a:prstGeom>
          <a:noFill/>
          <a:ln cap="flat" cmpd="sng" w="9525">
            <a:solidFill>
              <a:schemeClr val="dk1"/>
            </a:solidFill>
            <a:prstDash val="solid"/>
            <a:miter lim="8000"/>
            <a:headEnd len="sm" w="sm" type="none"/>
            <a:tailEnd len="med" w="med" type="triangle"/>
          </a:ln>
        </p:spPr>
      </p:cxnSp>
      <p:cxnSp>
        <p:nvCxnSpPr>
          <p:cNvPr id="118" name="Google Shape;118;p8"/>
          <p:cNvCxnSpPr/>
          <p:nvPr/>
        </p:nvCxnSpPr>
        <p:spPr>
          <a:xfrm>
            <a:off x="4108450" y="5257800"/>
            <a:ext cx="0" cy="228600"/>
          </a:xfrm>
          <a:prstGeom prst="straightConnector1">
            <a:avLst/>
          </a:prstGeom>
          <a:noFill/>
          <a:ln cap="flat" cmpd="sng" w="9525">
            <a:solidFill>
              <a:schemeClr val="dk1"/>
            </a:solidFill>
            <a:prstDash val="solid"/>
            <a:miter lim="8000"/>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22" name="Shape 122"/>
        <p:cNvGrpSpPr/>
        <p:nvPr/>
      </p:nvGrpSpPr>
      <p:grpSpPr>
        <a:xfrm>
          <a:off x="0" y="0"/>
          <a:ext cx="0" cy="0"/>
          <a:chOff x="0" y="0"/>
          <a:chExt cx="0" cy="0"/>
        </a:xfrm>
      </p:grpSpPr>
      <p:sp>
        <p:nvSpPr>
          <p:cNvPr id="123" name="Google Shape;123;p9"/>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124" name="Google Shape;124;p9"/>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125" name="Google Shape;125;p9"/>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26" name="Google Shape;126;p9"/>
          <p:cNvSpPr txBox="1"/>
          <p:nvPr/>
        </p:nvSpPr>
        <p:spPr>
          <a:xfrm>
            <a:off x="838200" y="1370012"/>
            <a:ext cx="2184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Tipos de datos</a:t>
            </a:r>
            <a:endParaRPr/>
          </a:p>
        </p:txBody>
      </p:sp>
      <p:sp>
        <p:nvSpPr>
          <p:cNvPr id="127" name="Google Shape;127;p9"/>
          <p:cNvSpPr txBox="1"/>
          <p:nvPr/>
        </p:nvSpPr>
        <p:spPr>
          <a:xfrm>
            <a:off x="838200" y="1965325"/>
            <a:ext cx="7712075" cy="2530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Existen datos numéricos; otros son letras o, en general, caracteres.  El computador necesita un sistema para identificar y utilizar todas estas diferentes clases de datos.  En C el sistema consiste en reconocer algunos “tipos de datos” fundamentales.  Si el dato es una constante, el compilador es capaz, generalmente, de decirnos de que tipo se trata simplemente por el aspecto que tiene; por el contrario, las variables necesitan un anuncio previo de su tipo en la sentencia de declaración.</a:t>
            </a:r>
            <a:endParaRPr/>
          </a:p>
        </p:txBody>
      </p:sp>
      <p:sp>
        <p:nvSpPr>
          <p:cNvPr id="128" name="Google Shape;128;p9"/>
          <p:cNvSpPr txBox="1"/>
          <p:nvPr/>
        </p:nvSpPr>
        <p:spPr>
          <a:xfrm>
            <a:off x="838200" y="4784725"/>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C soporta varios tipos diferentes de datos, cada uno de los cuales puede ser representado de forma diferente dentro de la memoria de la computadora.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32" name="Shape 132"/>
        <p:cNvGrpSpPr/>
        <p:nvPr/>
      </p:nvGrpSpPr>
      <p:grpSpPr>
        <a:xfrm>
          <a:off x="0" y="0"/>
          <a:ext cx="0" cy="0"/>
          <a:chOff x="0" y="0"/>
          <a:chExt cx="0" cy="0"/>
        </a:xfrm>
      </p:grpSpPr>
      <p:sp>
        <p:nvSpPr>
          <p:cNvPr id="133" name="Google Shape;133;p10"/>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134" name="Google Shape;134;p10"/>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135" name="Google Shape;135;p10"/>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36" name="Google Shape;136;p10"/>
          <p:cNvSpPr txBox="1"/>
          <p:nvPr/>
        </p:nvSpPr>
        <p:spPr>
          <a:xfrm>
            <a:off x="838200" y="1370012"/>
            <a:ext cx="2184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Tipos de datos</a:t>
            </a:r>
            <a:endParaRPr/>
          </a:p>
        </p:txBody>
      </p:sp>
      <p:sp>
        <p:nvSpPr>
          <p:cNvPr id="137" name="Google Shape;137;p10"/>
          <p:cNvSpPr txBox="1"/>
          <p:nvPr/>
        </p:nvSpPr>
        <p:spPr>
          <a:xfrm>
            <a:off x="838200" y="1965325"/>
            <a:ext cx="7712075" cy="7016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A continuación listaremos los tipos básicos de datos en C y la memoria típica usada por ellos.</a:t>
            </a:r>
            <a:endParaRPr/>
          </a:p>
        </p:txBody>
      </p:sp>
      <p:graphicFrame>
        <p:nvGraphicFramePr>
          <p:cNvPr id="138" name="Google Shape;138;p10"/>
          <p:cNvGraphicFramePr/>
          <p:nvPr/>
        </p:nvGraphicFramePr>
        <p:xfrm>
          <a:off x="990600" y="2717800"/>
          <a:ext cx="3000000" cy="3000000"/>
        </p:xfrm>
        <a:graphic>
          <a:graphicData uri="http://schemas.openxmlformats.org/drawingml/2006/table">
            <a:tbl>
              <a:tblPr>
                <a:noFill/>
                <a:tableStyleId>{1DCF3B67-E87D-482D-90A4-BF62BBBF47BB}</a:tableStyleId>
              </a:tblPr>
              <a:tblGrid>
                <a:gridCol w="2032000"/>
                <a:gridCol w="2032000"/>
                <a:gridCol w="2032000"/>
                <a:gridCol w="1219200"/>
              </a:tblGrid>
              <a:tr h="641350">
                <a:tc>
                  <a:txBody>
                    <a:bodyPr/>
                    <a:lstStyle/>
                    <a:p>
                      <a:pPr indent="0" lvl="0" marL="0" marR="0" rtl="0" algn="l">
                        <a:lnSpc>
                          <a:spcPct val="90000"/>
                        </a:lnSpc>
                        <a:spcBef>
                          <a:spcPts val="0"/>
                        </a:spcBef>
                        <a:spcAft>
                          <a:spcPts val="0"/>
                        </a:spcAft>
                        <a:buClr>
                          <a:schemeClr val="dk1"/>
                        </a:buClr>
                        <a:buFont typeface="Times New Roman"/>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Tipo de dato</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Descripción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Times New Roman"/>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Ejemplo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Memoria Usada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int</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Cantidad entera</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5, 6 ,3872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4 bytes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char</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Un caracter</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 ‘z’, ‘?’,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1 byte</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float</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Punto flotante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5.4, 3.22, 7.6543</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4 bytes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double</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doble precisión de punto flotante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6.1e12, 1.7e-19</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8 bytes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9" name="Google Shape;139;p10"/>
          <p:cNvSpPr txBox="1"/>
          <p:nvPr/>
        </p:nvSpPr>
        <p:spPr>
          <a:xfrm>
            <a:off x="914400" y="5089525"/>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Es importante señalar que la cantidad de memoria usada o el tamaño del dato, depende del tamaño de palabra de la máquina  para la cual está hecho el compilador en que se trabaje.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43" name="Shape 143"/>
        <p:cNvGrpSpPr/>
        <p:nvPr/>
      </p:nvGrpSpPr>
      <p:grpSpPr>
        <a:xfrm>
          <a:off x="0" y="0"/>
          <a:ext cx="0" cy="0"/>
          <a:chOff x="0" y="0"/>
          <a:chExt cx="0" cy="0"/>
        </a:xfrm>
      </p:grpSpPr>
      <p:sp>
        <p:nvSpPr>
          <p:cNvPr id="144" name="Google Shape;144;p11"/>
          <p:cNvSpPr txBox="1"/>
          <p:nvPr>
            <p:ph idx="1" type="subTitle"/>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75000"/>
              </a:lnSpc>
              <a:spcBef>
                <a:spcPts val="0"/>
              </a:spcBef>
              <a:spcAft>
                <a:spcPts val="0"/>
              </a:spcAft>
              <a:buClr>
                <a:schemeClr val="dk2"/>
              </a:buClr>
              <a:buFont typeface="Noto Symbol"/>
              <a:buNone/>
            </a:pPr>
            <a:r>
              <a:rPr b="0" i="0" lang="en-US" sz="3600" u="none" cap="none" strike="noStrike">
                <a:solidFill>
                  <a:schemeClr val="accent2"/>
                </a:solidFill>
                <a:latin typeface="Arial"/>
                <a:ea typeface="Arial"/>
                <a:cs typeface="Arial"/>
                <a:sym typeface="Arial"/>
              </a:rPr>
              <a:t>Introducción</a:t>
            </a:r>
            <a:endParaRPr/>
          </a:p>
        </p:txBody>
      </p:sp>
      <p:sp>
        <p:nvSpPr>
          <p:cNvPr id="145" name="Google Shape;145;p11"/>
          <p:cNvSpPr txBox="1"/>
          <p:nvPr>
            <p:ph type="ctrTitle"/>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Algoritmos Fundamentales</a:t>
            </a:r>
            <a:endParaRPr/>
          </a:p>
        </p:txBody>
      </p:sp>
      <p:cxnSp>
        <p:nvCxnSpPr>
          <p:cNvPr id="146" name="Google Shape;146;p11"/>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47" name="Google Shape;147;p11"/>
          <p:cNvSpPr txBox="1"/>
          <p:nvPr/>
        </p:nvSpPr>
        <p:spPr>
          <a:xfrm>
            <a:off x="838200" y="1370012"/>
            <a:ext cx="2184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Tipos de datos</a:t>
            </a:r>
            <a:endParaRPr/>
          </a:p>
        </p:txBody>
      </p:sp>
      <p:sp>
        <p:nvSpPr>
          <p:cNvPr id="148" name="Google Shape;148;p11"/>
          <p:cNvSpPr txBox="1"/>
          <p:nvPr/>
        </p:nvSpPr>
        <p:spPr>
          <a:xfrm>
            <a:off x="838200" y="1965325"/>
            <a:ext cx="7712075" cy="7016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El tipo de dato int puede tener los prefijos short, long, signed or unsigned.</a:t>
            </a:r>
            <a:endParaRPr/>
          </a:p>
        </p:txBody>
      </p:sp>
      <p:sp>
        <p:nvSpPr>
          <p:cNvPr id="149" name="Google Shape;149;p11"/>
          <p:cNvSpPr txBox="1"/>
          <p:nvPr/>
        </p:nvSpPr>
        <p:spPr>
          <a:xfrm>
            <a:off x="914400" y="2743200"/>
            <a:ext cx="7712075" cy="2530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La interpretación de estos prefijos varía de un compilador a otro.  Pero en forma general:</a:t>
            </a:r>
            <a:endParaRPr/>
          </a:p>
          <a:p>
            <a:pPr indent="0" lvl="0" marL="0" marR="0" rtl="0" algn="just">
              <a:lnSpc>
                <a:spcPct val="100000"/>
              </a:lnSpc>
              <a:spcBef>
                <a:spcPts val="0"/>
              </a:spcBef>
              <a:spcAft>
                <a:spcPts val="0"/>
              </a:spcAft>
              <a:buClr>
                <a:schemeClr val="dk1"/>
              </a:buClr>
              <a:buFont typeface="Times New Roman"/>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short:  usa la mitad del tamaño de un entero (Igual Memoria)</a:t>
            </a:r>
            <a:endParaRPr/>
          </a:p>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long:   usa el doble del tamaño de un tipo (más o igual memoria)</a:t>
            </a:r>
            <a:endParaRPr/>
          </a:p>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signed:  con signo, del mismo tamaño, se asume por defecto (igual memoria)</a:t>
            </a:r>
            <a:endParaRPr/>
          </a:p>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unsigned:  sin signo, igual memoria.  Sólo los positivos.</a:t>
            </a:r>
            <a:endParaRPr/>
          </a:p>
        </p:txBody>
      </p:sp>
      <p:sp>
        <p:nvSpPr>
          <p:cNvPr id="150" name="Google Shape;150;p11"/>
          <p:cNvSpPr txBox="1"/>
          <p:nvPr/>
        </p:nvSpPr>
        <p:spPr>
          <a:xfrm>
            <a:off x="914400" y="5470525"/>
            <a:ext cx="7712075"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El tipo de dato char no es más que un entero pequeño.  En C se maneja de esta forma e inclusive veremos que existe gran similitud entre el short int y el char.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aining">
  <a:themeElements>
    <a:clrScheme name="Training">
      <a:dk1>
        <a:srgbClr val="FFFFFF"/>
      </a:dk1>
      <a:lt1>
        <a:srgbClr val="0000FF"/>
      </a:lt1>
      <a:dk2>
        <a:srgbClr val="FFCC66"/>
      </a:dk2>
      <a:lt2>
        <a:srgbClr val="000000"/>
      </a:lt2>
      <a:accent1>
        <a:srgbClr val="00CCFF"/>
      </a:accent1>
      <a:accent2>
        <a:srgbClr val="FFFF00"/>
      </a:accent2>
      <a:accent3>
        <a:srgbClr val="0000FF"/>
      </a:accent3>
      <a:accent4>
        <a:srgbClr val="00CCFF"/>
      </a:accent4>
      <a:accent5>
        <a:srgbClr val="FFFF00"/>
      </a:accent5>
      <a:accent6>
        <a:srgbClr val="0000FF"/>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FFFFFF"/>
    </a:dk1>
    <a:lt1>
      <a:srgbClr val="0000FF"/>
    </a:lt1>
    <a:dk2>
      <a:srgbClr val="FFCC66"/>
    </a:dk2>
    <a:lt2>
      <a:srgbClr val="000000"/>
    </a:lt2>
    <a:accent1>
      <a:srgbClr val="00CCFF"/>
    </a:accent1>
    <a:accent2>
      <a:srgbClr val="FFFF00"/>
    </a:accent2>
    <a:accent3>
      <a:srgbClr val="0000FF"/>
    </a:accent3>
    <a:accent4>
      <a:srgbClr val="00CCFF"/>
    </a:accent4>
    <a:accent5>
      <a:srgbClr val="FFFF00"/>
    </a:accent5>
    <a:accent6>
      <a:srgbClr val="0000FF"/>
    </a:accent6>
    <a:hlink>
      <a:srgbClr val="FF0033"/>
    </a:hlink>
    <a:folHlink>
      <a:srgbClr val="3366FF"/>
    </a:folHlink>
  </a:clrScheme>
</a:themeOverride>
</file>