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Arimo"/>
      <p:regular r:id="rId28"/>
      <p:bold r:id="rId29"/>
      <p:italic r:id="rId30"/>
      <p:boldItalic r:id="rId31"/>
    </p:embeddedFont>
    <p:embeddedFont>
      <p:font typeface="Tahom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A6CB7B-EBAA-4188-B6B4-3EE7A2737A10}">
  <a:tblStyle styleId="{7EA6CB7B-EBAA-4188-B6B4-3EE7A2737A1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rim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m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mo-boldItalic.fntdata"/><Relationship Id="rId30" Type="http://schemas.openxmlformats.org/officeDocument/2006/relationships/font" Target="fonts/Arimo-italic.fntdata"/><Relationship Id="rId11" Type="http://schemas.openxmlformats.org/officeDocument/2006/relationships/slide" Target="slides/slide6.xml"/><Relationship Id="rId33" Type="http://schemas.openxmlformats.org/officeDocument/2006/relationships/font" Target="fonts/Tahoma-bold.fntdata"/><Relationship Id="rId10" Type="http://schemas.openxmlformats.org/officeDocument/2006/relationships/slide" Target="slides/slide5.xml"/><Relationship Id="rId32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7215187" y="6442075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2625" y="6365875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199312" y="6148387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8405812" y="4762"/>
            <a:ext cx="17538699" cy="13690600"/>
            <a:chOff x="-8405812" y="4762"/>
            <a:chExt cx="17538699" cy="13690600"/>
          </a:xfrm>
        </p:grpSpPr>
        <p:sp>
          <p:nvSpPr>
            <p:cNvPr id="11" name="Google Shape;11;p1"/>
            <p:cNvSpPr/>
            <p:nvPr/>
          </p:nvSpPr>
          <p:spPr>
            <a:xfrm>
              <a:off x="5387975" y="1585912"/>
              <a:ext cx="3744912" cy="5260975"/>
            </a:xfrm>
            <a:custGeom>
              <a:rect b="b" l="l" r="r" t="t"/>
              <a:pathLst>
                <a:path extrusionOk="0" h="3314" w="2359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rgbClr val="2448B4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>
              <a:off x="-8405812" y="4762"/>
              <a:ext cx="16821150" cy="13690600"/>
            </a:xfrm>
            <a:prstGeom prst="curvedConnector2">
              <a:avLst/>
            </a:prstGeom>
            <a:noFill/>
            <a:ln cap="sq" cmpd="sng" w="12700">
              <a:solidFill>
                <a:schemeClr val="folHlink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682625" y="609600"/>
            <a:ext cx="8080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82625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ymbo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Noto Symbol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215187" y="6442075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682625" y="6365875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7199312" y="6148387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838200" y="9144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                  (Salida)</a:t>
            </a: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9" name="Google Shape;29;p3"/>
          <p:cNvSpPr txBox="1"/>
          <p:nvPr/>
        </p:nvSpPr>
        <p:spPr>
          <a:xfrm>
            <a:off x="898525" y="1600200"/>
            <a:ext cx="82454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printf(control,v1,v2...) : Imprimir por el dispositivo de salida estándar, pantalla.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 va a contener el texto que deseo imprimir, así como los respectivos formatos de entrada y salida de las variables (v1,v2,...).  El contenido de control va entre comillas dobles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(“contenido ”).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 printf(“La edad de %s es %d años “, nombre, edad); </a:t>
            </a:r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3276600" y="20574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1" name="Google Shape;31;p3"/>
          <p:cNvSpPr txBox="1"/>
          <p:nvPr/>
        </p:nvSpPr>
        <p:spPr>
          <a:xfrm>
            <a:off x="2543175" y="2509837"/>
            <a:ext cx="2054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de variables</a:t>
            </a: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4191000" y="5943600"/>
            <a:ext cx="1563687" cy="7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Formatos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variables</a:t>
            </a:r>
            <a:endParaRPr/>
          </a:p>
        </p:txBody>
      </p:sp>
      <p:cxnSp>
        <p:nvCxnSpPr>
          <p:cNvPr id="33" name="Google Shape;33;p3"/>
          <p:cNvCxnSpPr/>
          <p:nvPr/>
        </p:nvCxnSpPr>
        <p:spPr>
          <a:xfrm flipH="1" rot="10800000">
            <a:off x="5105400" y="5653087"/>
            <a:ext cx="76200" cy="290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34" name="Google Shape;34;p3"/>
          <p:cNvCxnSpPr/>
          <p:nvPr/>
        </p:nvCxnSpPr>
        <p:spPr>
          <a:xfrm rot="10800000">
            <a:off x="4343400" y="5613400"/>
            <a:ext cx="228600" cy="33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5" name="Google Shape;35;p3"/>
          <p:cNvSpPr/>
          <p:nvPr/>
        </p:nvSpPr>
        <p:spPr>
          <a:xfrm>
            <a:off x="3962400" y="5272087"/>
            <a:ext cx="5334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4876800" y="5272087"/>
            <a:ext cx="6096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6135687" y="6223000"/>
            <a:ext cx="1254125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</p:txBody>
      </p:sp>
      <p:cxnSp>
        <p:nvCxnSpPr>
          <p:cNvPr id="38" name="Google Shape;38;p3"/>
          <p:cNvCxnSpPr/>
          <p:nvPr/>
        </p:nvCxnSpPr>
        <p:spPr>
          <a:xfrm flipH="1" rot="10800000">
            <a:off x="6934200" y="5791200"/>
            <a:ext cx="3048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9" name="Google Shape;39;p3"/>
          <p:cNvSpPr/>
          <p:nvPr/>
        </p:nvSpPr>
        <p:spPr>
          <a:xfrm>
            <a:off x="2667000" y="1600200"/>
            <a:ext cx="1219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6400800" y="5257800"/>
            <a:ext cx="2057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/>
        </p:nvSpPr>
        <p:spPr>
          <a:xfrm>
            <a:off x="2819400" y="1466850"/>
            <a:ext cx="5638800" cy="4781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(expresion booleana)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if (expresion booleana)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if (expresion booleana)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instruccion(es)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else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instruccion(es)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instruccion(es)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instruccion(es) 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245" name="Google Shape;245;p12"/>
          <p:cNvSpPr txBox="1"/>
          <p:nvPr/>
        </p:nvSpPr>
        <p:spPr>
          <a:xfrm>
            <a:off x="838200" y="2286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246" name="Google Shape;246;p12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7" name="Google Shape;247;p12"/>
          <p:cNvSpPr txBox="1"/>
          <p:nvPr/>
        </p:nvSpPr>
        <p:spPr>
          <a:xfrm>
            <a:off x="914400" y="762000"/>
            <a:ext cx="3362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Estructuras de Control. </a:t>
            </a:r>
            <a:endParaRPr/>
          </a:p>
        </p:txBody>
      </p:sp>
      <p:sp>
        <p:nvSpPr>
          <p:cNvPr id="248" name="Google Shape;248;p12"/>
          <p:cNvSpPr txBox="1"/>
          <p:nvPr/>
        </p:nvSpPr>
        <p:spPr>
          <a:xfrm>
            <a:off x="914400" y="1295400"/>
            <a:ext cx="1525587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anidados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</a:t>
            </a:r>
            <a:endParaRPr/>
          </a:p>
        </p:txBody>
      </p:sp>
      <p:sp>
        <p:nvSpPr>
          <p:cNvPr id="254" name="Google Shape;254;p13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255" name="Google Shape;255;p13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6" name="Google Shape;256;p13"/>
          <p:cNvSpPr txBox="1"/>
          <p:nvPr/>
        </p:nvSpPr>
        <p:spPr>
          <a:xfrm>
            <a:off x="981075" y="1212850"/>
            <a:ext cx="3362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Estructuras de Control. </a:t>
            </a:r>
            <a:endParaRPr/>
          </a:p>
        </p:txBody>
      </p:sp>
      <p:cxnSp>
        <p:nvCxnSpPr>
          <p:cNvPr id="257" name="Google Shape;257;p13"/>
          <p:cNvCxnSpPr/>
          <p:nvPr/>
        </p:nvCxnSpPr>
        <p:spPr>
          <a:xfrm>
            <a:off x="4114800" y="26670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grpSp>
        <p:nvGrpSpPr>
          <p:cNvPr id="258" name="Google Shape;258;p13"/>
          <p:cNvGrpSpPr/>
          <p:nvPr/>
        </p:nvGrpSpPr>
        <p:grpSpPr>
          <a:xfrm>
            <a:off x="3200400" y="2971800"/>
            <a:ext cx="1828800" cy="762000"/>
            <a:chOff x="2819400" y="3886200"/>
            <a:chExt cx="1828800" cy="609600"/>
          </a:xfrm>
        </p:grpSpPr>
        <p:sp>
          <p:nvSpPr>
            <p:cNvPr id="259" name="Google Shape;259;p13"/>
            <p:cNvSpPr/>
            <p:nvPr/>
          </p:nvSpPr>
          <p:spPr>
            <a:xfrm>
              <a:off x="2819400" y="3886200"/>
              <a:ext cx="1828800" cy="609600"/>
            </a:xfrm>
            <a:prstGeom prst="flowChartDecision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" name="Google Shape;260;p13"/>
            <p:cNvSpPr txBox="1"/>
            <p:nvPr/>
          </p:nvSpPr>
          <p:spPr>
            <a:xfrm>
              <a:off x="3246437" y="4038600"/>
              <a:ext cx="944562" cy="219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Selector ?</a:t>
              </a:r>
              <a:endParaRPr/>
            </a:p>
          </p:txBody>
        </p:sp>
      </p:grpSp>
      <p:grpSp>
        <p:nvGrpSpPr>
          <p:cNvPr id="261" name="Google Shape;261;p13"/>
          <p:cNvGrpSpPr/>
          <p:nvPr/>
        </p:nvGrpSpPr>
        <p:grpSpPr>
          <a:xfrm>
            <a:off x="990600" y="4648200"/>
            <a:ext cx="1600199" cy="515937"/>
            <a:chOff x="2819400" y="3352800"/>
            <a:chExt cx="2133599" cy="269875"/>
          </a:xfrm>
        </p:grpSpPr>
        <p:sp>
          <p:nvSpPr>
            <p:cNvPr id="262" name="Google Shape;262;p13"/>
            <p:cNvSpPr/>
            <p:nvPr/>
          </p:nvSpPr>
          <p:spPr>
            <a:xfrm>
              <a:off x="2819400" y="3352800"/>
              <a:ext cx="1905000" cy="241300"/>
            </a:xfrm>
            <a:prstGeom prst="flowChartProcess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" name="Google Shape;263;p13"/>
            <p:cNvSpPr txBox="1"/>
            <p:nvPr/>
          </p:nvSpPr>
          <p:spPr>
            <a:xfrm>
              <a:off x="2957512" y="3352800"/>
              <a:ext cx="1995487" cy="269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Instrucción (es)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break;</a:t>
              </a:r>
              <a:endParaRPr/>
            </a:p>
          </p:txBody>
        </p:sp>
      </p:grpSp>
      <p:cxnSp>
        <p:nvCxnSpPr>
          <p:cNvPr id="264" name="Google Shape;264;p13"/>
          <p:cNvCxnSpPr/>
          <p:nvPr/>
        </p:nvCxnSpPr>
        <p:spPr>
          <a:xfrm>
            <a:off x="4114800" y="55626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65" name="Google Shape;265;p13"/>
          <p:cNvSpPr txBox="1"/>
          <p:nvPr/>
        </p:nvSpPr>
        <p:spPr>
          <a:xfrm>
            <a:off x="1066800" y="1905000"/>
            <a:ext cx="5424487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Switch:	Selección entre multiples alternativas. </a:t>
            </a:r>
            <a:endParaRPr/>
          </a:p>
        </p:txBody>
      </p:sp>
      <p:cxnSp>
        <p:nvCxnSpPr>
          <p:cNvPr id="266" name="Google Shape;266;p13"/>
          <p:cNvCxnSpPr/>
          <p:nvPr/>
        </p:nvCxnSpPr>
        <p:spPr>
          <a:xfrm>
            <a:off x="4114800" y="37338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grpSp>
        <p:nvGrpSpPr>
          <p:cNvPr id="267" name="Google Shape;267;p13"/>
          <p:cNvGrpSpPr/>
          <p:nvPr/>
        </p:nvGrpSpPr>
        <p:grpSpPr>
          <a:xfrm>
            <a:off x="2743200" y="4648200"/>
            <a:ext cx="1523999" cy="515937"/>
            <a:chOff x="2819400" y="3352800"/>
            <a:chExt cx="2133599" cy="284162"/>
          </a:xfrm>
        </p:grpSpPr>
        <p:sp>
          <p:nvSpPr>
            <p:cNvPr id="268" name="Google Shape;268;p13"/>
            <p:cNvSpPr/>
            <p:nvPr/>
          </p:nvSpPr>
          <p:spPr>
            <a:xfrm>
              <a:off x="2819400" y="3352800"/>
              <a:ext cx="1905000" cy="241300"/>
            </a:xfrm>
            <a:prstGeom prst="flowChartProcess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p13"/>
            <p:cNvSpPr txBox="1"/>
            <p:nvPr/>
          </p:nvSpPr>
          <p:spPr>
            <a:xfrm>
              <a:off x="2957512" y="3352800"/>
              <a:ext cx="1995487" cy="284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Instrucción (es)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break;</a:t>
              </a:r>
              <a:endParaRPr/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4343400" y="4648200"/>
            <a:ext cx="1752600" cy="515937"/>
            <a:chOff x="2819400" y="3352800"/>
            <a:chExt cx="2133600" cy="269875"/>
          </a:xfrm>
        </p:grpSpPr>
        <p:sp>
          <p:nvSpPr>
            <p:cNvPr id="271" name="Google Shape;271;p13"/>
            <p:cNvSpPr/>
            <p:nvPr/>
          </p:nvSpPr>
          <p:spPr>
            <a:xfrm>
              <a:off x="2819400" y="3352800"/>
              <a:ext cx="1905000" cy="241300"/>
            </a:xfrm>
            <a:prstGeom prst="flowChartProcess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" name="Google Shape;272;p13"/>
            <p:cNvSpPr txBox="1"/>
            <p:nvPr/>
          </p:nvSpPr>
          <p:spPr>
            <a:xfrm>
              <a:off x="2955925" y="3352800"/>
              <a:ext cx="1997075" cy="269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Instrucción (es)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break;</a:t>
              </a:r>
              <a:endParaRPr/>
            </a:p>
          </p:txBody>
        </p:sp>
      </p:grpSp>
      <p:grpSp>
        <p:nvGrpSpPr>
          <p:cNvPr id="273" name="Google Shape;273;p13"/>
          <p:cNvGrpSpPr/>
          <p:nvPr/>
        </p:nvGrpSpPr>
        <p:grpSpPr>
          <a:xfrm>
            <a:off x="6781800" y="4648200"/>
            <a:ext cx="1600199" cy="482600"/>
            <a:chOff x="2819400" y="3352800"/>
            <a:chExt cx="2133599" cy="241300"/>
          </a:xfrm>
        </p:grpSpPr>
        <p:sp>
          <p:nvSpPr>
            <p:cNvPr id="274" name="Google Shape;274;p13"/>
            <p:cNvSpPr/>
            <p:nvPr/>
          </p:nvSpPr>
          <p:spPr>
            <a:xfrm>
              <a:off x="2819400" y="3352800"/>
              <a:ext cx="1905000" cy="241300"/>
            </a:xfrm>
            <a:prstGeom prst="flowChartProcess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5" name="Google Shape;275;p13"/>
            <p:cNvSpPr txBox="1"/>
            <p:nvPr/>
          </p:nvSpPr>
          <p:spPr>
            <a:xfrm>
              <a:off x="2957512" y="3352800"/>
              <a:ext cx="199548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Instrucción (es) </a:t>
              </a:r>
              <a:endParaRPr/>
            </a:p>
          </p:txBody>
        </p:sp>
      </p:grpSp>
      <p:sp>
        <p:nvSpPr>
          <p:cNvPr id="276" name="Google Shape;276;p13"/>
          <p:cNvSpPr txBox="1"/>
          <p:nvPr/>
        </p:nvSpPr>
        <p:spPr>
          <a:xfrm>
            <a:off x="5851525" y="4383087"/>
            <a:ext cx="7731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.......</a:t>
            </a:r>
            <a:endParaRPr/>
          </a:p>
        </p:txBody>
      </p:sp>
      <p:cxnSp>
        <p:nvCxnSpPr>
          <p:cNvPr id="277" name="Google Shape;277;p13"/>
          <p:cNvCxnSpPr/>
          <p:nvPr/>
        </p:nvCxnSpPr>
        <p:spPr>
          <a:xfrm>
            <a:off x="1524000" y="4191000"/>
            <a:ext cx="601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78" name="Google Shape;278;p13"/>
          <p:cNvCxnSpPr/>
          <p:nvPr/>
        </p:nvCxnSpPr>
        <p:spPr>
          <a:xfrm>
            <a:off x="1524000" y="4191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79" name="Google Shape;279;p13"/>
          <p:cNvCxnSpPr/>
          <p:nvPr/>
        </p:nvCxnSpPr>
        <p:spPr>
          <a:xfrm>
            <a:off x="3429000" y="4191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80" name="Google Shape;280;p13"/>
          <p:cNvCxnSpPr/>
          <p:nvPr/>
        </p:nvCxnSpPr>
        <p:spPr>
          <a:xfrm>
            <a:off x="5105400" y="4191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81" name="Google Shape;281;p13"/>
          <p:cNvCxnSpPr/>
          <p:nvPr/>
        </p:nvCxnSpPr>
        <p:spPr>
          <a:xfrm>
            <a:off x="7543800" y="4191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82" name="Google Shape;282;p13"/>
          <p:cNvSpPr txBox="1"/>
          <p:nvPr/>
        </p:nvSpPr>
        <p:spPr>
          <a:xfrm>
            <a:off x="1584325" y="4311650"/>
            <a:ext cx="11128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83" name="Google Shape;283;p13"/>
          <p:cNvSpPr txBox="1"/>
          <p:nvPr/>
        </p:nvSpPr>
        <p:spPr>
          <a:xfrm>
            <a:off x="3505200" y="4311650"/>
            <a:ext cx="11287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84" name="Google Shape;284;p13"/>
          <p:cNvSpPr txBox="1"/>
          <p:nvPr/>
        </p:nvSpPr>
        <p:spPr>
          <a:xfrm>
            <a:off x="5181600" y="4311650"/>
            <a:ext cx="11287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7515225" y="4343400"/>
            <a:ext cx="9763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cxnSp>
        <p:nvCxnSpPr>
          <p:cNvPr id="286" name="Google Shape;286;p13"/>
          <p:cNvCxnSpPr/>
          <p:nvPr/>
        </p:nvCxnSpPr>
        <p:spPr>
          <a:xfrm>
            <a:off x="1524000" y="5562600"/>
            <a:ext cx="601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7" name="Google Shape;287;p13"/>
          <p:cNvCxnSpPr/>
          <p:nvPr/>
        </p:nvCxnSpPr>
        <p:spPr>
          <a:xfrm>
            <a:off x="1524000" y="51054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88" name="Google Shape;288;p13"/>
          <p:cNvCxnSpPr/>
          <p:nvPr/>
        </p:nvCxnSpPr>
        <p:spPr>
          <a:xfrm>
            <a:off x="3429000" y="51054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89" name="Google Shape;289;p13"/>
          <p:cNvCxnSpPr/>
          <p:nvPr/>
        </p:nvCxnSpPr>
        <p:spPr>
          <a:xfrm>
            <a:off x="5105400" y="51054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90" name="Google Shape;290;p13"/>
          <p:cNvCxnSpPr/>
          <p:nvPr/>
        </p:nvCxnSpPr>
        <p:spPr>
          <a:xfrm>
            <a:off x="7543800" y="51054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296" name="Google Shape;296;p14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97" name="Google Shape;297;p14"/>
          <p:cNvSpPr txBox="1"/>
          <p:nvPr/>
        </p:nvSpPr>
        <p:spPr>
          <a:xfrm>
            <a:off x="838200" y="762000"/>
            <a:ext cx="3962400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&lt;stdlib.h&gt;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/* Uso de la instrucción switch para Leer un carácter (+ - * /) y dos números enteros. Si el carácter leído  es un operador aritmético calcular la operación correspondiente, si es cualquier otro mostrar error.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char c, se='s';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int a,b;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fflush (stdin);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printf("Digite Operacion: + - * / 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c=getchar();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printf("dame dos numeros Ej.  3,8 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scanf("%d, %d",&amp;a,&amp;b);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</p:txBody>
      </p:sp>
      <p:sp>
        <p:nvSpPr>
          <p:cNvPr id="298" name="Google Shape;298;p14"/>
          <p:cNvSpPr txBox="1"/>
          <p:nvPr/>
        </p:nvSpPr>
        <p:spPr>
          <a:xfrm>
            <a:off x="4876800" y="838200"/>
            <a:ext cx="3886200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switch (c)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case '+':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printf("resultado %d",a+b);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case '-':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printf("resultado %d",a-b);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case '*':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printf("resultado %d",a*b);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case '/':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printf("resultado %d",a/b);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default: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printf("error");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fflush (stdin);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printf("\n Desea Continuar 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scanf("%c",&amp;se);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}while (toupper(se)=='S');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system("pause");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cxnSp>
        <p:nvCxnSpPr>
          <p:cNvPr id="299" name="Google Shape;299;p14"/>
          <p:cNvCxnSpPr/>
          <p:nvPr/>
        </p:nvCxnSpPr>
        <p:spPr>
          <a:xfrm>
            <a:off x="4800600" y="685800"/>
            <a:ext cx="0" cy="594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</a:t>
            </a:r>
            <a:endParaRPr/>
          </a:p>
        </p:txBody>
      </p:sp>
      <p:sp>
        <p:nvSpPr>
          <p:cNvPr id="305" name="Google Shape;305;p15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306" name="Google Shape;306;p15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07" name="Google Shape;307;p15"/>
          <p:cNvSpPr txBox="1"/>
          <p:nvPr/>
        </p:nvSpPr>
        <p:spPr>
          <a:xfrm>
            <a:off x="990600" y="1212850"/>
            <a:ext cx="3362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Estructuras de Control. </a:t>
            </a:r>
            <a:endParaRPr/>
          </a:p>
        </p:txBody>
      </p:sp>
      <p:sp>
        <p:nvSpPr>
          <p:cNvPr id="308" name="Google Shape;308;p15"/>
          <p:cNvSpPr txBox="1"/>
          <p:nvPr/>
        </p:nvSpPr>
        <p:spPr>
          <a:xfrm>
            <a:off x="5562600" y="1295400"/>
            <a:ext cx="327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Iteración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(while)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cxnSp>
        <p:nvCxnSpPr>
          <p:cNvPr id="309" name="Google Shape;309;p15"/>
          <p:cNvCxnSpPr/>
          <p:nvPr/>
        </p:nvCxnSpPr>
        <p:spPr>
          <a:xfrm>
            <a:off x="7467600" y="31242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310" name="Google Shape;310;p15"/>
          <p:cNvGrpSpPr/>
          <p:nvPr/>
        </p:nvGrpSpPr>
        <p:grpSpPr>
          <a:xfrm>
            <a:off x="6553200" y="3890962"/>
            <a:ext cx="2133600" cy="381000"/>
            <a:chOff x="2819400" y="3352800"/>
            <a:chExt cx="2133600" cy="241300"/>
          </a:xfrm>
        </p:grpSpPr>
        <p:sp>
          <p:nvSpPr>
            <p:cNvPr id="311" name="Google Shape;311;p15"/>
            <p:cNvSpPr/>
            <p:nvPr/>
          </p:nvSpPr>
          <p:spPr>
            <a:xfrm>
              <a:off x="2819400" y="3352800"/>
              <a:ext cx="1905000" cy="241300"/>
            </a:xfrm>
            <a:prstGeom prst="flowChartProcess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p15"/>
            <p:cNvSpPr txBox="1"/>
            <p:nvPr/>
          </p:nvSpPr>
          <p:spPr>
            <a:xfrm>
              <a:off x="2955925" y="3352800"/>
              <a:ext cx="1997075" cy="193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Instrucción(es) </a:t>
              </a:r>
              <a:endParaRPr/>
            </a:p>
          </p:txBody>
        </p:sp>
      </p:grpSp>
      <p:sp>
        <p:nvSpPr>
          <p:cNvPr id="313" name="Google Shape;313;p15"/>
          <p:cNvSpPr txBox="1"/>
          <p:nvPr/>
        </p:nvSpPr>
        <p:spPr>
          <a:xfrm>
            <a:off x="609600" y="1676400"/>
            <a:ext cx="8386762" cy="132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While: Se usa cuando tenemos repetición que dependa del valor 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una variable o condición. Las sentencias dentro el while 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Ejecutan siempre que la condición sea verdadera y se mantienen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Ejecutándose siempre que sea verdadera.</a:t>
            </a:r>
            <a:endParaRPr/>
          </a:p>
        </p:txBody>
      </p:sp>
      <p:sp>
        <p:nvSpPr>
          <p:cNvPr id="314" name="Google Shape;314;p15"/>
          <p:cNvSpPr txBox="1"/>
          <p:nvPr/>
        </p:nvSpPr>
        <p:spPr>
          <a:xfrm>
            <a:off x="6519862" y="4752975"/>
            <a:ext cx="2090737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While &lt;condición&gt;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instrucciones;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}</a:t>
            </a:r>
            <a:endParaRPr/>
          </a:p>
        </p:txBody>
      </p:sp>
      <p:cxnSp>
        <p:nvCxnSpPr>
          <p:cNvPr id="315" name="Google Shape;315;p15"/>
          <p:cNvCxnSpPr/>
          <p:nvPr/>
        </p:nvCxnSpPr>
        <p:spPr>
          <a:xfrm>
            <a:off x="5943600" y="4043362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16" name="Google Shape;316;p15"/>
          <p:cNvSpPr txBox="1"/>
          <p:nvPr/>
        </p:nvSpPr>
        <p:spPr>
          <a:xfrm>
            <a:off x="5686425" y="4267200"/>
            <a:ext cx="866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verdadero</a:t>
            </a:r>
            <a:endParaRPr/>
          </a:p>
        </p:txBody>
      </p:sp>
      <p:sp>
        <p:nvSpPr>
          <p:cNvPr id="317" name="Google Shape;317;p15"/>
          <p:cNvSpPr txBox="1"/>
          <p:nvPr/>
        </p:nvSpPr>
        <p:spPr>
          <a:xfrm>
            <a:off x="5057775" y="4541837"/>
            <a:ext cx="5048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endParaRPr/>
          </a:p>
        </p:txBody>
      </p:sp>
      <p:cxnSp>
        <p:nvCxnSpPr>
          <p:cNvPr id="318" name="Google Shape;318;p15"/>
          <p:cNvCxnSpPr/>
          <p:nvPr/>
        </p:nvCxnSpPr>
        <p:spPr>
          <a:xfrm>
            <a:off x="5029200" y="4343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19" name="Google Shape;319;p15"/>
          <p:cNvSpPr txBox="1"/>
          <p:nvPr/>
        </p:nvSpPr>
        <p:spPr>
          <a:xfrm>
            <a:off x="457200" y="3962400"/>
            <a:ext cx="5943600" cy="25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Imprimir la tabla del 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 int num;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printf(“tabla del 2 \n”);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num=1;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while (num&lt;=10)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{   printf(“%2d x %2d = %2d”,2,num,num*2);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num++;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	}</a:t>
            </a:r>
            <a:endParaRPr/>
          </a:p>
        </p:txBody>
      </p:sp>
      <p:grpSp>
        <p:nvGrpSpPr>
          <p:cNvPr id="320" name="Google Shape;320;p15"/>
          <p:cNvGrpSpPr/>
          <p:nvPr/>
        </p:nvGrpSpPr>
        <p:grpSpPr>
          <a:xfrm>
            <a:off x="4114800" y="3581400"/>
            <a:ext cx="1828800" cy="909637"/>
            <a:chOff x="2819400" y="3886200"/>
            <a:chExt cx="1828800" cy="609600"/>
          </a:xfrm>
        </p:grpSpPr>
        <p:sp>
          <p:nvSpPr>
            <p:cNvPr id="321" name="Google Shape;321;p15"/>
            <p:cNvSpPr/>
            <p:nvPr/>
          </p:nvSpPr>
          <p:spPr>
            <a:xfrm>
              <a:off x="2819400" y="3886200"/>
              <a:ext cx="1828800" cy="609600"/>
            </a:xfrm>
            <a:prstGeom prst="flowChartDecision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15"/>
            <p:cNvSpPr txBox="1"/>
            <p:nvPr/>
          </p:nvSpPr>
          <p:spPr>
            <a:xfrm>
              <a:off x="3246437" y="4038600"/>
              <a:ext cx="927100" cy="184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Condición ?</a:t>
              </a:r>
              <a:endParaRPr/>
            </a:p>
          </p:txBody>
        </p:sp>
      </p:grpSp>
      <p:cxnSp>
        <p:nvCxnSpPr>
          <p:cNvPr id="323" name="Google Shape;323;p15"/>
          <p:cNvCxnSpPr/>
          <p:nvPr/>
        </p:nvCxnSpPr>
        <p:spPr>
          <a:xfrm>
            <a:off x="5029200" y="31242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324" name="Google Shape;324;p15"/>
          <p:cNvCxnSpPr/>
          <p:nvPr/>
        </p:nvCxnSpPr>
        <p:spPr>
          <a:xfrm rot="10800000">
            <a:off x="5029200" y="3124200"/>
            <a:ext cx="24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5" name="Google Shape;325;p15"/>
          <p:cNvCxnSpPr/>
          <p:nvPr/>
        </p:nvCxnSpPr>
        <p:spPr>
          <a:xfrm>
            <a:off x="3505200" y="4038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</a:t>
            </a:r>
            <a:endParaRPr/>
          </a:p>
        </p:txBody>
      </p:sp>
      <p:sp>
        <p:nvSpPr>
          <p:cNvPr id="331" name="Google Shape;331;p16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332" name="Google Shape;332;p16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33" name="Google Shape;333;p16"/>
          <p:cNvSpPr txBox="1"/>
          <p:nvPr/>
        </p:nvSpPr>
        <p:spPr>
          <a:xfrm>
            <a:off x="990600" y="1212850"/>
            <a:ext cx="3362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Estructuras de Control. </a:t>
            </a:r>
            <a:endParaRPr/>
          </a:p>
        </p:txBody>
      </p:sp>
      <p:sp>
        <p:nvSpPr>
          <p:cNvPr id="334" name="Google Shape;334;p16"/>
          <p:cNvSpPr txBox="1"/>
          <p:nvPr/>
        </p:nvSpPr>
        <p:spPr>
          <a:xfrm>
            <a:off x="5562600" y="1295400"/>
            <a:ext cx="327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Iteración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(do while)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cxnSp>
        <p:nvCxnSpPr>
          <p:cNvPr id="335" name="Google Shape;335;p16"/>
          <p:cNvCxnSpPr/>
          <p:nvPr/>
        </p:nvCxnSpPr>
        <p:spPr>
          <a:xfrm>
            <a:off x="7467600" y="31242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336" name="Google Shape;336;p16"/>
          <p:cNvGrpSpPr/>
          <p:nvPr/>
        </p:nvGrpSpPr>
        <p:grpSpPr>
          <a:xfrm>
            <a:off x="3962400" y="3733800"/>
            <a:ext cx="2133600" cy="381000"/>
            <a:chOff x="2819400" y="3352800"/>
            <a:chExt cx="2133600" cy="241300"/>
          </a:xfrm>
        </p:grpSpPr>
        <p:sp>
          <p:nvSpPr>
            <p:cNvPr id="337" name="Google Shape;337;p16"/>
            <p:cNvSpPr/>
            <p:nvPr/>
          </p:nvSpPr>
          <p:spPr>
            <a:xfrm>
              <a:off x="2819400" y="3352800"/>
              <a:ext cx="1905000" cy="241300"/>
            </a:xfrm>
            <a:prstGeom prst="flowChartProcess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16"/>
            <p:cNvSpPr txBox="1"/>
            <p:nvPr/>
          </p:nvSpPr>
          <p:spPr>
            <a:xfrm>
              <a:off x="2955925" y="3352800"/>
              <a:ext cx="1997075" cy="193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Instrucción(es) </a:t>
              </a:r>
              <a:endParaRPr/>
            </a:p>
          </p:txBody>
        </p:sp>
      </p:grpSp>
      <p:sp>
        <p:nvSpPr>
          <p:cNvPr id="339" name="Google Shape;339;p16"/>
          <p:cNvSpPr txBox="1"/>
          <p:nvPr/>
        </p:nvSpPr>
        <p:spPr>
          <a:xfrm>
            <a:off x="609600" y="1676400"/>
            <a:ext cx="7988300" cy="132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While: Se usa cuando tenemos repetición que dependa del valor 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una variable o condición. Las sentencias dentro el do while 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Ejecutan siempre la primera vez y se mantienen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Ejecutándose siempre que la condición sea verdadera.</a:t>
            </a:r>
            <a:endParaRPr/>
          </a:p>
        </p:txBody>
      </p:sp>
      <p:sp>
        <p:nvSpPr>
          <p:cNvPr id="340" name="Google Shape;340;p16"/>
          <p:cNvSpPr txBox="1"/>
          <p:nvPr/>
        </p:nvSpPr>
        <p:spPr>
          <a:xfrm>
            <a:off x="6519862" y="4752975"/>
            <a:ext cx="21209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do{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instrucciones;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}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(condición);</a:t>
            </a:r>
            <a:endParaRPr/>
          </a:p>
        </p:txBody>
      </p:sp>
      <p:cxnSp>
        <p:nvCxnSpPr>
          <p:cNvPr id="341" name="Google Shape;341;p16"/>
          <p:cNvCxnSpPr/>
          <p:nvPr/>
        </p:nvCxnSpPr>
        <p:spPr>
          <a:xfrm>
            <a:off x="5943600" y="4043362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42" name="Google Shape;342;p16"/>
          <p:cNvSpPr txBox="1"/>
          <p:nvPr/>
        </p:nvSpPr>
        <p:spPr>
          <a:xfrm>
            <a:off x="7543800" y="3200400"/>
            <a:ext cx="866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verdadero</a:t>
            </a:r>
            <a:endParaRPr/>
          </a:p>
        </p:txBody>
      </p:sp>
      <p:sp>
        <p:nvSpPr>
          <p:cNvPr id="343" name="Google Shape;343;p16"/>
          <p:cNvSpPr txBox="1"/>
          <p:nvPr/>
        </p:nvSpPr>
        <p:spPr>
          <a:xfrm>
            <a:off x="7467600" y="4724400"/>
            <a:ext cx="5048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endParaRPr/>
          </a:p>
        </p:txBody>
      </p:sp>
      <p:cxnSp>
        <p:nvCxnSpPr>
          <p:cNvPr id="344" name="Google Shape;344;p16"/>
          <p:cNvCxnSpPr/>
          <p:nvPr/>
        </p:nvCxnSpPr>
        <p:spPr>
          <a:xfrm>
            <a:off x="7439025" y="4525962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45" name="Google Shape;345;p16"/>
          <p:cNvSpPr txBox="1"/>
          <p:nvPr/>
        </p:nvSpPr>
        <p:spPr>
          <a:xfrm>
            <a:off x="228600" y="3733800"/>
            <a:ext cx="5943600" cy="281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Imprimir la tabla del 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 int num;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printf(“tabla del 2 \n”);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num=1;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do {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printf(“%2d x %2d = %2d”,2,num,num*2);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num++;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(num&lt;=10);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grpSp>
        <p:nvGrpSpPr>
          <p:cNvPr id="346" name="Google Shape;346;p16"/>
          <p:cNvGrpSpPr/>
          <p:nvPr/>
        </p:nvGrpSpPr>
        <p:grpSpPr>
          <a:xfrm>
            <a:off x="6553200" y="3581400"/>
            <a:ext cx="1828800" cy="909637"/>
            <a:chOff x="2819400" y="3886200"/>
            <a:chExt cx="1828800" cy="609600"/>
          </a:xfrm>
        </p:grpSpPr>
        <p:sp>
          <p:nvSpPr>
            <p:cNvPr id="347" name="Google Shape;347;p16"/>
            <p:cNvSpPr/>
            <p:nvPr/>
          </p:nvSpPr>
          <p:spPr>
            <a:xfrm>
              <a:off x="2819400" y="3886200"/>
              <a:ext cx="1828800" cy="609600"/>
            </a:xfrm>
            <a:prstGeom prst="flowChartDecision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" name="Google Shape;348;p16"/>
            <p:cNvSpPr txBox="1"/>
            <p:nvPr/>
          </p:nvSpPr>
          <p:spPr>
            <a:xfrm>
              <a:off x="3246437" y="4038600"/>
              <a:ext cx="927100" cy="184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Condición ?</a:t>
              </a:r>
              <a:endParaRPr/>
            </a:p>
          </p:txBody>
        </p:sp>
      </p:grpSp>
      <p:cxnSp>
        <p:nvCxnSpPr>
          <p:cNvPr id="349" name="Google Shape;349;p16"/>
          <p:cNvCxnSpPr/>
          <p:nvPr/>
        </p:nvCxnSpPr>
        <p:spPr>
          <a:xfrm>
            <a:off x="5029200" y="3124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350" name="Google Shape;350;p16"/>
          <p:cNvCxnSpPr/>
          <p:nvPr/>
        </p:nvCxnSpPr>
        <p:spPr>
          <a:xfrm rot="10800000">
            <a:off x="5029200" y="3124200"/>
            <a:ext cx="24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51" name="Google Shape;351;p16"/>
          <p:cNvCxnSpPr/>
          <p:nvPr/>
        </p:nvCxnSpPr>
        <p:spPr>
          <a:xfrm>
            <a:off x="3352800" y="3886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</a:t>
            </a:r>
            <a:endParaRPr/>
          </a:p>
        </p:txBody>
      </p:sp>
      <p:sp>
        <p:nvSpPr>
          <p:cNvPr id="357" name="Google Shape;357;p17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358" name="Google Shape;358;p17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9" name="Google Shape;359;p17"/>
          <p:cNvSpPr txBox="1"/>
          <p:nvPr/>
        </p:nvSpPr>
        <p:spPr>
          <a:xfrm>
            <a:off x="981075" y="1212850"/>
            <a:ext cx="3362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Estructuras de Control. </a:t>
            </a:r>
            <a:endParaRPr/>
          </a:p>
        </p:txBody>
      </p:sp>
      <p:sp>
        <p:nvSpPr>
          <p:cNvPr id="360" name="Google Shape;360;p17"/>
          <p:cNvSpPr txBox="1"/>
          <p:nvPr/>
        </p:nvSpPr>
        <p:spPr>
          <a:xfrm>
            <a:off x="5562600" y="1295400"/>
            <a:ext cx="327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Iteración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(FOR)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pSp>
        <p:nvGrpSpPr>
          <p:cNvPr id="361" name="Google Shape;361;p17"/>
          <p:cNvGrpSpPr/>
          <p:nvPr/>
        </p:nvGrpSpPr>
        <p:grpSpPr>
          <a:xfrm>
            <a:off x="4114800" y="3048000"/>
            <a:ext cx="1828800" cy="762000"/>
            <a:chOff x="2819400" y="3886200"/>
            <a:chExt cx="1828800" cy="609600"/>
          </a:xfrm>
        </p:grpSpPr>
        <p:sp>
          <p:nvSpPr>
            <p:cNvPr id="362" name="Google Shape;362;p17"/>
            <p:cNvSpPr/>
            <p:nvPr/>
          </p:nvSpPr>
          <p:spPr>
            <a:xfrm>
              <a:off x="2819400" y="3886200"/>
              <a:ext cx="1828800" cy="609600"/>
            </a:xfrm>
            <a:prstGeom prst="flowChartDecision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" name="Google Shape;363;p17"/>
            <p:cNvSpPr txBox="1"/>
            <p:nvPr/>
          </p:nvSpPr>
          <p:spPr>
            <a:xfrm>
              <a:off x="3246437" y="4038600"/>
              <a:ext cx="1258887" cy="219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 condición es ?</a:t>
              </a:r>
              <a:endParaRPr/>
            </a:p>
          </p:txBody>
        </p:sp>
      </p:grpSp>
      <p:grpSp>
        <p:nvGrpSpPr>
          <p:cNvPr id="364" name="Google Shape;364;p17"/>
          <p:cNvGrpSpPr/>
          <p:nvPr/>
        </p:nvGrpSpPr>
        <p:grpSpPr>
          <a:xfrm>
            <a:off x="6553200" y="3200400"/>
            <a:ext cx="2133600" cy="381000"/>
            <a:chOff x="2819400" y="3352800"/>
            <a:chExt cx="2133600" cy="241300"/>
          </a:xfrm>
        </p:grpSpPr>
        <p:sp>
          <p:nvSpPr>
            <p:cNvPr id="365" name="Google Shape;365;p17"/>
            <p:cNvSpPr/>
            <p:nvPr/>
          </p:nvSpPr>
          <p:spPr>
            <a:xfrm>
              <a:off x="2819400" y="3352800"/>
              <a:ext cx="1905000" cy="241300"/>
            </a:xfrm>
            <a:prstGeom prst="flowChartProcess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" name="Google Shape;366;p17"/>
            <p:cNvSpPr txBox="1"/>
            <p:nvPr/>
          </p:nvSpPr>
          <p:spPr>
            <a:xfrm>
              <a:off x="2955925" y="3352800"/>
              <a:ext cx="1997075" cy="193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Instrucción(es) </a:t>
              </a:r>
              <a:endParaRPr/>
            </a:p>
          </p:txBody>
        </p:sp>
      </p:grpSp>
      <p:sp>
        <p:nvSpPr>
          <p:cNvPr id="367" name="Google Shape;367;p17"/>
          <p:cNvSpPr txBox="1"/>
          <p:nvPr/>
        </p:nvSpPr>
        <p:spPr>
          <a:xfrm>
            <a:off x="1100137" y="1828800"/>
            <a:ext cx="5072062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For: Se usa cuando tenemos repetición fija.</a:t>
            </a:r>
            <a:endParaRPr/>
          </a:p>
        </p:txBody>
      </p:sp>
      <p:sp>
        <p:nvSpPr>
          <p:cNvPr id="368" name="Google Shape;368;p17"/>
          <p:cNvSpPr txBox="1"/>
          <p:nvPr/>
        </p:nvSpPr>
        <p:spPr>
          <a:xfrm>
            <a:off x="4394200" y="4586287"/>
            <a:ext cx="4216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For(variable=vi; &lt;condición&gt;;variación)</a:t>
            </a:r>
            <a:endParaRPr/>
          </a:p>
        </p:txBody>
      </p:sp>
      <p:grpSp>
        <p:nvGrpSpPr>
          <p:cNvPr id="369" name="Google Shape;369;p17"/>
          <p:cNvGrpSpPr/>
          <p:nvPr/>
        </p:nvGrpSpPr>
        <p:grpSpPr>
          <a:xfrm>
            <a:off x="6553200" y="2438400"/>
            <a:ext cx="2133600" cy="519112"/>
            <a:chOff x="2819400" y="3352800"/>
            <a:chExt cx="2133600" cy="246062"/>
          </a:xfrm>
        </p:grpSpPr>
        <p:sp>
          <p:nvSpPr>
            <p:cNvPr id="370" name="Google Shape;370;p17"/>
            <p:cNvSpPr/>
            <p:nvPr/>
          </p:nvSpPr>
          <p:spPr>
            <a:xfrm>
              <a:off x="2819400" y="3352800"/>
              <a:ext cx="1905000" cy="241300"/>
            </a:xfrm>
            <a:prstGeom prst="flowChartProcess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Google Shape;371;p17"/>
            <p:cNvSpPr txBox="1"/>
            <p:nvPr/>
          </p:nvSpPr>
          <p:spPr>
            <a:xfrm>
              <a:off x="2955925" y="3352800"/>
              <a:ext cx="1997075" cy="24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expresion de incremente/decremento</a:t>
              </a:r>
              <a:endParaRPr/>
            </a:p>
          </p:txBody>
        </p:sp>
      </p:grpSp>
      <p:cxnSp>
        <p:nvCxnSpPr>
          <p:cNvPr id="372" name="Google Shape;372;p17"/>
          <p:cNvCxnSpPr/>
          <p:nvPr/>
        </p:nvCxnSpPr>
        <p:spPr>
          <a:xfrm>
            <a:off x="5943600" y="3429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grpSp>
        <p:nvGrpSpPr>
          <p:cNvPr id="373" name="Google Shape;373;p17"/>
          <p:cNvGrpSpPr/>
          <p:nvPr/>
        </p:nvGrpSpPr>
        <p:grpSpPr>
          <a:xfrm>
            <a:off x="1371600" y="3124200"/>
            <a:ext cx="2209800" cy="619125"/>
            <a:chOff x="2819400" y="3352800"/>
            <a:chExt cx="2133600" cy="241300"/>
          </a:xfrm>
        </p:grpSpPr>
        <p:sp>
          <p:nvSpPr>
            <p:cNvPr id="374" name="Google Shape;374;p17"/>
            <p:cNvSpPr/>
            <p:nvPr/>
          </p:nvSpPr>
          <p:spPr>
            <a:xfrm>
              <a:off x="2819400" y="3352800"/>
              <a:ext cx="1905000" cy="241300"/>
            </a:xfrm>
            <a:prstGeom prst="flowChartProcess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17"/>
            <p:cNvSpPr txBox="1"/>
            <p:nvPr/>
          </p:nvSpPr>
          <p:spPr>
            <a:xfrm>
              <a:off x="2955925" y="3352800"/>
              <a:ext cx="1997075" cy="201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Variable Control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 Valor inicial </a:t>
              </a:r>
              <a:endParaRPr/>
            </a:p>
          </p:txBody>
        </p:sp>
      </p:grpSp>
      <p:sp>
        <p:nvSpPr>
          <p:cNvPr id="376" name="Google Shape;376;p17"/>
          <p:cNvSpPr txBox="1"/>
          <p:nvPr/>
        </p:nvSpPr>
        <p:spPr>
          <a:xfrm>
            <a:off x="5867400" y="3535362"/>
            <a:ext cx="866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verdadero</a:t>
            </a:r>
            <a:endParaRPr/>
          </a:p>
        </p:txBody>
      </p:sp>
      <p:sp>
        <p:nvSpPr>
          <p:cNvPr id="377" name="Google Shape;377;p17"/>
          <p:cNvSpPr txBox="1"/>
          <p:nvPr/>
        </p:nvSpPr>
        <p:spPr>
          <a:xfrm>
            <a:off x="5076825" y="3916362"/>
            <a:ext cx="5048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endParaRPr/>
          </a:p>
        </p:txBody>
      </p:sp>
      <p:sp>
        <p:nvSpPr>
          <p:cNvPr id="378" name="Google Shape;378;p17"/>
          <p:cNvSpPr txBox="1"/>
          <p:nvPr/>
        </p:nvSpPr>
        <p:spPr>
          <a:xfrm>
            <a:off x="990600" y="2438400"/>
            <a:ext cx="720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</p:txBody>
      </p:sp>
      <p:cxnSp>
        <p:nvCxnSpPr>
          <p:cNvPr id="379" name="Google Shape;379;p17"/>
          <p:cNvCxnSpPr/>
          <p:nvPr/>
        </p:nvCxnSpPr>
        <p:spPr>
          <a:xfrm>
            <a:off x="5029200" y="38100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80" name="Google Shape;380;p17"/>
          <p:cNvSpPr txBox="1"/>
          <p:nvPr/>
        </p:nvSpPr>
        <p:spPr>
          <a:xfrm>
            <a:off x="1066800" y="4264025"/>
            <a:ext cx="5943600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Imprimir la tabla del 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 int num;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printf(“tabla del 2 \n”);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for(num=1;num&lt;=10;num++)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printf(“%2d x %2d = %2d”,2,num,num*2);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cxnSp>
        <p:nvCxnSpPr>
          <p:cNvPr id="381" name="Google Shape;381;p17"/>
          <p:cNvCxnSpPr/>
          <p:nvPr/>
        </p:nvCxnSpPr>
        <p:spPr>
          <a:xfrm>
            <a:off x="3352800" y="34290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382" name="Google Shape;382;p17"/>
          <p:cNvCxnSpPr/>
          <p:nvPr/>
        </p:nvCxnSpPr>
        <p:spPr>
          <a:xfrm rot="10800000">
            <a:off x="7543800" y="2895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383" name="Google Shape;383;p17"/>
          <p:cNvCxnSpPr/>
          <p:nvPr/>
        </p:nvCxnSpPr>
        <p:spPr>
          <a:xfrm rot="10800000">
            <a:off x="5029200" y="26670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4" name="Google Shape;384;p17"/>
          <p:cNvCxnSpPr/>
          <p:nvPr/>
        </p:nvCxnSpPr>
        <p:spPr>
          <a:xfrm>
            <a:off x="5029200" y="2667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</a:t>
            </a:r>
            <a:endParaRPr/>
          </a:p>
        </p:txBody>
      </p:sp>
      <p:sp>
        <p:nvSpPr>
          <p:cNvPr id="390" name="Google Shape;390;p18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391" name="Google Shape;391;p18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92" name="Google Shape;392;p18"/>
          <p:cNvSpPr txBox="1"/>
          <p:nvPr/>
        </p:nvSpPr>
        <p:spPr>
          <a:xfrm>
            <a:off x="990600" y="1236662"/>
            <a:ext cx="34940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pre - procesador C. Macros</a:t>
            </a:r>
            <a:endParaRPr/>
          </a:p>
        </p:txBody>
      </p:sp>
      <p:sp>
        <p:nvSpPr>
          <p:cNvPr id="393" name="Google Shape;393;p18"/>
          <p:cNvSpPr txBox="1"/>
          <p:nvPr/>
        </p:nvSpPr>
        <p:spPr>
          <a:xfrm>
            <a:off x="914400" y="1965325"/>
            <a:ext cx="80010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preprocesador es una parte del compilador que se ejecuta en primer lugar, cuando se compila un fuente C y que realiza unas determinadas operaciones, independientes del propio lenguaje C. Son la inclusión de otros textos en un punto del programa fuente.</a:t>
            </a:r>
            <a:endParaRPr/>
          </a:p>
        </p:txBody>
      </p:sp>
      <p:sp>
        <p:nvSpPr>
          <p:cNvPr id="394" name="Google Shape;394;p18"/>
          <p:cNvSpPr txBox="1"/>
          <p:nvPr/>
        </p:nvSpPr>
        <p:spPr>
          <a:xfrm>
            <a:off x="974725" y="4403725"/>
            <a:ext cx="786447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Debemos tener en cuenta que el preprocesador trabaja únicamente con el texto del fuente y no tiene en cuenta ningún aspecto sintáctico ni semántico del lenguaje.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</a:t>
            </a:r>
            <a:endParaRPr/>
          </a:p>
        </p:txBody>
      </p:sp>
      <p:sp>
        <p:nvSpPr>
          <p:cNvPr id="400" name="Google Shape;400;p19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401" name="Google Shape;401;p19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02" name="Google Shape;402;p19"/>
          <p:cNvSpPr txBox="1"/>
          <p:nvPr/>
        </p:nvSpPr>
        <p:spPr>
          <a:xfrm>
            <a:off x="990600" y="1236662"/>
            <a:ext cx="34940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pre - procesador C. Macros</a:t>
            </a:r>
            <a:endParaRPr/>
          </a:p>
        </p:txBody>
      </p:sp>
      <p:sp>
        <p:nvSpPr>
          <p:cNvPr id="403" name="Google Shape;403;p19"/>
          <p:cNvSpPr txBox="1"/>
          <p:nvPr/>
        </p:nvSpPr>
        <p:spPr>
          <a:xfrm>
            <a:off x="914400" y="1828800"/>
            <a:ext cx="80772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control del preprocesador se realiza mediante determinadas directivas incluidas en el fuente.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Una directiva es una palabra que interpreta el preprocesador, que siempre va precedida por el símbolo # y que está situada a principio de línea.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404" name="Google Shape;404;p19"/>
          <p:cNvSpPr txBox="1"/>
          <p:nvPr/>
        </p:nvSpPr>
        <p:spPr>
          <a:xfrm>
            <a:off x="914400" y="3946525"/>
            <a:ext cx="8077200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 directiva #define se utiliza para definir una macro. Las macros proporcionan principalmente un mecanismo para la sustitución léxica.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define de la forma: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Tahoma"/>
              <a:buNone/>
            </a:pPr>
            <a:r>
              <a:rPr b="1" i="0" lang="en-US" sz="2000" u="none" cap="none" strike="noStrik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#define id secuencia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Cada ocurrencia de id en el fuente es sustituida por secuencia.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0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</a:t>
            </a:r>
            <a:endParaRPr/>
          </a:p>
        </p:txBody>
      </p:sp>
      <p:sp>
        <p:nvSpPr>
          <p:cNvPr id="410" name="Google Shape;410;p20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411" name="Google Shape;411;p20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12" name="Google Shape;412;p20"/>
          <p:cNvSpPr txBox="1"/>
          <p:nvPr/>
        </p:nvSpPr>
        <p:spPr>
          <a:xfrm>
            <a:off x="1022350" y="1212850"/>
            <a:ext cx="1416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Función. </a:t>
            </a:r>
            <a:endParaRPr/>
          </a:p>
        </p:txBody>
      </p:sp>
      <p:sp>
        <p:nvSpPr>
          <p:cNvPr id="413" name="Google Shape;413;p20"/>
          <p:cNvSpPr txBox="1"/>
          <p:nvPr/>
        </p:nvSpPr>
        <p:spPr>
          <a:xfrm>
            <a:off x="990600" y="1752600"/>
            <a:ext cx="81534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Grupo o modulo de instrucciones que realizan una tarea específica.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 una estructura de  programa que siempre regresa un valor único.    Una función puede recibir uno o más valores de entrada, los cuales reciben el nombre de argumentos o parámetros.</a:t>
            </a:r>
            <a:endParaRPr/>
          </a:p>
        </p:txBody>
      </p:sp>
      <p:sp>
        <p:nvSpPr>
          <p:cNvPr id="414" name="Google Shape;414;p20"/>
          <p:cNvSpPr txBox="1"/>
          <p:nvPr/>
        </p:nvSpPr>
        <p:spPr>
          <a:xfrm>
            <a:off x="1066800" y="3200400"/>
            <a:ext cx="3840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Estructura de una función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</p:txBody>
      </p:sp>
      <p:sp>
        <p:nvSpPr>
          <p:cNvPr id="415" name="Google Shape;415;p20"/>
          <p:cNvSpPr txBox="1"/>
          <p:nvPr/>
        </p:nvSpPr>
        <p:spPr>
          <a:xfrm>
            <a:off x="1143000" y="3908425"/>
            <a:ext cx="1676400" cy="774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Valores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Introducidos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cxnSp>
        <p:nvCxnSpPr>
          <p:cNvPr id="416" name="Google Shape;416;p20"/>
          <p:cNvCxnSpPr/>
          <p:nvPr/>
        </p:nvCxnSpPr>
        <p:spPr>
          <a:xfrm>
            <a:off x="2971800" y="4060825"/>
            <a:ext cx="838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stealth"/>
          </a:ln>
        </p:spPr>
      </p:cxnSp>
      <p:cxnSp>
        <p:nvCxnSpPr>
          <p:cNvPr id="417" name="Google Shape;417;p20"/>
          <p:cNvCxnSpPr/>
          <p:nvPr/>
        </p:nvCxnSpPr>
        <p:spPr>
          <a:xfrm>
            <a:off x="2971800" y="4594225"/>
            <a:ext cx="838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stealth"/>
          </a:ln>
        </p:spPr>
      </p:cxnSp>
      <p:cxnSp>
        <p:nvCxnSpPr>
          <p:cNvPr id="418" name="Google Shape;418;p20"/>
          <p:cNvCxnSpPr/>
          <p:nvPr/>
        </p:nvCxnSpPr>
        <p:spPr>
          <a:xfrm>
            <a:off x="5867400" y="4365625"/>
            <a:ext cx="838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stealth"/>
          </a:ln>
        </p:spPr>
      </p:cxnSp>
      <p:sp>
        <p:nvSpPr>
          <p:cNvPr id="419" name="Google Shape;419;p20"/>
          <p:cNvSpPr txBox="1"/>
          <p:nvPr/>
        </p:nvSpPr>
        <p:spPr>
          <a:xfrm>
            <a:off x="3886200" y="3886200"/>
            <a:ext cx="1752600" cy="771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</a:t>
            </a:r>
            <a:endParaRPr/>
          </a:p>
        </p:txBody>
      </p:sp>
      <p:sp>
        <p:nvSpPr>
          <p:cNvPr id="420" name="Google Shape;420;p20"/>
          <p:cNvSpPr txBox="1"/>
          <p:nvPr/>
        </p:nvSpPr>
        <p:spPr>
          <a:xfrm>
            <a:off x="6880225" y="3957637"/>
            <a:ext cx="1471612" cy="774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Regresado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cxnSp>
        <p:nvCxnSpPr>
          <p:cNvPr id="421" name="Google Shape;421;p20"/>
          <p:cNvCxnSpPr/>
          <p:nvPr/>
        </p:nvCxnSpPr>
        <p:spPr>
          <a:xfrm>
            <a:off x="2971800" y="4365625"/>
            <a:ext cx="838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stealth"/>
          </a:ln>
        </p:spPr>
      </p:cxnSp>
      <p:sp>
        <p:nvSpPr>
          <p:cNvPr id="422" name="Google Shape;422;p20"/>
          <p:cNvSpPr txBox="1"/>
          <p:nvPr/>
        </p:nvSpPr>
        <p:spPr>
          <a:xfrm>
            <a:off x="990600" y="5105400"/>
            <a:ext cx="815340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Una función puede ser llamada desde cualquier parte de un programa.  Cuando esto sucede  el programa se detiene y pasa el control a la función, la cual al completarse su ejecución retorna a la instrucción de donde fue invocada (su punto de referencia) y el programa retoma el control.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</a:t>
            </a:r>
            <a:endParaRPr/>
          </a:p>
        </p:txBody>
      </p:sp>
      <p:sp>
        <p:nvSpPr>
          <p:cNvPr id="428" name="Google Shape;428;p21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429" name="Google Shape;429;p21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30" name="Google Shape;430;p21"/>
          <p:cNvSpPr txBox="1"/>
          <p:nvPr/>
        </p:nvSpPr>
        <p:spPr>
          <a:xfrm>
            <a:off x="1022350" y="1212850"/>
            <a:ext cx="3092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Función.   Elementos </a:t>
            </a:r>
            <a:endParaRPr/>
          </a:p>
        </p:txBody>
      </p:sp>
      <p:sp>
        <p:nvSpPr>
          <p:cNvPr id="431" name="Google Shape;431;p21"/>
          <p:cNvSpPr txBox="1"/>
          <p:nvPr/>
        </p:nvSpPr>
        <p:spPr>
          <a:xfrm>
            <a:off x="990600" y="1905000"/>
            <a:ext cx="4800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 maximo(int a, int b, int 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2" name="Google Shape;432;p21"/>
          <p:cNvSpPr txBox="1"/>
          <p:nvPr/>
        </p:nvSpPr>
        <p:spPr>
          <a:xfrm>
            <a:off x="1111250" y="2597150"/>
            <a:ext cx="2898775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	int max;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max=a;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if (b &gt; max)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max=b;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if (c &gt; max)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max=c;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return max;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3" name="Google Shape;433;p21"/>
          <p:cNvSpPr txBox="1"/>
          <p:nvPr/>
        </p:nvSpPr>
        <p:spPr>
          <a:xfrm>
            <a:off x="5410200" y="1905000"/>
            <a:ext cx="37338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Encabezado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Tipo de dato que retorna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Nombre de la función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Lista de parametros</a:t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4800600" y="1905000"/>
            <a:ext cx="76200" cy="457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21"/>
          <p:cNvSpPr/>
          <p:nvPr/>
        </p:nvSpPr>
        <p:spPr>
          <a:xfrm>
            <a:off x="4724400" y="2667000"/>
            <a:ext cx="228600" cy="2895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21"/>
          <p:cNvSpPr txBox="1"/>
          <p:nvPr/>
        </p:nvSpPr>
        <p:spPr>
          <a:xfrm>
            <a:off x="5486400" y="3810000"/>
            <a:ext cx="3435350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Cuerpo.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declaración de variables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locales.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calculos.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instrucción de retorno.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/>
        </p:nvSpPr>
        <p:spPr>
          <a:xfrm>
            <a:off x="838200" y="9144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                 (Entrada)</a:t>
            </a:r>
            <a:endParaRPr/>
          </a:p>
        </p:txBody>
      </p:sp>
      <p:sp>
        <p:nvSpPr>
          <p:cNvPr id="46" name="Google Shape;46;p4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8" name="Google Shape;48;p4"/>
          <p:cNvSpPr txBox="1"/>
          <p:nvPr/>
        </p:nvSpPr>
        <p:spPr>
          <a:xfrm>
            <a:off x="898525" y="1524000"/>
            <a:ext cx="8245475" cy="435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scanf(control,v1,v2...) : Leer desde el dispositivo de entrada estándar, el teclado.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</a:t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 va a contener formatos de entrada y salida de las variables(v1,v2) que deseo leer.  El contenido de control va entre comillas dobles (”..”).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e.j  scanf(“%d”,&amp;edad);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scanf(“%c”,&amp;caracter);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scanf(“%s”,cadena);      si el tipo de datos es texto o cadena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       no lleva &amp; antes del nombre de la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		       variable.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9" name="Google Shape;49;p4"/>
          <p:cNvCxnSpPr/>
          <p:nvPr/>
        </p:nvCxnSpPr>
        <p:spPr>
          <a:xfrm>
            <a:off x="2514600" y="18288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" name="Google Shape;50;p4"/>
          <p:cNvCxnSpPr/>
          <p:nvPr/>
        </p:nvCxnSpPr>
        <p:spPr>
          <a:xfrm>
            <a:off x="2819400" y="18288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51" name="Google Shape;51;p4"/>
          <p:cNvSpPr txBox="1"/>
          <p:nvPr/>
        </p:nvSpPr>
        <p:spPr>
          <a:xfrm>
            <a:off x="2286000" y="1976437"/>
            <a:ext cx="1495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de variables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2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</a:t>
            </a:r>
            <a:endParaRPr/>
          </a:p>
        </p:txBody>
      </p:sp>
      <p:sp>
        <p:nvSpPr>
          <p:cNvPr id="442" name="Google Shape;442;p22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443" name="Google Shape;443;p22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44" name="Google Shape;444;p22"/>
          <p:cNvSpPr txBox="1"/>
          <p:nvPr/>
        </p:nvSpPr>
        <p:spPr>
          <a:xfrm>
            <a:off x="1022350" y="1371600"/>
            <a:ext cx="41259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Asociación de parámetros</a:t>
            </a:r>
            <a:endParaRPr/>
          </a:p>
        </p:txBody>
      </p:sp>
      <p:sp>
        <p:nvSpPr>
          <p:cNvPr id="445" name="Google Shape;445;p22"/>
          <p:cNvSpPr txBox="1"/>
          <p:nvPr/>
        </p:nvSpPr>
        <p:spPr>
          <a:xfrm>
            <a:off x="1066800" y="3048000"/>
            <a:ext cx="723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  maximo(int a,   int b,  int c)     en la función</a:t>
            </a:r>
            <a:endParaRPr/>
          </a:p>
        </p:txBody>
      </p:sp>
      <p:sp>
        <p:nvSpPr>
          <p:cNvPr id="446" name="Google Shape;446;p22"/>
          <p:cNvSpPr txBox="1"/>
          <p:nvPr/>
        </p:nvSpPr>
        <p:spPr>
          <a:xfrm>
            <a:off x="1066800" y="1828800"/>
            <a:ext cx="76200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val1 = 12,val2=15,val3=4, max;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 = maximo( val2,     val1,     val3)     en el programa</a:t>
            </a:r>
            <a:endParaRPr/>
          </a:p>
        </p:txBody>
      </p:sp>
      <p:cxnSp>
        <p:nvCxnSpPr>
          <p:cNvPr id="447" name="Google Shape;447;p22"/>
          <p:cNvCxnSpPr/>
          <p:nvPr/>
        </p:nvCxnSpPr>
        <p:spPr>
          <a:xfrm>
            <a:off x="3276600" y="27432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448" name="Google Shape;448;p22"/>
          <p:cNvCxnSpPr/>
          <p:nvPr/>
        </p:nvCxnSpPr>
        <p:spPr>
          <a:xfrm>
            <a:off x="4267200" y="27432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449" name="Google Shape;449;p22"/>
          <p:cNvCxnSpPr/>
          <p:nvPr/>
        </p:nvCxnSpPr>
        <p:spPr>
          <a:xfrm>
            <a:off x="5105400" y="2743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450" name="Google Shape;450;p22"/>
          <p:cNvSpPr txBox="1"/>
          <p:nvPr/>
        </p:nvSpPr>
        <p:spPr>
          <a:xfrm>
            <a:off x="1016000" y="3946525"/>
            <a:ext cx="706120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Prototipo de Una Función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es cuando declaramos una función. Contiene tipo de datos de retorno, el nombre de la función, lista de parámetros encerrados entre parentesis y terminando con un punto y coma(;).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Ej.: int maximo(int,int,int);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3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Uso de break</a:t>
            </a:r>
            <a:endParaRPr b="1" i="0" sz="2400" u="none" cap="none" strike="noStrike">
              <a:solidFill>
                <a:srgbClr val="191C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191C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3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457" name="Google Shape;457;p23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58" name="Google Shape;458;p23"/>
          <p:cNvSpPr txBox="1"/>
          <p:nvPr/>
        </p:nvSpPr>
        <p:spPr>
          <a:xfrm>
            <a:off x="1066800" y="1812925"/>
            <a:ext cx="7467600" cy="447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se encuentra la sentencia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un ciclo, el programa termina ciclo y el control del programa pasa a la siguiente sentencia del ciclo. Por ejemplo: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Arimo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int t;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Arimo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for(t=0; t&lt;100; t++)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Arimo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{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Arimo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     printf("%d ", t);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Arimo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     if (t==10) break;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Arimo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Arimo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US" sz="2000" u="none" cap="none" strike="noStrike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Uso de continue</a:t>
            </a:r>
            <a:r>
              <a:rPr b="1" i="0" lang="en-US" sz="2400" u="none" cap="none" strike="noStrike">
                <a:solidFill>
                  <a:srgbClr val="191C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191C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465" name="Google Shape;465;p24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6" name="Google Shape;466;p24"/>
          <p:cNvSpPr txBox="1"/>
          <p:nvPr/>
        </p:nvSpPr>
        <p:spPr>
          <a:xfrm>
            <a:off x="990600" y="1752600"/>
            <a:ext cx="75438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sentencia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funciona igual a la sentencia break. Pero forzando a la siguiente iteración, por lo que salta las instrucciones que restan para llegar a probar la condición.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ejemplo, el siguiente programa visualizará sólo los números pares: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Arimo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for( x=0; x&lt;100; x++)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Arimo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    {   if (x%2)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Arimo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           continue;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Arimo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        printf("%d ",x);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Arimo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    }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/>
        </p:nvSpPr>
        <p:spPr>
          <a:xfrm>
            <a:off x="838200" y="9144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</a:t>
            </a:r>
            <a:endParaRPr/>
          </a:p>
        </p:txBody>
      </p:sp>
      <p:sp>
        <p:nvSpPr>
          <p:cNvPr id="57" name="Google Shape;57;p5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58" name="Google Shape;58;p5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9" name="Google Shape;59;p5"/>
          <p:cNvSpPr txBox="1"/>
          <p:nvPr/>
        </p:nvSpPr>
        <p:spPr>
          <a:xfrm>
            <a:off x="914400" y="1517650"/>
            <a:ext cx="6334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Tabla de formatos.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Cada formato empieza con %</a:t>
            </a:r>
            <a:endParaRPr/>
          </a:p>
        </p:txBody>
      </p:sp>
      <p:graphicFrame>
        <p:nvGraphicFramePr>
          <p:cNvPr id="60" name="Google Shape;60;p5"/>
          <p:cNvGraphicFramePr/>
          <p:nvPr/>
        </p:nvGraphicFramePr>
        <p:xfrm>
          <a:off x="10668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{7EA6CB7B-EBAA-4188-B6B4-3EE7A2737A10}</a:tableStyleId>
              </a:tblPr>
              <a:tblGrid>
                <a:gridCol w="3505200"/>
                <a:gridCol w="3124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Conversión para printf/scanf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 imprime/lee como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Carácter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Decimal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Punto flotante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cadena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" name="Google Shape;61;p5"/>
          <p:cNvGraphicFramePr/>
          <p:nvPr/>
        </p:nvGraphicFramePr>
        <p:xfrm>
          <a:off x="1066800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{7EA6CB7B-EBAA-4188-B6B4-3EE7A2737A10}</a:tableStyleId>
              </a:tblPr>
              <a:tblGrid>
                <a:gridCol w="3200400"/>
                <a:gridCol w="32004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Secuencia de escape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  Efecto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\f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\t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Señal sonora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retroceso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Nueva página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Nueva línea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Tabulación horizontal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" name="Google Shape;62;p5"/>
          <p:cNvSpPr txBox="1"/>
          <p:nvPr/>
        </p:nvSpPr>
        <p:spPr>
          <a:xfrm>
            <a:off x="1066800" y="395605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5"/>
          <p:cNvSpPr txBox="1"/>
          <p:nvPr/>
        </p:nvSpPr>
        <p:spPr>
          <a:xfrm>
            <a:off x="7543800" y="4175125"/>
            <a:ext cx="1463675" cy="1504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 secuencia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 escape empieza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 \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</a:t>
            </a:r>
            <a:endParaRPr/>
          </a:p>
        </p:txBody>
      </p:sp>
      <p:sp>
        <p:nvSpPr>
          <p:cNvPr id="69" name="Google Shape;69;p6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70" name="Google Shape;70;p6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1" name="Google Shape;71;p6"/>
          <p:cNvSpPr txBox="1"/>
          <p:nvPr/>
        </p:nvSpPr>
        <p:spPr>
          <a:xfrm>
            <a:off x="838200" y="1212850"/>
            <a:ext cx="38560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Estrutura de un Programa  </a:t>
            </a: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914400" y="1905000"/>
            <a:ext cx="1143000" cy="381000"/>
            <a:chOff x="3390900" y="4572000"/>
            <a:chExt cx="1485900" cy="381000"/>
          </a:xfrm>
        </p:grpSpPr>
        <p:sp>
          <p:nvSpPr>
            <p:cNvPr id="73" name="Google Shape;73;p6"/>
            <p:cNvSpPr/>
            <p:nvPr/>
          </p:nvSpPr>
          <p:spPr>
            <a:xfrm>
              <a:off x="3429000" y="4572000"/>
              <a:ext cx="1447800" cy="3810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" name="Google Shape;74;p6"/>
            <p:cNvSpPr txBox="1"/>
            <p:nvPr/>
          </p:nvSpPr>
          <p:spPr>
            <a:xfrm>
              <a:off x="3390900" y="4578350"/>
              <a:ext cx="14351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Programa C</a:t>
              </a:r>
              <a:endParaRPr/>
            </a:p>
          </p:txBody>
        </p:sp>
      </p:grpSp>
      <p:grpSp>
        <p:nvGrpSpPr>
          <p:cNvPr id="75" name="Google Shape;75;p6"/>
          <p:cNvGrpSpPr/>
          <p:nvPr/>
        </p:nvGrpSpPr>
        <p:grpSpPr>
          <a:xfrm>
            <a:off x="2147887" y="2362200"/>
            <a:ext cx="2027237" cy="381000"/>
            <a:chOff x="3429000" y="4572000"/>
            <a:chExt cx="1447800" cy="381000"/>
          </a:xfrm>
        </p:grpSpPr>
        <p:sp>
          <p:nvSpPr>
            <p:cNvPr id="76" name="Google Shape;76;p6"/>
            <p:cNvSpPr/>
            <p:nvPr/>
          </p:nvSpPr>
          <p:spPr>
            <a:xfrm>
              <a:off x="3429000" y="4572000"/>
              <a:ext cx="1447800" cy="3810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Google Shape;77;p6"/>
            <p:cNvSpPr txBox="1"/>
            <p:nvPr/>
          </p:nvSpPr>
          <p:spPr>
            <a:xfrm>
              <a:off x="3490912" y="4578350"/>
              <a:ext cx="10493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# Encabezado</a:t>
              </a:r>
              <a:endParaRPr/>
            </a:p>
          </p:txBody>
        </p:sp>
      </p:grpSp>
      <p:cxnSp>
        <p:nvCxnSpPr>
          <p:cNvPr id="78" name="Google Shape;78;p6"/>
          <p:cNvCxnSpPr/>
          <p:nvPr/>
        </p:nvCxnSpPr>
        <p:spPr>
          <a:xfrm>
            <a:off x="1447800" y="2286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9" name="Google Shape;79;p6"/>
          <p:cNvSpPr txBox="1"/>
          <p:nvPr/>
        </p:nvSpPr>
        <p:spPr>
          <a:xfrm>
            <a:off x="5489575" y="2438400"/>
            <a:ext cx="2755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Instrucciones del pre-procesador</a:t>
            </a:r>
            <a:endParaRPr/>
          </a:p>
        </p:txBody>
      </p:sp>
      <p:cxnSp>
        <p:nvCxnSpPr>
          <p:cNvPr id="80" name="Google Shape;80;p6"/>
          <p:cNvCxnSpPr/>
          <p:nvPr/>
        </p:nvCxnSpPr>
        <p:spPr>
          <a:xfrm>
            <a:off x="1447800" y="25146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1" name="Google Shape;81;p6"/>
          <p:cNvCxnSpPr/>
          <p:nvPr/>
        </p:nvCxnSpPr>
        <p:spPr>
          <a:xfrm>
            <a:off x="1447800" y="3048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2" name="Google Shape;82;p6"/>
          <p:cNvCxnSpPr/>
          <p:nvPr/>
        </p:nvCxnSpPr>
        <p:spPr>
          <a:xfrm>
            <a:off x="1447800" y="35814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83" name="Google Shape;83;p6"/>
          <p:cNvGrpSpPr/>
          <p:nvPr/>
        </p:nvGrpSpPr>
        <p:grpSpPr>
          <a:xfrm>
            <a:off x="2209800" y="3429000"/>
            <a:ext cx="1760537" cy="381000"/>
            <a:chOff x="3429000" y="4572000"/>
            <a:chExt cx="1447800" cy="381000"/>
          </a:xfrm>
        </p:grpSpPr>
        <p:sp>
          <p:nvSpPr>
            <p:cNvPr id="84" name="Google Shape;84;p6"/>
            <p:cNvSpPr/>
            <p:nvPr/>
          </p:nvSpPr>
          <p:spPr>
            <a:xfrm>
              <a:off x="3429000" y="4572000"/>
              <a:ext cx="1447800" cy="3810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" name="Google Shape;85;p6"/>
            <p:cNvSpPr txBox="1"/>
            <p:nvPr/>
          </p:nvSpPr>
          <p:spPr>
            <a:xfrm>
              <a:off x="3656012" y="4578350"/>
              <a:ext cx="577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main()</a:t>
              </a:r>
              <a:endParaRPr/>
            </a:p>
          </p:txBody>
        </p:sp>
      </p:grpSp>
      <p:cxnSp>
        <p:nvCxnSpPr>
          <p:cNvPr id="86" name="Google Shape;86;p6"/>
          <p:cNvCxnSpPr/>
          <p:nvPr/>
        </p:nvCxnSpPr>
        <p:spPr>
          <a:xfrm>
            <a:off x="3048000" y="3810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7" name="Google Shape;87;p6"/>
          <p:cNvCxnSpPr/>
          <p:nvPr/>
        </p:nvCxnSpPr>
        <p:spPr>
          <a:xfrm>
            <a:off x="3048000" y="41910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88" name="Google Shape;88;p6"/>
          <p:cNvGrpSpPr/>
          <p:nvPr/>
        </p:nvGrpSpPr>
        <p:grpSpPr>
          <a:xfrm>
            <a:off x="4267200" y="3962400"/>
            <a:ext cx="1760537" cy="381000"/>
            <a:chOff x="3429000" y="4572000"/>
            <a:chExt cx="1447800" cy="381000"/>
          </a:xfrm>
        </p:grpSpPr>
        <p:sp>
          <p:nvSpPr>
            <p:cNvPr id="89" name="Google Shape;89;p6"/>
            <p:cNvSpPr/>
            <p:nvPr/>
          </p:nvSpPr>
          <p:spPr>
            <a:xfrm>
              <a:off x="3429000" y="4572000"/>
              <a:ext cx="1447800" cy="3810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" name="Google Shape;90;p6"/>
            <p:cNvSpPr txBox="1"/>
            <p:nvPr/>
          </p:nvSpPr>
          <p:spPr>
            <a:xfrm>
              <a:off x="3656012" y="4578350"/>
              <a:ext cx="825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sentencias</a:t>
              </a:r>
              <a:endParaRPr/>
            </a:p>
          </p:txBody>
        </p:sp>
      </p:grpSp>
      <p:cxnSp>
        <p:nvCxnSpPr>
          <p:cNvPr id="91" name="Google Shape;91;p6"/>
          <p:cNvCxnSpPr/>
          <p:nvPr/>
        </p:nvCxnSpPr>
        <p:spPr>
          <a:xfrm>
            <a:off x="1447800" y="35814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2" name="Google Shape;92;p6"/>
          <p:cNvCxnSpPr/>
          <p:nvPr/>
        </p:nvCxnSpPr>
        <p:spPr>
          <a:xfrm>
            <a:off x="1447800" y="46482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93" name="Google Shape;93;p6"/>
          <p:cNvGrpSpPr/>
          <p:nvPr/>
        </p:nvGrpSpPr>
        <p:grpSpPr>
          <a:xfrm>
            <a:off x="2201862" y="4419600"/>
            <a:ext cx="1760537" cy="381000"/>
            <a:chOff x="3429000" y="4572000"/>
            <a:chExt cx="1447800" cy="381000"/>
          </a:xfrm>
        </p:grpSpPr>
        <p:sp>
          <p:nvSpPr>
            <p:cNvPr id="94" name="Google Shape;94;p6"/>
            <p:cNvSpPr/>
            <p:nvPr/>
          </p:nvSpPr>
          <p:spPr>
            <a:xfrm>
              <a:off x="3429000" y="4572000"/>
              <a:ext cx="1447800" cy="3810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" name="Google Shape;95;p6"/>
            <p:cNvSpPr txBox="1"/>
            <p:nvPr/>
          </p:nvSpPr>
          <p:spPr>
            <a:xfrm>
              <a:off x="3656012" y="4578350"/>
              <a:ext cx="8858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Funcion a()</a:t>
              </a:r>
              <a:endParaRPr/>
            </a:p>
          </p:txBody>
        </p:sp>
      </p:grpSp>
      <p:cxnSp>
        <p:nvCxnSpPr>
          <p:cNvPr id="96" name="Google Shape;96;p6"/>
          <p:cNvCxnSpPr/>
          <p:nvPr/>
        </p:nvCxnSpPr>
        <p:spPr>
          <a:xfrm>
            <a:off x="3048000" y="4800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7" name="Google Shape;97;p6"/>
          <p:cNvCxnSpPr/>
          <p:nvPr/>
        </p:nvCxnSpPr>
        <p:spPr>
          <a:xfrm>
            <a:off x="3048000" y="51816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98" name="Google Shape;98;p6"/>
          <p:cNvGrpSpPr/>
          <p:nvPr/>
        </p:nvGrpSpPr>
        <p:grpSpPr>
          <a:xfrm>
            <a:off x="4267200" y="4953000"/>
            <a:ext cx="1760537" cy="381000"/>
            <a:chOff x="3429000" y="4572000"/>
            <a:chExt cx="1447800" cy="381000"/>
          </a:xfrm>
        </p:grpSpPr>
        <p:sp>
          <p:nvSpPr>
            <p:cNvPr id="99" name="Google Shape;99;p6"/>
            <p:cNvSpPr/>
            <p:nvPr/>
          </p:nvSpPr>
          <p:spPr>
            <a:xfrm>
              <a:off x="3429000" y="4572000"/>
              <a:ext cx="1447800" cy="3810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6"/>
            <p:cNvSpPr txBox="1"/>
            <p:nvPr/>
          </p:nvSpPr>
          <p:spPr>
            <a:xfrm>
              <a:off x="3656012" y="4578350"/>
              <a:ext cx="825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sentencias</a:t>
              </a:r>
              <a:endParaRPr/>
            </a:p>
          </p:txBody>
        </p:sp>
      </p:grpSp>
      <p:cxnSp>
        <p:nvCxnSpPr>
          <p:cNvPr id="101" name="Google Shape;101;p6"/>
          <p:cNvCxnSpPr/>
          <p:nvPr/>
        </p:nvCxnSpPr>
        <p:spPr>
          <a:xfrm>
            <a:off x="1447800" y="46482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2" name="Google Shape;102;p6"/>
          <p:cNvCxnSpPr/>
          <p:nvPr/>
        </p:nvCxnSpPr>
        <p:spPr>
          <a:xfrm>
            <a:off x="1447800" y="57150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103" name="Google Shape;103;p6"/>
          <p:cNvGrpSpPr/>
          <p:nvPr/>
        </p:nvGrpSpPr>
        <p:grpSpPr>
          <a:xfrm>
            <a:off x="2201862" y="5486400"/>
            <a:ext cx="1760537" cy="381000"/>
            <a:chOff x="3429000" y="4572000"/>
            <a:chExt cx="1447800" cy="381000"/>
          </a:xfrm>
        </p:grpSpPr>
        <p:sp>
          <p:nvSpPr>
            <p:cNvPr id="104" name="Google Shape;104;p6"/>
            <p:cNvSpPr/>
            <p:nvPr/>
          </p:nvSpPr>
          <p:spPr>
            <a:xfrm>
              <a:off x="3429000" y="4572000"/>
              <a:ext cx="1447800" cy="3810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6"/>
            <p:cNvSpPr txBox="1"/>
            <p:nvPr/>
          </p:nvSpPr>
          <p:spPr>
            <a:xfrm>
              <a:off x="3656012" y="4578350"/>
              <a:ext cx="8905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Funcion b()</a:t>
              </a:r>
              <a:endParaRPr/>
            </a:p>
          </p:txBody>
        </p:sp>
      </p:grpSp>
      <p:cxnSp>
        <p:nvCxnSpPr>
          <p:cNvPr id="106" name="Google Shape;106;p6"/>
          <p:cNvCxnSpPr/>
          <p:nvPr/>
        </p:nvCxnSpPr>
        <p:spPr>
          <a:xfrm>
            <a:off x="3048000" y="5867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7" name="Google Shape;107;p6"/>
          <p:cNvCxnSpPr/>
          <p:nvPr/>
        </p:nvCxnSpPr>
        <p:spPr>
          <a:xfrm>
            <a:off x="3048000" y="62484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108" name="Google Shape;108;p6"/>
          <p:cNvGrpSpPr/>
          <p:nvPr/>
        </p:nvGrpSpPr>
        <p:grpSpPr>
          <a:xfrm>
            <a:off x="4267200" y="6019800"/>
            <a:ext cx="1760537" cy="381000"/>
            <a:chOff x="3429000" y="4572000"/>
            <a:chExt cx="1447800" cy="381000"/>
          </a:xfrm>
        </p:grpSpPr>
        <p:sp>
          <p:nvSpPr>
            <p:cNvPr id="109" name="Google Shape;109;p6"/>
            <p:cNvSpPr/>
            <p:nvPr/>
          </p:nvSpPr>
          <p:spPr>
            <a:xfrm>
              <a:off x="3429000" y="4572000"/>
              <a:ext cx="1447800" cy="3810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" name="Google Shape;110;p6"/>
            <p:cNvSpPr txBox="1"/>
            <p:nvPr/>
          </p:nvSpPr>
          <p:spPr>
            <a:xfrm>
              <a:off x="3656012" y="4578350"/>
              <a:ext cx="825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sentencias</a:t>
              </a:r>
              <a:endParaRPr/>
            </a:p>
          </p:txBody>
        </p:sp>
      </p:grpSp>
      <p:cxnSp>
        <p:nvCxnSpPr>
          <p:cNvPr id="111" name="Google Shape;111;p6"/>
          <p:cNvCxnSpPr/>
          <p:nvPr/>
        </p:nvCxnSpPr>
        <p:spPr>
          <a:xfrm>
            <a:off x="1447800" y="5715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12" name="Google Shape;112;p6"/>
          <p:cNvCxnSpPr/>
          <p:nvPr/>
        </p:nvCxnSpPr>
        <p:spPr>
          <a:xfrm>
            <a:off x="1447800" y="30480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3" name="Google Shape;113;p6"/>
          <p:cNvSpPr/>
          <p:nvPr/>
        </p:nvSpPr>
        <p:spPr>
          <a:xfrm>
            <a:off x="2133600" y="2854325"/>
            <a:ext cx="1905000" cy="422275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Definición de Funciones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</a:t>
            </a:r>
            <a:endParaRPr/>
          </a:p>
        </p:txBody>
      </p:sp>
      <p:sp>
        <p:nvSpPr>
          <p:cNvPr id="119" name="Google Shape;119;p7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20" name="Google Shape;120;p7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1" name="Google Shape;121;p7"/>
          <p:cNvSpPr txBox="1"/>
          <p:nvPr/>
        </p:nvSpPr>
        <p:spPr>
          <a:xfrm>
            <a:off x="838200" y="1212850"/>
            <a:ext cx="38560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Estrutura de un Programa  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838200" y="1768475"/>
            <a:ext cx="6553200" cy="496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  	Incluir bibliotecas de C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#define		Definir constantes/macros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[declaración de funciones]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[declaración de variables globales]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declaración de variables locales para el main;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Sentencias;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llamadas de funciones;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funcion_a()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declaración de variables locales para función_a;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Sentencias;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funcion_b()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5105400" y="1752600"/>
            <a:ext cx="152400" cy="609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5470525" y="1808162"/>
            <a:ext cx="23812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Directivas  al compilador</a:t>
            </a:r>
            <a:endParaRPr/>
          </a:p>
        </p:txBody>
      </p:sp>
      <p:sp>
        <p:nvSpPr>
          <p:cNvPr id="125" name="Google Shape;125;p7"/>
          <p:cNvSpPr txBox="1"/>
          <p:nvPr/>
        </p:nvSpPr>
        <p:spPr>
          <a:xfrm>
            <a:off x="5029200" y="3581400"/>
            <a:ext cx="3886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Todas las sentencias deben terminar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 punto y comas (;)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Generalmente van escritas en minúsculas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</a:t>
            </a:r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32" name="Google Shape;132;p8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3" name="Google Shape;133;p8"/>
          <p:cNvSpPr txBox="1"/>
          <p:nvPr/>
        </p:nvSpPr>
        <p:spPr>
          <a:xfrm>
            <a:off x="838200" y="1212850"/>
            <a:ext cx="6243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Obtiene un número, calcula e imprime el cuadrado del número</a:t>
            </a:r>
            <a:endParaRPr/>
          </a:p>
        </p:txBody>
      </p:sp>
      <p:sp>
        <p:nvSpPr>
          <p:cNvPr id="134" name="Google Shape;134;p8"/>
          <p:cNvSpPr txBox="1"/>
          <p:nvPr/>
        </p:nvSpPr>
        <p:spPr>
          <a:xfrm>
            <a:off x="838200" y="1768475"/>
            <a:ext cx="8305800" cy="359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&lt;stdlib.h&gt;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main(int argc, char *argv[])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num,cuadrado; 			/* declarar variables */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printf(““\n introduzca el numero =&gt; “);      	/* imprimir letrero para pedir el numero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scanf(“%d”,&amp;num); 			/* leer numero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cuadrado =  num * num; 		/* elevarlo al cuadrado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	/* imprimir el valor al cuadrado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printf(“\n  %d elevado al cuadrado es =  %d \n”,num,cuadrado);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system(“pause”);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</a:t>
            </a:r>
            <a:endParaRPr/>
          </a:p>
        </p:txBody>
      </p:sp>
      <p:sp>
        <p:nvSpPr>
          <p:cNvPr id="140" name="Google Shape;140;p9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41" name="Google Shape;141;p9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2" name="Google Shape;142;p9"/>
          <p:cNvSpPr txBox="1"/>
          <p:nvPr/>
        </p:nvSpPr>
        <p:spPr>
          <a:xfrm>
            <a:off x="1057275" y="1212850"/>
            <a:ext cx="762952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Estructuras de Control.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Controlan el flujo de ejecución de un programa o función.  Permiten combinar instrucciones o sentencias en una unidad  lógica con un punto de entrada y un punto de salida.</a:t>
            </a:r>
            <a:endParaRPr/>
          </a:p>
        </p:txBody>
      </p:sp>
      <p:sp>
        <p:nvSpPr>
          <p:cNvPr id="143" name="Google Shape;143;p9"/>
          <p:cNvSpPr txBox="1"/>
          <p:nvPr/>
        </p:nvSpPr>
        <p:spPr>
          <a:xfrm>
            <a:off x="1066800" y="3629025"/>
            <a:ext cx="408305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Tipos de Estructura: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Secuencia. 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Selección (desición).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repetición.</a:t>
            </a:r>
            <a:endParaRPr/>
          </a:p>
        </p:txBody>
      </p:sp>
      <p:sp>
        <p:nvSpPr>
          <p:cNvPr id="144" name="Google Shape;144;p9"/>
          <p:cNvSpPr txBox="1"/>
          <p:nvPr/>
        </p:nvSpPr>
        <p:spPr>
          <a:xfrm>
            <a:off x="1066800" y="5289550"/>
            <a:ext cx="74676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Una sentencia compuesta es un conjunto de sentencias encerradas entre llaves {}, utilizado para esquematizar un flujo secuencial.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                   simple</a:t>
            </a:r>
            <a:endParaRPr/>
          </a:p>
        </p:txBody>
      </p:sp>
      <p:sp>
        <p:nvSpPr>
          <p:cNvPr id="150" name="Google Shape;150;p10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51" name="Google Shape;151;p10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2" name="Google Shape;152;p10"/>
          <p:cNvSpPr txBox="1"/>
          <p:nvPr/>
        </p:nvSpPr>
        <p:spPr>
          <a:xfrm>
            <a:off x="1057275" y="1262062"/>
            <a:ext cx="342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Sentencia if. (Selección)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</p:txBody>
      </p:sp>
      <p:cxnSp>
        <p:nvCxnSpPr>
          <p:cNvPr id="153" name="Google Shape;153;p10"/>
          <p:cNvCxnSpPr/>
          <p:nvPr/>
        </p:nvCxnSpPr>
        <p:spPr>
          <a:xfrm>
            <a:off x="1981200" y="28194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grpSp>
        <p:nvGrpSpPr>
          <p:cNvPr id="154" name="Google Shape;154;p10"/>
          <p:cNvGrpSpPr/>
          <p:nvPr/>
        </p:nvGrpSpPr>
        <p:grpSpPr>
          <a:xfrm>
            <a:off x="1066800" y="3124200"/>
            <a:ext cx="1828800" cy="762000"/>
            <a:chOff x="2819400" y="3886200"/>
            <a:chExt cx="1828800" cy="609600"/>
          </a:xfrm>
        </p:grpSpPr>
        <p:sp>
          <p:nvSpPr>
            <p:cNvPr id="155" name="Google Shape;155;p10"/>
            <p:cNvSpPr/>
            <p:nvPr/>
          </p:nvSpPr>
          <p:spPr>
            <a:xfrm>
              <a:off x="2819400" y="3886200"/>
              <a:ext cx="1828800" cy="609600"/>
            </a:xfrm>
            <a:prstGeom prst="flowChartDecision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10"/>
            <p:cNvSpPr txBox="1"/>
            <p:nvPr/>
          </p:nvSpPr>
          <p:spPr>
            <a:xfrm>
              <a:off x="3246437" y="4038600"/>
              <a:ext cx="947737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 Expresion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booleana?</a:t>
              </a:r>
              <a:endParaRPr/>
            </a:p>
          </p:txBody>
        </p:sp>
      </p:grpSp>
      <p:cxnSp>
        <p:nvCxnSpPr>
          <p:cNvPr id="157" name="Google Shape;157;p10"/>
          <p:cNvCxnSpPr/>
          <p:nvPr/>
        </p:nvCxnSpPr>
        <p:spPr>
          <a:xfrm>
            <a:off x="3276600" y="35052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158" name="Google Shape;158;p10"/>
          <p:cNvGrpSpPr/>
          <p:nvPr/>
        </p:nvGrpSpPr>
        <p:grpSpPr>
          <a:xfrm>
            <a:off x="1143000" y="4191000"/>
            <a:ext cx="1905000" cy="304800"/>
            <a:chOff x="2819400" y="3352800"/>
            <a:chExt cx="2133600" cy="304800"/>
          </a:xfrm>
        </p:grpSpPr>
        <p:sp>
          <p:nvSpPr>
            <p:cNvPr id="159" name="Google Shape;159;p10"/>
            <p:cNvSpPr/>
            <p:nvPr/>
          </p:nvSpPr>
          <p:spPr>
            <a:xfrm>
              <a:off x="2819400" y="3352800"/>
              <a:ext cx="1905000" cy="241300"/>
            </a:xfrm>
            <a:prstGeom prst="flowChartProcess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10"/>
            <p:cNvSpPr txBox="1"/>
            <p:nvPr/>
          </p:nvSpPr>
          <p:spPr>
            <a:xfrm>
              <a:off x="2955925" y="3352800"/>
              <a:ext cx="19970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Instrucción (es) </a:t>
              </a:r>
              <a:endParaRPr/>
            </a:p>
          </p:txBody>
        </p:sp>
      </p:grpSp>
      <p:sp>
        <p:nvSpPr>
          <p:cNvPr id="161" name="Google Shape;161;p10"/>
          <p:cNvSpPr txBox="1"/>
          <p:nvPr/>
        </p:nvSpPr>
        <p:spPr>
          <a:xfrm>
            <a:off x="1143000" y="2057400"/>
            <a:ext cx="1165225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simple</a:t>
            </a:r>
            <a:endParaRPr/>
          </a:p>
        </p:txBody>
      </p:sp>
      <p:cxnSp>
        <p:nvCxnSpPr>
          <p:cNvPr id="162" name="Google Shape;162;p10"/>
          <p:cNvCxnSpPr/>
          <p:nvPr/>
        </p:nvCxnSpPr>
        <p:spPr>
          <a:xfrm>
            <a:off x="6019800" y="3124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grpSp>
        <p:nvGrpSpPr>
          <p:cNvPr id="163" name="Google Shape;163;p10"/>
          <p:cNvGrpSpPr/>
          <p:nvPr/>
        </p:nvGrpSpPr>
        <p:grpSpPr>
          <a:xfrm>
            <a:off x="5105400" y="3429000"/>
            <a:ext cx="1828800" cy="762000"/>
            <a:chOff x="2819400" y="3886200"/>
            <a:chExt cx="1828800" cy="609600"/>
          </a:xfrm>
        </p:grpSpPr>
        <p:sp>
          <p:nvSpPr>
            <p:cNvPr id="164" name="Google Shape;164;p10"/>
            <p:cNvSpPr/>
            <p:nvPr/>
          </p:nvSpPr>
          <p:spPr>
            <a:xfrm>
              <a:off x="2819400" y="3886200"/>
              <a:ext cx="1828800" cy="609600"/>
            </a:xfrm>
            <a:prstGeom prst="flowChartDecision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10"/>
            <p:cNvSpPr txBox="1"/>
            <p:nvPr/>
          </p:nvSpPr>
          <p:spPr>
            <a:xfrm>
              <a:off x="3246437" y="4038600"/>
              <a:ext cx="947737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 Expresion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booleana?</a:t>
              </a:r>
              <a:endParaRPr/>
            </a:p>
          </p:txBody>
        </p:sp>
      </p:grpSp>
      <p:grpSp>
        <p:nvGrpSpPr>
          <p:cNvPr id="166" name="Google Shape;166;p10"/>
          <p:cNvGrpSpPr/>
          <p:nvPr/>
        </p:nvGrpSpPr>
        <p:grpSpPr>
          <a:xfrm>
            <a:off x="6019800" y="4114800"/>
            <a:ext cx="336550" cy="457201"/>
            <a:chOff x="3733800" y="4449762"/>
            <a:chExt cx="336550" cy="350838"/>
          </a:xfrm>
        </p:grpSpPr>
        <p:cxnSp>
          <p:nvCxnSpPr>
            <p:cNvPr id="167" name="Google Shape;167;p10"/>
            <p:cNvCxnSpPr/>
            <p:nvPr/>
          </p:nvCxnSpPr>
          <p:spPr>
            <a:xfrm>
              <a:off x="3733800" y="4495800"/>
              <a:ext cx="0" cy="304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168" name="Google Shape;168;p10"/>
            <p:cNvSpPr txBox="1"/>
            <p:nvPr/>
          </p:nvSpPr>
          <p:spPr>
            <a:xfrm>
              <a:off x="3733800" y="4449762"/>
              <a:ext cx="336550" cy="211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</p:grpSp>
      <p:cxnSp>
        <p:nvCxnSpPr>
          <p:cNvPr id="169" name="Google Shape;169;p10"/>
          <p:cNvCxnSpPr/>
          <p:nvPr/>
        </p:nvCxnSpPr>
        <p:spPr>
          <a:xfrm>
            <a:off x="7848600" y="38862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0" name="Google Shape;170;p10"/>
          <p:cNvCxnSpPr/>
          <p:nvPr/>
        </p:nvCxnSpPr>
        <p:spPr>
          <a:xfrm rot="10800000">
            <a:off x="6019800" y="5105400"/>
            <a:ext cx="182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grpSp>
        <p:nvGrpSpPr>
          <p:cNvPr id="171" name="Google Shape;171;p10"/>
          <p:cNvGrpSpPr/>
          <p:nvPr/>
        </p:nvGrpSpPr>
        <p:grpSpPr>
          <a:xfrm>
            <a:off x="7239000" y="3657600"/>
            <a:ext cx="1295400" cy="304800"/>
            <a:chOff x="2819400" y="3352800"/>
            <a:chExt cx="2133600" cy="304800"/>
          </a:xfrm>
        </p:grpSpPr>
        <p:sp>
          <p:nvSpPr>
            <p:cNvPr id="172" name="Google Shape;172;p10"/>
            <p:cNvSpPr/>
            <p:nvPr/>
          </p:nvSpPr>
          <p:spPr>
            <a:xfrm>
              <a:off x="2819400" y="3352800"/>
              <a:ext cx="1905000" cy="241300"/>
            </a:xfrm>
            <a:prstGeom prst="flowChartProcess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10"/>
            <p:cNvSpPr txBox="1"/>
            <p:nvPr/>
          </p:nvSpPr>
          <p:spPr>
            <a:xfrm>
              <a:off x="2955925" y="3352800"/>
              <a:ext cx="19970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Instrucciones </a:t>
              </a:r>
              <a:endParaRPr/>
            </a:p>
          </p:txBody>
        </p:sp>
      </p:grpSp>
      <p:grpSp>
        <p:nvGrpSpPr>
          <p:cNvPr id="174" name="Google Shape;174;p10"/>
          <p:cNvGrpSpPr/>
          <p:nvPr/>
        </p:nvGrpSpPr>
        <p:grpSpPr>
          <a:xfrm>
            <a:off x="6858000" y="3535362"/>
            <a:ext cx="361950" cy="274637"/>
            <a:chOff x="4591050" y="3922712"/>
            <a:chExt cx="361950" cy="274637"/>
          </a:xfrm>
        </p:grpSpPr>
        <p:cxnSp>
          <p:nvCxnSpPr>
            <p:cNvPr id="175" name="Google Shape;175;p10"/>
            <p:cNvCxnSpPr/>
            <p:nvPr/>
          </p:nvCxnSpPr>
          <p:spPr>
            <a:xfrm>
              <a:off x="4648200" y="4191000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176" name="Google Shape;176;p10"/>
            <p:cNvSpPr txBox="1"/>
            <p:nvPr/>
          </p:nvSpPr>
          <p:spPr>
            <a:xfrm>
              <a:off x="4591050" y="3922712"/>
              <a:ext cx="2857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</a:t>
              </a:r>
              <a:endParaRPr/>
            </a:p>
          </p:txBody>
        </p:sp>
      </p:grpSp>
      <p:grpSp>
        <p:nvGrpSpPr>
          <p:cNvPr id="177" name="Google Shape;177;p10"/>
          <p:cNvGrpSpPr/>
          <p:nvPr/>
        </p:nvGrpSpPr>
        <p:grpSpPr>
          <a:xfrm>
            <a:off x="5181600" y="4572000"/>
            <a:ext cx="2133600" cy="304800"/>
            <a:chOff x="2819400" y="3352800"/>
            <a:chExt cx="2133600" cy="304800"/>
          </a:xfrm>
        </p:grpSpPr>
        <p:sp>
          <p:nvSpPr>
            <p:cNvPr id="178" name="Google Shape;178;p10"/>
            <p:cNvSpPr/>
            <p:nvPr/>
          </p:nvSpPr>
          <p:spPr>
            <a:xfrm>
              <a:off x="2819400" y="3352800"/>
              <a:ext cx="1905000" cy="241300"/>
            </a:xfrm>
            <a:prstGeom prst="flowChartProcess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10"/>
            <p:cNvSpPr txBox="1"/>
            <p:nvPr/>
          </p:nvSpPr>
          <p:spPr>
            <a:xfrm>
              <a:off x="2955925" y="3352800"/>
              <a:ext cx="19970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Instrucciones </a:t>
              </a:r>
              <a:endParaRPr/>
            </a:p>
          </p:txBody>
        </p:sp>
      </p:grpSp>
      <p:cxnSp>
        <p:nvCxnSpPr>
          <p:cNvPr id="180" name="Google Shape;180;p10"/>
          <p:cNvCxnSpPr/>
          <p:nvPr/>
        </p:nvCxnSpPr>
        <p:spPr>
          <a:xfrm>
            <a:off x="6019800" y="48006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81" name="Google Shape;181;p10"/>
          <p:cNvSpPr txBox="1"/>
          <p:nvPr/>
        </p:nvSpPr>
        <p:spPr>
          <a:xfrm>
            <a:off x="5364162" y="2057400"/>
            <a:ext cx="3351212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If..else (de dos alternativas)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846137" y="5410200"/>
            <a:ext cx="2582862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(expresion booleana)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  instruccion(es)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}</a:t>
            </a:r>
            <a:endParaRPr/>
          </a:p>
        </p:txBody>
      </p:sp>
      <p:sp>
        <p:nvSpPr>
          <p:cNvPr id="183" name="Google Shape;183;p10"/>
          <p:cNvSpPr txBox="1"/>
          <p:nvPr/>
        </p:nvSpPr>
        <p:spPr>
          <a:xfrm>
            <a:off x="4775200" y="5486400"/>
            <a:ext cx="258286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(expresion booleana)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{ instruccion(es) 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{ instruccion(es) ; }</a:t>
            </a:r>
            <a:endParaRPr/>
          </a:p>
        </p:txBody>
      </p:sp>
      <p:cxnSp>
        <p:nvCxnSpPr>
          <p:cNvPr id="184" name="Google Shape;184;p10"/>
          <p:cNvCxnSpPr/>
          <p:nvPr/>
        </p:nvCxnSpPr>
        <p:spPr>
          <a:xfrm>
            <a:off x="1981200" y="3886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85" name="Google Shape;185;p10"/>
          <p:cNvSpPr txBox="1"/>
          <p:nvPr/>
        </p:nvSpPr>
        <p:spPr>
          <a:xfrm>
            <a:off x="1965325" y="3821112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2895600" y="32004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cxnSp>
        <p:nvCxnSpPr>
          <p:cNvPr id="187" name="Google Shape;187;p10"/>
          <p:cNvCxnSpPr/>
          <p:nvPr/>
        </p:nvCxnSpPr>
        <p:spPr>
          <a:xfrm>
            <a:off x="2895600" y="3505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8" name="Google Shape;188;p10"/>
          <p:cNvCxnSpPr/>
          <p:nvPr/>
        </p:nvCxnSpPr>
        <p:spPr>
          <a:xfrm>
            <a:off x="1981200" y="44196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89" name="Google Shape;189;p10"/>
          <p:cNvCxnSpPr/>
          <p:nvPr/>
        </p:nvCxnSpPr>
        <p:spPr>
          <a:xfrm rot="10800000">
            <a:off x="1981200" y="47244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Formatos de programación en C</a:t>
            </a:r>
            <a:endParaRPr/>
          </a:p>
        </p:txBody>
      </p:sp>
      <p:sp>
        <p:nvSpPr>
          <p:cNvPr id="195" name="Google Shape;195;p11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96" name="Google Shape;196;p11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7" name="Google Shape;197;p11"/>
          <p:cNvSpPr txBox="1"/>
          <p:nvPr/>
        </p:nvSpPr>
        <p:spPr>
          <a:xfrm>
            <a:off x="981075" y="1212850"/>
            <a:ext cx="3362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Estructuras de Control. </a:t>
            </a:r>
            <a:endParaRPr/>
          </a:p>
        </p:txBody>
      </p:sp>
      <p:cxnSp>
        <p:nvCxnSpPr>
          <p:cNvPr id="198" name="Google Shape;198;p11"/>
          <p:cNvCxnSpPr/>
          <p:nvPr/>
        </p:nvCxnSpPr>
        <p:spPr>
          <a:xfrm>
            <a:off x="1847850" y="26670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grpSp>
        <p:nvGrpSpPr>
          <p:cNvPr id="199" name="Google Shape;199;p11"/>
          <p:cNvGrpSpPr/>
          <p:nvPr/>
        </p:nvGrpSpPr>
        <p:grpSpPr>
          <a:xfrm>
            <a:off x="933450" y="2971800"/>
            <a:ext cx="1828800" cy="762000"/>
            <a:chOff x="2819400" y="3886200"/>
            <a:chExt cx="1828800" cy="609600"/>
          </a:xfrm>
        </p:grpSpPr>
        <p:sp>
          <p:nvSpPr>
            <p:cNvPr id="200" name="Google Shape;200;p11"/>
            <p:cNvSpPr/>
            <p:nvPr/>
          </p:nvSpPr>
          <p:spPr>
            <a:xfrm>
              <a:off x="2819400" y="3886200"/>
              <a:ext cx="1828800" cy="609600"/>
            </a:xfrm>
            <a:prstGeom prst="flowChartDecision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" name="Google Shape;201;p11"/>
            <p:cNvSpPr txBox="1"/>
            <p:nvPr/>
          </p:nvSpPr>
          <p:spPr>
            <a:xfrm>
              <a:off x="3246437" y="4038600"/>
              <a:ext cx="947737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 Expresion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booleana?</a:t>
              </a:r>
              <a:endParaRPr/>
            </a:p>
          </p:txBody>
        </p:sp>
      </p:grpSp>
      <p:cxnSp>
        <p:nvCxnSpPr>
          <p:cNvPr id="202" name="Google Shape;202;p11"/>
          <p:cNvCxnSpPr/>
          <p:nvPr/>
        </p:nvCxnSpPr>
        <p:spPr>
          <a:xfrm>
            <a:off x="7772400" y="5181600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3" name="Google Shape;203;p11"/>
          <p:cNvCxnSpPr/>
          <p:nvPr/>
        </p:nvCxnSpPr>
        <p:spPr>
          <a:xfrm rot="10800000">
            <a:off x="1828800" y="6324600"/>
            <a:ext cx="594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grpSp>
        <p:nvGrpSpPr>
          <p:cNvPr id="204" name="Google Shape;204;p11"/>
          <p:cNvGrpSpPr/>
          <p:nvPr/>
        </p:nvGrpSpPr>
        <p:grpSpPr>
          <a:xfrm>
            <a:off x="6781800" y="4953000"/>
            <a:ext cx="2133600" cy="304800"/>
            <a:chOff x="2819400" y="3352800"/>
            <a:chExt cx="2133600" cy="304800"/>
          </a:xfrm>
        </p:grpSpPr>
        <p:sp>
          <p:nvSpPr>
            <p:cNvPr id="205" name="Google Shape;205;p11"/>
            <p:cNvSpPr/>
            <p:nvPr/>
          </p:nvSpPr>
          <p:spPr>
            <a:xfrm>
              <a:off x="2819400" y="3352800"/>
              <a:ext cx="1905000" cy="241300"/>
            </a:xfrm>
            <a:prstGeom prst="flowChartProcess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Google Shape;206;p11"/>
            <p:cNvSpPr txBox="1"/>
            <p:nvPr/>
          </p:nvSpPr>
          <p:spPr>
            <a:xfrm>
              <a:off x="2955925" y="3352800"/>
              <a:ext cx="19970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Instrucciones </a:t>
              </a:r>
              <a:endParaRPr/>
            </a:p>
          </p:txBody>
        </p:sp>
      </p:grpSp>
      <p:grpSp>
        <p:nvGrpSpPr>
          <p:cNvPr id="207" name="Google Shape;207;p11"/>
          <p:cNvGrpSpPr/>
          <p:nvPr/>
        </p:nvGrpSpPr>
        <p:grpSpPr>
          <a:xfrm>
            <a:off x="1066800" y="5638800"/>
            <a:ext cx="1600200" cy="304800"/>
            <a:chOff x="2819400" y="3352800"/>
            <a:chExt cx="2133600" cy="304800"/>
          </a:xfrm>
        </p:grpSpPr>
        <p:sp>
          <p:nvSpPr>
            <p:cNvPr id="208" name="Google Shape;208;p11"/>
            <p:cNvSpPr/>
            <p:nvPr/>
          </p:nvSpPr>
          <p:spPr>
            <a:xfrm>
              <a:off x="2819400" y="3352800"/>
              <a:ext cx="1905000" cy="241300"/>
            </a:xfrm>
            <a:prstGeom prst="flowChartProcess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" name="Google Shape;209;p11"/>
            <p:cNvSpPr txBox="1"/>
            <p:nvPr/>
          </p:nvSpPr>
          <p:spPr>
            <a:xfrm>
              <a:off x="2955925" y="3352800"/>
              <a:ext cx="19970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Instrucciones </a:t>
              </a:r>
              <a:endParaRPr/>
            </a:p>
          </p:txBody>
        </p:sp>
      </p:grpSp>
      <p:cxnSp>
        <p:nvCxnSpPr>
          <p:cNvPr id="210" name="Google Shape;210;p11"/>
          <p:cNvCxnSpPr/>
          <p:nvPr/>
        </p:nvCxnSpPr>
        <p:spPr>
          <a:xfrm>
            <a:off x="1828800" y="59436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11" name="Google Shape;211;p11"/>
          <p:cNvSpPr txBox="1"/>
          <p:nvPr/>
        </p:nvSpPr>
        <p:spPr>
          <a:xfrm>
            <a:off x="1066800" y="1905000"/>
            <a:ext cx="1525587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anidados </a:t>
            </a:r>
            <a:endParaRPr/>
          </a:p>
        </p:txBody>
      </p:sp>
      <p:cxnSp>
        <p:nvCxnSpPr>
          <p:cNvPr id="212" name="Google Shape;212;p11"/>
          <p:cNvCxnSpPr/>
          <p:nvPr/>
        </p:nvCxnSpPr>
        <p:spPr>
          <a:xfrm>
            <a:off x="3657600" y="33528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grpSp>
        <p:nvGrpSpPr>
          <p:cNvPr id="213" name="Google Shape;213;p11"/>
          <p:cNvGrpSpPr/>
          <p:nvPr/>
        </p:nvGrpSpPr>
        <p:grpSpPr>
          <a:xfrm>
            <a:off x="2743200" y="3886200"/>
            <a:ext cx="1828800" cy="762000"/>
            <a:chOff x="2819400" y="3886200"/>
            <a:chExt cx="1828800" cy="609600"/>
          </a:xfrm>
        </p:grpSpPr>
        <p:sp>
          <p:nvSpPr>
            <p:cNvPr id="214" name="Google Shape;214;p11"/>
            <p:cNvSpPr/>
            <p:nvPr/>
          </p:nvSpPr>
          <p:spPr>
            <a:xfrm>
              <a:off x="2819400" y="3886200"/>
              <a:ext cx="1828800" cy="609600"/>
            </a:xfrm>
            <a:prstGeom prst="flowChartDecision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1"/>
            <p:cNvSpPr txBox="1"/>
            <p:nvPr/>
          </p:nvSpPr>
          <p:spPr>
            <a:xfrm>
              <a:off x="3246437" y="4038600"/>
              <a:ext cx="947737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 Expresion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booleana?</a:t>
              </a:r>
              <a:endParaRPr/>
            </a:p>
          </p:txBody>
        </p:sp>
      </p:grpSp>
      <p:grpSp>
        <p:nvGrpSpPr>
          <p:cNvPr id="216" name="Google Shape;216;p11"/>
          <p:cNvGrpSpPr/>
          <p:nvPr/>
        </p:nvGrpSpPr>
        <p:grpSpPr>
          <a:xfrm>
            <a:off x="4495800" y="4711700"/>
            <a:ext cx="1828800" cy="762000"/>
            <a:chOff x="2819400" y="3886200"/>
            <a:chExt cx="1828800" cy="609600"/>
          </a:xfrm>
        </p:grpSpPr>
        <p:sp>
          <p:nvSpPr>
            <p:cNvPr id="217" name="Google Shape;217;p11"/>
            <p:cNvSpPr/>
            <p:nvPr/>
          </p:nvSpPr>
          <p:spPr>
            <a:xfrm>
              <a:off x="2819400" y="3886200"/>
              <a:ext cx="1828800" cy="609600"/>
            </a:xfrm>
            <a:prstGeom prst="flowChartDecision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1"/>
            <p:cNvSpPr txBox="1"/>
            <p:nvPr/>
          </p:nvSpPr>
          <p:spPr>
            <a:xfrm>
              <a:off x="3246437" y="4038600"/>
              <a:ext cx="947737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 Expresion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booleana?</a:t>
              </a:r>
              <a:endParaRPr/>
            </a:p>
          </p:txBody>
        </p:sp>
      </p:grpSp>
      <p:cxnSp>
        <p:nvCxnSpPr>
          <p:cNvPr id="219" name="Google Shape;219;p11"/>
          <p:cNvCxnSpPr/>
          <p:nvPr/>
        </p:nvCxnSpPr>
        <p:spPr>
          <a:xfrm>
            <a:off x="2743200" y="33528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0" name="Google Shape;220;p11"/>
          <p:cNvSpPr txBox="1"/>
          <p:nvPr/>
        </p:nvSpPr>
        <p:spPr>
          <a:xfrm>
            <a:off x="2819400" y="3078162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/>
          </a:p>
        </p:txBody>
      </p:sp>
      <p:cxnSp>
        <p:nvCxnSpPr>
          <p:cNvPr id="221" name="Google Shape;221;p11"/>
          <p:cNvCxnSpPr/>
          <p:nvPr/>
        </p:nvCxnSpPr>
        <p:spPr>
          <a:xfrm>
            <a:off x="5410200" y="42545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22" name="Google Shape;222;p11"/>
          <p:cNvCxnSpPr/>
          <p:nvPr/>
        </p:nvCxnSpPr>
        <p:spPr>
          <a:xfrm>
            <a:off x="4572000" y="42545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3" name="Google Shape;223;p11"/>
          <p:cNvSpPr txBox="1"/>
          <p:nvPr/>
        </p:nvSpPr>
        <p:spPr>
          <a:xfrm>
            <a:off x="6276975" y="4678362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/>
          </a:p>
        </p:txBody>
      </p:sp>
      <p:cxnSp>
        <p:nvCxnSpPr>
          <p:cNvPr id="224" name="Google Shape;224;p11"/>
          <p:cNvCxnSpPr/>
          <p:nvPr/>
        </p:nvCxnSpPr>
        <p:spPr>
          <a:xfrm>
            <a:off x="1828800" y="37338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25" name="Google Shape;225;p11"/>
          <p:cNvSpPr txBox="1"/>
          <p:nvPr/>
        </p:nvSpPr>
        <p:spPr>
          <a:xfrm>
            <a:off x="1828800" y="3840162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3609975" y="4724400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27" name="Google Shape;227;p11"/>
          <p:cNvSpPr txBox="1"/>
          <p:nvPr/>
        </p:nvSpPr>
        <p:spPr>
          <a:xfrm>
            <a:off x="5591175" y="5334000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4495800" y="3810000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/>
          </a:p>
        </p:txBody>
      </p:sp>
      <p:cxnSp>
        <p:nvCxnSpPr>
          <p:cNvPr id="229" name="Google Shape;229;p11"/>
          <p:cNvCxnSpPr/>
          <p:nvPr/>
        </p:nvCxnSpPr>
        <p:spPr>
          <a:xfrm>
            <a:off x="3657600" y="46482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0" name="Google Shape;230;p11"/>
          <p:cNvCxnSpPr/>
          <p:nvPr/>
        </p:nvCxnSpPr>
        <p:spPr>
          <a:xfrm>
            <a:off x="6324600" y="50927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31" name="Google Shape;231;p11"/>
          <p:cNvCxnSpPr/>
          <p:nvPr/>
        </p:nvCxnSpPr>
        <p:spPr>
          <a:xfrm>
            <a:off x="5410200" y="5473700"/>
            <a:ext cx="0" cy="16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232" name="Google Shape;232;p11"/>
          <p:cNvGrpSpPr/>
          <p:nvPr/>
        </p:nvGrpSpPr>
        <p:grpSpPr>
          <a:xfrm>
            <a:off x="4724400" y="5638800"/>
            <a:ext cx="1600200" cy="304800"/>
            <a:chOff x="2819400" y="3352800"/>
            <a:chExt cx="2133600" cy="304800"/>
          </a:xfrm>
        </p:grpSpPr>
        <p:sp>
          <p:nvSpPr>
            <p:cNvPr id="233" name="Google Shape;233;p11"/>
            <p:cNvSpPr/>
            <p:nvPr/>
          </p:nvSpPr>
          <p:spPr>
            <a:xfrm>
              <a:off x="2819400" y="3352800"/>
              <a:ext cx="1905000" cy="241300"/>
            </a:xfrm>
            <a:prstGeom prst="flowChartProcess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Google Shape;234;p11"/>
            <p:cNvSpPr txBox="1"/>
            <p:nvPr/>
          </p:nvSpPr>
          <p:spPr>
            <a:xfrm>
              <a:off x="2955925" y="3352800"/>
              <a:ext cx="19970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Instrucciones </a:t>
              </a:r>
              <a:endParaRPr/>
            </a:p>
          </p:txBody>
        </p:sp>
      </p:grpSp>
      <p:cxnSp>
        <p:nvCxnSpPr>
          <p:cNvPr id="235" name="Google Shape;235;p11"/>
          <p:cNvCxnSpPr/>
          <p:nvPr/>
        </p:nvCxnSpPr>
        <p:spPr>
          <a:xfrm>
            <a:off x="5410200" y="58674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grpSp>
        <p:nvGrpSpPr>
          <p:cNvPr id="236" name="Google Shape;236;p11"/>
          <p:cNvGrpSpPr/>
          <p:nvPr/>
        </p:nvGrpSpPr>
        <p:grpSpPr>
          <a:xfrm>
            <a:off x="2895600" y="5029200"/>
            <a:ext cx="1600200" cy="304800"/>
            <a:chOff x="2819400" y="3352800"/>
            <a:chExt cx="2133600" cy="304800"/>
          </a:xfrm>
        </p:grpSpPr>
        <p:sp>
          <p:nvSpPr>
            <p:cNvPr id="237" name="Google Shape;237;p11"/>
            <p:cNvSpPr/>
            <p:nvPr/>
          </p:nvSpPr>
          <p:spPr>
            <a:xfrm>
              <a:off x="2819400" y="3352800"/>
              <a:ext cx="1905000" cy="241300"/>
            </a:xfrm>
            <a:prstGeom prst="flowChartProcess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11"/>
            <p:cNvSpPr txBox="1"/>
            <p:nvPr/>
          </p:nvSpPr>
          <p:spPr>
            <a:xfrm>
              <a:off x="2955925" y="3352800"/>
              <a:ext cx="19970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Instrucciones </a:t>
              </a:r>
              <a:endParaRPr/>
            </a:p>
          </p:txBody>
        </p:sp>
      </p:grpSp>
      <p:cxnSp>
        <p:nvCxnSpPr>
          <p:cNvPr id="239" name="Google Shape;239;p11"/>
          <p:cNvCxnSpPr/>
          <p:nvPr/>
        </p:nvCxnSpPr>
        <p:spPr>
          <a:xfrm>
            <a:off x="3657600" y="5257800"/>
            <a:ext cx="0" cy="99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aining">
  <a:themeElements>
    <a:clrScheme name="Training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CCFF"/>
      </a:accent1>
      <a:accent2>
        <a:srgbClr val="FFFF00"/>
      </a:accent2>
      <a:accent3>
        <a:srgbClr val="0000FF"/>
      </a:accent3>
      <a:accent4>
        <a:srgbClr val="00CCFF"/>
      </a:accent4>
      <a:accent5>
        <a:srgbClr val="FFFF00"/>
      </a:accent5>
      <a:accent6>
        <a:srgbClr val="0000FF"/>
      </a:accent6>
      <a:hlink>
        <a:srgbClr val="FF0033"/>
      </a:hlink>
      <a:folHlink>
        <a:srgbClr val="33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